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96" r:id="rId1"/>
  </p:sldMasterIdLst>
  <p:notesMasterIdLst>
    <p:notesMasterId r:id="rId22"/>
  </p:notesMasterIdLst>
  <p:sldIdLst>
    <p:sldId id="256" r:id="rId2"/>
    <p:sldId id="270" r:id="rId3"/>
    <p:sldId id="283" r:id="rId4"/>
    <p:sldId id="271" r:id="rId5"/>
    <p:sldId id="282" r:id="rId6"/>
    <p:sldId id="258" r:id="rId7"/>
    <p:sldId id="272" r:id="rId8"/>
    <p:sldId id="261" r:id="rId9"/>
    <p:sldId id="263" r:id="rId10"/>
    <p:sldId id="264" r:id="rId11"/>
    <p:sldId id="285" r:id="rId12"/>
    <p:sldId id="265" r:id="rId13"/>
    <p:sldId id="266" r:id="rId14"/>
    <p:sldId id="275" r:id="rId15"/>
    <p:sldId id="276" r:id="rId16"/>
    <p:sldId id="277" r:id="rId17"/>
    <p:sldId id="284" r:id="rId18"/>
    <p:sldId id="281" r:id="rId19"/>
    <p:sldId id="268" r:id="rId20"/>
    <p:sldId id="267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85" d="100"/>
          <a:sy n="85" d="100"/>
        </p:scale>
        <p:origin x="1548" y="3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159B6646-33DB-4B3E-803B-FB7174103399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72E5A043-0EAD-43C6-972A-F995B4B29A1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513751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2E5A043-0EAD-43C6-972A-F995B4B29A1D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870679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2E5A043-0EAD-43C6-972A-F995B4B29A1D}" type="slidenum">
              <a:rPr lang="ar-SA" smtClean="0"/>
              <a:t>13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344804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930314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307183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557493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819734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352162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125127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8688224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868422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75854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865212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635387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B0FC84-F979-4011-A361-DE77B57DC3C1}" type="datetimeFigureOut">
              <a:rPr lang="ar-SA" smtClean="0"/>
              <a:t>19/07/1438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4172DD-04C3-4796-B1D6-E1DB232DE66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160836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oso.org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11560" y="1484784"/>
            <a:ext cx="8198728" cy="2048248"/>
          </a:xfrm>
        </p:spPr>
        <p:txBody>
          <a:bodyPr>
            <a:normAutofit/>
          </a:bodyPr>
          <a:lstStyle/>
          <a:p>
            <a:pPr algn="ctr"/>
            <a:r>
              <a:rPr lang="ar-SA" dirty="0"/>
              <a:t>الرقابة الداخلية واطارها وفقا للجنة دعم المنظمات </a:t>
            </a:r>
            <a:br>
              <a:rPr lang="ar-SA" dirty="0"/>
            </a:br>
            <a:r>
              <a:rPr lang="en-US" dirty="0"/>
              <a:t>COSO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7604" y="4149080"/>
            <a:ext cx="7406640" cy="1752600"/>
          </a:xfrm>
        </p:spPr>
        <p:txBody>
          <a:bodyPr>
            <a:normAutofit/>
          </a:bodyPr>
          <a:lstStyle/>
          <a:p>
            <a:pPr algn="ctr"/>
            <a:r>
              <a:rPr lang="ar-SA" sz="2400" dirty="0"/>
              <a:t>الفصل السابع</a:t>
            </a:r>
          </a:p>
        </p:txBody>
      </p:sp>
    </p:spTree>
    <p:extLst>
      <p:ext uri="{BB962C8B-B14F-4D97-AF65-F5344CB8AC3E}">
        <p14:creationId xmlns:p14="http://schemas.microsoft.com/office/powerpoint/2010/main" val="49941672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ar-SA" sz="4000" dirty="0"/>
              <a:t>أنشطة الرقابة</a:t>
            </a:r>
            <a:br>
              <a:rPr lang="ar-SA" sz="4000" dirty="0"/>
            </a:br>
            <a:r>
              <a:rPr lang="en-US" sz="4000" dirty="0"/>
              <a:t>Control Activities</a:t>
            </a: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r" rtl="1"/>
            <a:r>
              <a:rPr lang="ar-SA" sz="2600" dirty="0">
                <a:latin typeface="Arial" pitchFamily="34" charset="0"/>
                <a:cs typeface="Simplified Arabic" pitchFamily="18" charset="-78"/>
              </a:rPr>
              <a:t>هي السياسات والإجراءات التي تضعها الإدارة </a:t>
            </a:r>
            <a:r>
              <a:rPr lang="ar-SA" sz="2600" dirty="0"/>
              <a:t>لتخفيف المخاطر </a:t>
            </a:r>
            <a:r>
              <a:rPr lang="ar-SA" sz="2600" dirty="0">
                <a:latin typeface="Arial" pitchFamily="34" charset="0"/>
                <a:cs typeface="Simplified Arabic" pitchFamily="18" charset="-78"/>
              </a:rPr>
              <a:t>على أهدافها </a:t>
            </a:r>
            <a:r>
              <a:rPr lang="ar-SA" sz="2600" dirty="0"/>
              <a:t>الموضوعة.</a:t>
            </a:r>
          </a:p>
          <a:p>
            <a:pPr lvl="1" algn="r" rtl="1"/>
            <a:r>
              <a:rPr lang="ar-SA" sz="2300" dirty="0"/>
              <a:t>على كل مستوى (</a:t>
            </a:r>
            <a:r>
              <a:rPr lang="en-US" sz="2300" dirty="0"/>
              <a:t> business processes</a:t>
            </a:r>
            <a:r>
              <a:rPr lang="ar-SA" sz="2300" dirty="0"/>
              <a:t> - </a:t>
            </a:r>
            <a:r>
              <a:rPr lang="en-US" sz="2300" dirty="0"/>
              <a:t>the technology environment</a:t>
            </a:r>
            <a:r>
              <a:rPr lang="ar-SA" sz="2300" dirty="0"/>
              <a:t>)</a:t>
            </a:r>
          </a:p>
          <a:p>
            <a:pPr lvl="1" algn="r" rtl="1"/>
            <a:r>
              <a:rPr lang="en-US" sz="2300" dirty="0"/>
              <a:t>Preventive or Detective</a:t>
            </a:r>
            <a:endParaRPr lang="ar-SA" sz="2300" dirty="0"/>
          </a:p>
          <a:p>
            <a:pPr lvl="1" algn="r" rtl="1"/>
            <a:r>
              <a:rPr lang="ar-SA" sz="2300" dirty="0"/>
              <a:t>يدوي أو الكتروني </a:t>
            </a:r>
          </a:p>
          <a:p>
            <a:pPr algn="r" rtl="1"/>
            <a:r>
              <a:rPr lang="ar-SA" sz="3100" dirty="0"/>
              <a:t>مبادئ</a:t>
            </a:r>
            <a:r>
              <a:rPr lang="en-US" sz="3100" dirty="0"/>
              <a:t> </a:t>
            </a:r>
            <a:r>
              <a:rPr lang="ar-SA" sz="3100" dirty="0"/>
              <a:t>هذا عنصر</a:t>
            </a:r>
            <a:r>
              <a:rPr lang="en-US" sz="3100" dirty="0"/>
              <a:t> </a:t>
            </a:r>
            <a:r>
              <a:rPr lang="ar-SA" sz="3100" dirty="0"/>
              <a:t> :</a:t>
            </a:r>
          </a:p>
          <a:p>
            <a:pPr lvl="1" algn="r" rtl="1"/>
            <a:r>
              <a:rPr lang="ar-SA" sz="2600" dirty="0"/>
              <a:t>قيام المنظمة باختيار وتطوير أنشطة رقابة تسهم في التخفيف من المخاطر في تحقيق الأهداف إلى مستوى مقبول</a:t>
            </a:r>
          </a:p>
          <a:p>
            <a:pPr lvl="1" algn="r" rtl="1"/>
            <a:r>
              <a:rPr lang="ar-SA" sz="2600" dirty="0"/>
              <a:t>اختيار المنظمة وتطور أنشطة الرقابة العامة على التكنولوجيا لدعم تحقيق أهداف المنشأة.</a:t>
            </a:r>
          </a:p>
          <a:p>
            <a:pPr lvl="1" algn="r" rtl="1"/>
            <a:r>
              <a:rPr lang="ar-SA" sz="2600" dirty="0"/>
              <a:t>نشر المنظمة أنشطة الرقابة من خلال سياسات تحدد ما هو متوقع والإجراءات التي تضع السياسات موضع التنفيذ.</a:t>
            </a:r>
            <a:endParaRPr lang="ar-SA" sz="1500" b="1" dirty="0"/>
          </a:p>
        </p:txBody>
      </p:sp>
    </p:spTree>
    <p:extLst>
      <p:ext uri="{BB962C8B-B14F-4D97-AF65-F5344CB8AC3E}">
        <p14:creationId xmlns:p14="http://schemas.microsoft.com/office/powerpoint/2010/main" val="128090112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sz="3600" dirty="0"/>
              <a:t>أنشطة الرقابة</a:t>
            </a:r>
            <a:br>
              <a:rPr lang="ar-SA" sz="3600" dirty="0"/>
            </a:br>
            <a:r>
              <a:rPr lang="en-US" sz="3600" dirty="0"/>
              <a:t>Control Activities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sz="2400" dirty="0"/>
              <a:t>أمثله على مكونات هذا العنصر:</a:t>
            </a:r>
          </a:p>
          <a:p>
            <a:pPr lvl="1" algn="r" rtl="1"/>
            <a:r>
              <a:rPr lang="ar-SA" sz="2000" dirty="0"/>
              <a:t>المصادقات </a:t>
            </a:r>
            <a:r>
              <a:rPr lang="en-US" sz="2000" dirty="0"/>
              <a:t>approvals</a:t>
            </a:r>
            <a:r>
              <a:rPr lang="ar-SA" sz="2000" dirty="0"/>
              <a:t> &amp; </a:t>
            </a:r>
            <a:r>
              <a:rPr lang="en-US" sz="2000" dirty="0"/>
              <a:t>verifications</a:t>
            </a:r>
            <a:endParaRPr lang="ar-SA" sz="2000" dirty="0"/>
          </a:p>
          <a:p>
            <a:pPr lvl="1" algn="r" rtl="1"/>
            <a:r>
              <a:rPr lang="ar-SA" sz="2000" dirty="0"/>
              <a:t>تحديد الصلاحيات </a:t>
            </a:r>
            <a:r>
              <a:rPr lang="en-US" sz="2000" dirty="0"/>
              <a:t>authorizations</a:t>
            </a:r>
            <a:endParaRPr lang="ar-SA" sz="2000" dirty="0"/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التسويات </a:t>
            </a:r>
            <a:r>
              <a:rPr lang="en-US" sz="2000" dirty="0">
                <a:latin typeface="Arial" pitchFamily="34" charset="0"/>
                <a:cs typeface="Simplified Arabic" pitchFamily="18" charset="-78"/>
              </a:rPr>
              <a:t>reconciliations</a:t>
            </a:r>
            <a:endParaRPr lang="ar-SA" sz="2000" dirty="0">
              <a:latin typeface="Arial" pitchFamily="34" charset="0"/>
              <a:cs typeface="Simplified Arabic" pitchFamily="18" charset="-78"/>
            </a:endParaRPr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الفصل بين الواجبات </a:t>
            </a:r>
            <a:r>
              <a:rPr lang="en-US" sz="2000" dirty="0">
                <a:latin typeface="Arial" pitchFamily="34" charset="0"/>
                <a:cs typeface="Simplified Arabic" pitchFamily="18" charset="-78"/>
              </a:rPr>
              <a:t>Segregation of duties </a:t>
            </a:r>
            <a:endParaRPr lang="ar-SA" sz="2000" dirty="0">
              <a:latin typeface="Arial" pitchFamily="34" charset="0"/>
              <a:cs typeface="Simplified Arabic" pitchFamily="18" charset="-78"/>
            </a:endParaRPr>
          </a:p>
          <a:p>
            <a:pPr lvl="1" algn="r" rtl="1"/>
            <a:r>
              <a:rPr lang="ar-SA" sz="2000" dirty="0"/>
              <a:t>تقسيم الواجبات </a:t>
            </a:r>
          </a:p>
          <a:p>
            <a:pPr lvl="1" algn="r" rtl="1"/>
            <a:r>
              <a:rPr lang="ar-SA" sz="2000" dirty="0"/>
              <a:t>المراجعة التشغيلية </a:t>
            </a:r>
            <a:r>
              <a:rPr lang="en-US" sz="2000" dirty="0"/>
              <a:t>business performance review</a:t>
            </a:r>
            <a:endParaRPr lang="ar-SA" sz="2000" dirty="0"/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إجراءات رقابة على الحاسب الآلي</a:t>
            </a:r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مستندات وسجلات ملائمة</a:t>
            </a:r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رقابة مادية على الأصول</a:t>
            </a:r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رقابة على الأداء</a:t>
            </a:r>
            <a:r>
              <a:rPr lang="ar-SA" sz="2000" dirty="0"/>
              <a:t>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456744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 rtl="1"/>
            <a:br>
              <a:rPr lang="ar-SA" sz="4000" dirty="0"/>
            </a:br>
            <a:r>
              <a:rPr lang="ar-SA" sz="4000" dirty="0"/>
              <a:t>المعلومات و الاتصال </a:t>
            </a:r>
            <a:r>
              <a:rPr lang="en-US" sz="4000" dirty="0"/>
              <a:t>Information &amp; Communication </a:t>
            </a:r>
            <a:br>
              <a:rPr lang="ar-SA" sz="4000" dirty="0"/>
            </a:b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628800"/>
            <a:ext cx="7886700" cy="4548163"/>
          </a:xfrm>
        </p:spPr>
        <p:txBody>
          <a:bodyPr>
            <a:normAutofit lnSpcReduction="10000"/>
          </a:bodyPr>
          <a:lstStyle/>
          <a:p>
            <a:pPr algn="r" rtl="1"/>
            <a:r>
              <a:rPr lang="ar-SA" sz="2600" dirty="0">
                <a:latin typeface="Arial" pitchFamily="34" charset="0"/>
                <a:cs typeface="+mj-cs"/>
              </a:rPr>
              <a:t>الطرق المستخدمة لتحديد وتجميع وتصنيف وتسجيل والتقرير عن العمليات والحفاظ على نظام للمسائلة عن الأصول.</a:t>
            </a:r>
          </a:p>
          <a:p>
            <a:pPr lvl="1" algn="r" rtl="1"/>
            <a:r>
              <a:rPr lang="ar-SA" sz="2200" dirty="0">
                <a:latin typeface="Arial" pitchFamily="34" charset="0"/>
                <a:cs typeface="+mj-cs"/>
              </a:rPr>
              <a:t>المعلومات ...</a:t>
            </a:r>
          </a:p>
          <a:p>
            <a:pPr lvl="1" algn="r" rtl="1"/>
            <a:r>
              <a:rPr lang="ar-SA" sz="2200" dirty="0">
                <a:latin typeface="Arial" pitchFamily="34" charset="0"/>
                <a:cs typeface="+mj-cs"/>
              </a:rPr>
              <a:t>الاتصال ( التوصيل ) .. داخليا و خارجيا</a:t>
            </a:r>
            <a:endParaRPr lang="en-US" sz="2200" dirty="0">
              <a:latin typeface="Arial" pitchFamily="34" charset="0"/>
              <a:cs typeface="+mj-cs"/>
            </a:endParaRPr>
          </a:p>
          <a:p>
            <a:pPr algn="r" rtl="1"/>
            <a:r>
              <a:rPr lang="ar-SA" sz="2800" dirty="0">
                <a:cs typeface="+mj-cs"/>
              </a:rPr>
              <a:t>مبادئ هذا العنصر  :</a:t>
            </a:r>
          </a:p>
          <a:p>
            <a:pPr lvl="1" algn="r" rtl="1"/>
            <a:r>
              <a:rPr lang="ar-SA" dirty="0"/>
              <a:t>توليد وتوفير المنظمة و استخدامها لمعلومات ذات صلة وجودة لدعم عمل الرقابة الداخلية.</a:t>
            </a:r>
          </a:p>
          <a:p>
            <a:pPr lvl="1" algn="r" rtl="1"/>
            <a:r>
              <a:rPr lang="ar-SA" dirty="0"/>
              <a:t>قيام المنظمة داخليا بتوصيل المعلومات، بما في ذلك أهداف ومسؤوليات الرقابة الداخلية، اللازمة لدعم عمل الرقابة الداخلية.</a:t>
            </a:r>
          </a:p>
          <a:p>
            <a:pPr lvl="1" algn="r" rtl="1"/>
            <a:r>
              <a:rPr lang="ar-SA" dirty="0"/>
              <a:t>اتصال المنظمة بالأطراف الخارجية فيما يتعلق بالمسائل التي تؤثر على سير العمل الداخلي</a:t>
            </a:r>
            <a:endParaRPr lang="ar-SA" sz="2800" dirty="0">
              <a:cs typeface="+mj-cs"/>
            </a:endParaRPr>
          </a:p>
          <a:p>
            <a:pPr algn="r" rtl="1"/>
            <a:r>
              <a:rPr lang="ar-SA" sz="2800" dirty="0">
                <a:cs typeface="+mj-cs"/>
              </a:rPr>
              <a:t>أمثلة مكونات هذا العنصر:</a:t>
            </a:r>
          </a:p>
          <a:p>
            <a:pPr lvl="1" algn="r" rtl="1"/>
            <a:r>
              <a:rPr lang="ar-SA" sz="2000" dirty="0">
                <a:cs typeface="+mj-cs"/>
              </a:rPr>
              <a:t>وجود نظام قوي لنظم المعلومات الإلكترونية داخل المنظمة</a:t>
            </a:r>
          </a:p>
          <a:p>
            <a:pPr lvl="1" algn="r" rtl="1"/>
            <a:r>
              <a:rPr lang="ar-SA" sz="2000" dirty="0">
                <a:cs typeface="+mj-cs"/>
              </a:rPr>
              <a:t>وضع خطة استراتيجية لتطوير أنظمة المعلومات</a:t>
            </a:r>
          </a:p>
          <a:p>
            <a:pPr lvl="1" algn="r" rtl="1"/>
            <a:r>
              <a:rPr lang="ar-SA" sz="2000" dirty="0">
                <a:cs typeface="+mj-cs"/>
              </a:rPr>
              <a:t>وجود آلية لدراسة اقتراحات الموظفين</a:t>
            </a:r>
            <a:r>
              <a:rPr lang="en-US" sz="2000" dirty="0">
                <a:cs typeface="+mj-cs"/>
              </a:rPr>
              <a:t> </a:t>
            </a:r>
            <a:endParaRPr lang="ar-SA" sz="2000" dirty="0">
              <a:cs typeface="+mj-cs"/>
            </a:endParaRPr>
          </a:p>
          <a:p>
            <a:endParaRPr lang="ar-SA" sz="2400" dirty="0"/>
          </a:p>
        </p:txBody>
      </p:sp>
    </p:spTree>
    <p:extLst>
      <p:ext uri="{BB962C8B-B14F-4D97-AF65-F5344CB8AC3E}">
        <p14:creationId xmlns:p14="http://schemas.microsoft.com/office/powerpoint/2010/main" val="15242731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7"/>
            <a:ext cx="7886700" cy="1263674"/>
          </a:xfrm>
        </p:spPr>
        <p:txBody>
          <a:bodyPr>
            <a:normAutofit fontScale="90000"/>
          </a:bodyPr>
          <a:lstStyle/>
          <a:p>
            <a:pPr algn="r"/>
            <a:br>
              <a:rPr lang="ar-SA" sz="4000" dirty="0"/>
            </a:br>
            <a:r>
              <a:rPr lang="ar-SA" sz="4000" dirty="0"/>
              <a:t>المراقبة </a:t>
            </a:r>
            <a:r>
              <a:rPr lang="en-US" sz="4000" dirty="0"/>
              <a:t> </a:t>
            </a:r>
            <a:br>
              <a:rPr lang="ar-SA" sz="4000" dirty="0"/>
            </a:br>
            <a:r>
              <a:rPr lang="en-US" sz="4000" dirty="0"/>
              <a:t>Monitoring </a:t>
            </a:r>
            <a:br>
              <a:rPr lang="ar-SA" sz="4000" dirty="0"/>
            </a:b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700808"/>
            <a:ext cx="7886700" cy="4476155"/>
          </a:xfrm>
        </p:spPr>
        <p:txBody>
          <a:bodyPr>
            <a:normAutofit/>
          </a:bodyPr>
          <a:lstStyle/>
          <a:p>
            <a:pPr algn="r" rtl="1"/>
            <a:r>
              <a:rPr lang="ar-SA" sz="2400" dirty="0">
                <a:latin typeface="Arial" pitchFamily="34" charset="0"/>
                <a:cs typeface="Simplified Arabic" pitchFamily="18" charset="-78"/>
              </a:rPr>
              <a:t>تقييم الإدارة بصورة دورية مستمرة لفعالية تصميم وتشغيل هيكل الرقابة الداخلية لتحديد الانحرافات عن الخطة إن وجدت.</a:t>
            </a:r>
            <a:endParaRPr lang="ar-SA" sz="2400" dirty="0"/>
          </a:p>
          <a:p>
            <a:pPr lvl="1" algn="r" rtl="1"/>
            <a:endParaRPr lang="ar-SA" sz="21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Simplified Arabic" pitchFamily="18" charset="-78"/>
            </a:endParaRPr>
          </a:p>
          <a:p>
            <a:pPr algn="r" rtl="1"/>
            <a:r>
              <a:rPr lang="ar-SA" sz="2400" dirty="0">
                <a:latin typeface="Arial" pitchFamily="34" charset="0"/>
                <a:cs typeface="Simplified Arabic" pitchFamily="18" charset="-78"/>
              </a:rPr>
              <a:t>مبادئ هذا العنصر:</a:t>
            </a:r>
          </a:p>
          <a:p>
            <a:pPr lvl="1" algn="r" rtl="1"/>
            <a:r>
              <a:rPr lang="ar-SA" dirty="0"/>
              <a:t>اختيار المنظمة، وتطوير، واجراء تقييمات مستمرة و / أو منفصلة للتأكد مما إذا كانت عناصر الرقابة الداخلية موجدة </a:t>
            </a:r>
          </a:p>
          <a:p>
            <a:pPr lvl="1" algn="r" rtl="1"/>
            <a:r>
              <a:rPr lang="ar-SA" dirty="0"/>
              <a:t>قيام المنظمة بتقييم أوجه القصور في الرقابة الداخلية وإبلاغها في الوقت المناسب إلى الأطراف المسؤولة عن اتخاذ الإجراءات التصحيحية، بما في ذلك الإدارة العليا ومجلس الإدارة.</a:t>
            </a:r>
            <a:endParaRPr lang="ar-SA" sz="21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Simplified Arabic" pitchFamily="18" charset="-78"/>
            </a:endParaRPr>
          </a:p>
          <a:p>
            <a:pPr algn="r" rtl="1"/>
            <a:r>
              <a:rPr lang="ar-SA" sz="2400" dirty="0"/>
              <a:t>مكونات العنصر :</a:t>
            </a:r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الخطة</a:t>
            </a:r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تقارير الأداء الفعلي</a:t>
            </a:r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الإجراءات التحليلية</a:t>
            </a:r>
            <a:endParaRPr lang="ar-SA" sz="2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Simplified Arabic" pitchFamily="18" charset="-78"/>
            </a:endParaRPr>
          </a:p>
          <a:p>
            <a:pPr lvl="1" algn="r" rtl="1"/>
            <a:endParaRPr lang="en-US" sz="21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Simplified Arabic" pitchFamily="18" charset="-78"/>
            </a:endParaRPr>
          </a:p>
          <a:p>
            <a:pPr algn="r" rtl="1"/>
            <a:endParaRPr lang="ar-SA" sz="2400" dirty="0"/>
          </a:p>
        </p:txBody>
      </p:sp>
    </p:spTree>
    <p:extLst>
      <p:ext uri="{BB962C8B-B14F-4D97-AF65-F5344CB8AC3E}">
        <p14:creationId xmlns:p14="http://schemas.microsoft.com/office/powerpoint/2010/main" val="173978604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/>
              <a:t>المخاطر المرتبطة بالرقابة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sz="2800" dirty="0">
                <a:latin typeface="Arial" pitchFamily="34" charset="0"/>
                <a:cs typeface="Simplified Arabic" pitchFamily="18" charset="-78"/>
              </a:rPr>
              <a:t>مخاطر الرقابة</a:t>
            </a:r>
            <a:endParaRPr lang="en-US" sz="2800" dirty="0"/>
          </a:p>
          <a:p>
            <a:pPr algn="r" rtl="1"/>
            <a:r>
              <a:rPr lang="ar-SA" sz="2800" dirty="0"/>
              <a:t>مخاطر تكنولوجيا المعلومات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46937119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sz="4000" dirty="0">
                <a:latin typeface="Arial" pitchFamily="34" charset="0"/>
                <a:cs typeface="Simplified Arabic" pitchFamily="18" charset="-78"/>
              </a:rPr>
              <a:t>مخاطر الرقابة</a:t>
            </a:r>
            <a:br>
              <a:rPr lang="en-US" sz="4000" dirty="0"/>
            </a:b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altLang="ar-SA" sz="2400" dirty="0"/>
              <a:t>وهي احتمال عدم قدرة نظام الرقابة الداخلية على تحقيق أهداف الشركة أو عدم اكتشاف مواطن القصور ونقاط الضعف بسبب:</a:t>
            </a:r>
            <a:endParaRPr lang="en-US" altLang="ar-SA" sz="2400" dirty="0"/>
          </a:p>
          <a:p>
            <a:pPr lvl="1" algn="r" rtl="1"/>
            <a:r>
              <a:rPr lang="ar-SA" altLang="ar-SA" sz="2100" dirty="0"/>
              <a:t>وجود أخطاء بشرية في تطبيق النظام</a:t>
            </a:r>
            <a:endParaRPr lang="ar-EG" altLang="ar-SA" sz="2100" dirty="0"/>
          </a:p>
          <a:p>
            <a:pPr lvl="1" algn="r" rtl="1"/>
            <a:r>
              <a:rPr lang="ar-SA" altLang="ar-SA" sz="2100" dirty="0"/>
              <a:t>وجود قصور في تصميم النظام نفسه</a:t>
            </a:r>
            <a:endParaRPr lang="ar-EG" altLang="ar-SA" sz="21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484088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sz="3600" dirty="0"/>
              <a:t>مخاطر تكنولوجيا المعلومات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412776"/>
            <a:ext cx="7886700" cy="4764187"/>
          </a:xfrm>
        </p:spPr>
        <p:txBody>
          <a:bodyPr>
            <a:normAutofit fontScale="92500" lnSpcReduction="10000"/>
          </a:bodyPr>
          <a:lstStyle/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التشغيل غير السليم للبيانات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الدخول على الأنظمة من غير الأشخاص المصرح لهم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إسناد مهام نظم المعلومات لموظف واحد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التغيير في نظم التشغيل والبيانات من أشخاص غير مصرح لهم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عدم القيام بالتغييرات الضرورية في أنظمة التشغيل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الدخول غير المسموح به على البيانات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التغييرات غير المصرح بها للبيانات والملفات الرئيسية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التغيير غير المصرح به للبرامج والنظام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التدخل اليدوي غير الملائم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عدم القدرة على الوصول للبيانات المطلوبة 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فشل الإدارة في تدبير الموارد اللازمة لتأمين البيانات والبرامج</a:t>
            </a:r>
          </a:p>
          <a:p>
            <a:pPr marL="342900" lvl="1" indent="-342900" algn="r" rtl="1">
              <a:spcBef>
                <a:spcPts val="750"/>
              </a:spcBef>
            </a:pPr>
            <a:r>
              <a:rPr lang="ar-SA" sz="2400" dirty="0">
                <a:latin typeface="Times New Roman" pitchFamily="18" charset="0"/>
                <a:cs typeface="Simplified Arabic" pitchFamily="18" charset="-78"/>
              </a:rPr>
              <a:t>عدم اتساق خطط نظم المعلومات مع استراتيجية الأعمال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440169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r" rtl="1"/>
            <a:r>
              <a:rPr lang="ar-SA" sz="3600" dirty="0"/>
              <a:t>الحدود</a:t>
            </a:r>
            <a:br>
              <a:rPr lang="ar-SA" sz="3600" dirty="0"/>
            </a:br>
            <a:r>
              <a:rPr lang="en-US" sz="3600" dirty="0"/>
              <a:t>Limitations</a:t>
            </a:r>
            <a:br>
              <a:rPr lang="ar-SA" sz="3600" dirty="0"/>
            </a:b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/>
            <a:r>
              <a:rPr lang="en-US" dirty="0"/>
              <a:t>Not absolute assurance …. WHY?</a:t>
            </a:r>
            <a:endParaRPr lang="ar-SA" dirty="0"/>
          </a:p>
          <a:p>
            <a:pPr algn="r" rtl="1"/>
            <a:endParaRPr lang="ar-SA" dirty="0"/>
          </a:p>
          <a:p>
            <a:pPr algn="r" rtl="1"/>
            <a:r>
              <a:rPr lang="ar-SA" dirty="0"/>
              <a:t>مدى ملاءمة الأهداف المحددة كشرط مسبق للرقابة الداخلية.</a:t>
            </a:r>
          </a:p>
          <a:p>
            <a:pPr algn="r" rtl="1"/>
            <a:r>
              <a:rPr lang="ar-SA" dirty="0"/>
              <a:t>حقيقة أن الحكم البشري في صنع القرار يمكن أن يكون معيبا ويخضع للتحيز</a:t>
            </a:r>
          </a:p>
          <a:p>
            <a:pPr algn="r" rtl="1"/>
            <a:r>
              <a:rPr lang="ar-SA" dirty="0"/>
              <a:t>الأعطال التي يمكن أن تحدث بسبب الخطأ البشري  </a:t>
            </a:r>
          </a:p>
          <a:p>
            <a:pPr algn="r" rtl="1"/>
            <a:r>
              <a:rPr lang="ar-SA" dirty="0"/>
              <a:t>قدرة الإدارة على تجاوز الرقابة الداخلية </a:t>
            </a:r>
            <a:r>
              <a:rPr lang="en-US" dirty="0"/>
              <a:t>Overturn Controls </a:t>
            </a:r>
            <a:endParaRPr lang="ar-SA" dirty="0"/>
          </a:p>
          <a:p>
            <a:pPr algn="r" rtl="1"/>
            <a:r>
              <a:rPr lang="ar-SA" dirty="0"/>
              <a:t>قدرة الإدارة والموظفين الآخرين و / أو الأطراف الثالثة على التحايل على الضوابط من خلال التواطؤ </a:t>
            </a:r>
          </a:p>
          <a:p>
            <a:pPr algn="r" rtl="1"/>
            <a:r>
              <a:rPr lang="ar-SA" dirty="0"/>
              <a:t>أحداث خارجة عن المنظمة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392577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3600" dirty="0"/>
              <a:t>الإفصاح عن الرقابة الداخلية </a:t>
            </a:r>
            <a:br>
              <a:rPr lang="en-US" sz="3600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In the US ..</a:t>
            </a:r>
            <a:endParaRPr lang="ar-SA" dirty="0"/>
          </a:p>
          <a:p>
            <a:pPr lvl="1"/>
            <a:r>
              <a:rPr lang="en-US" dirty="0"/>
              <a:t>Section 404 B</a:t>
            </a:r>
            <a:endParaRPr lang="ar-SA" dirty="0"/>
          </a:p>
          <a:p>
            <a:pPr algn="r" rtl="1"/>
            <a:r>
              <a:rPr lang="ar-SA" dirty="0"/>
              <a:t>يطالب الإدارة بالقيام بتقييم نظام الرقابة الداخلية و يطالب بأن يقوم مدقق الحسابات </a:t>
            </a:r>
            <a:r>
              <a:rPr lang="ar-SA" u="sng" dirty="0"/>
              <a:t>بالتقرير</a:t>
            </a:r>
            <a:r>
              <a:rPr lang="ar-SA" dirty="0"/>
              <a:t> عن تقييم الإدارة لنظام الرقابة الداخلية .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algn="r" rtl="1"/>
            <a:r>
              <a:rPr lang="ar-SA" dirty="0"/>
              <a:t>في المملكة ..</a:t>
            </a:r>
          </a:p>
          <a:p>
            <a:pPr algn="r" rtl="1"/>
            <a:r>
              <a:rPr lang="ar-SA" dirty="0"/>
              <a:t>الإفصاح في تقرير مجلس الإدارة عن نتائج المراجعة السنوية لفاعلية إجراءات الرقابة الداخلية بالشركة.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21610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/>
              <a:t>HW3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altLang="ar-SA" sz="2800" dirty="0">
                <a:ea typeface="Majalla UI"/>
              </a:rPr>
              <a:t>حل الأسئلة – بصورة فردية - الذي ستكون على الموقع بعد المحاضرة</a:t>
            </a:r>
          </a:p>
        </p:txBody>
      </p:sp>
    </p:spTree>
    <p:extLst>
      <p:ext uri="{BB962C8B-B14F-4D97-AF65-F5344CB8AC3E}">
        <p14:creationId xmlns:p14="http://schemas.microsoft.com/office/powerpoint/2010/main" val="24735046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 rtl="1"/>
            <a:r>
              <a:rPr lang="ar-SA" sz="4400" dirty="0">
                <a:latin typeface="Arial" pitchFamily="34" charset="0"/>
                <a:cs typeface="+mn-cs"/>
              </a:rPr>
              <a:t>تعريف الرقابة </a:t>
            </a:r>
            <a:r>
              <a:rPr lang="ar-EG" sz="4400" dirty="0">
                <a:latin typeface="Arial" pitchFamily="34" charset="0"/>
                <a:cs typeface="+mn-cs"/>
              </a:rPr>
              <a:t>الداخلية</a:t>
            </a:r>
            <a:r>
              <a:rPr lang="en-US" sz="4400" dirty="0">
                <a:latin typeface="Arial" pitchFamily="34" charset="0"/>
                <a:cs typeface="+mn-cs"/>
              </a:rPr>
              <a:t> </a:t>
            </a:r>
            <a:r>
              <a:rPr lang="en-US" sz="4000" dirty="0">
                <a:latin typeface="Arial" pitchFamily="34" charset="0"/>
                <a:cs typeface="+mn-cs"/>
              </a:rPr>
              <a:t>Internal Control </a:t>
            </a:r>
            <a:br>
              <a:rPr lang="ar-SA" sz="4400" dirty="0">
                <a:latin typeface="Arial" pitchFamily="34" charset="0"/>
                <a:cs typeface="+mn-cs"/>
              </a:rPr>
            </a:br>
            <a:endParaRPr lang="en-US" sz="4000" dirty="0">
              <a:cs typeface="+mn-cs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628800"/>
            <a:ext cx="7886700" cy="4548163"/>
          </a:xfrm>
        </p:spPr>
        <p:txBody>
          <a:bodyPr/>
          <a:lstStyle/>
          <a:p>
            <a:pPr algn="r" rtl="1"/>
            <a:r>
              <a:rPr lang="ar-SA" sz="2400" dirty="0"/>
              <a:t>الرقابة في اللغة تعني "الحفاظ على الشيء وحراسته، والرقابة اسم مصدره رقب، وراقب مراقبة بمعنى حفظه وحرسه" (الرازي، 2004 ، ص 17)</a:t>
            </a:r>
          </a:p>
          <a:p>
            <a:pPr algn="r" rtl="1"/>
            <a:endParaRPr lang="ar-SA" sz="2400" dirty="0">
              <a:solidFill>
                <a:prstClr val="black">
                  <a:lumMod val="95000"/>
                  <a:lumOff val="5000"/>
                </a:prstClr>
              </a:solidFill>
              <a:latin typeface="Arial" pitchFamily="34" charset="0"/>
            </a:endParaRPr>
          </a:p>
          <a:p>
            <a:pPr algn="r" rtl="1"/>
            <a:r>
              <a:rPr lang="ar-SA" sz="2400" dirty="0">
                <a:solidFill>
                  <a:prstClr val="black">
                    <a:lumMod val="95000"/>
                    <a:lumOff val="5000"/>
                  </a:prstClr>
                </a:solidFill>
                <a:latin typeface="Arial" pitchFamily="34" charset="0"/>
              </a:rPr>
              <a:t>هي </a:t>
            </a:r>
            <a:r>
              <a:rPr lang="ar-EG" sz="2400" dirty="0">
                <a:solidFill>
                  <a:prstClr val="black">
                    <a:lumMod val="95000"/>
                    <a:lumOff val="5000"/>
                  </a:prstClr>
                </a:solidFill>
                <a:latin typeface="Arial" pitchFamily="34" charset="0"/>
              </a:rPr>
              <a:t>خطة تنظيمية </a:t>
            </a:r>
            <a:r>
              <a:rPr lang="ar-SA" sz="2400" dirty="0">
                <a:solidFill>
                  <a:prstClr val="black">
                    <a:lumMod val="95000"/>
                    <a:lumOff val="5000"/>
                  </a:prstClr>
                </a:solidFill>
                <a:latin typeface="Arial" pitchFamily="34" charset="0"/>
              </a:rPr>
              <a:t>تشمل </a:t>
            </a:r>
            <a:r>
              <a:rPr lang="ar-EG" sz="2400" dirty="0">
                <a:solidFill>
                  <a:prstClr val="black">
                    <a:lumMod val="95000"/>
                    <a:lumOff val="5000"/>
                  </a:prstClr>
                </a:solidFill>
                <a:latin typeface="Arial" pitchFamily="34" charset="0"/>
              </a:rPr>
              <a:t>كافة الطرق والأساليب التي تتبعها المؤسسة من اجل حماية أصولها، والتأكد من دقة وإمكانية الاعتماد على بياناتها المحاسبية، وتنمية الكفاءة التشغيلية وتشجيع الالتزام بالسياسات الإدارية</a:t>
            </a:r>
            <a:r>
              <a:rPr lang="en-US" sz="2400" dirty="0">
                <a:solidFill>
                  <a:prstClr val="black">
                    <a:lumMod val="95000"/>
                    <a:lumOff val="5000"/>
                  </a:prstClr>
                </a:solidFill>
                <a:latin typeface="Arial" pitchFamily="34" charset="0"/>
              </a:rPr>
              <a:t>.</a:t>
            </a:r>
            <a:endParaRPr lang="ar-SA" sz="2400" dirty="0">
              <a:solidFill>
                <a:prstClr val="black">
                  <a:lumMod val="95000"/>
                  <a:lumOff val="5000"/>
                </a:prstClr>
              </a:solidFill>
              <a:latin typeface="Arial" pitchFamily="34" charset="0"/>
            </a:endParaRPr>
          </a:p>
          <a:p>
            <a:pPr algn="l"/>
            <a:r>
              <a:rPr lang="en-US" sz="2400" dirty="0">
                <a:solidFill>
                  <a:prstClr val="black">
                    <a:lumMod val="95000"/>
                    <a:lumOff val="5000"/>
                  </a:prstClr>
                </a:solidFill>
                <a:latin typeface="Arial" pitchFamily="34" charset="0"/>
              </a:rPr>
              <a:t>Internal control is a process, effected by an entity’s board of directors, management, and other personnel, designed to provide reasonable assurance regarding the achievement of objectives relating to operations, reporting, and compliance</a:t>
            </a:r>
          </a:p>
          <a:p>
            <a:pPr algn="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30999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4000" dirty="0"/>
              <a:t>المصادر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988840"/>
            <a:ext cx="8305038" cy="4259560"/>
          </a:xfrm>
        </p:spPr>
        <p:txBody>
          <a:bodyPr/>
          <a:lstStyle/>
          <a:p>
            <a:pPr algn="l" rtl="0"/>
            <a:r>
              <a:rPr lang="en-US" sz="2000" dirty="0"/>
              <a:t>COSO </a:t>
            </a:r>
            <a:r>
              <a:rPr lang="en-US" sz="2000" dirty="0">
                <a:hlinkClick r:id="rId2"/>
              </a:rPr>
              <a:t>http://www.coso.org/</a:t>
            </a:r>
            <a:endParaRPr lang="en-US" sz="2000" dirty="0"/>
          </a:p>
          <a:p>
            <a:pPr algn="l" rtl="0"/>
            <a:r>
              <a:rPr lang="en-US" sz="2000" dirty="0"/>
              <a:t>The Impact Of The Structure Of The Internal Control System In Accordance With The COSO Framework To Achieve The Control Objective (a Case of NGOs in Gaza Strip</a:t>
            </a:r>
            <a:r>
              <a:rPr lang="en-US" sz="2400" dirty="0"/>
              <a:t>)</a:t>
            </a:r>
            <a:endParaRPr lang="ar-SA" sz="2400" dirty="0"/>
          </a:p>
          <a:p>
            <a:pPr lvl="0" algn="r" rtl="1"/>
            <a:r>
              <a:rPr lang="ar-SA" sz="2400" dirty="0"/>
              <a:t>ريك هايز، فيليب والاج، هانز جور </a:t>
            </a:r>
            <a:r>
              <a:rPr lang="ar-SA" sz="2400" dirty="0" err="1"/>
              <a:t>تميكر</a:t>
            </a:r>
            <a:r>
              <a:rPr lang="ar-SA" sz="2400" dirty="0"/>
              <a:t> " مبادئ المراجعة: مقدمة للمعايير الدولية للمراجعة"، ترجمه الهيئة السعودية للمحاسبين القانونيين، 1436هـ - 2015 م.</a:t>
            </a:r>
            <a:endParaRPr lang="en-US" sz="2400" dirty="0"/>
          </a:p>
          <a:p>
            <a:pPr algn="l" rtl="0"/>
            <a:endParaRPr lang="en-US" sz="2400" dirty="0"/>
          </a:p>
          <a:p>
            <a:pPr algn="l" rtl="0"/>
            <a:endParaRPr lang="en-US" sz="1600" b="1" dirty="0"/>
          </a:p>
          <a:p>
            <a:pPr algn="l" rtl="0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8776547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1560" y="404664"/>
            <a:ext cx="7886700" cy="1325563"/>
          </a:xfrm>
        </p:spPr>
        <p:txBody>
          <a:bodyPr>
            <a:normAutofit/>
          </a:bodyPr>
          <a:lstStyle/>
          <a:p>
            <a:pPr algn="r" rtl="1"/>
            <a:r>
              <a:rPr lang="ar-SA" sz="3600" dirty="0"/>
              <a:t>الحكم المهني في الرقابة الداخلية  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sz="2400" dirty="0"/>
              <a:t>تستخدم الإدارة ومجلس الإدارة  الحكم المهني لتحديد " الرقابة </a:t>
            </a:r>
            <a:r>
              <a:rPr lang="ar-SA" sz="2400" dirty="0" err="1"/>
              <a:t>الکافیة</a:t>
            </a:r>
            <a:r>
              <a:rPr lang="ar-SA" sz="2400" dirty="0"/>
              <a:t>" </a:t>
            </a:r>
          </a:p>
          <a:p>
            <a:pPr algn="r" rtl="1"/>
            <a:r>
              <a:rPr lang="ar-SA" sz="2400" dirty="0"/>
              <a:t>تستخدم الإدارة و الموظفين الآخرين الحكم المهني كل يوم لتحديد وتطوير ونشر الضوابط في جميع أنحاء المنشاة .</a:t>
            </a:r>
          </a:p>
          <a:p>
            <a:pPr algn="r" rtl="1"/>
            <a:r>
              <a:rPr lang="ar-SA" sz="2400" dirty="0"/>
              <a:t>تستخدم الإدارة والمدققون الداخليون، و الموظفين الآخرين المعنيين الحكم المهني عند قيامهم برصد وتقييم فعالية نظام الرقابة الداخلية.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1870025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EG" altLang="en-US" sz="4400" dirty="0">
                <a:cs typeface="+mn-cs"/>
              </a:rPr>
              <a:t>أهداف</a:t>
            </a:r>
            <a:r>
              <a:rPr lang="ar-SA" altLang="en-US" sz="4400" dirty="0">
                <a:cs typeface="+mn-cs"/>
              </a:rPr>
              <a:t> الرقابة الداخلية </a:t>
            </a:r>
            <a:endParaRPr lang="en-US" sz="4400" dirty="0">
              <a:cs typeface="+mn-cs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EG" sz="2400" dirty="0">
                <a:latin typeface="Arial" pitchFamily="34" charset="0"/>
              </a:rPr>
              <a:t>حماية أصول المنشأة وسجلاتها من الضياع والسرقة والتزوير وسوء الاستخدام</a:t>
            </a:r>
            <a:endParaRPr lang="en-US" sz="2400" dirty="0">
              <a:latin typeface="Arial" pitchFamily="34" charset="0"/>
            </a:endParaRPr>
          </a:p>
          <a:p>
            <a:pPr algn="r" rtl="1"/>
            <a:r>
              <a:rPr lang="ar-SA" sz="2400" dirty="0">
                <a:latin typeface="Arial" pitchFamily="34" charset="0"/>
              </a:rPr>
              <a:t>مصداقية التقرير المالي وتحسين إمكانية الاعتماد على القوائم المالية المنشورة</a:t>
            </a:r>
            <a:endParaRPr lang="en-US" sz="2400" dirty="0">
              <a:latin typeface="Arial" pitchFamily="34" charset="0"/>
            </a:endParaRPr>
          </a:p>
          <a:p>
            <a:pPr algn="r" rtl="1"/>
            <a:r>
              <a:rPr lang="ar-EG" sz="2400" dirty="0">
                <a:latin typeface="Arial" pitchFamily="34" charset="0"/>
              </a:rPr>
              <a:t>النهوض بالكفاءة التشغيلية </a:t>
            </a:r>
            <a:r>
              <a:rPr lang="ar-SA" sz="2400" dirty="0">
                <a:latin typeface="Arial" pitchFamily="34" charset="0"/>
              </a:rPr>
              <a:t>وفعالية استخدام موارد الوحدة في تحسين الإنتاجية</a:t>
            </a:r>
            <a:endParaRPr lang="en-US" sz="2400" dirty="0">
              <a:latin typeface="Arial" pitchFamily="34" charset="0"/>
            </a:endParaRPr>
          </a:p>
          <a:p>
            <a:pPr algn="r" rtl="1"/>
            <a:r>
              <a:rPr lang="ar-EG" sz="2400" dirty="0">
                <a:latin typeface="Arial" pitchFamily="34" charset="0"/>
              </a:rPr>
              <a:t>تشجيع السير بالسياسات الإدارية في الطريق المرسوم لها</a:t>
            </a:r>
            <a:endParaRPr lang="en-US" sz="2400" dirty="0">
              <a:latin typeface="Arial" pitchFamily="34" charset="0"/>
            </a:endParaRPr>
          </a:p>
          <a:p>
            <a:pPr algn="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40186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sz="3600" dirty="0">
                <a:latin typeface="Arial" pitchFamily="34" charset="0"/>
              </a:rPr>
              <a:t>أنواع نظم الرقابة الداخلية </a:t>
            </a:r>
            <a:br>
              <a:rPr lang="ar-SA" sz="3600" dirty="0">
                <a:latin typeface="Arial" pitchFamily="34" charset="0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 Committee of Sponsoring organizations of the </a:t>
            </a:r>
            <a:r>
              <a:rPr lang="en-US" dirty="0" err="1"/>
              <a:t>treadway</a:t>
            </a:r>
            <a:r>
              <a:rPr lang="en-US" dirty="0"/>
              <a:t> Commission’s (</a:t>
            </a:r>
            <a:r>
              <a:rPr lang="en-US" dirty="0" err="1"/>
              <a:t>CoSo’s</a:t>
            </a:r>
            <a:r>
              <a:rPr lang="en-US" dirty="0"/>
              <a:t>) Internal Control– Integrated Framework</a:t>
            </a:r>
          </a:p>
          <a:p>
            <a:r>
              <a:rPr lang="en-US" dirty="0"/>
              <a:t>Canadian Institute of Chartered accountants’ (</a:t>
            </a:r>
            <a:r>
              <a:rPr lang="en-US" dirty="0" err="1"/>
              <a:t>CICa’s</a:t>
            </a:r>
            <a:r>
              <a:rPr lang="en-US" dirty="0"/>
              <a:t>) Criteria of Control Framework (</a:t>
            </a:r>
            <a:r>
              <a:rPr lang="en-US" dirty="0" err="1"/>
              <a:t>CoCo</a:t>
            </a:r>
            <a:r>
              <a:rPr lang="en-US" dirty="0"/>
              <a:t>)</a:t>
            </a:r>
          </a:p>
          <a:p>
            <a:r>
              <a:rPr lang="en-US" dirty="0"/>
              <a:t>the Basel Committee on Banking Supervision’s Framework for Internal Control Systems</a:t>
            </a:r>
          </a:p>
          <a:p>
            <a:r>
              <a:rPr lang="en-US" dirty="0"/>
              <a:t>Control objectives for  Information and related  technology (</a:t>
            </a:r>
            <a:r>
              <a:rPr lang="en-US" dirty="0" err="1"/>
              <a:t>CoBIt</a:t>
            </a:r>
            <a:r>
              <a:rPr lang="en-US" dirty="0"/>
              <a:t>)</a:t>
            </a:r>
          </a:p>
          <a:p>
            <a:r>
              <a:rPr lang="en-US" dirty="0"/>
              <a:t>International organization for Standardization (</a:t>
            </a:r>
            <a:r>
              <a:rPr lang="en-US" dirty="0" err="1"/>
              <a:t>ISo</a:t>
            </a:r>
            <a:r>
              <a:rPr lang="en-US" dirty="0"/>
              <a:t>)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069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32" y="116632"/>
            <a:ext cx="7498080" cy="850106"/>
          </a:xfrm>
        </p:spPr>
        <p:txBody>
          <a:bodyPr>
            <a:normAutofit/>
          </a:bodyPr>
          <a:lstStyle/>
          <a:p>
            <a:pPr algn="r" rtl="1"/>
            <a:r>
              <a:rPr lang="ar-SA" sz="3600" dirty="0"/>
              <a:t> تاريخ </a:t>
            </a:r>
            <a:r>
              <a:rPr lang="en-US" sz="3600" dirty="0"/>
              <a:t>COSO</a:t>
            </a:r>
            <a:r>
              <a:rPr lang="ar-SA" sz="3600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052736"/>
            <a:ext cx="8538152" cy="5472608"/>
          </a:xfrm>
        </p:spPr>
        <p:txBody>
          <a:bodyPr>
            <a:normAutofit lnSpcReduction="10000"/>
          </a:bodyPr>
          <a:lstStyle/>
          <a:p>
            <a:pPr marL="82296" indent="0">
              <a:buNone/>
            </a:pPr>
            <a:endParaRPr lang="en-US" sz="1800" dirty="0"/>
          </a:p>
          <a:p>
            <a:pPr algn="r" rtl="1"/>
            <a:r>
              <a:rPr lang="ar-SA" sz="2400" dirty="0"/>
              <a:t>اول نسخة صدرت عام 1992 من قبل لجنة تختص بأنظمة الرقابة الداخلية و كانت برعاية المؤسسات التالية :</a:t>
            </a:r>
          </a:p>
          <a:p>
            <a:pPr lvl="1" algn="r" rtl="1"/>
            <a:r>
              <a:rPr lang="ar-SA" sz="1600" dirty="0"/>
              <a:t>المعهد الأمریكي للمحاسبین القانونیین المعتمدین.</a:t>
            </a:r>
          </a:p>
          <a:p>
            <a:pPr marL="342900" lvl="1" indent="0" algn="r" rtl="1">
              <a:buNone/>
            </a:pPr>
            <a:r>
              <a:rPr lang="en-US" sz="1600" dirty="0"/>
              <a:t>The American Institute of Certified Public Accountants (AICPA)</a:t>
            </a:r>
          </a:p>
          <a:p>
            <a:pPr lvl="1" algn="r" rtl="1"/>
            <a:r>
              <a:rPr lang="ar-SA" sz="1600" dirty="0" err="1"/>
              <a:t>جمعیة</a:t>
            </a:r>
            <a:r>
              <a:rPr lang="ar-SA" sz="1600" dirty="0"/>
              <a:t> المحاسبین الأمریكیین.</a:t>
            </a:r>
          </a:p>
          <a:p>
            <a:pPr marL="342900" lvl="1" indent="0" algn="r" rtl="1">
              <a:buNone/>
            </a:pPr>
            <a:r>
              <a:rPr lang="en-US" sz="1600" dirty="0"/>
              <a:t>American Accounting Association (AAA)</a:t>
            </a:r>
          </a:p>
          <a:p>
            <a:pPr lvl="1" algn="r" rtl="1"/>
            <a:r>
              <a:rPr lang="ar-SA" sz="1600" dirty="0"/>
              <a:t>معهد المدراء المالیین.</a:t>
            </a:r>
          </a:p>
          <a:p>
            <a:pPr marL="342900" lvl="1" indent="0" algn="r" rtl="1">
              <a:buNone/>
            </a:pPr>
            <a:r>
              <a:rPr lang="en-US" sz="1600" dirty="0"/>
              <a:t>Financial Executives International (FEI)</a:t>
            </a:r>
          </a:p>
          <a:p>
            <a:pPr lvl="1" algn="r" rtl="1"/>
            <a:r>
              <a:rPr lang="ar-SA" sz="1600" dirty="0"/>
              <a:t>معهد المراجعین الداخلیین.</a:t>
            </a:r>
          </a:p>
          <a:p>
            <a:pPr marL="342900" lvl="1" indent="0" algn="r" rtl="1">
              <a:buNone/>
            </a:pPr>
            <a:r>
              <a:rPr lang="en-US" sz="1600" dirty="0"/>
              <a:t>The Institute of Internal Auditors (IIA)</a:t>
            </a:r>
          </a:p>
          <a:p>
            <a:pPr lvl="1" algn="r" rtl="1"/>
            <a:r>
              <a:rPr lang="ar-SA" sz="1600" dirty="0"/>
              <a:t>معهد المحاسبین الإداریین.</a:t>
            </a:r>
          </a:p>
          <a:p>
            <a:pPr marL="342900" lvl="1" indent="0" algn="r" rtl="1">
              <a:buNone/>
            </a:pPr>
            <a:r>
              <a:rPr lang="en-US" sz="1600" dirty="0"/>
              <a:t>Institute of Management Accountants (IMA)</a:t>
            </a:r>
            <a:endParaRPr lang="ar-SA" sz="1600" dirty="0"/>
          </a:p>
          <a:p>
            <a:pPr algn="r" rtl="1"/>
            <a:r>
              <a:rPr lang="ar-SA" sz="2400" dirty="0"/>
              <a:t>في عام 2004 توسعت اللجنة وأصدرت تقریراً بعنوان "إدارة مخاطر المشروع – إطار متكامل»</a:t>
            </a:r>
            <a:r>
              <a:rPr lang="en-US" sz="2400" dirty="0"/>
              <a:t>  COSO II</a:t>
            </a:r>
          </a:p>
          <a:p>
            <a:pPr lvl="1" algn="r" rtl="1"/>
            <a:r>
              <a:rPr lang="ar-SA" sz="2100" dirty="0"/>
              <a:t>أبقي على مفهوم نظام الرقابة الداخلية </a:t>
            </a:r>
            <a:r>
              <a:rPr lang="en-US" sz="2100" dirty="0"/>
              <a:t>COSO</a:t>
            </a:r>
            <a:r>
              <a:rPr lang="ar-SA" sz="2100" dirty="0"/>
              <a:t> وتوسع في مفهوم إدارة المخاطر</a:t>
            </a:r>
            <a:r>
              <a:rPr lang="en-US" sz="2100" dirty="0"/>
              <a:t>.</a:t>
            </a:r>
            <a:endParaRPr lang="ar-SA" sz="2100" dirty="0"/>
          </a:p>
          <a:p>
            <a:pPr algn="r" rtl="1"/>
            <a:r>
              <a:rPr lang="ar-SA" sz="2400" dirty="0"/>
              <a:t>بعد 24 , ديسمبر 2014 </a:t>
            </a:r>
            <a:r>
              <a:rPr lang="en-US" sz="2400" dirty="0"/>
              <a:t>(COSO 2013) </a:t>
            </a:r>
            <a:r>
              <a:rPr lang="ar-SA" sz="2400" dirty="0"/>
              <a:t> ملزم .</a:t>
            </a:r>
          </a:p>
          <a:p>
            <a:pPr lvl="1" algn="r" rtl="1"/>
            <a:r>
              <a:rPr lang="ar-SA" sz="1800" dirty="0"/>
              <a:t>التعامل مع الاحتيال </a:t>
            </a:r>
          </a:p>
        </p:txBody>
      </p:sp>
    </p:spTree>
    <p:extLst>
      <p:ext uri="{BB962C8B-B14F-4D97-AF65-F5344CB8AC3E}">
        <p14:creationId xmlns:p14="http://schemas.microsoft.com/office/powerpoint/2010/main" val="14649502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sz="4000" dirty="0">
                <a:latin typeface="Arial" pitchFamily="34" charset="0"/>
                <a:cs typeface="+mn-cs"/>
              </a:rPr>
              <a:t>مكونات هيكل الرقابة الداخلية حسب </a:t>
            </a:r>
            <a:r>
              <a:rPr lang="en-US" sz="4000" dirty="0">
                <a:latin typeface="Arial" pitchFamily="34" charset="0"/>
                <a:cs typeface="+mn-cs"/>
              </a:rPr>
              <a:t>COSO</a:t>
            </a:r>
            <a:br>
              <a:rPr lang="en-US" sz="4000" dirty="0">
                <a:latin typeface="Arial" pitchFamily="34" charset="0"/>
                <a:cs typeface="+mn-cs"/>
              </a:rPr>
            </a:br>
            <a:endParaRPr lang="en-US" sz="3600" dirty="0">
              <a:cs typeface="+mn-cs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 algn="r" rtl="1">
              <a:buFont typeface="+mj-lt"/>
              <a:buAutoNum type="arabicPeriod"/>
            </a:pPr>
            <a:r>
              <a:rPr lang="ar-SA" sz="2400" dirty="0"/>
              <a:t>بيئة الرقابة </a:t>
            </a:r>
            <a:r>
              <a:rPr lang="en-US" sz="2400" dirty="0"/>
              <a:t>Control Environment</a:t>
            </a:r>
            <a:endParaRPr lang="ar-SA" sz="2400" dirty="0"/>
          </a:p>
          <a:p>
            <a:pPr marL="457200" indent="-457200" algn="r" rtl="1">
              <a:buFont typeface="+mj-lt"/>
              <a:buAutoNum type="arabicPeriod"/>
            </a:pPr>
            <a:r>
              <a:rPr lang="ar-SA" sz="2400" dirty="0"/>
              <a:t>تقييم المخاطر</a:t>
            </a:r>
            <a:r>
              <a:rPr lang="en-US" sz="2400" dirty="0"/>
              <a:t>Risk Assessment </a:t>
            </a:r>
            <a:endParaRPr lang="ar-SA" sz="2400" dirty="0"/>
          </a:p>
          <a:p>
            <a:pPr marL="457200" indent="-457200" algn="r" rtl="1">
              <a:buFont typeface="+mj-lt"/>
              <a:buAutoNum type="arabicPeriod"/>
            </a:pPr>
            <a:r>
              <a:rPr lang="en-US" sz="2400" dirty="0"/>
              <a:t> </a:t>
            </a:r>
            <a:r>
              <a:rPr lang="ar-SA" sz="2400" dirty="0"/>
              <a:t>أنشطة الرقابة</a:t>
            </a:r>
            <a:r>
              <a:rPr lang="en-US" sz="2400" dirty="0"/>
              <a:t> Control Activities</a:t>
            </a:r>
            <a:endParaRPr lang="ar-SA" sz="2400" dirty="0"/>
          </a:p>
          <a:p>
            <a:pPr marL="457200" indent="-457200" algn="r" rtl="1">
              <a:buFont typeface="+mj-lt"/>
              <a:buAutoNum type="arabicPeriod"/>
            </a:pPr>
            <a:r>
              <a:rPr lang="ar-SA" sz="2400" dirty="0"/>
              <a:t>المعلومات و الاتصال</a:t>
            </a:r>
            <a:r>
              <a:rPr lang="en-US" sz="2400" dirty="0"/>
              <a:t> Information &amp; Communication </a:t>
            </a:r>
            <a:endParaRPr lang="ar-SA" sz="2400" dirty="0"/>
          </a:p>
          <a:p>
            <a:pPr marL="457200" indent="-457200" algn="r" rtl="1">
              <a:buFont typeface="+mj-lt"/>
              <a:buAutoNum type="arabicPeriod"/>
            </a:pPr>
            <a:r>
              <a:rPr lang="en-US" sz="2400" dirty="0"/>
              <a:t> </a:t>
            </a:r>
            <a:r>
              <a:rPr lang="ar-SA" sz="2400" dirty="0"/>
              <a:t>المراقبة</a:t>
            </a:r>
            <a:r>
              <a:rPr lang="en-US" sz="2400" dirty="0"/>
              <a:t> Monitoring </a:t>
            </a:r>
            <a:endParaRPr lang="ar-SA" sz="2400" dirty="0"/>
          </a:p>
          <a:p>
            <a:pPr algn="r" rtl="1"/>
            <a:endParaRPr lang="ar-SA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338055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ar-SA" sz="4000" dirty="0"/>
              <a:t>بيئة الرقابة </a:t>
            </a:r>
            <a:br>
              <a:rPr lang="ar-SA" sz="4000" dirty="0"/>
            </a:br>
            <a:r>
              <a:rPr lang="ar-SA" sz="4000" dirty="0"/>
              <a:t>   </a:t>
            </a:r>
            <a:r>
              <a:rPr lang="en-US" sz="4000" dirty="0"/>
              <a:t>Control Environment</a:t>
            </a: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sz="2400" dirty="0">
                <a:latin typeface="Arial" pitchFamily="34" charset="0"/>
                <a:cs typeface="Simplified Arabic" pitchFamily="18" charset="-78"/>
              </a:rPr>
              <a:t>تصرفات وسياسات وإجراءات تعكس الاتجاه العام لكل من الإدارة العليا والوسطى والملاك نجو إجراءات الرقابة وأهميتها</a:t>
            </a:r>
            <a:r>
              <a:rPr lang="en-US" sz="2400" dirty="0">
                <a:latin typeface="Arial" pitchFamily="34" charset="0"/>
                <a:cs typeface="Simplified Arabic" pitchFamily="18" charset="-78"/>
              </a:rPr>
              <a:t>.</a:t>
            </a:r>
            <a:endParaRPr lang="ar-SA" sz="2400" dirty="0"/>
          </a:p>
          <a:p>
            <a:pPr algn="r" rtl="1"/>
            <a:r>
              <a:rPr lang="ar-SA" sz="2400" dirty="0"/>
              <a:t>مبادئ عنصر البيئة الرقابیة :</a:t>
            </a:r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اظهار المنشاة التزامها بالأمانة والقيم الأخلاقية</a:t>
            </a:r>
            <a:r>
              <a:rPr lang="ar-SA" sz="2000" dirty="0"/>
              <a:t> </a:t>
            </a:r>
          </a:p>
          <a:p>
            <a:pPr lvl="2" algn="r" rtl="1"/>
            <a:r>
              <a:rPr lang="en-US" sz="1800" dirty="0"/>
              <a:t>The tone at the top </a:t>
            </a:r>
            <a:endParaRPr lang="ar-SA" sz="1700" dirty="0"/>
          </a:p>
          <a:p>
            <a:pPr lvl="1" algn="r" rtl="1"/>
            <a:r>
              <a:rPr lang="ar-SA" sz="2000" dirty="0"/>
              <a:t>اظهار استقلاليه مجلس الإدارة عن الإدارة و الاشراف على أداء و تطوير نظام الرقابة الداخلية. </a:t>
            </a:r>
          </a:p>
          <a:p>
            <a:pPr lvl="1" algn="r" rtl="1"/>
            <a:r>
              <a:rPr lang="ar-SA" sz="2000" dirty="0"/>
              <a:t>قيام الإدارة – بأشراف من المجلس – بأنشاء هياكل و قنوات توصيل و تفويض الصلاحيات والمسئوليات بشكل يحقق الاهداف .</a:t>
            </a:r>
          </a:p>
          <a:p>
            <a:pPr lvl="1" algn="r" rtl="1"/>
            <a:r>
              <a:rPr lang="ar-SA" sz="2000" dirty="0">
                <a:latin typeface="Arial" pitchFamily="34" charset="0"/>
                <a:cs typeface="Simplified Arabic" pitchFamily="18" charset="-78"/>
              </a:rPr>
              <a:t>قيام المنشاة باستقطاب و الإبقاء و تشجيع الكفاءة المهنية</a:t>
            </a:r>
          </a:p>
          <a:p>
            <a:pPr lvl="2" algn="r" rtl="1"/>
            <a:r>
              <a:rPr lang="ar-SA" sz="1700" dirty="0"/>
              <a:t>ثقافه سياسات وممارسات إدارة الموارد البشرية</a:t>
            </a:r>
            <a:endParaRPr lang="en-US" sz="1700" dirty="0"/>
          </a:p>
          <a:p>
            <a:pPr lvl="1" algn="r" rtl="1"/>
            <a:r>
              <a:rPr lang="ar-SA" sz="2000" dirty="0"/>
              <a:t>محاسبة المنظمة للأفراد عن مسؤولياتهم في مجال الرقابة الداخلية </a:t>
            </a:r>
            <a:endParaRPr lang="en-US" sz="2400" dirty="0">
              <a:latin typeface="Arial" pitchFamily="34" charset="0"/>
              <a:cs typeface="Simplified Arabic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3259179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sz="4000" dirty="0"/>
              <a:t>تقييم المخاطر </a:t>
            </a:r>
            <a:br>
              <a:rPr lang="ar-SA" sz="4000" dirty="0"/>
            </a:br>
            <a:r>
              <a:rPr lang="en-US" sz="4000" dirty="0"/>
              <a:t>Risk Assessment</a:t>
            </a: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00808"/>
            <a:ext cx="8047806" cy="4476155"/>
          </a:xfrm>
        </p:spPr>
        <p:txBody>
          <a:bodyPr>
            <a:normAutofit lnSpcReduction="10000"/>
          </a:bodyPr>
          <a:lstStyle/>
          <a:p>
            <a:pPr algn="r" rtl="1"/>
            <a:r>
              <a:rPr lang="ar-SA" sz="2400" dirty="0">
                <a:latin typeface="Arial" pitchFamily="34" charset="0"/>
                <a:cs typeface="+mj-cs"/>
              </a:rPr>
              <a:t>تحديد وتحليل الإدارة للمخاطر المرتبطة بإعداد القوائم المالية وفقا للمعايير الدولية للمحاسبة</a:t>
            </a:r>
            <a:r>
              <a:rPr lang="en-US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+mj-cs"/>
              </a:rPr>
              <a:t> </a:t>
            </a:r>
            <a:r>
              <a:rPr lang="ar-SA" sz="2400" dirty="0">
                <a:latin typeface="Arial" pitchFamily="34" charset="0"/>
                <a:cs typeface="+mj-cs"/>
              </a:rPr>
              <a:t>و أي</a:t>
            </a:r>
            <a:r>
              <a:rPr lang="en-US" sz="2400" dirty="0">
                <a:latin typeface="Arial" pitchFamily="34" charset="0"/>
                <a:cs typeface="+mj-cs"/>
              </a:rPr>
              <a:t> </a:t>
            </a:r>
            <a:r>
              <a:rPr lang="ar-SA" sz="2400" dirty="0">
                <a:cs typeface="+mj-cs"/>
              </a:rPr>
              <a:t>مخاطر قد تشكل تهديد على أهداف المنظمة و على نظامها الرقابي. </a:t>
            </a:r>
          </a:p>
          <a:p>
            <a:pPr lvl="1" algn="r" rtl="1"/>
            <a:r>
              <a:rPr lang="ar-SA" sz="1900" dirty="0"/>
              <a:t>الداخلية .</a:t>
            </a:r>
          </a:p>
          <a:p>
            <a:pPr lvl="1" algn="r" rtl="1"/>
            <a:r>
              <a:rPr lang="ar-SA" sz="1900" dirty="0"/>
              <a:t>الخارجية.</a:t>
            </a:r>
          </a:p>
          <a:p>
            <a:pPr algn="r" rtl="1"/>
            <a:r>
              <a:rPr lang="ar-SA" sz="2600" dirty="0"/>
              <a:t>مبادئ عنصر تقييم المخاطر:</a:t>
            </a:r>
            <a:endParaRPr lang="en-US" sz="2600" dirty="0"/>
          </a:p>
          <a:p>
            <a:pPr lvl="1" algn="r" rtl="1"/>
            <a:r>
              <a:rPr lang="ar-SA" dirty="0"/>
              <a:t>تحديد المنظمة للأهداف بما يكفي من الوضوح لتمكين تحديد وتقييم المخاطر المتعلقة بالأهداف بشكل صحيح</a:t>
            </a:r>
          </a:p>
          <a:p>
            <a:pPr lvl="2" algn="r" rtl="1"/>
            <a:r>
              <a:rPr lang="ar-SA" dirty="0"/>
              <a:t>الأهداف على كل مستوى </a:t>
            </a:r>
          </a:p>
          <a:p>
            <a:pPr lvl="2" algn="r" rtl="1"/>
            <a:r>
              <a:rPr lang="ar-SA" dirty="0"/>
              <a:t>ربط الأهداف على الثلاث محاور ( العمليات – التقرير – الالتزام)</a:t>
            </a:r>
          </a:p>
          <a:p>
            <a:pPr lvl="2" algn="r" rtl="1"/>
            <a:r>
              <a:rPr lang="ar-SA" dirty="0"/>
              <a:t>اعاده النظر في مناسبة الأهداف بشكل دوري</a:t>
            </a:r>
            <a:endParaRPr lang="en-US" dirty="0"/>
          </a:p>
          <a:p>
            <a:pPr lvl="1" algn="r" rtl="1"/>
            <a:r>
              <a:rPr lang="ar-SA" dirty="0"/>
              <a:t>تحديد المنظمة المخاطر التي تحول دون تحقيق أهدافها</a:t>
            </a:r>
            <a:r>
              <a:rPr lang="en-US" dirty="0"/>
              <a:t>  </a:t>
            </a:r>
            <a:r>
              <a:rPr lang="ar-SA" dirty="0"/>
              <a:t>و تحليلها لتحديد كيفية إدارة المخاطر</a:t>
            </a:r>
          </a:p>
          <a:p>
            <a:pPr lvl="1" algn="r" rtl="1"/>
            <a:r>
              <a:rPr lang="ar-SA" dirty="0"/>
              <a:t>أخذ المنظمة في الاعتبار الاحتيال عند تقييم المخاطر .</a:t>
            </a:r>
          </a:p>
          <a:p>
            <a:pPr lvl="1" algn="r" rtl="1"/>
            <a:r>
              <a:rPr lang="ar-SA" dirty="0"/>
              <a:t>على المنظمة تحديد وتقييم التغييرات داخليا و خارجيا والتي يمكن أن تؤثر على فعالية نظام الرقابة الداخلية.</a:t>
            </a:r>
            <a:endParaRPr lang="ar-SA" sz="2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Simplified Arabic" pitchFamily="18" charset="-78"/>
            </a:endParaRPr>
          </a:p>
          <a:p>
            <a:pPr algn="r" rtl="1"/>
            <a:endParaRPr lang="en-US" sz="2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Simplified Arabic" pitchFamily="18" charset="-78"/>
            </a:endParaRPr>
          </a:p>
          <a:p>
            <a:pPr lvl="1" algn="r" rtl="1"/>
            <a:endParaRPr lang="ar-SA" sz="2000" dirty="0"/>
          </a:p>
        </p:txBody>
      </p:sp>
    </p:spTree>
    <p:extLst>
      <p:ext uri="{BB962C8B-B14F-4D97-AF65-F5344CB8AC3E}">
        <p14:creationId xmlns:p14="http://schemas.microsoft.com/office/powerpoint/2010/main" val="5993045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3527</TotalTime>
  <Words>1242</Words>
  <Application>Microsoft Office PowerPoint</Application>
  <PresentationFormat>On-screen Show (4:3)</PresentationFormat>
  <Paragraphs>155</Paragraphs>
  <Slides>20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7" baseType="lpstr">
      <vt:lpstr>Arial</vt:lpstr>
      <vt:lpstr>Calibri</vt:lpstr>
      <vt:lpstr>Calibri Light</vt:lpstr>
      <vt:lpstr>Majalla UI</vt:lpstr>
      <vt:lpstr>Simplified Arabic</vt:lpstr>
      <vt:lpstr>Times New Roman</vt:lpstr>
      <vt:lpstr>Office Theme</vt:lpstr>
      <vt:lpstr>الرقابة الداخلية واطارها وفقا للجنة دعم المنظمات  COSO</vt:lpstr>
      <vt:lpstr>تعريف الرقابة الداخلية Internal Control  </vt:lpstr>
      <vt:lpstr>الحكم المهني في الرقابة الداخلية  </vt:lpstr>
      <vt:lpstr>أهداف الرقابة الداخلية </vt:lpstr>
      <vt:lpstr>أنواع نظم الرقابة الداخلية  </vt:lpstr>
      <vt:lpstr> تاريخ COSO </vt:lpstr>
      <vt:lpstr>مكونات هيكل الرقابة الداخلية حسب COSO </vt:lpstr>
      <vt:lpstr>بيئة الرقابة     Control Environment</vt:lpstr>
      <vt:lpstr>تقييم المخاطر  Risk Assessment</vt:lpstr>
      <vt:lpstr>أنشطة الرقابة Control Activities</vt:lpstr>
      <vt:lpstr>أنشطة الرقابة Control Activities</vt:lpstr>
      <vt:lpstr> المعلومات و الاتصال Information &amp; Communication  </vt:lpstr>
      <vt:lpstr> المراقبة   Monitoring  </vt:lpstr>
      <vt:lpstr>المخاطر المرتبطة بالرقابة </vt:lpstr>
      <vt:lpstr>مخاطر الرقابة </vt:lpstr>
      <vt:lpstr>مخاطر تكنولوجيا المعلومات </vt:lpstr>
      <vt:lpstr>الحدود Limitations </vt:lpstr>
      <vt:lpstr>الإفصاح عن الرقابة الداخلية  </vt:lpstr>
      <vt:lpstr>HW3</vt:lpstr>
      <vt:lpstr>المصادر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اطار الرقابة الداخلية و فقا للجنة دعم المنظمات COSO</dc:title>
  <dc:creator>kayan albalawi</dc:creator>
  <cp:lastModifiedBy>kayan albalawi</cp:lastModifiedBy>
  <cp:revision>302</cp:revision>
  <dcterms:created xsi:type="dcterms:W3CDTF">2014-04-27T14:41:01Z</dcterms:created>
  <dcterms:modified xsi:type="dcterms:W3CDTF">2017-04-15T16:38:10Z</dcterms:modified>
</cp:coreProperties>
</file>

<file path=docProps/thumbnail.jpeg>
</file>