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33"/>
  </p:notesMasterIdLst>
  <p:sldIdLst>
    <p:sldId id="256" r:id="rId2"/>
    <p:sldId id="287" r:id="rId3"/>
    <p:sldId id="257" r:id="rId4"/>
    <p:sldId id="261" r:id="rId5"/>
    <p:sldId id="258" r:id="rId6"/>
    <p:sldId id="259" r:id="rId7"/>
    <p:sldId id="260" r:id="rId8"/>
    <p:sldId id="262" r:id="rId9"/>
    <p:sldId id="263" r:id="rId10"/>
    <p:sldId id="264" r:id="rId11"/>
    <p:sldId id="266" r:id="rId12"/>
    <p:sldId id="288" r:id="rId13"/>
    <p:sldId id="285"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6023" autoAdjust="0"/>
  </p:normalViewPr>
  <p:slideViewPr>
    <p:cSldViewPr>
      <p:cViewPr>
        <p:scale>
          <a:sx n="80" d="100"/>
          <a:sy n="80" d="100"/>
        </p:scale>
        <p:origin x="-16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01F77C-1914-4F3A-B4F7-6BC3B9D6D4E2}" type="doc">
      <dgm:prSet loTypeId="urn:microsoft.com/office/officeart/2005/8/layout/pyramid1" loCatId="pyramid" qsTypeId="urn:microsoft.com/office/officeart/2005/8/quickstyle/3d3" qsCatId="3D" csTypeId="urn:microsoft.com/office/officeart/2005/8/colors/accent1_2" csCatId="accent1" phldr="1"/>
      <dgm:spPr/>
      <dgm:t>
        <a:bodyPr/>
        <a:lstStyle/>
        <a:p>
          <a:pPr rtl="1"/>
          <a:endParaRPr lang="ar-SA"/>
        </a:p>
      </dgm:t>
    </dgm:pt>
    <dgm:pt modelId="{D7EE6857-F1F1-446B-A7AB-AAED48291DCC}">
      <dgm:prSet phldrT="[Text]" custT="1"/>
      <dgm:spPr/>
      <dgm:t>
        <a:bodyPr/>
        <a:lstStyle/>
        <a:p>
          <a:pPr rtl="1"/>
          <a:r>
            <a:rPr lang="ar-SA" sz="1600" b="1" dirty="0" smtClean="0">
              <a:solidFill>
                <a:schemeClr val="bg1"/>
              </a:solidFill>
            </a:rPr>
            <a:t>الشركاء</a:t>
          </a:r>
          <a:endParaRPr lang="ar-SA" sz="1600" b="1" dirty="0">
            <a:solidFill>
              <a:schemeClr val="bg1"/>
            </a:solidFill>
          </a:endParaRPr>
        </a:p>
      </dgm:t>
    </dgm:pt>
    <dgm:pt modelId="{3C0D6AA3-836B-4688-A924-EBCDA2D0503E}" type="parTrans" cxnId="{FE1A4186-DD9D-41F8-ABE6-FD3287F8EF62}">
      <dgm:prSet/>
      <dgm:spPr/>
      <dgm:t>
        <a:bodyPr/>
        <a:lstStyle/>
        <a:p>
          <a:pPr rtl="1"/>
          <a:endParaRPr lang="ar-SA" sz="1600" b="1">
            <a:solidFill>
              <a:schemeClr val="bg1"/>
            </a:solidFill>
          </a:endParaRPr>
        </a:p>
      </dgm:t>
    </dgm:pt>
    <dgm:pt modelId="{712BC3AB-2389-48ED-A4E2-18C3E1B3F608}" type="sibTrans" cxnId="{FE1A4186-DD9D-41F8-ABE6-FD3287F8EF62}">
      <dgm:prSet/>
      <dgm:spPr/>
      <dgm:t>
        <a:bodyPr/>
        <a:lstStyle/>
        <a:p>
          <a:pPr rtl="1"/>
          <a:endParaRPr lang="ar-SA" sz="1600" b="1">
            <a:solidFill>
              <a:schemeClr val="bg1"/>
            </a:solidFill>
          </a:endParaRPr>
        </a:p>
      </dgm:t>
    </dgm:pt>
    <dgm:pt modelId="{FE63EC01-48ED-49EA-B514-3C0CECD1C1F6}">
      <dgm:prSet phldrT="[Text]" custT="1"/>
      <dgm:spPr/>
      <dgm:t>
        <a:bodyPr/>
        <a:lstStyle/>
        <a:p>
          <a:pPr rtl="1"/>
          <a:r>
            <a:rPr lang="ar-SA" sz="1600" b="1" dirty="0" smtClean="0">
              <a:solidFill>
                <a:schemeClr val="bg1"/>
              </a:solidFill>
            </a:rPr>
            <a:t>المديرون أو المشرفون</a:t>
          </a:r>
          <a:endParaRPr lang="ar-SA" sz="1600" b="1" dirty="0">
            <a:solidFill>
              <a:schemeClr val="bg1"/>
            </a:solidFill>
          </a:endParaRPr>
        </a:p>
      </dgm:t>
    </dgm:pt>
    <dgm:pt modelId="{6E467F51-83E7-4D9B-8071-B5E44FB13F1B}" type="parTrans" cxnId="{A3C1F463-7470-4E91-AC7C-C30FDE9770B0}">
      <dgm:prSet/>
      <dgm:spPr/>
      <dgm:t>
        <a:bodyPr/>
        <a:lstStyle/>
        <a:p>
          <a:pPr rtl="1"/>
          <a:endParaRPr lang="ar-SA" sz="1600" b="1">
            <a:solidFill>
              <a:schemeClr val="bg1"/>
            </a:solidFill>
          </a:endParaRPr>
        </a:p>
      </dgm:t>
    </dgm:pt>
    <dgm:pt modelId="{B4FD3621-5771-4FD2-8503-6DB75939EE5A}" type="sibTrans" cxnId="{A3C1F463-7470-4E91-AC7C-C30FDE9770B0}">
      <dgm:prSet/>
      <dgm:spPr/>
      <dgm:t>
        <a:bodyPr/>
        <a:lstStyle/>
        <a:p>
          <a:pPr rtl="1"/>
          <a:endParaRPr lang="ar-SA" sz="1600" b="1">
            <a:solidFill>
              <a:schemeClr val="bg1"/>
            </a:solidFill>
          </a:endParaRPr>
        </a:p>
      </dgm:t>
    </dgm:pt>
    <dgm:pt modelId="{B1BB0923-CFD0-4976-A0D7-6CFECD0CF5CB}">
      <dgm:prSet custT="1"/>
      <dgm:spPr/>
      <dgm:t>
        <a:bodyPr/>
        <a:lstStyle/>
        <a:p>
          <a:pPr rtl="1"/>
          <a:r>
            <a:rPr lang="ar-SA" sz="1600" b="1" dirty="0" smtClean="0">
              <a:solidFill>
                <a:schemeClr val="bg1"/>
              </a:solidFill>
            </a:rPr>
            <a:t>المساعدون متوسطي الخبرة أو المندوب الثاني </a:t>
          </a:r>
          <a:endParaRPr lang="ar-SA" sz="1600" b="1" dirty="0">
            <a:solidFill>
              <a:schemeClr val="bg1"/>
            </a:solidFill>
          </a:endParaRPr>
        </a:p>
      </dgm:t>
    </dgm:pt>
    <dgm:pt modelId="{1A371B34-9384-4D61-8FAC-3A183B20906A}" type="parTrans" cxnId="{199B3C9D-EB41-44BE-B1FA-45BD74DC2186}">
      <dgm:prSet/>
      <dgm:spPr/>
      <dgm:t>
        <a:bodyPr/>
        <a:lstStyle/>
        <a:p>
          <a:pPr rtl="1"/>
          <a:endParaRPr lang="ar-SA" sz="1600" b="1">
            <a:solidFill>
              <a:schemeClr val="bg1"/>
            </a:solidFill>
          </a:endParaRPr>
        </a:p>
      </dgm:t>
    </dgm:pt>
    <dgm:pt modelId="{B51B079F-945A-472A-B15D-39ED622DBFBE}" type="sibTrans" cxnId="{199B3C9D-EB41-44BE-B1FA-45BD74DC2186}">
      <dgm:prSet/>
      <dgm:spPr/>
      <dgm:t>
        <a:bodyPr/>
        <a:lstStyle/>
        <a:p>
          <a:pPr rtl="1"/>
          <a:endParaRPr lang="ar-SA" sz="1600" b="1">
            <a:solidFill>
              <a:schemeClr val="bg1"/>
            </a:solidFill>
          </a:endParaRPr>
        </a:p>
      </dgm:t>
    </dgm:pt>
    <dgm:pt modelId="{E7CCC7D8-6A12-4E6A-BC3A-59BBD9B0A875}">
      <dgm:prSet custT="1"/>
      <dgm:spPr/>
      <dgm:t>
        <a:bodyPr/>
        <a:lstStyle/>
        <a:p>
          <a:pPr rtl="1"/>
          <a:r>
            <a:rPr lang="ar-SA" sz="1600" b="1" dirty="0" smtClean="0">
              <a:solidFill>
                <a:schemeClr val="bg1"/>
              </a:solidFill>
            </a:rPr>
            <a:t>المساعدون أو المندوب الأول</a:t>
          </a:r>
          <a:endParaRPr lang="ar-SA" sz="1600" b="1" dirty="0">
            <a:solidFill>
              <a:schemeClr val="bg1"/>
            </a:solidFill>
          </a:endParaRPr>
        </a:p>
      </dgm:t>
    </dgm:pt>
    <dgm:pt modelId="{E52EC036-9DEE-4080-A406-BFE3FA09A4AC}" type="parTrans" cxnId="{76C19A0A-0B90-442C-A7CE-2E81431293FA}">
      <dgm:prSet/>
      <dgm:spPr/>
      <dgm:t>
        <a:bodyPr/>
        <a:lstStyle/>
        <a:p>
          <a:pPr rtl="1"/>
          <a:endParaRPr lang="ar-SA" sz="1600" b="1">
            <a:solidFill>
              <a:schemeClr val="bg1"/>
            </a:solidFill>
          </a:endParaRPr>
        </a:p>
      </dgm:t>
    </dgm:pt>
    <dgm:pt modelId="{D740A12F-44D9-41DA-83FC-B11B14DFC3C6}" type="sibTrans" cxnId="{76C19A0A-0B90-442C-A7CE-2E81431293FA}">
      <dgm:prSet/>
      <dgm:spPr/>
      <dgm:t>
        <a:bodyPr/>
        <a:lstStyle/>
        <a:p>
          <a:pPr rtl="1"/>
          <a:endParaRPr lang="ar-SA" sz="1600" b="1">
            <a:solidFill>
              <a:schemeClr val="bg1"/>
            </a:solidFill>
          </a:endParaRPr>
        </a:p>
      </dgm:t>
    </dgm:pt>
    <dgm:pt modelId="{BC8C2DF7-7115-443A-BC93-19319981A1F3}">
      <dgm:prSet custT="1"/>
      <dgm:spPr/>
      <dgm:t>
        <a:bodyPr/>
        <a:lstStyle/>
        <a:p>
          <a:pPr rtl="1"/>
          <a:r>
            <a:rPr lang="ar-SA" sz="1600" b="1" smtClean="0">
              <a:solidFill>
                <a:schemeClr val="bg1"/>
              </a:solidFill>
            </a:rPr>
            <a:t>المساعدون تحت التمرين أو حديثو الخبرة</a:t>
          </a:r>
          <a:endParaRPr lang="ar-SA" sz="1600" b="1" dirty="0">
            <a:solidFill>
              <a:schemeClr val="bg1"/>
            </a:solidFill>
          </a:endParaRPr>
        </a:p>
      </dgm:t>
    </dgm:pt>
    <dgm:pt modelId="{F81FB870-956E-4CCC-A4A9-68187E76FC7D}" type="parTrans" cxnId="{99665F90-45A4-4F6D-8CE6-995781616042}">
      <dgm:prSet/>
      <dgm:spPr/>
      <dgm:t>
        <a:bodyPr/>
        <a:lstStyle/>
        <a:p>
          <a:pPr rtl="1"/>
          <a:endParaRPr lang="ar-SA" sz="1600" b="1">
            <a:solidFill>
              <a:schemeClr val="bg1"/>
            </a:solidFill>
          </a:endParaRPr>
        </a:p>
      </dgm:t>
    </dgm:pt>
    <dgm:pt modelId="{3C2E4694-2A1A-4B4F-9FAD-8851EE217339}" type="sibTrans" cxnId="{99665F90-45A4-4F6D-8CE6-995781616042}">
      <dgm:prSet/>
      <dgm:spPr/>
      <dgm:t>
        <a:bodyPr/>
        <a:lstStyle/>
        <a:p>
          <a:pPr rtl="1"/>
          <a:endParaRPr lang="ar-SA" sz="1600" b="1">
            <a:solidFill>
              <a:schemeClr val="bg1"/>
            </a:solidFill>
          </a:endParaRPr>
        </a:p>
      </dgm:t>
    </dgm:pt>
    <dgm:pt modelId="{04BA9F6D-F525-4F3F-B431-65FBC8ABEB67}" type="pres">
      <dgm:prSet presAssocID="{FE01F77C-1914-4F3A-B4F7-6BC3B9D6D4E2}" presName="Name0" presStyleCnt="0">
        <dgm:presLayoutVars>
          <dgm:dir/>
          <dgm:animLvl val="lvl"/>
          <dgm:resizeHandles val="exact"/>
        </dgm:presLayoutVars>
      </dgm:prSet>
      <dgm:spPr/>
      <dgm:t>
        <a:bodyPr/>
        <a:lstStyle/>
        <a:p>
          <a:pPr rtl="1"/>
          <a:endParaRPr lang="ar-SA"/>
        </a:p>
      </dgm:t>
    </dgm:pt>
    <dgm:pt modelId="{47925CF7-C583-46BD-B93E-EB54A9F3B5D9}" type="pres">
      <dgm:prSet presAssocID="{D7EE6857-F1F1-446B-A7AB-AAED48291DCC}" presName="Name8" presStyleCnt="0"/>
      <dgm:spPr/>
    </dgm:pt>
    <dgm:pt modelId="{49092F29-329C-49E1-A1A3-E879C528A348}" type="pres">
      <dgm:prSet presAssocID="{D7EE6857-F1F1-446B-A7AB-AAED48291DCC}" presName="level" presStyleLbl="node1" presStyleIdx="0" presStyleCnt="5">
        <dgm:presLayoutVars>
          <dgm:chMax val="1"/>
          <dgm:bulletEnabled val="1"/>
        </dgm:presLayoutVars>
      </dgm:prSet>
      <dgm:spPr/>
      <dgm:t>
        <a:bodyPr/>
        <a:lstStyle/>
        <a:p>
          <a:pPr rtl="1"/>
          <a:endParaRPr lang="ar-SA"/>
        </a:p>
      </dgm:t>
    </dgm:pt>
    <dgm:pt modelId="{1F74B9D4-64D5-42F8-87A0-B649D48DBEC7}" type="pres">
      <dgm:prSet presAssocID="{D7EE6857-F1F1-446B-A7AB-AAED48291DCC}" presName="levelTx" presStyleLbl="revTx" presStyleIdx="0" presStyleCnt="0">
        <dgm:presLayoutVars>
          <dgm:chMax val="1"/>
          <dgm:bulletEnabled val="1"/>
        </dgm:presLayoutVars>
      </dgm:prSet>
      <dgm:spPr/>
      <dgm:t>
        <a:bodyPr/>
        <a:lstStyle/>
        <a:p>
          <a:pPr rtl="1"/>
          <a:endParaRPr lang="ar-SA"/>
        </a:p>
      </dgm:t>
    </dgm:pt>
    <dgm:pt modelId="{841E3294-B816-411F-8610-048CB07E4844}" type="pres">
      <dgm:prSet presAssocID="{FE63EC01-48ED-49EA-B514-3C0CECD1C1F6}" presName="Name8" presStyleCnt="0"/>
      <dgm:spPr/>
    </dgm:pt>
    <dgm:pt modelId="{1E36B49F-5679-4B0C-8322-85C9C2D83FAE}" type="pres">
      <dgm:prSet presAssocID="{FE63EC01-48ED-49EA-B514-3C0CECD1C1F6}" presName="level" presStyleLbl="node1" presStyleIdx="1" presStyleCnt="5">
        <dgm:presLayoutVars>
          <dgm:chMax val="1"/>
          <dgm:bulletEnabled val="1"/>
        </dgm:presLayoutVars>
      </dgm:prSet>
      <dgm:spPr/>
      <dgm:t>
        <a:bodyPr/>
        <a:lstStyle/>
        <a:p>
          <a:pPr rtl="1"/>
          <a:endParaRPr lang="ar-SA"/>
        </a:p>
      </dgm:t>
    </dgm:pt>
    <dgm:pt modelId="{8E2A5129-C357-41A7-A405-D14C5305D821}" type="pres">
      <dgm:prSet presAssocID="{FE63EC01-48ED-49EA-B514-3C0CECD1C1F6}" presName="levelTx" presStyleLbl="revTx" presStyleIdx="0" presStyleCnt="0">
        <dgm:presLayoutVars>
          <dgm:chMax val="1"/>
          <dgm:bulletEnabled val="1"/>
        </dgm:presLayoutVars>
      </dgm:prSet>
      <dgm:spPr/>
      <dgm:t>
        <a:bodyPr/>
        <a:lstStyle/>
        <a:p>
          <a:pPr rtl="1"/>
          <a:endParaRPr lang="ar-SA"/>
        </a:p>
      </dgm:t>
    </dgm:pt>
    <dgm:pt modelId="{3C98E241-381A-4955-BF15-CB7F55DEB34D}" type="pres">
      <dgm:prSet presAssocID="{E7CCC7D8-6A12-4E6A-BC3A-59BBD9B0A875}" presName="Name8" presStyleCnt="0"/>
      <dgm:spPr/>
    </dgm:pt>
    <dgm:pt modelId="{1A124D35-E826-4F76-BE56-C397E1B7A663}" type="pres">
      <dgm:prSet presAssocID="{E7CCC7D8-6A12-4E6A-BC3A-59BBD9B0A875}" presName="level" presStyleLbl="node1" presStyleIdx="2" presStyleCnt="5">
        <dgm:presLayoutVars>
          <dgm:chMax val="1"/>
          <dgm:bulletEnabled val="1"/>
        </dgm:presLayoutVars>
      </dgm:prSet>
      <dgm:spPr/>
      <dgm:t>
        <a:bodyPr/>
        <a:lstStyle/>
        <a:p>
          <a:pPr rtl="1"/>
          <a:endParaRPr lang="ar-SA"/>
        </a:p>
      </dgm:t>
    </dgm:pt>
    <dgm:pt modelId="{B5C71E98-4DB5-4DEF-B004-6503BFF054F9}" type="pres">
      <dgm:prSet presAssocID="{E7CCC7D8-6A12-4E6A-BC3A-59BBD9B0A875}" presName="levelTx" presStyleLbl="revTx" presStyleIdx="0" presStyleCnt="0">
        <dgm:presLayoutVars>
          <dgm:chMax val="1"/>
          <dgm:bulletEnabled val="1"/>
        </dgm:presLayoutVars>
      </dgm:prSet>
      <dgm:spPr/>
      <dgm:t>
        <a:bodyPr/>
        <a:lstStyle/>
        <a:p>
          <a:pPr rtl="1"/>
          <a:endParaRPr lang="ar-SA"/>
        </a:p>
      </dgm:t>
    </dgm:pt>
    <dgm:pt modelId="{16F510A8-93B9-4C1E-9F40-13F66BB1F598}" type="pres">
      <dgm:prSet presAssocID="{B1BB0923-CFD0-4976-A0D7-6CFECD0CF5CB}" presName="Name8" presStyleCnt="0"/>
      <dgm:spPr/>
    </dgm:pt>
    <dgm:pt modelId="{7514E682-E9AF-4788-8CE7-57E939CF626E}" type="pres">
      <dgm:prSet presAssocID="{B1BB0923-CFD0-4976-A0D7-6CFECD0CF5CB}" presName="level" presStyleLbl="node1" presStyleIdx="3" presStyleCnt="5">
        <dgm:presLayoutVars>
          <dgm:chMax val="1"/>
          <dgm:bulletEnabled val="1"/>
        </dgm:presLayoutVars>
      </dgm:prSet>
      <dgm:spPr/>
      <dgm:t>
        <a:bodyPr/>
        <a:lstStyle/>
        <a:p>
          <a:pPr rtl="1"/>
          <a:endParaRPr lang="ar-SA"/>
        </a:p>
      </dgm:t>
    </dgm:pt>
    <dgm:pt modelId="{BD52BD08-CF50-4DDC-B244-A71B62087252}" type="pres">
      <dgm:prSet presAssocID="{B1BB0923-CFD0-4976-A0D7-6CFECD0CF5CB}" presName="levelTx" presStyleLbl="revTx" presStyleIdx="0" presStyleCnt="0">
        <dgm:presLayoutVars>
          <dgm:chMax val="1"/>
          <dgm:bulletEnabled val="1"/>
        </dgm:presLayoutVars>
      </dgm:prSet>
      <dgm:spPr/>
      <dgm:t>
        <a:bodyPr/>
        <a:lstStyle/>
        <a:p>
          <a:pPr rtl="1"/>
          <a:endParaRPr lang="ar-SA"/>
        </a:p>
      </dgm:t>
    </dgm:pt>
    <dgm:pt modelId="{183EF380-FC81-4982-AE64-FE9CC04476DE}" type="pres">
      <dgm:prSet presAssocID="{BC8C2DF7-7115-443A-BC93-19319981A1F3}" presName="Name8" presStyleCnt="0"/>
      <dgm:spPr/>
    </dgm:pt>
    <dgm:pt modelId="{C8DD2758-B332-468E-A357-FB1A43EAB7E4}" type="pres">
      <dgm:prSet presAssocID="{BC8C2DF7-7115-443A-BC93-19319981A1F3}" presName="level" presStyleLbl="node1" presStyleIdx="4" presStyleCnt="5">
        <dgm:presLayoutVars>
          <dgm:chMax val="1"/>
          <dgm:bulletEnabled val="1"/>
        </dgm:presLayoutVars>
      </dgm:prSet>
      <dgm:spPr/>
      <dgm:t>
        <a:bodyPr/>
        <a:lstStyle/>
        <a:p>
          <a:pPr rtl="1"/>
          <a:endParaRPr lang="ar-SA"/>
        </a:p>
      </dgm:t>
    </dgm:pt>
    <dgm:pt modelId="{F2AE5811-F3E4-4685-A05B-0F34CCA42A2E}" type="pres">
      <dgm:prSet presAssocID="{BC8C2DF7-7115-443A-BC93-19319981A1F3}" presName="levelTx" presStyleLbl="revTx" presStyleIdx="0" presStyleCnt="0">
        <dgm:presLayoutVars>
          <dgm:chMax val="1"/>
          <dgm:bulletEnabled val="1"/>
        </dgm:presLayoutVars>
      </dgm:prSet>
      <dgm:spPr/>
      <dgm:t>
        <a:bodyPr/>
        <a:lstStyle/>
        <a:p>
          <a:pPr rtl="1"/>
          <a:endParaRPr lang="ar-SA"/>
        </a:p>
      </dgm:t>
    </dgm:pt>
  </dgm:ptLst>
  <dgm:cxnLst>
    <dgm:cxn modelId="{76C19A0A-0B90-442C-A7CE-2E81431293FA}" srcId="{FE01F77C-1914-4F3A-B4F7-6BC3B9D6D4E2}" destId="{E7CCC7D8-6A12-4E6A-BC3A-59BBD9B0A875}" srcOrd="2" destOrd="0" parTransId="{E52EC036-9DEE-4080-A406-BFE3FA09A4AC}" sibTransId="{D740A12F-44D9-41DA-83FC-B11B14DFC3C6}"/>
    <dgm:cxn modelId="{BD91B83B-7C1E-4072-AF76-B96A235F2735}" type="presOf" srcId="{FE01F77C-1914-4F3A-B4F7-6BC3B9D6D4E2}" destId="{04BA9F6D-F525-4F3F-B431-65FBC8ABEB67}" srcOrd="0" destOrd="0" presId="urn:microsoft.com/office/officeart/2005/8/layout/pyramid1"/>
    <dgm:cxn modelId="{653C0647-A5A6-4FC8-9EF3-5D8FC4117245}" type="presOf" srcId="{FE63EC01-48ED-49EA-B514-3C0CECD1C1F6}" destId="{1E36B49F-5679-4B0C-8322-85C9C2D83FAE}" srcOrd="0" destOrd="0" presId="urn:microsoft.com/office/officeart/2005/8/layout/pyramid1"/>
    <dgm:cxn modelId="{AC7A8A37-1ED9-4D43-A431-A933914C1756}" type="presOf" srcId="{D7EE6857-F1F1-446B-A7AB-AAED48291DCC}" destId="{1F74B9D4-64D5-42F8-87A0-B649D48DBEC7}" srcOrd="1" destOrd="0" presId="urn:microsoft.com/office/officeart/2005/8/layout/pyramid1"/>
    <dgm:cxn modelId="{FE1A4186-DD9D-41F8-ABE6-FD3287F8EF62}" srcId="{FE01F77C-1914-4F3A-B4F7-6BC3B9D6D4E2}" destId="{D7EE6857-F1F1-446B-A7AB-AAED48291DCC}" srcOrd="0" destOrd="0" parTransId="{3C0D6AA3-836B-4688-A924-EBCDA2D0503E}" sibTransId="{712BC3AB-2389-48ED-A4E2-18C3E1B3F608}"/>
    <dgm:cxn modelId="{E64645CF-071D-4E76-9B08-EC99AEE5E2F2}" type="presOf" srcId="{BC8C2DF7-7115-443A-BC93-19319981A1F3}" destId="{C8DD2758-B332-468E-A357-FB1A43EAB7E4}" srcOrd="0" destOrd="0" presId="urn:microsoft.com/office/officeart/2005/8/layout/pyramid1"/>
    <dgm:cxn modelId="{A4071DC6-F4A5-4C2D-819B-EA3472F8B5D5}" type="presOf" srcId="{B1BB0923-CFD0-4976-A0D7-6CFECD0CF5CB}" destId="{BD52BD08-CF50-4DDC-B244-A71B62087252}" srcOrd="1" destOrd="0" presId="urn:microsoft.com/office/officeart/2005/8/layout/pyramid1"/>
    <dgm:cxn modelId="{E368D5A9-7BA0-4D92-B522-6DDADA8A5583}" type="presOf" srcId="{B1BB0923-CFD0-4976-A0D7-6CFECD0CF5CB}" destId="{7514E682-E9AF-4788-8CE7-57E939CF626E}" srcOrd="0" destOrd="0" presId="urn:microsoft.com/office/officeart/2005/8/layout/pyramid1"/>
    <dgm:cxn modelId="{A3C1F463-7470-4E91-AC7C-C30FDE9770B0}" srcId="{FE01F77C-1914-4F3A-B4F7-6BC3B9D6D4E2}" destId="{FE63EC01-48ED-49EA-B514-3C0CECD1C1F6}" srcOrd="1" destOrd="0" parTransId="{6E467F51-83E7-4D9B-8071-B5E44FB13F1B}" sibTransId="{B4FD3621-5771-4FD2-8503-6DB75939EE5A}"/>
    <dgm:cxn modelId="{199B3C9D-EB41-44BE-B1FA-45BD74DC2186}" srcId="{FE01F77C-1914-4F3A-B4F7-6BC3B9D6D4E2}" destId="{B1BB0923-CFD0-4976-A0D7-6CFECD0CF5CB}" srcOrd="3" destOrd="0" parTransId="{1A371B34-9384-4D61-8FAC-3A183B20906A}" sibTransId="{B51B079F-945A-472A-B15D-39ED622DBFBE}"/>
    <dgm:cxn modelId="{D3180A0A-DA0D-4B67-B173-6D21C7494EF2}" type="presOf" srcId="{BC8C2DF7-7115-443A-BC93-19319981A1F3}" destId="{F2AE5811-F3E4-4685-A05B-0F34CCA42A2E}" srcOrd="1" destOrd="0" presId="urn:microsoft.com/office/officeart/2005/8/layout/pyramid1"/>
    <dgm:cxn modelId="{770D5776-5FAF-4704-8A06-7F451FEFA795}" type="presOf" srcId="{E7CCC7D8-6A12-4E6A-BC3A-59BBD9B0A875}" destId="{B5C71E98-4DB5-4DEF-B004-6503BFF054F9}" srcOrd="1" destOrd="0" presId="urn:microsoft.com/office/officeart/2005/8/layout/pyramid1"/>
    <dgm:cxn modelId="{88072B14-9807-476F-9C92-800B88D35067}" type="presOf" srcId="{D7EE6857-F1F1-446B-A7AB-AAED48291DCC}" destId="{49092F29-329C-49E1-A1A3-E879C528A348}" srcOrd="0" destOrd="0" presId="urn:microsoft.com/office/officeart/2005/8/layout/pyramid1"/>
    <dgm:cxn modelId="{01F2FF68-1314-48AF-8E9E-3F62AD8E3DB7}" type="presOf" srcId="{FE63EC01-48ED-49EA-B514-3C0CECD1C1F6}" destId="{8E2A5129-C357-41A7-A405-D14C5305D821}" srcOrd="1" destOrd="0" presId="urn:microsoft.com/office/officeart/2005/8/layout/pyramid1"/>
    <dgm:cxn modelId="{99665F90-45A4-4F6D-8CE6-995781616042}" srcId="{FE01F77C-1914-4F3A-B4F7-6BC3B9D6D4E2}" destId="{BC8C2DF7-7115-443A-BC93-19319981A1F3}" srcOrd="4" destOrd="0" parTransId="{F81FB870-956E-4CCC-A4A9-68187E76FC7D}" sibTransId="{3C2E4694-2A1A-4B4F-9FAD-8851EE217339}"/>
    <dgm:cxn modelId="{7FDC9686-99E6-4CBD-B1C7-ED621CF5DA9D}" type="presOf" srcId="{E7CCC7D8-6A12-4E6A-BC3A-59BBD9B0A875}" destId="{1A124D35-E826-4F76-BE56-C397E1B7A663}" srcOrd="0" destOrd="0" presId="urn:microsoft.com/office/officeart/2005/8/layout/pyramid1"/>
    <dgm:cxn modelId="{0E839A63-30C5-49B8-8D05-17DE0A257D9A}" type="presParOf" srcId="{04BA9F6D-F525-4F3F-B431-65FBC8ABEB67}" destId="{47925CF7-C583-46BD-B93E-EB54A9F3B5D9}" srcOrd="0" destOrd="0" presId="urn:microsoft.com/office/officeart/2005/8/layout/pyramid1"/>
    <dgm:cxn modelId="{7082AF94-CF5E-4762-A9A4-495C29FBF530}" type="presParOf" srcId="{47925CF7-C583-46BD-B93E-EB54A9F3B5D9}" destId="{49092F29-329C-49E1-A1A3-E879C528A348}" srcOrd="0" destOrd="0" presId="urn:microsoft.com/office/officeart/2005/8/layout/pyramid1"/>
    <dgm:cxn modelId="{E4C35E4F-C039-414C-B9C8-572D5FE34A0D}" type="presParOf" srcId="{47925CF7-C583-46BD-B93E-EB54A9F3B5D9}" destId="{1F74B9D4-64D5-42F8-87A0-B649D48DBEC7}" srcOrd="1" destOrd="0" presId="urn:microsoft.com/office/officeart/2005/8/layout/pyramid1"/>
    <dgm:cxn modelId="{337D545D-D878-498A-847B-220EB71A3372}" type="presParOf" srcId="{04BA9F6D-F525-4F3F-B431-65FBC8ABEB67}" destId="{841E3294-B816-411F-8610-048CB07E4844}" srcOrd="1" destOrd="0" presId="urn:microsoft.com/office/officeart/2005/8/layout/pyramid1"/>
    <dgm:cxn modelId="{2195AD23-B4D0-444F-AB51-EF636D4F35D0}" type="presParOf" srcId="{841E3294-B816-411F-8610-048CB07E4844}" destId="{1E36B49F-5679-4B0C-8322-85C9C2D83FAE}" srcOrd="0" destOrd="0" presId="urn:microsoft.com/office/officeart/2005/8/layout/pyramid1"/>
    <dgm:cxn modelId="{E734DA67-FB66-46C8-ABEE-738F8C082E08}" type="presParOf" srcId="{841E3294-B816-411F-8610-048CB07E4844}" destId="{8E2A5129-C357-41A7-A405-D14C5305D821}" srcOrd="1" destOrd="0" presId="urn:microsoft.com/office/officeart/2005/8/layout/pyramid1"/>
    <dgm:cxn modelId="{CBBFE785-691F-4D6E-A630-07037CF28420}" type="presParOf" srcId="{04BA9F6D-F525-4F3F-B431-65FBC8ABEB67}" destId="{3C98E241-381A-4955-BF15-CB7F55DEB34D}" srcOrd="2" destOrd="0" presId="urn:microsoft.com/office/officeart/2005/8/layout/pyramid1"/>
    <dgm:cxn modelId="{BD78D98F-76FE-4309-AA7B-C82A0AA9EB41}" type="presParOf" srcId="{3C98E241-381A-4955-BF15-CB7F55DEB34D}" destId="{1A124D35-E826-4F76-BE56-C397E1B7A663}" srcOrd="0" destOrd="0" presId="urn:microsoft.com/office/officeart/2005/8/layout/pyramid1"/>
    <dgm:cxn modelId="{F81C5339-998E-4A26-8400-2D4F2AAABB08}" type="presParOf" srcId="{3C98E241-381A-4955-BF15-CB7F55DEB34D}" destId="{B5C71E98-4DB5-4DEF-B004-6503BFF054F9}" srcOrd="1" destOrd="0" presId="urn:microsoft.com/office/officeart/2005/8/layout/pyramid1"/>
    <dgm:cxn modelId="{F0F407A6-D030-4D89-A589-B33C0F32FEE6}" type="presParOf" srcId="{04BA9F6D-F525-4F3F-B431-65FBC8ABEB67}" destId="{16F510A8-93B9-4C1E-9F40-13F66BB1F598}" srcOrd="3" destOrd="0" presId="urn:microsoft.com/office/officeart/2005/8/layout/pyramid1"/>
    <dgm:cxn modelId="{153DE2E3-80DC-4A56-B68E-A214A01108E2}" type="presParOf" srcId="{16F510A8-93B9-4C1E-9F40-13F66BB1F598}" destId="{7514E682-E9AF-4788-8CE7-57E939CF626E}" srcOrd="0" destOrd="0" presId="urn:microsoft.com/office/officeart/2005/8/layout/pyramid1"/>
    <dgm:cxn modelId="{553A8343-727F-44F9-A2EB-B0D58C3E93DA}" type="presParOf" srcId="{16F510A8-93B9-4C1E-9F40-13F66BB1F598}" destId="{BD52BD08-CF50-4DDC-B244-A71B62087252}" srcOrd="1" destOrd="0" presId="urn:microsoft.com/office/officeart/2005/8/layout/pyramid1"/>
    <dgm:cxn modelId="{B7332EFE-70B2-434D-A712-AF45D660F9A3}" type="presParOf" srcId="{04BA9F6D-F525-4F3F-B431-65FBC8ABEB67}" destId="{183EF380-FC81-4982-AE64-FE9CC04476DE}" srcOrd="4" destOrd="0" presId="urn:microsoft.com/office/officeart/2005/8/layout/pyramid1"/>
    <dgm:cxn modelId="{65297C43-2935-4050-9815-EC83DC730344}" type="presParOf" srcId="{183EF380-FC81-4982-AE64-FE9CC04476DE}" destId="{C8DD2758-B332-468E-A357-FB1A43EAB7E4}" srcOrd="0" destOrd="0" presId="urn:microsoft.com/office/officeart/2005/8/layout/pyramid1"/>
    <dgm:cxn modelId="{A21C2D2B-11D4-4717-B670-2330CFDFACAE}" type="presParOf" srcId="{183EF380-FC81-4982-AE64-FE9CC04476DE}" destId="{F2AE5811-F3E4-4685-A05B-0F34CCA42A2E}"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3165B6-AA34-4136-A190-56B95401869D}" type="doc">
      <dgm:prSet loTypeId="urn:microsoft.com/office/officeart/2005/8/layout/hProcess3" loCatId="process" qsTypeId="urn:microsoft.com/office/officeart/2005/8/quickstyle/simple1" qsCatId="simple" csTypeId="urn:microsoft.com/office/officeart/2005/8/colors/accent1_2" csCatId="accent1" phldr="1"/>
      <dgm:spPr/>
    </dgm:pt>
    <dgm:pt modelId="{0B7F323E-B5C1-454B-A8A7-8BA3E0D80461}" type="pres">
      <dgm:prSet presAssocID="{803165B6-AA34-4136-A190-56B95401869D}" presName="Name0" presStyleCnt="0">
        <dgm:presLayoutVars>
          <dgm:dir/>
          <dgm:animLvl val="lvl"/>
          <dgm:resizeHandles val="exact"/>
        </dgm:presLayoutVars>
      </dgm:prSet>
      <dgm:spPr/>
    </dgm:pt>
    <dgm:pt modelId="{F1114849-6D52-4A9E-8FCB-5482F6AFDEEC}" type="pres">
      <dgm:prSet presAssocID="{803165B6-AA34-4136-A190-56B95401869D}" presName="dummy" presStyleCnt="0"/>
      <dgm:spPr/>
    </dgm:pt>
    <dgm:pt modelId="{10FE2486-F568-4846-AC1D-9FD5DF9F848B}" type="pres">
      <dgm:prSet presAssocID="{803165B6-AA34-4136-A190-56B95401869D}" presName="linH" presStyleCnt="0"/>
      <dgm:spPr/>
    </dgm:pt>
    <dgm:pt modelId="{431550AC-56F8-4737-8FA8-F6731D788A8C}" type="pres">
      <dgm:prSet presAssocID="{803165B6-AA34-4136-A190-56B95401869D}" presName="padding1" presStyleCnt="0"/>
      <dgm:spPr/>
    </dgm:pt>
    <dgm:pt modelId="{20FDC321-6BE1-4DA2-983D-CF7E1D22ECD5}" type="pres">
      <dgm:prSet presAssocID="{803165B6-AA34-4136-A190-56B95401869D}" presName="padding2" presStyleCnt="0"/>
      <dgm:spPr/>
    </dgm:pt>
    <dgm:pt modelId="{26B263AB-0CEE-4C2F-BF49-47B07395465A}" type="pres">
      <dgm:prSet presAssocID="{803165B6-AA34-4136-A190-56B95401869D}" presName="negArrow" presStyleCnt="0"/>
      <dgm:spPr/>
    </dgm:pt>
    <dgm:pt modelId="{BAB6D641-5D6F-46D2-B029-586ACE132DFB}" type="pres">
      <dgm:prSet presAssocID="{803165B6-AA34-4136-A190-56B95401869D}" presName="backgroundArrow" presStyleLbl="node1" presStyleIdx="0" presStyleCnt="1" custAng="16200000" custScaleX="51463" custScaleY="20308" custLinFactNeighborX="66085" custLinFactNeighborY="4244"/>
      <dgm:spPr/>
    </dgm:pt>
  </dgm:ptLst>
  <dgm:cxnLst>
    <dgm:cxn modelId="{F3EE7D9B-D5F5-4005-86C8-264283063FFE}" type="presOf" srcId="{803165B6-AA34-4136-A190-56B95401869D}" destId="{0B7F323E-B5C1-454B-A8A7-8BA3E0D80461}" srcOrd="0" destOrd="0" presId="urn:microsoft.com/office/officeart/2005/8/layout/hProcess3"/>
    <dgm:cxn modelId="{DFFACA3C-682C-48BF-8EA6-5E9F2D92FB18}" type="presParOf" srcId="{0B7F323E-B5C1-454B-A8A7-8BA3E0D80461}" destId="{F1114849-6D52-4A9E-8FCB-5482F6AFDEEC}" srcOrd="0" destOrd="0" presId="urn:microsoft.com/office/officeart/2005/8/layout/hProcess3"/>
    <dgm:cxn modelId="{C8A6C0D2-5B21-4D5D-B20D-6961DFE31699}" type="presParOf" srcId="{0B7F323E-B5C1-454B-A8A7-8BA3E0D80461}" destId="{10FE2486-F568-4846-AC1D-9FD5DF9F848B}" srcOrd="1" destOrd="0" presId="urn:microsoft.com/office/officeart/2005/8/layout/hProcess3"/>
    <dgm:cxn modelId="{6B92F83C-418A-40EB-B180-3449B1F1DB93}" type="presParOf" srcId="{10FE2486-F568-4846-AC1D-9FD5DF9F848B}" destId="{431550AC-56F8-4737-8FA8-F6731D788A8C}" srcOrd="0" destOrd="0" presId="urn:microsoft.com/office/officeart/2005/8/layout/hProcess3"/>
    <dgm:cxn modelId="{A71E304F-7FE3-4B60-A2F7-A8FD10D6D554}" type="presParOf" srcId="{10FE2486-F568-4846-AC1D-9FD5DF9F848B}" destId="{20FDC321-6BE1-4DA2-983D-CF7E1D22ECD5}" srcOrd="1" destOrd="0" presId="urn:microsoft.com/office/officeart/2005/8/layout/hProcess3"/>
    <dgm:cxn modelId="{AA5D5C67-608D-4BFB-B507-9318BBEC34E2}" type="presParOf" srcId="{10FE2486-F568-4846-AC1D-9FD5DF9F848B}" destId="{26B263AB-0CEE-4C2F-BF49-47B07395465A}" srcOrd="2" destOrd="0" presId="urn:microsoft.com/office/officeart/2005/8/layout/hProcess3"/>
    <dgm:cxn modelId="{9EBF659B-2938-411F-A4F3-AB59D3A77A9B}" type="presParOf" srcId="{10FE2486-F568-4846-AC1D-9FD5DF9F848B}" destId="{BAB6D641-5D6F-46D2-B029-586ACE132DFB}" srcOrd="3"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092F29-329C-49E1-A1A3-E879C528A348}">
      <dsp:nvSpPr>
        <dsp:cNvPr id="0" name=""/>
        <dsp:cNvSpPr/>
      </dsp:nvSpPr>
      <dsp:spPr>
        <a:xfrm>
          <a:off x="2438400" y="0"/>
          <a:ext cx="1219200" cy="783996"/>
        </a:xfrm>
        <a:prstGeom prst="trapezoid">
          <a:avLst>
            <a:gd name="adj" fmla="val 77755"/>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bg1"/>
              </a:solidFill>
            </a:rPr>
            <a:t>الشركاء</a:t>
          </a:r>
          <a:endParaRPr lang="ar-SA" sz="1600" b="1" kern="1200" dirty="0">
            <a:solidFill>
              <a:schemeClr val="bg1"/>
            </a:solidFill>
          </a:endParaRPr>
        </a:p>
      </dsp:txBody>
      <dsp:txXfrm>
        <a:off x="2438400" y="0"/>
        <a:ext cx="1219200" cy="783996"/>
      </dsp:txXfrm>
    </dsp:sp>
    <dsp:sp modelId="{1E36B49F-5679-4B0C-8322-85C9C2D83FAE}">
      <dsp:nvSpPr>
        <dsp:cNvPr id="0" name=""/>
        <dsp:cNvSpPr/>
      </dsp:nvSpPr>
      <dsp:spPr>
        <a:xfrm>
          <a:off x="1828800" y="783996"/>
          <a:ext cx="2438400" cy="783996"/>
        </a:xfrm>
        <a:prstGeom prst="trapezoid">
          <a:avLst>
            <a:gd name="adj" fmla="val 77755"/>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bg1"/>
              </a:solidFill>
            </a:rPr>
            <a:t>المديرون أو المشرفون</a:t>
          </a:r>
          <a:endParaRPr lang="ar-SA" sz="1600" b="1" kern="1200" dirty="0">
            <a:solidFill>
              <a:schemeClr val="bg1"/>
            </a:solidFill>
          </a:endParaRPr>
        </a:p>
      </dsp:txBody>
      <dsp:txXfrm>
        <a:off x="2255520" y="783996"/>
        <a:ext cx="1584960" cy="783996"/>
      </dsp:txXfrm>
    </dsp:sp>
    <dsp:sp modelId="{1A124D35-E826-4F76-BE56-C397E1B7A663}">
      <dsp:nvSpPr>
        <dsp:cNvPr id="0" name=""/>
        <dsp:cNvSpPr/>
      </dsp:nvSpPr>
      <dsp:spPr>
        <a:xfrm>
          <a:off x="1219200" y="1567993"/>
          <a:ext cx="3657600" cy="783996"/>
        </a:xfrm>
        <a:prstGeom prst="trapezoid">
          <a:avLst>
            <a:gd name="adj" fmla="val 77755"/>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bg1"/>
              </a:solidFill>
            </a:rPr>
            <a:t>المساعدون أو المندوب الأول</a:t>
          </a:r>
          <a:endParaRPr lang="ar-SA" sz="1600" b="1" kern="1200" dirty="0">
            <a:solidFill>
              <a:schemeClr val="bg1"/>
            </a:solidFill>
          </a:endParaRPr>
        </a:p>
      </dsp:txBody>
      <dsp:txXfrm>
        <a:off x="1859279" y="1567993"/>
        <a:ext cx="2377440" cy="783996"/>
      </dsp:txXfrm>
    </dsp:sp>
    <dsp:sp modelId="{7514E682-E9AF-4788-8CE7-57E939CF626E}">
      <dsp:nvSpPr>
        <dsp:cNvPr id="0" name=""/>
        <dsp:cNvSpPr/>
      </dsp:nvSpPr>
      <dsp:spPr>
        <a:xfrm>
          <a:off x="609600" y="2351990"/>
          <a:ext cx="4876800" cy="783996"/>
        </a:xfrm>
        <a:prstGeom prst="trapezoid">
          <a:avLst>
            <a:gd name="adj" fmla="val 77755"/>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bg1"/>
              </a:solidFill>
            </a:rPr>
            <a:t>المساعدون متوسطي الخبرة أو المندوب الثاني </a:t>
          </a:r>
          <a:endParaRPr lang="ar-SA" sz="1600" b="1" kern="1200" dirty="0">
            <a:solidFill>
              <a:schemeClr val="bg1"/>
            </a:solidFill>
          </a:endParaRPr>
        </a:p>
      </dsp:txBody>
      <dsp:txXfrm>
        <a:off x="1463039" y="2351990"/>
        <a:ext cx="3169920" cy="783996"/>
      </dsp:txXfrm>
    </dsp:sp>
    <dsp:sp modelId="{C8DD2758-B332-468E-A357-FB1A43EAB7E4}">
      <dsp:nvSpPr>
        <dsp:cNvPr id="0" name=""/>
        <dsp:cNvSpPr/>
      </dsp:nvSpPr>
      <dsp:spPr>
        <a:xfrm>
          <a:off x="0" y="3135987"/>
          <a:ext cx="6096000" cy="783996"/>
        </a:xfrm>
        <a:prstGeom prst="trapezoid">
          <a:avLst>
            <a:gd name="adj" fmla="val 77755"/>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smtClean="0">
              <a:solidFill>
                <a:schemeClr val="bg1"/>
              </a:solidFill>
            </a:rPr>
            <a:t>المساعدون تحت التمرين أو حديثو الخبرة</a:t>
          </a:r>
          <a:endParaRPr lang="ar-SA" sz="1600" b="1" kern="1200" dirty="0">
            <a:solidFill>
              <a:schemeClr val="bg1"/>
            </a:solidFill>
          </a:endParaRPr>
        </a:p>
      </dsp:txBody>
      <dsp:txXfrm>
        <a:off x="1066799" y="3135987"/>
        <a:ext cx="3962400" cy="783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B6D641-5D6F-46D2-B029-586ACE132DFB}">
      <dsp:nvSpPr>
        <dsp:cNvPr id="0" name=""/>
        <dsp:cNvSpPr/>
      </dsp:nvSpPr>
      <dsp:spPr>
        <a:xfrm rot="16200000">
          <a:off x="4536354" y="1728320"/>
          <a:ext cx="3532638" cy="796070"/>
        </a:xfrm>
        <a:prstGeom prst="rightArrow">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E8A131B-15A3-406E-B8FE-28E2404AD578}" type="datetimeFigureOut">
              <a:rPr lang="ar-SA" smtClean="0"/>
              <a:t>09/01/36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3AD1994-D2AB-4CEA-8D4D-78B4AD964513}" type="slidenum">
              <a:rPr lang="ar-SA" smtClean="0"/>
              <a:t>‹#›</a:t>
            </a:fld>
            <a:endParaRPr lang="ar-SA"/>
          </a:p>
        </p:txBody>
      </p:sp>
    </p:spTree>
    <p:extLst>
      <p:ext uri="{BB962C8B-B14F-4D97-AF65-F5344CB8AC3E}">
        <p14:creationId xmlns:p14="http://schemas.microsoft.com/office/powerpoint/2010/main" val="131191082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1</a:t>
            </a:fld>
            <a:endParaRPr lang="ar-SA"/>
          </a:p>
        </p:txBody>
      </p:sp>
    </p:spTree>
    <p:extLst>
      <p:ext uri="{BB962C8B-B14F-4D97-AF65-F5344CB8AC3E}">
        <p14:creationId xmlns:p14="http://schemas.microsoft.com/office/powerpoint/2010/main" val="1142718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تضم أوراق عمل المراجعة جميع البيانات التي يحصل عليها المراجع مثل: برامج المراجعة – التحليلات - المذكرات المكتوبة – خطابات المصادقات-الشهادات والبيانات المقدمة من الإدارة - ملخصات لوثائق الشركة - الكشوف التفصيلية - التعليقات التي قام المراجع بإعدادها أو حصل عليها</a:t>
            </a:r>
          </a:p>
          <a:p>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28</a:t>
            </a:fld>
            <a:endParaRPr lang="ar-SA"/>
          </a:p>
        </p:txBody>
      </p:sp>
    </p:spTree>
    <p:extLst>
      <p:ext uri="{BB962C8B-B14F-4D97-AF65-F5344CB8AC3E}">
        <p14:creationId xmlns:p14="http://schemas.microsoft.com/office/powerpoint/2010/main" val="498981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ar-SA" dirty="0" smtClean="0"/>
              <a:t>حرية تصرف الشركاء المتضامنين بإدارة الشركة.</a:t>
            </a:r>
          </a:p>
          <a:p>
            <a:pPr marL="171450" indent="-171450">
              <a:buFontTx/>
              <a:buChar char="-"/>
            </a:pPr>
            <a:r>
              <a:rPr lang="ar-SA" dirty="0" smtClean="0"/>
              <a:t> انفراد الشركاء المتضامنين بصافي ارباح الشركة في حال نجاحها.</a:t>
            </a:r>
          </a:p>
          <a:p>
            <a:pPr marL="171450" indent="-171450">
              <a:buFontTx/>
              <a:buChar char="-"/>
            </a:pPr>
            <a:r>
              <a:rPr lang="ar-SA" dirty="0" smtClean="0"/>
              <a:t>المسؤولية المالية غير المحدودة في حالة الخسارة أو الافلاس </a:t>
            </a:r>
          </a:p>
          <a:p>
            <a:pPr marL="171450" indent="-171450">
              <a:buFontTx/>
              <a:buChar char="-"/>
            </a:pPr>
            <a:r>
              <a:rPr lang="ar-SA" dirty="0" smtClean="0"/>
              <a:t>الاعتماد الكلي على العلاقة الشخصية بين الشركاء في ادارتها. 3</a:t>
            </a:r>
          </a:p>
          <a:p>
            <a:pPr marL="0" indent="0">
              <a:buFontTx/>
              <a:buNone/>
            </a:pPr>
            <a:r>
              <a:rPr lang="ar-SA" dirty="0" smtClean="0"/>
              <a:t>-</a:t>
            </a:r>
            <a:r>
              <a:rPr lang="ar-SA" baseline="0" dirty="0" smtClean="0"/>
              <a:t> </a:t>
            </a:r>
            <a:r>
              <a:rPr lang="ar-SA" dirty="0" smtClean="0"/>
              <a:t> ارتباط عمر الشركة بعمر ورغبة الشركاء المتضامنين حيث تنتهي الشركة بوفاة أو انسحاب أحد الشركاء المتضامنين (حصة الشريك غير قابلة للتداول. بمعني أنه لا يتم التنازل أو بيع حصة الشريك دون موافقة بقية الشركاء) </a:t>
            </a:r>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3</a:t>
            </a:fld>
            <a:endParaRPr lang="ar-SA"/>
          </a:p>
        </p:txBody>
      </p:sp>
    </p:spTree>
    <p:extLst>
      <p:ext uri="{BB962C8B-B14F-4D97-AF65-F5344CB8AC3E}">
        <p14:creationId xmlns:p14="http://schemas.microsoft.com/office/powerpoint/2010/main" val="561365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1- الشركاء.</a:t>
            </a:r>
          </a:p>
          <a:p>
            <a:r>
              <a:rPr lang="ar-SA" sz="1200" b="0" i="0" u="none" strike="noStrike" kern="1200" baseline="0" dirty="0" smtClean="0">
                <a:solidFill>
                  <a:schemeClr val="tx1"/>
                </a:solidFill>
                <a:latin typeface="+mn-lt"/>
                <a:ea typeface="+mn-ea"/>
                <a:cs typeface="+mn-cs"/>
              </a:rPr>
              <a:t>2 - المديرون أو المشرفون.</a:t>
            </a:r>
          </a:p>
          <a:p>
            <a:r>
              <a:rPr lang="ar-SA" sz="1200" b="0" i="0" u="none" strike="noStrike" kern="1200" baseline="0" dirty="0" smtClean="0">
                <a:solidFill>
                  <a:schemeClr val="tx1"/>
                </a:solidFill>
                <a:latin typeface="+mn-lt"/>
                <a:ea typeface="+mn-ea"/>
                <a:cs typeface="+mn-cs"/>
              </a:rPr>
              <a:t>3 - المساعدون أو المندوب الأول.</a:t>
            </a:r>
          </a:p>
          <a:p>
            <a:r>
              <a:rPr lang="ar-SA" sz="1200" b="0" i="0" u="none" strike="noStrike" kern="1200" baseline="0" dirty="0" smtClean="0">
                <a:solidFill>
                  <a:schemeClr val="tx1"/>
                </a:solidFill>
                <a:latin typeface="+mn-lt"/>
                <a:ea typeface="+mn-ea"/>
                <a:cs typeface="+mn-cs"/>
              </a:rPr>
              <a:t>4 - المساعدون متوسطي الخبرة أو المندوب الثاني.</a:t>
            </a:r>
          </a:p>
          <a:p>
            <a:r>
              <a:rPr lang="ar-SA" sz="1200" b="0" i="0" u="none" strike="noStrike" kern="1200" baseline="0" dirty="0" smtClean="0">
                <a:solidFill>
                  <a:schemeClr val="tx1"/>
                </a:solidFill>
                <a:latin typeface="+mn-lt"/>
                <a:ea typeface="+mn-ea"/>
                <a:cs typeface="+mn-cs"/>
              </a:rPr>
              <a:t>5 - المساعدون تحت التمرين أو حديثو الخبرة.</a:t>
            </a:r>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5</a:t>
            </a:fld>
            <a:endParaRPr lang="ar-SA"/>
          </a:p>
        </p:txBody>
      </p:sp>
    </p:spTree>
    <p:extLst>
      <p:ext uri="{BB962C8B-B14F-4D97-AF65-F5344CB8AC3E}">
        <p14:creationId xmlns:p14="http://schemas.microsoft.com/office/powerpoint/2010/main" val="22777063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b="1" dirty="0" smtClean="0"/>
              <a:t>ملاحظة:</a:t>
            </a:r>
          </a:p>
          <a:p>
            <a:pPr lvl="1"/>
            <a:r>
              <a:rPr lang="ar-SA" dirty="0" smtClean="0"/>
              <a:t>المستويات الإدارية في المكاتب الصغيرة تتكون من الشركاء,المساعد الأول,المساعدين تحت التمرين</a:t>
            </a:r>
          </a:p>
          <a:p>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8</a:t>
            </a:fld>
            <a:endParaRPr lang="ar-SA"/>
          </a:p>
        </p:txBody>
      </p:sp>
    </p:spTree>
    <p:extLst>
      <p:ext uri="{BB962C8B-B14F-4D97-AF65-F5344CB8AC3E}">
        <p14:creationId xmlns:p14="http://schemas.microsoft.com/office/powerpoint/2010/main" val="3461464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13</a:t>
            </a:fld>
            <a:endParaRPr lang="ar-SA"/>
          </a:p>
        </p:txBody>
      </p:sp>
    </p:spTree>
    <p:extLst>
      <p:ext uri="{BB962C8B-B14F-4D97-AF65-F5344CB8AC3E}">
        <p14:creationId xmlns:p14="http://schemas.microsoft.com/office/powerpoint/2010/main" val="4069525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15</a:t>
            </a:fld>
            <a:endParaRPr lang="ar-SA"/>
          </a:p>
        </p:txBody>
      </p:sp>
    </p:spTree>
    <p:extLst>
      <p:ext uri="{BB962C8B-B14F-4D97-AF65-F5344CB8AC3E}">
        <p14:creationId xmlns:p14="http://schemas.microsoft.com/office/powerpoint/2010/main" val="1769519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20</a:t>
            </a:fld>
            <a:endParaRPr lang="ar-SA"/>
          </a:p>
        </p:txBody>
      </p:sp>
    </p:spTree>
    <p:extLst>
      <p:ext uri="{BB962C8B-B14F-4D97-AF65-F5344CB8AC3E}">
        <p14:creationId xmlns:p14="http://schemas.microsoft.com/office/powerpoint/2010/main" val="748146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21</a:t>
            </a:fld>
            <a:endParaRPr lang="ar-SA"/>
          </a:p>
        </p:txBody>
      </p:sp>
    </p:spTree>
    <p:extLst>
      <p:ext uri="{BB962C8B-B14F-4D97-AF65-F5344CB8AC3E}">
        <p14:creationId xmlns:p14="http://schemas.microsoft.com/office/powerpoint/2010/main" val="2039736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3AD1994-D2AB-4CEA-8D4D-78B4AD964513}" type="slidenum">
              <a:rPr lang="ar-SA" smtClean="0"/>
              <a:t>23</a:t>
            </a:fld>
            <a:endParaRPr lang="ar-SA"/>
          </a:p>
        </p:txBody>
      </p:sp>
    </p:spTree>
    <p:extLst>
      <p:ext uri="{BB962C8B-B14F-4D97-AF65-F5344CB8AC3E}">
        <p14:creationId xmlns:p14="http://schemas.microsoft.com/office/powerpoint/2010/main" val="1490498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B46AE336-1F61-475D-BC9D-4C358E212620}" type="datetimeFigureOut">
              <a:rPr lang="ar-SA" smtClean="0"/>
              <a:t>09/01/36</a:t>
            </a:fld>
            <a:endParaRPr lang="ar-SA"/>
          </a:p>
        </p:txBody>
      </p:sp>
      <p:sp>
        <p:nvSpPr>
          <p:cNvPr id="8" name="Slide Number Placeholder 7"/>
          <p:cNvSpPr>
            <a:spLocks noGrp="1"/>
          </p:cNvSpPr>
          <p:nvPr>
            <p:ph type="sldNum" sz="quarter" idx="11"/>
          </p:nvPr>
        </p:nvSpPr>
        <p:spPr/>
        <p:txBody>
          <a:bodyPr/>
          <a:lstStyle/>
          <a:p>
            <a:fld id="{D8C555BD-A5BD-4E9D-9282-C38DEF261A7A}"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6AE336-1F61-475D-BC9D-4C358E212620}" type="datetimeFigureOut">
              <a:rPr lang="ar-SA" smtClean="0"/>
              <a:t>09/01/36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8C555BD-A5BD-4E9D-9282-C38DEF261A7A}"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6AE336-1F61-475D-BC9D-4C358E212620}" type="datetimeFigureOut">
              <a:rPr lang="ar-SA" smtClean="0"/>
              <a:t>09/01/36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8C555BD-A5BD-4E9D-9282-C38DEF261A7A}"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46AE336-1F61-475D-BC9D-4C358E212620}" type="datetimeFigureOut">
              <a:rPr lang="ar-SA" smtClean="0"/>
              <a:t>09/01/36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8C555BD-A5BD-4E9D-9282-C38DEF261A7A}"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6AE336-1F61-475D-BC9D-4C358E212620}" type="datetimeFigureOut">
              <a:rPr lang="ar-SA" smtClean="0"/>
              <a:t>09/01/36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8C555BD-A5BD-4E9D-9282-C38DEF261A7A}" type="slidenum">
              <a:rPr lang="ar-SA" smtClean="0"/>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B46AE336-1F61-475D-BC9D-4C358E212620}" type="datetimeFigureOut">
              <a:rPr lang="ar-SA" smtClean="0"/>
              <a:t>09/01/36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8C555BD-A5BD-4E9D-9282-C38DEF261A7A}" type="slidenum">
              <a:rPr lang="ar-SA" smtClean="0"/>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46AE336-1F61-475D-BC9D-4C358E212620}" type="datetimeFigureOut">
              <a:rPr lang="ar-SA" smtClean="0"/>
              <a:t>09/01/36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8C555BD-A5BD-4E9D-9282-C38DEF261A7A}" type="slidenum">
              <a:rPr lang="ar-SA" smtClean="0"/>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46AE336-1F61-475D-BC9D-4C358E212620}" type="datetimeFigureOut">
              <a:rPr lang="ar-SA" smtClean="0"/>
              <a:t>09/01/36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8C555BD-A5BD-4E9D-9282-C38DEF261A7A}"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6AE336-1F61-475D-BC9D-4C358E212620}" type="datetimeFigureOut">
              <a:rPr lang="ar-SA" smtClean="0"/>
              <a:t>09/01/36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8C555BD-A5BD-4E9D-9282-C38DEF261A7A}"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6AE336-1F61-475D-BC9D-4C358E212620}" type="datetimeFigureOut">
              <a:rPr lang="ar-SA" smtClean="0"/>
              <a:t>09/01/36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8C555BD-A5BD-4E9D-9282-C38DEF261A7A}"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6AE336-1F61-475D-BC9D-4C358E212620}" type="datetimeFigureOut">
              <a:rPr lang="ar-SA" smtClean="0"/>
              <a:t>09/01/36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8C555BD-A5BD-4E9D-9282-C38DEF261A7A}"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6AE336-1F61-475D-BC9D-4C358E212620}" type="datetimeFigureOut">
              <a:rPr lang="ar-SA" smtClean="0"/>
              <a:t>09/01/36</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D8C555BD-A5BD-4E9D-9282-C38DEF261A7A}" type="slidenum">
              <a:rPr lang="ar-SA" smtClean="0"/>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sz="6600" dirty="0" smtClean="0">
                <a:effectLst/>
              </a:rPr>
              <a:t>تخطيط عملية المراجعة </a:t>
            </a:r>
            <a:endParaRPr lang="ar-SA" sz="6600" dirty="0">
              <a:effectLst/>
            </a:endParaRPr>
          </a:p>
        </p:txBody>
      </p:sp>
      <p:sp>
        <p:nvSpPr>
          <p:cNvPr id="3" name="Subtitle 2"/>
          <p:cNvSpPr>
            <a:spLocks noGrp="1"/>
          </p:cNvSpPr>
          <p:nvPr>
            <p:ph type="subTitle" idx="1"/>
          </p:nvPr>
        </p:nvSpPr>
        <p:spPr/>
        <p:txBody>
          <a:bodyPr/>
          <a:lstStyle/>
          <a:p>
            <a:r>
              <a:rPr lang="ar-SA" smtClean="0"/>
              <a:t>الفصل السابع </a:t>
            </a:r>
            <a:endParaRPr lang="ar-SA" dirty="0"/>
          </a:p>
        </p:txBody>
      </p:sp>
    </p:spTree>
    <p:extLst>
      <p:ext uri="{BB962C8B-B14F-4D97-AF65-F5344CB8AC3E}">
        <p14:creationId xmlns:p14="http://schemas.microsoft.com/office/powerpoint/2010/main" val="1363179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مراحل عملية المراجعة</a:t>
            </a:r>
          </a:p>
        </p:txBody>
      </p:sp>
      <p:sp>
        <p:nvSpPr>
          <p:cNvPr id="3" name="Content Placeholder 2"/>
          <p:cNvSpPr>
            <a:spLocks noGrp="1"/>
          </p:cNvSpPr>
          <p:nvPr>
            <p:ph idx="1"/>
          </p:nvPr>
        </p:nvSpPr>
        <p:spPr/>
        <p:txBody>
          <a:bodyPr/>
          <a:lstStyle/>
          <a:p>
            <a:r>
              <a:rPr lang="ar-SA" b="1" dirty="0"/>
              <a:t>المرحلة </a:t>
            </a:r>
            <a:r>
              <a:rPr lang="ar-SA" b="1" dirty="0" smtClean="0"/>
              <a:t>الأولى - مرحلة التخطيط</a:t>
            </a:r>
          </a:p>
          <a:p>
            <a:pPr lvl="1"/>
            <a:r>
              <a:rPr lang="ar-SA" sz="1800" dirty="0" smtClean="0"/>
              <a:t>يبدأ </a:t>
            </a:r>
            <a:r>
              <a:rPr lang="ar-SA" sz="1800" dirty="0"/>
              <a:t>المراجع بفهم طبيعة نشاط العميل ودراسة نظامه </a:t>
            </a:r>
            <a:r>
              <a:rPr lang="ar-SA" sz="1800" dirty="0" smtClean="0"/>
              <a:t>المحاسبي</a:t>
            </a:r>
          </a:p>
          <a:p>
            <a:pPr lvl="1"/>
            <a:r>
              <a:rPr lang="ar-SA" sz="1800" dirty="0" smtClean="0"/>
              <a:t>ثم يقوم المراجع بتصميم </a:t>
            </a:r>
            <a:r>
              <a:rPr lang="ar-SA" sz="1800" dirty="0"/>
              <a:t>برنامج تفصيلي يتلائم مع ظروف العميل ويطلق </a:t>
            </a:r>
            <a:r>
              <a:rPr lang="ar-SA" sz="1800" dirty="0" smtClean="0"/>
              <a:t>عليه (اختبارات</a:t>
            </a:r>
            <a:r>
              <a:rPr lang="ar-SA" sz="1800" dirty="0"/>
              <a:t> </a:t>
            </a:r>
            <a:r>
              <a:rPr lang="ar-SA" sz="1800" dirty="0" smtClean="0"/>
              <a:t>وإجراءات المراجعة</a:t>
            </a:r>
            <a:r>
              <a:rPr lang="ar-SA" sz="1800" dirty="0"/>
              <a:t> </a:t>
            </a:r>
            <a:r>
              <a:rPr lang="ar-SA" sz="1800" dirty="0" smtClean="0"/>
              <a:t>)</a:t>
            </a:r>
            <a:endParaRPr lang="ar-SA" sz="1800" dirty="0"/>
          </a:p>
          <a:p>
            <a:pPr lvl="1"/>
            <a:r>
              <a:rPr lang="ar-SA" sz="1800" dirty="0"/>
              <a:t>يقوم بتحديد توقيت القيام بالعمل خلال السنة المالية أو نهاية السنة المالية أو </a:t>
            </a:r>
            <a:r>
              <a:rPr lang="ar-SA" sz="1800" dirty="0" smtClean="0"/>
              <a:t>بعد تاريخ الميزانية</a:t>
            </a:r>
            <a:endParaRPr lang="ar-SA" sz="1800" dirty="0"/>
          </a:p>
          <a:p>
            <a:pPr lvl="1"/>
            <a:r>
              <a:rPr lang="ar-SA" sz="1800" dirty="0"/>
              <a:t>يقوم بتخصيص عدد من المساعدين الأكفاء للقيام بعملية المراجعة</a:t>
            </a:r>
          </a:p>
        </p:txBody>
      </p:sp>
    </p:spTree>
    <p:extLst>
      <p:ext uri="{BB962C8B-B14F-4D97-AF65-F5344CB8AC3E}">
        <p14:creationId xmlns:p14="http://schemas.microsoft.com/office/powerpoint/2010/main" val="31272396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تخطيط عملية المراجعة</a:t>
            </a:r>
          </a:p>
        </p:txBody>
      </p:sp>
      <p:sp>
        <p:nvSpPr>
          <p:cNvPr id="3" name="Content Placeholder 2"/>
          <p:cNvSpPr>
            <a:spLocks noGrp="1"/>
          </p:cNvSpPr>
          <p:nvPr>
            <p:ph idx="1"/>
          </p:nvPr>
        </p:nvSpPr>
        <p:spPr/>
        <p:txBody>
          <a:bodyPr>
            <a:normAutofit/>
          </a:bodyPr>
          <a:lstStyle/>
          <a:p>
            <a:r>
              <a:rPr lang="ar-SA" sz="2800" b="1" dirty="0" smtClean="0"/>
              <a:t>أسباب القيام بعملية التخطيط :</a:t>
            </a:r>
          </a:p>
          <a:p>
            <a:pPr marL="731520" lvl="1" indent="-457200">
              <a:buFont typeface="+mj-lt"/>
              <a:buAutoNum type="arabicPeriod"/>
            </a:pPr>
            <a:r>
              <a:rPr lang="ar-SA" sz="1800" dirty="0" smtClean="0"/>
              <a:t>تمكين المراجع من الحصول على أدلة مراجعه كافيه </a:t>
            </a:r>
          </a:p>
          <a:p>
            <a:pPr marL="731520" lvl="1" indent="-457200">
              <a:buFont typeface="+mj-lt"/>
              <a:buAutoNum type="arabicPeriod"/>
            </a:pPr>
            <a:r>
              <a:rPr lang="ar-SA" sz="1800" dirty="0" smtClean="0"/>
              <a:t>مساعدة المراجع في التحكم بالتكاليف </a:t>
            </a:r>
          </a:p>
          <a:p>
            <a:pPr marL="731520" lvl="1" indent="-457200">
              <a:buFont typeface="+mj-lt"/>
              <a:buAutoNum type="arabicPeriod"/>
            </a:pPr>
            <a:r>
              <a:rPr lang="ar-SA" sz="1800" dirty="0" smtClean="0"/>
              <a:t>تجنب سوء التفاهم مع العميل </a:t>
            </a:r>
          </a:p>
        </p:txBody>
      </p:sp>
    </p:spTree>
    <p:extLst>
      <p:ext uri="{BB962C8B-B14F-4D97-AF65-F5344CB8AC3E}">
        <p14:creationId xmlns:p14="http://schemas.microsoft.com/office/powerpoint/2010/main" val="148314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تخطيط عملية المراجعة</a:t>
            </a:r>
          </a:p>
        </p:txBody>
      </p:sp>
      <p:sp>
        <p:nvSpPr>
          <p:cNvPr id="3" name="Content Placeholder 2"/>
          <p:cNvSpPr>
            <a:spLocks noGrp="1"/>
          </p:cNvSpPr>
          <p:nvPr>
            <p:ph idx="1"/>
          </p:nvPr>
        </p:nvSpPr>
        <p:spPr/>
        <p:txBody>
          <a:bodyPr/>
          <a:lstStyle/>
          <a:p>
            <a:r>
              <a:rPr lang="ar-SA" b="1" dirty="0"/>
              <a:t>الخطوات الرئيسية لتخطيط عملية المراجعة</a:t>
            </a:r>
          </a:p>
          <a:p>
            <a:pPr marL="731520" lvl="1" indent="-457200">
              <a:buFont typeface="+mj-lt"/>
              <a:buAutoNum type="arabicPeriod"/>
            </a:pPr>
            <a:r>
              <a:rPr lang="ar-SA" dirty="0"/>
              <a:t>التمهيد للتخطيط في المراجعه ( قبول عميل جديد / الاستمرار مع عميل قديم)</a:t>
            </a:r>
          </a:p>
          <a:p>
            <a:pPr marL="731520" lvl="1" indent="-457200">
              <a:buFont typeface="+mj-lt"/>
              <a:buAutoNum type="arabicPeriod"/>
            </a:pPr>
            <a:r>
              <a:rPr lang="ar-SA" dirty="0"/>
              <a:t>الحصول على معلومات عن المشروع وفهم طبيعة أعماله والقطاع التي ينتمي إليه</a:t>
            </a:r>
          </a:p>
          <a:p>
            <a:pPr marL="731520" lvl="1" indent="-457200">
              <a:buFont typeface="+mj-lt"/>
              <a:buAutoNum type="arabicPeriod"/>
            </a:pPr>
            <a:r>
              <a:rPr lang="ar-SA" dirty="0"/>
              <a:t>الحصول على معلومات عن النظام المحاسبي والسياسات والإجراءات المحاسبية المستخدمة</a:t>
            </a:r>
          </a:p>
          <a:p>
            <a:pPr marL="731520" lvl="1" indent="-457200">
              <a:buFont typeface="+mj-lt"/>
              <a:buAutoNum type="arabicPeriod"/>
            </a:pPr>
            <a:r>
              <a:rPr lang="ar-SA" dirty="0"/>
              <a:t>وضع استراتيجية عامة وإجراء تقويم مبدئي لنظام الرقابة الداخلية التي ينوي المراجع الاعتماد عليها</a:t>
            </a:r>
          </a:p>
          <a:p>
            <a:pPr marL="731520" lvl="1" indent="-457200">
              <a:buFont typeface="+mj-lt"/>
              <a:buAutoNum type="arabicPeriod"/>
            </a:pPr>
            <a:r>
              <a:rPr lang="ar-SA" dirty="0"/>
              <a:t>القيام بإجراءات الدراسة التحليلية </a:t>
            </a:r>
          </a:p>
          <a:p>
            <a:pPr marL="731520" lvl="1" indent="-457200">
              <a:buFont typeface="+mj-lt"/>
              <a:buAutoNum type="arabicPeriod"/>
            </a:pPr>
            <a:r>
              <a:rPr lang="ar-SA" dirty="0"/>
              <a:t>إجراء تقديرات مبدئية لمستويات الأهمية النسبية لأغراض المراجعة </a:t>
            </a:r>
          </a:p>
          <a:p>
            <a:pPr marL="731520" lvl="1" indent="-457200">
              <a:buFont typeface="+mj-lt"/>
              <a:buAutoNum type="arabicPeriod"/>
            </a:pPr>
            <a:r>
              <a:rPr lang="ar-SA" dirty="0"/>
              <a:t>وضع برنامج المراجعة</a:t>
            </a:r>
          </a:p>
          <a:p>
            <a:endParaRPr lang="ar-SA" b="1" dirty="0"/>
          </a:p>
        </p:txBody>
      </p:sp>
    </p:spTree>
    <p:extLst>
      <p:ext uri="{BB962C8B-B14F-4D97-AF65-F5344CB8AC3E}">
        <p14:creationId xmlns:p14="http://schemas.microsoft.com/office/powerpoint/2010/main" val="1579206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 أولا :التمهيد </a:t>
            </a:r>
            <a:r>
              <a:rPr lang="ar-SA" sz="4800" dirty="0">
                <a:effectLst/>
              </a:rPr>
              <a:t>للتخطيط في المراجعه</a:t>
            </a:r>
          </a:p>
        </p:txBody>
      </p:sp>
      <p:sp>
        <p:nvSpPr>
          <p:cNvPr id="3" name="Content Placeholder 2"/>
          <p:cNvSpPr>
            <a:spLocks noGrp="1"/>
          </p:cNvSpPr>
          <p:nvPr>
            <p:ph idx="1"/>
          </p:nvPr>
        </p:nvSpPr>
        <p:spPr/>
        <p:txBody>
          <a:bodyPr/>
          <a:lstStyle/>
          <a:p>
            <a:r>
              <a:rPr lang="ar-SA" dirty="0" smtClean="0"/>
              <a:t>تشمل القيام بالخطوات التاليه :</a:t>
            </a:r>
          </a:p>
          <a:p>
            <a:pPr lvl="1"/>
            <a:r>
              <a:rPr lang="ar-SA" dirty="0" smtClean="0"/>
              <a:t>تقرير قبول عميل جديد بعد فحصه أو تقرير الاستمرار مع عميل قديم</a:t>
            </a:r>
          </a:p>
          <a:p>
            <a:pPr lvl="2"/>
            <a:r>
              <a:rPr lang="ar-SA" dirty="0" smtClean="0"/>
              <a:t>قبول العميل الجديد </a:t>
            </a:r>
            <a:r>
              <a:rPr lang="ar-SA" dirty="0"/>
              <a:t>يكون بناءا </a:t>
            </a:r>
            <a:r>
              <a:rPr lang="ar-SA" dirty="0" smtClean="0"/>
              <a:t>على دراسة و تقييم موقف مجتمع الأعمال من العميل الجديد , وضعه المادي , العلاقه بينه و بين المراجع السابق</a:t>
            </a:r>
          </a:p>
          <a:p>
            <a:pPr lvl="2"/>
            <a:r>
              <a:rPr lang="ar-SA" dirty="0" smtClean="0"/>
              <a:t>تقيم المنشأت المحاسبية عملائها سنويا لتحديد ما اذا كانت ستستمر معهم</a:t>
            </a:r>
          </a:p>
          <a:p>
            <a:pPr lvl="1"/>
            <a:r>
              <a:rPr lang="ar-SA" dirty="0" smtClean="0"/>
              <a:t>التعرف على أهداف العميل من المراجعه </a:t>
            </a:r>
          </a:p>
          <a:p>
            <a:pPr lvl="2"/>
            <a:r>
              <a:rPr lang="ar-SA" dirty="0" smtClean="0"/>
              <a:t>شركة مساهمة او ستعرض للاكتتاب </a:t>
            </a:r>
            <a:r>
              <a:rPr lang="en-US" dirty="0" smtClean="0"/>
              <a:t>&lt; </a:t>
            </a:r>
            <a:r>
              <a:rPr lang="ar-SA" dirty="0" smtClean="0"/>
              <a:t> استخدام اكثر كثافة للقوائم </a:t>
            </a:r>
            <a:r>
              <a:rPr lang="en-US" dirty="0" smtClean="0"/>
              <a:t>&lt; </a:t>
            </a:r>
            <a:r>
              <a:rPr lang="ar-SA" dirty="0" smtClean="0"/>
              <a:t> جمع ادله اكثر </a:t>
            </a:r>
          </a:p>
          <a:p>
            <a:pPr lvl="1"/>
            <a:r>
              <a:rPr lang="ar-SA" dirty="0" smtClean="0"/>
              <a:t>الحصول على خطاب التعاقد / التكليف</a:t>
            </a:r>
          </a:p>
          <a:p>
            <a:pPr lvl="1"/>
            <a:r>
              <a:rPr lang="ar-SA" dirty="0" smtClean="0"/>
              <a:t>اختيار المراجعين الذين سيشملهم فريق المراجعه </a:t>
            </a:r>
          </a:p>
        </p:txBody>
      </p:sp>
    </p:spTree>
    <p:extLst>
      <p:ext uri="{BB962C8B-B14F-4D97-AF65-F5344CB8AC3E}">
        <p14:creationId xmlns:p14="http://schemas.microsoft.com/office/powerpoint/2010/main" val="2190037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أولا :التمهيد للتخطيط في </a:t>
            </a:r>
            <a:r>
              <a:rPr lang="ar-SA" sz="4800" dirty="0" smtClean="0">
                <a:effectLst/>
              </a:rPr>
              <a:t>المراجعه</a:t>
            </a:r>
            <a:endParaRPr lang="ar-SA" sz="4800" dirty="0">
              <a:effectLst/>
            </a:endParaRPr>
          </a:p>
        </p:txBody>
      </p:sp>
      <p:sp>
        <p:nvSpPr>
          <p:cNvPr id="3" name="Content Placeholder 2"/>
          <p:cNvSpPr>
            <a:spLocks noGrp="1"/>
          </p:cNvSpPr>
          <p:nvPr>
            <p:ph idx="1"/>
          </p:nvPr>
        </p:nvSpPr>
        <p:spPr/>
        <p:txBody>
          <a:bodyPr>
            <a:normAutofit/>
          </a:bodyPr>
          <a:lstStyle/>
          <a:p>
            <a:r>
              <a:rPr lang="ar-SA" dirty="0"/>
              <a:t>الاتصال بالمراجع السابق </a:t>
            </a:r>
          </a:p>
          <a:p>
            <a:pPr lvl="1"/>
            <a:r>
              <a:rPr lang="ar-SA" dirty="0" smtClean="0"/>
              <a:t>تتطلب معايير </a:t>
            </a:r>
            <a:r>
              <a:rPr lang="ar-SA" dirty="0"/>
              <a:t>المراجعة </a:t>
            </a:r>
            <a:r>
              <a:rPr lang="ar-SA" dirty="0" smtClean="0"/>
              <a:t>من المراجع الجديد </a:t>
            </a:r>
            <a:r>
              <a:rPr lang="ar-SA" dirty="0"/>
              <a:t>الاتصال كتابياً أو شفوياً </a:t>
            </a:r>
            <a:r>
              <a:rPr lang="ar-SA" dirty="0" smtClean="0"/>
              <a:t>بالمراجع </a:t>
            </a:r>
            <a:r>
              <a:rPr lang="ar-SA" dirty="0"/>
              <a:t>السابق قبل قبول </a:t>
            </a:r>
            <a:r>
              <a:rPr lang="ar-SA" dirty="0" smtClean="0"/>
              <a:t>اي عميل جديد</a:t>
            </a:r>
            <a:endParaRPr lang="ar-SA" dirty="0"/>
          </a:p>
          <a:p>
            <a:pPr lvl="1"/>
            <a:r>
              <a:rPr lang="ar-SA" dirty="0" smtClean="0"/>
              <a:t>يجب </a:t>
            </a:r>
            <a:r>
              <a:rPr lang="ar-SA" dirty="0"/>
              <a:t>على </a:t>
            </a:r>
            <a:r>
              <a:rPr lang="ar-SA" dirty="0" smtClean="0"/>
              <a:t>كلا المراجعين </a:t>
            </a:r>
            <a:r>
              <a:rPr lang="ar-SA" dirty="0"/>
              <a:t>أن </a:t>
            </a:r>
            <a:r>
              <a:rPr lang="ar-SA" dirty="0" smtClean="0"/>
              <a:t>يحتفظا </a:t>
            </a:r>
            <a:r>
              <a:rPr lang="ar-SA" dirty="0"/>
              <a:t>بسرية </a:t>
            </a:r>
            <a:r>
              <a:rPr lang="ar-SA" dirty="0" smtClean="0"/>
              <a:t>المعلومات التي تم الحصول عليها من </a:t>
            </a:r>
            <a:r>
              <a:rPr lang="ar-SA" dirty="0"/>
              <a:t>الطرف الآخر سواء </a:t>
            </a:r>
            <a:r>
              <a:rPr lang="ar-SA" dirty="0" smtClean="0"/>
              <a:t>قبل </a:t>
            </a:r>
            <a:r>
              <a:rPr lang="ar-SA" dirty="0"/>
              <a:t>المراجع الجديد العملية أم لم </a:t>
            </a:r>
            <a:r>
              <a:rPr lang="ar-SA" dirty="0" smtClean="0"/>
              <a:t>يقبلها </a:t>
            </a:r>
            <a:endParaRPr lang="ar-SA" dirty="0"/>
          </a:p>
          <a:p>
            <a:pPr lvl="1"/>
            <a:r>
              <a:rPr lang="ar-SA" dirty="0" smtClean="0"/>
              <a:t>تماشيا مع قواعد </a:t>
            </a:r>
            <a:r>
              <a:rPr lang="ar-SA" dirty="0"/>
              <a:t>السلوك المهني </a:t>
            </a:r>
            <a:r>
              <a:rPr lang="ar-SA" dirty="0" smtClean="0"/>
              <a:t>لا </a:t>
            </a:r>
            <a:r>
              <a:rPr lang="ar-SA" dirty="0"/>
              <a:t>بد من الحصول على موافقة العميل على الاتصال بالمراجع </a:t>
            </a:r>
            <a:r>
              <a:rPr lang="ar-SA" dirty="0" smtClean="0"/>
              <a:t>القديم </a:t>
            </a:r>
            <a:endParaRPr lang="ar-SA" dirty="0"/>
          </a:p>
          <a:p>
            <a:pPr lvl="2"/>
            <a:r>
              <a:rPr lang="ar-SA" dirty="0" smtClean="0"/>
              <a:t>يجب </a:t>
            </a:r>
            <a:r>
              <a:rPr lang="ar-SA" dirty="0"/>
              <a:t>أن يطلب المراجع الجديد من العميل أن يصرح للمراجع </a:t>
            </a:r>
            <a:r>
              <a:rPr lang="ar-SA" dirty="0" smtClean="0"/>
              <a:t>القديم بالاستجابة </a:t>
            </a:r>
            <a:r>
              <a:rPr lang="ar-SA" dirty="0"/>
              <a:t>الكاملة لتقديم أي معلومات يطلبها المراجع </a:t>
            </a:r>
            <a:r>
              <a:rPr lang="ar-SA" dirty="0" smtClean="0"/>
              <a:t>الجديد</a:t>
            </a:r>
          </a:p>
          <a:p>
            <a:pPr lvl="1"/>
            <a:r>
              <a:rPr lang="ar-SA" dirty="0" smtClean="0"/>
              <a:t>الاتصال </a:t>
            </a:r>
            <a:r>
              <a:rPr lang="ar-SA" dirty="0"/>
              <a:t>بالمراجع القديم يفيد المراجع الجديد في :</a:t>
            </a:r>
          </a:p>
          <a:p>
            <a:pPr marL="1131570" lvl="2" indent="-457200">
              <a:buFont typeface="+mj-lt"/>
              <a:buAutoNum type="arabicPeriod"/>
            </a:pPr>
            <a:r>
              <a:rPr lang="ar-SA" dirty="0" smtClean="0"/>
              <a:t>الحصول </a:t>
            </a:r>
            <a:r>
              <a:rPr lang="ar-SA" dirty="0"/>
              <a:t>على استفسارات من المراجع السابق توفر الوقت والجهد </a:t>
            </a:r>
            <a:r>
              <a:rPr lang="ar-SA" dirty="0" smtClean="0"/>
              <a:t>على المراجع الجديد</a:t>
            </a:r>
            <a:endParaRPr lang="ar-SA" dirty="0"/>
          </a:p>
          <a:p>
            <a:pPr marL="1131570" lvl="2" indent="-457200">
              <a:buFont typeface="+mj-lt"/>
              <a:buAutoNum type="arabicPeriod"/>
            </a:pPr>
            <a:r>
              <a:rPr lang="ar-SA" dirty="0" smtClean="0"/>
              <a:t>دراسة </a:t>
            </a:r>
            <a:r>
              <a:rPr lang="ar-SA" dirty="0"/>
              <a:t>أوراق المراجعة للمراجع </a:t>
            </a:r>
            <a:r>
              <a:rPr lang="ar-SA" dirty="0" smtClean="0"/>
              <a:t>السابق , خصوصا تلك </a:t>
            </a:r>
            <a:r>
              <a:rPr lang="ar-SA" dirty="0"/>
              <a:t>التي لها علاقة </a:t>
            </a:r>
            <a:r>
              <a:rPr lang="ar-SA" dirty="0" smtClean="0"/>
              <a:t>بالأمور المحاسبية</a:t>
            </a:r>
            <a:endParaRPr lang="ar-SA" dirty="0"/>
          </a:p>
        </p:txBody>
      </p:sp>
    </p:spTree>
    <p:extLst>
      <p:ext uri="{BB962C8B-B14F-4D97-AF65-F5344CB8AC3E}">
        <p14:creationId xmlns:p14="http://schemas.microsoft.com/office/powerpoint/2010/main" val="5623600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smtClean="0">
                <a:effectLst/>
              </a:rPr>
              <a:t>  ثانيا : الحصول على</a:t>
            </a:r>
            <a:br>
              <a:rPr lang="ar-SA" sz="4800" dirty="0" smtClean="0">
                <a:effectLst/>
              </a:rPr>
            </a:br>
            <a:r>
              <a:rPr lang="ar-SA" sz="4800" dirty="0" smtClean="0">
                <a:effectLst/>
              </a:rPr>
              <a:t>معلومات </a:t>
            </a:r>
            <a:r>
              <a:rPr lang="ar-SA" sz="4800" dirty="0">
                <a:effectLst/>
              </a:rPr>
              <a:t>عن </a:t>
            </a:r>
            <a:r>
              <a:rPr lang="ar-SA" sz="4800" dirty="0" smtClean="0">
                <a:effectLst/>
              </a:rPr>
              <a:t>المشروع</a:t>
            </a:r>
            <a:endParaRPr lang="ar-SA" sz="4800" dirty="0">
              <a:effectLst/>
            </a:endParaRPr>
          </a:p>
        </p:txBody>
      </p:sp>
      <p:sp>
        <p:nvSpPr>
          <p:cNvPr id="3" name="Content Placeholder 2"/>
          <p:cNvSpPr>
            <a:spLocks noGrp="1"/>
          </p:cNvSpPr>
          <p:nvPr>
            <p:ph idx="1"/>
          </p:nvPr>
        </p:nvSpPr>
        <p:spPr>
          <a:xfrm>
            <a:off x="457200" y="1844824"/>
            <a:ext cx="8229600" cy="4281339"/>
          </a:xfrm>
        </p:spPr>
        <p:txBody>
          <a:bodyPr/>
          <a:lstStyle/>
          <a:p>
            <a:r>
              <a:rPr lang="ar-SA" dirty="0" smtClean="0"/>
              <a:t>اي الحصول على </a:t>
            </a:r>
            <a:r>
              <a:rPr lang="ar-SA" dirty="0"/>
              <a:t>معلومات عن طبيعة عمل المشروع وهيكله </a:t>
            </a:r>
            <a:r>
              <a:rPr lang="ar-SA" dirty="0" smtClean="0"/>
              <a:t>التنظيمي</a:t>
            </a:r>
          </a:p>
          <a:p>
            <a:pPr lvl="1"/>
            <a:r>
              <a:rPr lang="ar-SA" dirty="0" smtClean="0"/>
              <a:t>تساعد في تحديد المتطلبات المحاسبية التي ينبغى على المراجع التركيز عليها</a:t>
            </a:r>
          </a:p>
          <a:p>
            <a:pPr lvl="2"/>
            <a:r>
              <a:rPr lang="ar-SA" dirty="0" smtClean="0"/>
              <a:t>مؤسسة حكومية </a:t>
            </a:r>
            <a:r>
              <a:rPr lang="en-US" dirty="0" smtClean="0"/>
              <a:t>GASB</a:t>
            </a:r>
            <a:r>
              <a:rPr lang="ar-SA" dirty="0" smtClean="0"/>
              <a:t>  </a:t>
            </a:r>
            <a:r>
              <a:rPr lang="en-US" dirty="0" smtClean="0"/>
              <a:t>VS. </a:t>
            </a:r>
            <a:r>
              <a:rPr lang="ar-SA" dirty="0" smtClean="0"/>
              <a:t>  مؤسسه في القطاع الخاص </a:t>
            </a:r>
            <a:r>
              <a:rPr lang="en-US" dirty="0" smtClean="0"/>
              <a:t> GAAP or IFRS</a:t>
            </a:r>
            <a:endParaRPr lang="ar-SA" dirty="0" smtClean="0"/>
          </a:p>
          <a:p>
            <a:pPr lvl="1"/>
            <a:r>
              <a:rPr lang="ar-SA" dirty="0" smtClean="0"/>
              <a:t>تحديد وتقييم مدى الحاجه الى  متخصصين خارجين </a:t>
            </a:r>
            <a:endParaRPr lang="ar-SA" dirty="0"/>
          </a:p>
          <a:p>
            <a:r>
              <a:rPr lang="ar-SA" dirty="0" smtClean="0"/>
              <a:t>الحصول </a:t>
            </a:r>
            <a:r>
              <a:rPr lang="ar-SA" dirty="0"/>
              <a:t>على معلومات عن مدى تأثر الصناعة التي ينتمي </a:t>
            </a:r>
            <a:r>
              <a:rPr lang="ar-SA" dirty="0" smtClean="0"/>
              <a:t>إليها المشروع </a:t>
            </a:r>
            <a:r>
              <a:rPr lang="ar-SA" dirty="0"/>
              <a:t>بالأحوال الاقتصادية </a:t>
            </a:r>
            <a:r>
              <a:rPr lang="ar-SA" dirty="0" smtClean="0"/>
              <a:t>والقرارات الحكومية والتكنولوجية </a:t>
            </a:r>
          </a:p>
          <a:p>
            <a:pPr lvl="1"/>
            <a:r>
              <a:rPr lang="ar-SA" dirty="0" smtClean="0"/>
              <a:t>تحديد أخطار النشاط  التي يمكن أن تصيب المنشأة</a:t>
            </a:r>
            <a:endParaRPr lang="ar-SA" dirty="0"/>
          </a:p>
          <a:p>
            <a:r>
              <a:rPr lang="ar-SA" dirty="0" smtClean="0"/>
              <a:t>التعرف على الممارسات </a:t>
            </a:r>
            <a:r>
              <a:rPr lang="ar-SA" dirty="0"/>
              <a:t>والتطبيقات المحاسبية المعتادة لمثل هذا النوع من </a:t>
            </a:r>
            <a:r>
              <a:rPr lang="ar-SA" dirty="0" smtClean="0"/>
              <a:t>النشاط </a:t>
            </a:r>
          </a:p>
          <a:p>
            <a:pPr lvl="1"/>
            <a:r>
              <a:rPr lang="ar-SA" dirty="0" smtClean="0"/>
              <a:t>مثلا باستخدام المقارنات مع المنافسين / الاتصال بالمراجع السابق / الكتيبات والدوريات المنشورة عن هذا النشاط / المشاركة في الجمعيات و البرامج التدريبيه</a:t>
            </a:r>
            <a:endParaRPr lang="ar-SA" dirty="0"/>
          </a:p>
        </p:txBody>
      </p:sp>
    </p:spTree>
    <p:extLst>
      <p:ext uri="{BB962C8B-B14F-4D97-AF65-F5344CB8AC3E}">
        <p14:creationId xmlns:p14="http://schemas.microsoft.com/office/powerpoint/2010/main" val="32673486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600200"/>
          </a:xfrm>
        </p:spPr>
        <p:txBody>
          <a:bodyPr>
            <a:normAutofit/>
          </a:bodyPr>
          <a:lstStyle/>
          <a:p>
            <a:r>
              <a:rPr lang="ar-SA" sz="4800" dirty="0" smtClean="0">
                <a:effectLst/>
              </a:rPr>
              <a:t> </a:t>
            </a:r>
            <a:r>
              <a:rPr lang="ar-SA" sz="3600" dirty="0" smtClean="0">
                <a:effectLst/>
              </a:rPr>
              <a:t>ثالثا : دراسة تفصيليه للسياسات والإجراءات المحاسبية</a:t>
            </a:r>
            <a:endParaRPr lang="ar-SA" sz="4000" dirty="0">
              <a:effectLst/>
            </a:endParaRPr>
          </a:p>
        </p:txBody>
      </p:sp>
      <p:sp>
        <p:nvSpPr>
          <p:cNvPr id="3" name="Content Placeholder 2"/>
          <p:cNvSpPr>
            <a:spLocks noGrp="1"/>
          </p:cNvSpPr>
          <p:nvPr>
            <p:ph idx="1"/>
          </p:nvPr>
        </p:nvSpPr>
        <p:spPr>
          <a:xfrm>
            <a:off x="457200" y="2852936"/>
            <a:ext cx="8229600" cy="3273227"/>
          </a:xfrm>
        </p:spPr>
        <p:txBody>
          <a:bodyPr/>
          <a:lstStyle/>
          <a:p>
            <a:r>
              <a:rPr lang="ar-SA" dirty="0" smtClean="0"/>
              <a:t>تحتفظ </a:t>
            </a:r>
            <a:r>
              <a:rPr lang="ar-SA" dirty="0"/>
              <a:t>الشركات غالباً بلائحة يطلق عليها اسم اللائحة المالية أو </a:t>
            </a:r>
            <a:r>
              <a:rPr lang="ar-SA" dirty="0" smtClean="0"/>
              <a:t>لائحة الحسابات</a:t>
            </a:r>
          </a:p>
          <a:p>
            <a:pPr lvl="1"/>
            <a:r>
              <a:rPr lang="ar-SA" dirty="0" smtClean="0"/>
              <a:t>تتضمن </a:t>
            </a:r>
            <a:r>
              <a:rPr lang="ar-SA" dirty="0"/>
              <a:t>هذه اللائحة السياسات والإجراءات المحاسبية </a:t>
            </a:r>
            <a:r>
              <a:rPr lang="ar-SA" dirty="0" smtClean="0"/>
              <a:t>المتبعة في الشركة </a:t>
            </a:r>
            <a:endParaRPr lang="ar-SA" dirty="0"/>
          </a:p>
          <a:p>
            <a:r>
              <a:rPr lang="ar-SA" dirty="0" smtClean="0"/>
              <a:t>دراسة هذا اللائحة </a:t>
            </a:r>
            <a:r>
              <a:rPr lang="ar-SA" dirty="0"/>
              <a:t>تساعد المراجع على فهم النظام المحاسبي </a:t>
            </a:r>
            <a:r>
              <a:rPr lang="ar-SA" dirty="0" smtClean="0"/>
              <a:t>المستخدم </a:t>
            </a:r>
            <a:endParaRPr lang="ar-SA" dirty="0"/>
          </a:p>
        </p:txBody>
      </p:sp>
    </p:spTree>
    <p:extLst>
      <p:ext uri="{BB962C8B-B14F-4D97-AF65-F5344CB8AC3E}">
        <p14:creationId xmlns:p14="http://schemas.microsoft.com/office/powerpoint/2010/main" val="33295536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dirty="0">
                <a:effectLst/>
              </a:rPr>
              <a:t> </a:t>
            </a:r>
            <a:r>
              <a:rPr lang="ar-SA" sz="3600" dirty="0" smtClean="0">
                <a:effectLst/>
              </a:rPr>
              <a:t>رابعا:الاستراتيجية العامه و التقويم المبدئي </a:t>
            </a:r>
            <a:r>
              <a:rPr lang="ar-SA" sz="3600" dirty="0">
                <a:effectLst/>
              </a:rPr>
              <a:t>لنظام الرقابة </a:t>
            </a:r>
            <a:r>
              <a:rPr lang="ar-SA" sz="3600" dirty="0" smtClean="0">
                <a:effectLst/>
              </a:rPr>
              <a:t>الداخلية</a:t>
            </a:r>
            <a:endParaRPr lang="ar-SA" sz="3600" dirty="0">
              <a:effectLst/>
            </a:endParaRPr>
          </a:p>
        </p:txBody>
      </p:sp>
      <p:sp>
        <p:nvSpPr>
          <p:cNvPr id="3" name="Content Placeholder 2"/>
          <p:cNvSpPr>
            <a:spLocks noGrp="1"/>
          </p:cNvSpPr>
          <p:nvPr>
            <p:ph idx="1"/>
          </p:nvPr>
        </p:nvSpPr>
        <p:spPr>
          <a:xfrm>
            <a:off x="457200" y="1844824"/>
            <a:ext cx="8229600" cy="4312136"/>
          </a:xfrm>
        </p:spPr>
        <p:txBody>
          <a:bodyPr>
            <a:normAutofit/>
          </a:bodyPr>
          <a:lstStyle/>
          <a:p>
            <a:r>
              <a:rPr lang="ar-SA" dirty="0"/>
              <a:t>تخطيط عملية المراجعة يقتضي وضع استراتيجية عامة لكيفية إجراء عملية الفحص ونطاقها</a:t>
            </a:r>
          </a:p>
          <a:p>
            <a:pPr lvl="1"/>
            <a:r>
              <a:rPr lang="ar-SA" dirty="0"/>
              <a:t>استراتيجية عملية المراجعة تعني تحديد طبيعة ومدى توقيت اختبارات وإجراءات المراجعة للحصول على أدلة الإثبات</a:t>
            </a:r>
          </a:p>
          <a:p>
            <a:r>
              <a:rPr lang="ar-SA" dirty="0"/>
              <a:t> </a:t>
            </a:r>
            <a:r>
              <a:rPr lang="ar-SA" dirty="0" smtClean="0"/>
              <a:t>هناك نوعين </a:t>
            </a:r>
            <a:r>
              <a:rPr lang="ar-SA" dirty="0"/>
              <a:t>من الإستراتيجات:</a:t>
            </a:r>
          </a:p>
          <a:p>
            <a:pPr marL="731520" lvl="1" indent="-457200">
              <a:buFont typeface="+mj-lt"/>
              <a:buAutoNum type="arabicPeriod"/>
            </a:pPr>
            <a:r>
              <a:rPr lang="ar-SA" dirty="0"/>
              <a:t>الاعتماد بصفة أساسية على اختبارات تحقيق العمليات والأرصدة وعدم الاعتماد على نظام الرقابة الداخلية</a:t>
            </a:r>
          </a:p>
          <a:p>
            <a:pPr marL="731520" lvl="1" indent="-457200">
              <a:buFont typeface="+mj-lt"/>
              <a:buAutoNum type="arabicPeriod"/>
            </a:pPr>
            <a:r>
              <a:rPr lang="ar-SA" dirty="0"/>
              <a:t>الاعتماد جزئياً على نظام الرقابة الداخلية وتقليل مدى اختبارات تحقيق العمليات والأرصدة</a:t>
            </a:r>
          </a:p>
          <a:p>
            <a:r>
              <a:rPr lang="ar-SA" dirty="0"/>
              <a:t>يمكن للمراجع أن يستخدم الإستراتيجية نفسها بالنسبة لعملية المراجعة بأكملها أو </a:t>
            </a:r>
            <a:r>
              <a:rPr lang="ar-SA" dirty="0" smtClean="0"/>
              <a:t>استخدام </a:t>
            </a:r>
            <a:r>
              <a:rPr lang="ar-SA" dirty="0"/>
              <a:t>استراتيجيات مختلفة لنفس </a:t>
            </a:r>
            <a:r>
              <a:rPr lang="ar-SA" dirty="0" smtClean="0"/>
              <a:t>العملية </a:t>
            </a:r>
            <a:endParaRPr lang="ar-SA" dirty="0"/>
          </a:p>
        </p:txBody>
      </p:sp>
    </p:spTree>
    <p:extLst>
      <p:ext uri="{BB962C8B-B14F-4D97-AF65-F5344CB8AC3E}">
        <p14:creationId xmlns:p14="http://schemas.microsoft.com/office/powerpoint/2010/main" val="35323883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68760"/>
          </a:xfrm>
        </p:spPr>
        <p:txBody>
          <a:bodyPr/>
          <a:lstStyle/>
          <a:p>
            <a:r>
              <a:rPr lang="ar-SA" sz="4800" dirty="0" smtClean="0">
                <a:effectLst/>
              </a:rPr>
              <a:t>خامسا : اجراء الدراسة التحليلة </a:t>
            </a:r>
            <a:endParaRPr lang="ar-SA" sz="4800" dirty="0">
              <a:effectLst/>
            </a:endParaRPr>
          </a:p>
        </p:txBody>
      </p:sp>
      <p:sp>
        <p:nvSpPr>
          <p:cNvPr id="3" name="Content Placeholder 2"/>
          <p:cNvSpPr>
            <a:spLocks noGrp="1"/>
          </p:cNvSpPr>
          <p:nvPr>
            <p:ph idx="1"/>
          </p:nvPr>
        </p:nvSpPr>
        <p:spPr>
          <a:xfrm>
            <a:off x="457200" y="1412776"/>
            <a:ext cx="8229600" cy="4713387"/>
          </a:xfrm>
        </p:spPr>
        <p:txBody>
          <a:bodyPr>
            <a:normAutofit/>
          </a:bodyPr>
          <a:lstStyle/>
          <a:p>
            <a:r>
              <a:rPr lang="ar-SA" dirty="0"/>
              <a:t>الدراسة التحليلية أو الفحص </a:t>
            </a:r>
            <a:r>
              <a:rPr lang="ar-SA" dirty="0" smtClean="0"/>
              <a:t>التحليلي  </a:t>
            </a:r>
            <a:r>
              <a:rPr lang="ar-SA" dirty="0"/>
              <a:t>يعني إجراء </a:t>
            </a:r>
            <a:r>
              <a:rPr lang="ar-SA" dirty="0" smtClean="0"/>
              <a:t>دراسة للبيانات ومقارنة العلاقات </a:t>
            </a:r>
            <a:r>
              <a:rPr lang="ar-SA" dirty="0"/>
              <a:t>بين </a:t>
            </a:r>
            <a:r>
              <a:rPr lang="ar-SA" dirty="0" smtClean="0"/>
              <a:t>البيانات</a:t>
            </a:r>
            <a:endParaRPr lang="ar-SA" dirty="0"/>
          </a:p>
          <a:p>
            <a:pPr lvl="1"/>
            <a:r>
              <a:rPr lang="ar-SA" dirty="0" smtClean="0"/>
              <a:t> تكون </a:t>
            </a:r>
            <a:r>
              <a:rPr lang="ar-SA" dirty="0"/>
              <a:t>في شكل نسب أو </a:t>
            </a:r>
            <a:r>
              <a:rPr lang="ar-SA" dirty="0" smtClean="0"/>
              <a:t>معدلات</a:t>
            </a:r>
          </a:p>
          <a:p>
            <a:pPr lvl="1"/>
            <a:r>
              <a:rPr lang="ar-SA" dirty="0" smtClean="0"/>
              <a:t>عندما </a:t>
            </a:r>
            <a:r>
              <a:rPr lang="ar-SA" dirty="0"/>
              <a:t>تشير </a:t>
            </a:r>
            <a:r>
              <a:rPr lang="ar-SA" dirty="0" smtClean="0"/>
              <a:t>الى وجود </a:t>
            </a:r>
            <a:r>
              <a:rPr lang="ar-SA" dirty="0"/>
              <a:t>تقلبات جوهرية في النتائج بالتالي يجب أن ينتبه إليها المراجع </a:t>
            </a:r>
          </a:p>
          <a:p>
            <a:r>
              <a:rPr lang="ar-SA" dirty="0"/>
              <a:t>تعتبر الدراسة التحليلية نوع من أنواع أدلة </a:t>
            </a:r>
            <a:r>
              <a:rPr lang="ar-SA" dirty="0" smtClean="0"/>
              <a:t>الإثبات</a:t>
            </a:r>
            <a:endParaRPr lang="ar-SA" dirty="0"/>
          </a:p>
          <a:p>
            <a:r>
              <a:rPr lang="ar-SA" dirty="0"/>
              <a:t>في حالة الكشف عن وجود تقلبات جوهرية أسفرت عنها الدارسة </a:t>
            </a:r>
            <a:r>
              <a:rPr lang="ar-SA" dirty="0" smtClean="0"/>
              <a:t>التحليلية يقوم المراجع ب :</a:t>
            </a:r>
          </a:p>
          <a:p>
            <a:pPr lvl="1"/>
            <a:r>
              <a:rPr lang="ar-SA" dirty="0" smtClean="0"/>
              <a:t>الاستفسار للحصول على معلومات </a:t>
            </a:r>
            <a:r>
              <a:rPr lang="ar-SA" dirty="0"/>
              <a:t>عن أسباب هذه </a:t>
            </a:r>
            <a:r>
              <a:rPr lang="ar-SA" dirty="0" smtClean="0"/>
              <a:t>التقلبات</a:t>
            </a:r>
            <a:r>
              <a:rPr lang="ar-SA" dirty="0"/>
              <a:t> </a:t>
            </a:r>
            <a:endParaRPr lang="ar-SA" dirty="0" smtClean="0"/>
          </a:p>
          <a:p>
            <a:pPr lvl="1"/>
            <a:r>
              <a:rPr lang="ar-SA" dirty="0" smtClean="0"/>
              <a:t>إجراء </a:t>
            </a:r>
            <a:r>
              <a:rPr lang="ar-SA" dirty="0"/>
              <a:t>اختبارات </a:t>
            </a:r>
            <a:r>
              <a:rPr lang="ar-SA" dirty="0" smtClean="0"/>
              <a:t>مراجعة إضافية</a:t>
            </a:r>
          </a:p>
          <a:p>
            <a:r>
              <a:rPr lang="ar-SA" dirty="0" smtClean="0"/>
              <a:t>أمثله :</a:t>
            </a:r>
          </a:p>
          <a:p>
            <a:pPr lvl="1"/>
            <a:r>
              <a:rPr lang="ar-SA" dirty="0" smtClean="0"/>
              <a:t>لتحديد مدى امكانية استمرار العميل تحسب نسبة الدين الى حقوق الملكية و تقارن بالسنوات السابقه و تقارن بالشركات الناجحه في الصناعه </a:t>
            </a:r>
          </a:p>
          <a:p>
            <a:pPr lvl="1"/>
            <a:r>
              <a:rPr lang="ar-SA" dirty="0" smtClean="0"/>
              <a:t>لتحديد امكانية تخفيض الاختبارات التفصيليه يتم مقارنة المصروفات المدفوعه مقدما بما يقابلها في السنوات السابقه</a:t>
            </a:r>
            <a:endParaRPr lang="ar-SA" dirty="0"/>
          </a:p>
        </p:txBody>
      </p:sp>
    </p:spTree>
    <p:extLst>
      <p:ext uri="{BB962C8B-B14F-4D97-AF65-F5344CB8AC3E}">
        <p14:creationId xmlns:p14="http://schemas.microsoft.com/office/powerpoint/2010/main" val="2172621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40768"/>
          </a:xfrm>
        </p:spPr>
        <p:txBody>
          <a:bodyPr/>
          <a:lstStyle/>
          <a:p>
            <a:r>
              <a:rPr lang="ar-SA" sz="4800" dirty="0" smtClean="0">
                <a:effectLst/>
              </a:rPr>
              <a:t>خامسا </a:t>
            </a:r>
            <a:r>
              <a:rPr lang="ar-SA" sz="4800" dirty="0">
                <a:effectLst/>
              </a:rPr>
              <a:t>: اجراء الدراسة التحليلة </a:t>
            </a:r>
          </a:p>
        </p:txBody>
      </p:sp>
      <p:sp>
        <p:nvSpPr>
          <p:cNvPr id="3" name="Content Placeholder 2"/>
          <p:cNvSpPr>
            <a:spLocks noGrp="1"/>
          </p:cNvSpPr>
          <p:nvPr>
            <p:ph idx="1"/>
          </p:nvPr>
        </p:nvSpPr>
        <p:spPr>
          <a:xfrm>
            <a:off x="457200" y="1988840"/>
            <a:ext cx="8229600" cy="4137323"/>
          </a:xfrm>
        </p:spPr>
        <p:txBody>
          <a:bodyPr/>
          <a:lstStyle/>
          <a:p>
            <a:r>
              <a:rPr lang="ar-SA" dirty="0"/>
              <a:t>توقيت إجراءات الدراسة </a:t>
            </a:r>
            <a:r>
              <a:rPr lang="ar-SA" dirty="0" smtClean="0"/>
              <a:t>التحليلية</a:t>
            </a:r>
            <a:endParaRPr lang="ar-SA" dirty="0"/>
          </a:p>
          <a:p>
            <a:pPr lvl="1"/>
            <a:r>
              <a:rPr lang="ar-SA" dirty="0"/>
              <a:t>يمكن إجراء الدراسة التحليلية في أوقات مختلفة من عملية </a:t>
            </a:r>
            <a:r>
              <a:rPr lang="ar-SA" dirty="0" smtClean="0"/>
              <a:t>المراجعة</a:t>
            </a:r>
            <a:r>
              <a:rPr lang="ar-SA" dirty="0"/>
              <a:t> </a:t>
            </a:r>
            <a:r>
              <a:rPr lang="ar-SA" dirty="0" smtClean="0"/>
              <a:t>( خلال </a:t>
            </a:r>
            <a:r>
              <a:rPr lang="ar-SA" dirty="0"/>
              <a:t>جميع مراحل المراجعة المختلفة </a:t>
            </a:r>
            <a:r>
              <a:rPr lang="ar-SA" dirty="0" smtClean="0"/>
              <a:t>)</a:t>
            </a:r>
            <a:endParaRPr lang="ar-SA" dirty="0"/>
          </a:p>
          <a:p>
            <a:pPr marL="731520" lvl="1" indent="-457200">
              <a:buFont typeface="+mj-lt"/>
              <a:buAutoNum type="arabicPeriod"/>
            </a:pPr>
            <a:r>
              <a:rPr lang="ar-SA" dirty="0" smtClean="0"/>
              <a:t>في </a:t>
            </a:r>
            <a:r>
              <a:rPr lang="ar-SA" dirty="0"/>
              <a:t>مرحلة التخطيط </a:t>
            </a:r>
            <a:endParaRPr lang="ar-SA" dirty="0" smtClean="0"/>
          </a:p>
          <a:p>
            <a:pPr marL="731520" lvl="1" indent="-457200">
              <a:buFont typeface="+mj-lt"/>
              <a:buAutoNum type="arabicPeriod"/>
            </a:pPr>
            <a:r>
              <a:rPr lang="ar-SA" dirty="0" smtClean="0"/>
              <a:t>في مرحلة </a:t>
            </a:r>
            <a:r>
              <a:rPr lang="ar-SA" dirty="0"/>
              <a:t>التنفيذ </a:t>
            </a:r>
            <a:endParaRPr lang="ar-SA" dirty="0" smtClean="0"/>
          </a:p>
          <a:p>
            <a:pPr marL="731520" lvl="1" indent="-457200">
              <a:buFont typeface="+mj-lt"/>
              <a:buAutoNum type="arabicPeriod"/>
            </a:pPr>
            <a:r>
              <a:rPr lang="ar-SA" dirty="0" smtClean="0"/>
              <a:t>في </a:t>
            </a:r>
            <a:r>
              <a:rPr lang="ar-SA" dirty="0"/>
              <a:t>مرحلة إعداد التقرير وقبل </a:t>
            </a:r>
            <a:r>
              <a:rPr lang="ar-SA" dirty="0" smtClean="0"/>
              <a:t>تقديم التقرير النهائي </a:t>
            </a:r>
            <a:endParaRPr lang="ar-SA" dirty="0"/>
          </a:p>
        </p:txBody>
      </p:sp>
    </p:spTree>
    <p:extLst>
      <p:ext uri="{BB962C8B-B14F-4D97-AF65-F5344CB8AC3E}">
        <p14:creationId xmlns:p14="http://schemas.microsoft.com/office/powerpoint/2010/main" val="2832884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الاجندة </a:t>
            </a:r>
            <a:endParaRPr lang="ar-SA" dirty="0"/>
          </a:p>
        </p:txBody>
      </p:sp>
      <p:sp>
        <p:nvSpPr>
          <p:cNvPr id="3" name="Content Placeholder 2"/>
          <p:cNvSpPr>
            <a:spLocks noGrp="1"/>
          </p:cNvSpPr>
          <p:nvPr>
            <p:ph idx="1"/>
          </p:nvPr>
        </p:nvSpPr>
        <p:spPr/>
        <p:txBody>
          <a:bodyPr/>
          <a:lstStyle/>
          <a:p>
            <a:pPr lvl="0"/>
            <a:r>
              <a:rPr lang="ar-SA" dirty="0"/>
              <a:t>التنظيم الداخلي لمكتب المراجع</a:t>
            </a:r>
            <a:endParaRPr lang="ar-SA" dirty="0" smtClean="0"/>
          </a:p>
          <a:p>
            <a:pPr lvl="0"/>
            <a:r>
              <a:rPr lang="ar-SA" dirty="0" smtClean="0"/>
              <a:t>مستويات </a:t>
            </a:r>
            <a:r>
              <a:rPr lang="ar-SA" dirty="0"/>
              <a:t>السلطة في مكاتب المحاسبة</a:t>
            </a:r>
            <a:endParaRPr lang="en-US" dirty="0"/>
          </a:p>
          <a:p>
            <a:pPr lvl="0"/>
            <a:r>
              <a:rPr lang="ar-SA" dirty="0" smtClean="0"/>
              <a:t>مراحل  عملية المراجعه </a:t>
            </a:r>
            <a:endParaRPr lang="en-US" dirty="0"/>
          </a:p>
          <a:p>
            <a:pPr lvl="0"/>
            <a:r>
              <a:rPr lang="ar-SA" dirty="0" smtClean="0"/>
              <a:t>تخطيط عملية المراجعه </a:t>
            </a:r>
          </a:p>
          <a:p>
            <a:pPr lvl="1"/>
            <a:r>
              <a:rPr lang="ar-SA" dirty="0" smtClean="0"/>
              <a:t>أسباب </a:t>
            </a:r>
            <a:r>
              <a:rPr lang="ar-SA" dirty="0"/>
              <a:t>القيام بعملية التخطيط </a:t>
            </a:r>
            <a:endParaRPr lang="en-US" dirty="0"/>
          </a:p>
          <a:p>
            <a:pPr lvl="1"/>
            <a:r>
              <a:rPr lang="ar-SA" dirty="0"/>
              <a:t>الخطوات الرئيسية لتخطيط عملية المراجعة</a:t>
            </a:r>
            <a:endParaRPr lang="en-US" dirty="0"/>
          </a:p>
          <a:p>
            <a:r>
              <a:rPr lang="ar-SA" dirty="0"/>
              <a:t>أوراق عمل المراجعة</a:t>
            </a:r>
            <a:endParaRPr lang="en-US" dirty="0"/>
          </a:p>
          <a:p>
            <a:pPr marL="400050" lvl="1" indent="0">
              <a:buNone/>
            </a:pPr>
            <a:endParaRPr lang="ar-SA" dirty="0"/>
          </a:p>
        </p:txBody>
      </p:sp>
    </p:spTree>
    <p:extLst>
      <p:ext uri="{BB962C8B-B14F-4D97-AF65-F5344CB8AC3E}">
        <p14:creationId xmlns:p14="http://schemas.microsoft.com/office/powerpoint/2010/main" val="11852351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خامسا : اجراء الدراسة التحليلة </a:t>
            </a:r>
            <a:endParaRPr lang="ar-SA" sz="4800" dirty="0">
              <a:effectLst/>
            </a:endParaRPr>
          </a:p>
        </p:txBody>
      </p:sp>
      <p:sp>
        <p:nvSpPr>
          <p:cNvPr id="3" name="Content Placeholder 2"/>
          <p:cNvSpPr>
            <a:spLocks noGrp="1"/>
          </p:cNvSpPr>
          <p:nvPr>
            <p:ph idx="1"/>
          </p:nvPr>
        </p:nvSpPr>
        <p:spPr>
          <a:xfrm>
            <a:off x="457200" y="1916832"/>
            <a:ext cx="8229600" cy="4240128"/>
          </a:xfrm>
        </p:spPr>
        <p:txBody>
          <a:bodyPr>
            <a:normAutofit/>
          </a:bodyPr>
          <a:lstStyle/>
          <a:p>
            <a:r>
              <a:rPr lang="ar-SA" dirty="0"/>
              <a:t>أنواع إجراءات الدراسة التحليلية وكيفية القيام </a:t>
            </a:r>
            <a:r>
              <a:rPr lang="ar-SA" dirty="0" smtClean="0"/>
              <a:t>بها </a:t>
            </a:r>
            <a:endParaRPr lang="ar-SA" dirty="0"/>
          </a:p>
          <a:p>
            <a:pPr marL="1051560" lvl="2" indent="-457200">
              <a:buFont typeface="+mj-lt"/>
              <a:buAutoNum type="arabicPeriod"/>
            </a:pPr>
            <a:r>
              <a:rPr lang="ar-SA" dirty="0" smtClean="0"/>
              <a:t>مقارنة </a:t>
            </a:r>
            <a:r>
              <a:rPr lang="ar-SA" dirty="0"/>
              <a:t>المعلومات المالية للفترة الحالية بالمعلومات المالية المماثلة عن </a:t>
            </a:r>
            <a:r>
              <a:rPr lang="ar-SA" dirty="0" smtClean="0"/>
              <a:t>فترة سابقة</a:t>
            </a:r>
            <a:endParaRPr lang="ar-SA" dirty="0"/>
          </a:p>
          <a:p>
            <a:pPr marL="1051560" lvl="2" indent="-457200">
              <a:buFont typeface="+mj-lt"/>
              <a:buAutoNum type="arabicPeriod"/>
            </a:pPr>
            <a:r>
              <a:rPr lang="ar-SA" dirty="0" smtClean="0"/>
              <a:t>مقارنة </a:t>
            </a:r>
            <a:r>
              <a:rPr lang="ar-SA" dirty="0"/>
              <a:t>المعلومات المالية الحالية الفعلية بالنتائج المتوقعة أو </a:t>
            </a:r>
            <a:r>
              <a:rPr lang="ar-SA" dirty="0" smtClean="0"/>
              <a:t>المخططة مثل المقارنة </a:t>
            </a:r>
            <a:r>
              <a:rPr lang="ar-SA" dirty="0"/>
              <a:t>مع الموازنات التخطيطية والتنبوءات </a:t>
            </a:r>
            <a:r>
              <a:rPr lang="ar-SA" dirty="0" smtClean="0"/>
              <a:t>المستقبلية</a:t>
            </a:r>
            <a:r>
              <a:rPr lang="ar-SA" dirty="0"/>
              <a:t> </a:t>
            </a:r>
          </a:p>
          <a:p>
            <a:pPr marL="1051560" lvl="2" indent="-457200">
              <a:buFont typeface="+mj-lt"/>
              <a:buAutoNum type="arabicPeriod"/>
            </a:pPr>
            <a:r>
              <a:rPr lang="ar-SA" dirty="0" smtClean="0"/>
              <a:t>دراسة </a:t>
            </a:r>
            <a:r>
              <a:rPr lang="ar-SA" dirty="0"/>
              <a:t>العلاقات بين عناصر المعلومات المالية </a:t>
            </a:r>
            <a:r>
              <a:rPr lang="ar-SA" dirty="0" smtClean="0"/>
              <a:t>- تعتمد </a:t>
            </a:r>
            <a:r>
              <a:rPr lang="ar-SA" dirty="0"/>
              <a:t>على </a:t>
            </a:r>
            <a:r>
              <a:rPr lang="ar-SA" dirty="0" smtClean="0"/>
              <a:t>الخبرة </a:t>
            </a:r>
            <a:endParaRPr lang="ar-SA" dirty="0"/>
          </a:p>
          <a:p>
            <a:pPr marL="1051560" lvl="2" indent="-457200">
              <a:buFont typeface="+mj-lt"/>
              <a:buAutoNum type="arabicPeriod"/>
            </a:pPr>
            <a:r>
              <a:rPr lang="ar-SA" dirty="0" smtClean="0"/>
              <a:t>مقارنة </a:t>
            </a:r>
            <a:r>
              <a:rPr lang="ar-SA" dirty="0"/>
              <a:t>المعلومات المالية للشركة بالمعلومات المالية </a:t>
            </a:r>
            <a:r>
              <a:rPr lang="ar-SA" dirty="0" smtClean="0"/>
              <a:t>للشركات المماثلة </a:t>
            </a:r>
            <a:r>
              <a:rPr lang="ar-SA" dirty="0"/>
              <a:t>في </a:t>
            </a:r>
            <a:r>
              <a:rPr lang="ar-SA" dirty="0" smtClean="0"/>
              <a:t>الصناعة التي </a:t>
            </a:r>
            <a:r>
              <a:rPr lang="ar-SA" dirty="0"/>
              <a:t>ينتمي إليها </a:t>
            </a:r>
            <a:r>
              <a:rPr lang="ar-SA" dirty="0" smtClean="0"/>
              <a:t>المشروع</a:t>
            </a:r>
            <a:endParaRPr lang="ar-SA" dirty="0"/>
          </a:p>
          <a:p>
            <a:pPr marL="1051560" lvl="2" indent="-457200">
              <a:buFont typeface="+mj-lt"/>
              <a:buAutoNum type="arabicPeriod"/>
            </a:pPr>
            <a:r>
              <a:rPr lang="ar-SA" dirty="0" smtClean="0"/>
              <a:t>دراسة </a:t>
            </a:r>
            <a:r>
              <a:rPr lang="ar-SA" dirty="0"/>
              <a:t>علاقات المعلومات المالية مع معلومات غير مالية مرتبطة </a:t>
            </a:r>
            <a:r>
              <a:rPr lang="ar-SA" dirty="0" smtClean="0"/>
              <a:t>بها</a:t>
            </a:r>
            <a:endParaRPr lang="ar-SA" dirty="0"/>
          </a:p>
          <a:p>
            <a:r>
              <a:rPr lang="ar-SA" dirty="0" smtClean="0"/>
              <a:t>هناك </a:t>
            </a:r>
            <a:r>
              <a:rPr lang="ar-SA" dirty="0"/>
              <a:t>عدة طرق للقيام بهذه </a:t>
            </a:r>
            <a:r>
              <a:rPr lang="ar-SA" dirty="0" smtClean="0"/>
              <a:t>الإجراءات ويخضع </a:t>
            </a:r>
            <a:r>
              <a:rPr lang="ar-SA" dirty="0"/>
              <a:t>اختيار أي طريقة لتقدير </a:t>
            </a:r>
            <a:r>
              <a:rPr lang="ar-SA" dirty="0" smtClean="0"/>
              <a:t>المراجع</a:t>
            </a:r>
          </a:p>
          <a:p>
            <a:pPr lvl="2"/>
            <a:r>
              <a:rPr lang="ar-SA" dirty="0"/>
              <a:t>أكثر أنواع الدراسة التحليلية شيوعاً هو </a:t>
            </a:r>
            <a:r>
              <a:rPr lang="ar-SA" b="1" dirty="0"/>
              <a:t>استخدام النسب </a:t>
            </a:r>
            <a:r>
              <a:rPr lang="ar-SA" b="1" dirty="0" smtClean="0"/>
              <a:t>المالية</a:t>
            </a:r>
            <a:endParaRPr lang="ar-SA" dirty="0"/>
          </a:p>
          <a:p>
            <a:pPr lvl="1"/>
            <a:endParaRPr lang="ar-SA" dirty="0"/>
          </a:p>
        </p:txBody>
      </p:sp>
    </p:spTree>
    <p:extLst>
      <p:ext uri="{BB962C8B-B14F-4D97-AF65-F5344CB8AC3E}">
        <p14:creationId xmlns:p14="http://schemas.microsoft.com/office/powerpoint/2010/main" val="35464561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24744"/>
          </a:xfrm>
        </p:spPr>
        <p:txBody>
          <a:bodyPr/>
          <a:lstStyle/>
          <a:p>
            <a:r>
              <a:rPr lang="ar-SA" sz="4000" dirty="0" smtClean="0">
                <a:effectLst/>
              </a:rPr>
              <a:t>خامسا </a:t>
            </a:r>
            <a:r>
              <a:rPr lang="ar-SA" sz="4000" dirty="0">
                <a:effectLst/>
              </a:rPr>
              <a:t>: اجراء الدراسة التحليلة </a:t>
            </a:r>
          </a:p>
        </p:txBody>
      </p:sp>
      <p:sp>
        <p:nvSpPr>
          <p:cNvPr id="3" name="Content Placeholder 2"/>
          <p:cNvSpPr>
            <a:spLocks noGrp="1"/>
          </p:cNvSpPr>
          <p:nvPr>
            <p:ph idx="1"/>
          </p:nvPr>
        </p:nvSpPr>
        <p:spPr>
          <a:xfrm>
            <a:off x="457200" y="1340768"/>
            <a:ext cx="8229600" cy="4816192"/>
          </a:xfrm>
        </p:spPr>
        <p:txBody>
          <a:bodyPr>
            <a:normAutofit/>
          </a:bodyPr>
          <a:lstStyle/>
          <a:p>
            <a:r>
              <a:rPr lang="ar-SA" dirty="0" smtClean="0"/>
              <a:t> </a:t>
            </a:r>
            <a:r>
              <a:rPr lang="ar-SA" dirty="0"/>
              <a:t>النسب المالية </a:t>
            </a:r>
            <a:r>
              <a:rPr lang="ar-SA" dirty="0" smtClean="0"/>
              <a:t>يتم تقسيمها </a:t>
            </a:r>
            <a:r>
              <a:rPr lang="ar-SA" dirty="0"/>
              <a:t>إلى أربع مجموعات </a:t>
            </a:r>
            <a:r>
              <a:rPr lang="ar-SA" dirty="0" smtClean="0"/>
              <a:t>:</a:t>
            </a:r>
          </a:p>
          <a:p>
            <a:pPr marL="0" indent="0">
              <a:buNone/>
            </a:pP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8324006"/>
              </p:ext>
            </p:extLst>
          </p:nvPr>
        </p:nvGraphicFramePr>
        <p:xfrm>
          <a:off x="467544" y="1772816"/>
          <a:ext cx="8121965" cy="4028440"/>
        </p:xfrm>
        <a:graphic>
          <a:graphicData uri="http://schemas.openxmlformats.org/drawingml/2006/table">
            <a:tbl>
              <a:tblPr rtl="1" firstRow="1" bandRow="1">
                <a:tableStyleId>{5C22544A-7EE6-4342-B048-85BDC9FD1C3A}</a:tableStyleId>
              </a:tblPr>
              <a:tblGrid>
                <a:gridCol w="2304624"/>
                <a:gridCol w="2304624"/>
                <a:gridCol w="3512717"/>
              </a:tblGrid>
              <a:tr h="370840">
                <a:tc>
                  <a:txBody>
                    <a:bodyPr/>
                    <a:lstStyle/>
                    <a:p>
                      <a:pPr rtl="1"/>
                      <a:r>
                        <a:rPr lang="ar-SA" dirty="0" smtClean="0"/>
                        <a:t>المجموعه</a:t>
                      </a:r>
                      <a:r>
                        <a:rPr lang="ar-SA" baseline="0" dirty="0" smtClean="0"/>
                        <a:t> </a:t>
                      </a:r>
                      <a:endParaRPr lang="ar-SA" dirty="0"/>
                    </a:p>
                  </a:txBody>
                  <a:tcPr/>
                </a:tc>
                <a:tc>
                  <a:txBody>
                    <a:bodyPr/>
                    <a:lstStyle/>
                    <a:p>
                      <a:pPr rtl="1"/>
                      <a:r>
                        <a:rPr lang="ar-SA" dirty="0" smtClean="0"/>
                        <a:t>تعريف </a:t>
                      </a:r>
                      <a:endParaRPr lang="ar-SA" dirty="0"/>
                    </a:p>
                  </a:txBody>
                  <a:tcPr/>
                </a:tc>
                <a:tc>
                  <a:txBody>
                    <a:bodyPr/>
                    <a:lstStyle/>
                    <a:p>
                      <a:pPr rtl="1"/>
                      <a:r>
                        <a:rPr lang="ar-SA" dirty="0" smtClean="0"/>
                        <a:t>مثال </a:t>
                      </a:r>
                      <a:endParaRPr lang="ar-SA" dirty="0"/>
                    </a:p>
                  </a:txBody>
                  <a:tcPr/>
                </a:tc>
              </a:tr>
              <a:tr h="370840">
                <a:tc>
                  <a:txBody>
                    <a:bodyPr/>
                    <a:lstStyle/>
                    <a:p>
                      <a:pPr marL="0" marR="0" lvl="2" indent="0" algn="r" defTabSz="914400" rtl="1" eaLnBrk="1" fontAlgn="auto" latinLnBrk="0" hangingPunct="1">
                        <a:lnSpc>
                          <a:spcPct val="100000"/>
                        </a:lnSpc>
                        <a:spcBef>
                          <a:spcPts val="0"/>
                        </a:spcBef>
                        <a:spcAft>
                          <a:spcPts val="0"/>
                        </a:spcAft>
                        <a:buClrTx/>
                        <a:buSzTx/>
                        <a:buFontTx/>
                        <a:buNone/>
                        <a:tabLst/>
                        <a:defRPr/>
                      </a:pPr>
                      <a:r>
                        <a:rPr lang="ar-SA" b="1" u="sng" dirty="0" smtClean="0"/>
                        <a:t>الأولى </a:t>
                      </a:r>
                    </a:p>
                    <a:p>
                      <a:pPr marL="0" marR="0" lvl="2" indent="0" algn="r" defTabSz="914400" rtl="1" eaLnBrk="1" fontAlgn="auto" latinLnBrk="0" hangingPunct="1">
                        <a:lnSpc>
                          <a:spcPct val="100000"/>
                        </a:lnSpc>
                        <a:spcBef>
                          <a:spcPts val="0"/>
                        </a:spcBef>
                        <a:spcAft>
                          <a:spcPts val="0"/>
                        </a:spcAft>
                        <a:buClrTx/>
                        <a:buSzTx/>
                        <a:buFontTx/>
                        <a:buNone/>
                        <a:tabLst/>
                        <a:defRPr/>
                      </a:pPr>
                      <a:r>
                        <a:rPr lang="ar-SA" dirty="0" smtClean="0"/>
                        <a:t>نسب </a:t>
                      </a:r>
                      <a:r>
                        <a:rPr lang="ar-SA" dirty="0" smtClean="0"/>
                        <a:t>القدرة على سداد </a:t>
                      </a:r>
                      <a:r>
                        <a:rPr lang="ar-SA" dirty="0" smtClean="0"/>
                        <a:t>الديون</a:t>
                      </a:r>
                      <a:endParaRPr lang="ar-SA" dirty="0" smtClean="0"/>
                    </a:p>
                    <a:p>
                      <a:pPr rtl="1"/>
                      <a:endParaRPr lang="ar-SA" dirty="0"/>
                    </a:p>
                  </a:txBody>
                  <a:tcPr/>
                </a:tc>
                <a:tc>
                  <a:txBody>
                    <a:bodyPr/>
                    <a:lstStyle/>
                    <a:p>
                      <a:pPr rtl="1"/>
                      <a:r>
                        <a:rPr lang="ar-SA" dirty="0" smtClean="0"/>
                        <a:t>هي  نسب لقياس مدى قدرة الشركة على سداد الديون قصيرة الأجل</a:t>
                      </a:r>
                      <a:endParaRPr lang="ar-SA" dirty="0"/>
                    </a:p>
                  </a:txBody>
                  <a:tcPr/>
                </a:tc>
                <a:tc>
                  <a:txBody>
                    <a:bodyPr/>
                    <a:lstStyle/>
                    <a:p>
                      <a:pPr rtl="1"/>
                      <a:r>
                        <a:rPr lang="ar-SA" dirty="0" smtClean="0"/>
                        <a:t>نسبة النقدية – نسبة التداول - نسبة التداول السريع</a:t>
                      </a:r>
                      <a:endParaRPr lang="ar-SA" dirty="0"/>
                    </a:p>
                  </a:txBody>
                  <a:tcPr/>
                </a:tc>
              </a:tr>
              <a:tr h="370840">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b="1" u="sng" dirty="0" smtClean="0"/>
                        <a:t>الثانية</a:t>
                      </a:r>
                    </a:p>
                    <a:p>
                      <a:pPr rtl="1"/>
                      <a:r>
                        <a:rPr lang="ar-SA" dirty="0" smtClean="0"/>
                        <a:t>نسب السيولة </a:t>
                      </a:r>
                      <a:endParaRPr lang="ar-SA" dirty="0"/>
                    </a:p>
                  </a:txBody>
                  <a:tcPr/>
                </a:tc>
                <a:tc>
                  <a:txBody>
                    <a:bodyPr/>
                    <a:lstStyle/>
                    <a:p>
                      <a:pPr rtl="1"/>
                      <a:r>
                        <a:rPr lang="ar-SA" dirty="0" smtClean="0"/>
                        <a:t>نسب تقيس قدرة الشركة على توفير النقدية السائلة</a:t>
                      </a:r>
                      <a:endParaRPr lang="ar-SA" dirty="0"/>
                    </a:p>
                  </a:txBody>
                  <a:tcPr/>
                </a:tc>
                <a:tc>
                  <a:txBody>
                    <a:bodyPr/>
                    <a:lstStyle/>
                    <a:p>
                      <a:pPr rtl="1"/>
                      <a:r>
                        <a:rPr lang="ar-SA" dirty="0" smtClean="0"/>
                        <a:t>معدل دوران المدينين-فترة التحصيل من المدينين- معدل دوران المخزون-فترة بيع المخزون- فترة دورة التشغيل</a:t>
                      </a:r>
                      <a:endParaRPr lang="ar-SA" dirty="0"/>
                    </a:p>
                  </a:txBody>
                  <a:tcPr/>
                </a:tc>
              </a:tr>
              <a:tr h="370840">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b="1" u="sng" dirty="0" smtClean="0"/>
                        <a:t>الثالثة</a:t>
                      </a:r>
                    </a:p>
                    <a:p>
                      <a:pPr rtl="1"/>
                      <a:r>
                        <a:rPr lang="ar-SA" dirty="0" smtClean="0"/>
                        <a:t>نسب القدرة على سداد الديون طويلة الأجل</a:t>
                      </a:r>
                      <a:endParaRPr lang="ar-SA" dirty="0"/>
                    </a:p>
                  </a:txBody>
                  <a:tcPr/>
                </a:tc>
                <a:tc>
                  <a:txBody>
                    <a:bodyPr/>
                    <a:lstStyle/>
                    <a:p>
                      <a:r>
                        <a:rPr kumimoji="0" lang="ar-SA" sz="1800" b="0" i="0" u="none" strike="noStrike" kern="1200" baseline="0" dirty="0" smtClean="0">
                          <a:solidFill>
                            <a:schemeClr val="dk1"/>
                          </a:solidFill>
                          <a:latin typeface="+mn-lt"/>
                          <a:ea typeface="+mn-ea"/>
                          <a:cs typeface="+mn-cs"/>
                        </a:rPr>
                        <a:t>نسب لقياس مدى قدرة المنشأة على سداد الديون طويلة الأجل</a:t>
                      </a:r>
                      <a:endParaRPr lang="ar-SA" dirty="0"/>
                    </a:p>
                  </a:txBody>
                  <a:tcPr/>
                </a:tc>
                <a:tc>
                  <a:txBody>
                    <a:bodyPr/>
                    <a:lstStyle/>
                    <a:p>
                      <a:pPr rtl="1"/>
                      <a:r>
                        <a:rPr lang="ar-SA" dirty="0" smtClean="0"/>
                        <a:t>المديونية - معدل تغطية الفوائد </a:t>
                      </a:r>
                      <a:endParaRPr lang="ar-SA" dirty="0"/>
                    </a:p>
                  </a:txBody>
                  <a:tcPr/>
                </a:tc>
              </a:tr>
              <a:tr h="644088">
                <a:tc>
                  <a:txBody>
                    <a:bodyPr/>
                    <a:lstStyle/>
                    <a:p>
                      <a:pPr rtl="1"/>
                      <a:r>
                        <a:rPr lang="ar-SA" b="1" u="sng" dirty="0" smtClean="0"/>
                        <a:t>الرابعة</a:t>
                      </a:r>
                    </a:p>
                    <a:p>
                      <a:pPr rtl="1"/>
                      <a:r>
                        <a:rPr lang="ar-SA" dirty="0" smtClean="0"/>
                        <a:t>نسب الربحية </a:t>
                      </a:r>
                      <a:endParaRPr lang="ar-SA" u="sng" dirty="0"/>
                    </a:p>
                  </a:txBody>
                  <a:tcPr/>
                </a:tc>
                <a:tc>
                  <a:txBody>
                    <a:bodyPr/>
                    <a:lstStyle/>
                    <a:p>
                      <a:r>
                        <a:rPr lang="ar-SA" dirty="0" smtClean="0"/>
                        <a:t>نسب تقيس مدى ربحية الشركة</a:t>
                      </a:r>
                      <a:endParaRPr lang="ar-SA" dirty="0"/>
                    </a:p>
                  </a:txBody>
                  <a:tcPr/>
                </a:tc>
                <a:tc>
                  <a:txBody>
                    <a:bodyPr/>
                    <a:lstStyle/>
                    <a:p>
                      <a:pPr rtl="1"/>
                      <a:r>
                        <a:rPr lang="ar-SA" dirty="0" smtClean="0"/>
                        <a:t>ربحية السهم- نسب مجمل الربح-نسب هامش الربح- معدل العائد على الأصول- معدل العائد على الاستثمار- معدل العائد على حقوق الملكية</a:t>
                      </a:r>
                      <a:endParaRPr lang="ar-SA" dirty="0"/>
                    </a:p>
                  </a:txBody>
                  <a:tcPr/>
                </a:tc>
              </a:tr>
            </a:tbl>
          </a:graphicData>
        </a:graphic>
      </p:graphicFrame>
    </p:spTree>
    <p:extLst>
      <p:ext uri="{BB962C8B-B14F-4D97-AF65-F5344CB8AC3E}">
        <p14:creationId xmlns:p14="http://schemas.microsoft.com/office/powerpoint/2010/main" val="14318844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smtClean="0">
                <a:effectLst/>
              </a:rPr>
              <a:t> سادسا : اجراء تقديرات لمستويات الأهمية النسبية</a:t>
            </a:r>
            <a:endParaRPr lang="ar-SA" sz="4800" dirty="0">
              <a:effectLst/>
            </a:endParaRPr>
          </a:p>
        </p:txBody>
      </p:sp>
      <p:sp>
        <p:nvSpPr>
          <p:cNvPr id="3" name="Content Placeholder 2"/>
          <p:cNvSpPr>
            <a:spLocks noGrp="1"/>
          </p:cNvSpPr>
          <p:nvPr>
            <p:ph idx="1"/>
          </p:nvPr>
        </p:nvSpPr>
        <p:spPr>
          <a:xfrm>
            <a:off x="457200" y="1772816"/>
            <a:ext cx="8229600" cy="4353347"/>
          </a:xfrm>
        </p:spPr>
        <p:txBody>
          <a:bodyPr>
            <a:normAutofit/>
          </a:bodyPr>
          <a:lstStyle/>
          <a:p>
            <a:r>
              <a:rPr lang="ar-SA" dirty="0" smtClean="0"/>
              <a:t>تحديد </a:t>
            </a:r>
            <a:r>
              <a:rPr lang="ar-SA" dirty="0"/>
              <a:t>مستوى الأهمية النسبية </a:t>
            </a:r>
            <a:r>
              <a:rPr lang="ar-SA" dirty="0" smtClean="0"/>
              <a:t>يمكن </a:t>
            </a:r>
            <a:r>
              <a:rPr lang="ar-SA" dirty="0"/>
              <a:t>المراجع </a:t>
            </a:r>
            <a:r>
              <a:rPr lang="ar-SA" dirty="0" smtClean="0"/>
              <a:t>من تحديد نوع التقرير الذي يصدره </a:t>
            </a:r>
            <a:endParaRPr lang="ar-SA" dirty="0"/>
          </a:p>
          <a:p>
            <a:r>
              <a:rPr lang="ar-SA" dirty="0" smtClean="0"/>
              <a:t>مستويات </a:t>
            </a:r>
            <a:r>
              <a:rPr lang="ar-SA" dirty="0"/>
              <a:t>ا</a:t>
            </a:r>
            <a:r>
              <a:rPr lang="ar-SA" dirty="0" smtClean="0"/>
              <a:t>لأهمية </a:t>
            </a:r>
            <a:r>
              <a:rPr lang="ar-SA" dirty="0"/>
              <a:t>النسبية تحدد في ضوء مجموعة </a:t>
            </a:r>
            <a:r>
              <a:rPr lang="ar-SA" dirty="0" smtClean="0"/>
              <a:t>من العوامل الكمية و النوعية </a:t>
            </a:r>
            <a:endParaRPr lang="ar-SA" dirty="0"/>
          </a:p>
          <a:p>
            <a:pPr lvl="1"/>
            <a:r>
              <a:rPr lang="ar-SA" dirty="0" smtClean="0"/>
              <a:t>مثال</a:t>
            </a:r>
            <a:r>
              <a:rPr lang="ar-SA" dirty="0"/>
              <a:t>: قد يكون البند غير مهم من الناحية الكمية ولكن طبيعة </a:t>
            </a:r>
            <a:r>
              <a:rPr lang="ar-SA" dirty="0" smtClean="0"/>
              <a:t>الموضوع توحي </a:t>
            </a:r>
            <a:r>
              <a:rPr lang="ar-SA" dirty="0"/>
              <a:t>بوجود </a:t>
            </a:r>
            <a:r>
              <a:rPr lang="ar-SA" dirty="0" smtClean="0"/>
              <a:t>غش</a:t>
            </a:r>
            <a:endParaRPr lang="ar-SA" dirty="0"/>
          </a:p>
          <a:p>
            <a:r>
              <a:rPr lang="ar-SA" dirty="0" smtClean="0"/>
              <a:t>محور </a:t>
            </a:r>
            <a:r>
              <a:rPr lang="ar-SA" dirty="0"/>
              <a:t>اهتمام المراجع </a:t>
            </a:r>
            <a:r>
              <a:rPr lang="ar-SA" dirty="0" smtClean="0"/>
              <a:t>هو البنود </a:t>
            </a:r>
            <a:r>
              <a:rPr lang="ar-SA" dirty="0"/>
              <a:t>الهامة </a:t>
            </a:r>
            <a:endParaRPr lang="ar-SA" dirty="0" smtClean="0"/>
          </a:p>
          <a:p>
            <a:pPr lvl="1"/>
            <a:r>
              <a:rPr lang="ar-SA" dirty="0" smtClean="0"/>
              <a:t>البنود الهامة هي </a:t>
            </a:r>
            <a:r>
              <a:rPr lang="ar-SA" dirty="0"/>
              <a:t>البنود التي تؤثر على قرارات </a:t>
            </a:r>
            <a:r>
              <a:rPr lang="ar-SA" dirty="0" smtClean="0"/>
              <a:t>الرجل المعتاد,المستخدم </a:t>
            </a:r>
            <a:r>
              <a:rPr lang="ar-SA" dirty="0"/>
              <a:t>المعتاد,المستثمر </a:t>
            </a:r>
            <a:r>
              <a:rPr lang="ar-SA" dirty="0" smtClean="0"/>
              <a:t>العادي</a:t>
            </a:r>
            <a:endParaRPr lang="ar-SA" dirty="0"/>
          </a:p>
        </p:txBody>
      </p:sp>
    </p:spTree>
    <p:extLst>
      <p:ext uri="{BB962C8B-B14F-4D97-AF65-F5344CB8AC3E}">
        <p14:creationId xmlns:p14="http://schemas.microsoft.com/office/powerpoint/2010/main" val="2260910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a:effectLst/>
              </a:rPr>
              <a:t> سادسا : اجراء تقديرات لمستويات الأهمية النسبية</a:t>
            </a:r>
          </a:p>
        </p:txBody>
      </p:sp>
      <p:sp>
        <p:nvSpPr>
          <p:cNvPr id="3" name="Content Placeholder 2"/>
          <p:cNvSpPr>
            <a:spLocks noGrp="1"/>
          </p:cNvSpPr>
          <p:nvPr>
            <p:ph idx="1"/>
          </p:nvPr>
        </p:nvSpPr>
        <p:spPr>
          <a:xfrm>
            <a:off x="539552" y="1772816"/>
            <a:ext cx="8229600" cy="4752528"/>
          </a:xfrm>
        </p:spPr>
        <p:txBody>
          <a:bodyPr>
            <a:normAutofit/>
          </a:bodyPr>
          <a:lstStyle/>
          <a:p>
            <a:r>
              <a:rPr lang="ar-SA" dirty="0"/>
              <a:t>يتم تقدير مستويات الأهمية النسبية في جميع مراحل عملية </a:t>
            </a:r>
            <a:r>
              <a:rPr lang="ar-SA" dirty="0" smtClean="0"/>
              <a:t>المراجعه </a:t>
            </a:r>
            <a:r>
              <a:rPr lang="ar-SA" dirty="0"/>
              <a:t> </a:t>
            </a:r>
            <a:r>
              <a:rPr lang="ar-SA" dirty="0" smtClean="0"/>
              <a:t>الا انه يتم التركيزعلى </a:t>
            </a:r>
            <a:r>
              <a:rPr lang="ar-SA" dirty="0"/>
              <a:t>تقدير مستويات الأهمية النسبية في مرحلة التخطيط </a:t>
            </a:r>
            <a:endParaRPr lang="ar-SA" dirty="0" smtClean="0"/>
          </a:p>
          <a:p>
            <a:pPr lvl="1"/>
            <a:r>
              <a:rPr lang="ar-SA" dirty="0" smtClean="0"/>
              <a:t>يؤثر </a:t>
            </a:r>
            <a:r>
              <a:rPr lang="ar-SA" dirty="0"/>
              <a:t>على تحديد مدى كفاية أدلة الإثبات التي سيجمعها </a:t>
            </a:r>
            <a:r>
              <a:rPr lang="ar-SA" dirty="0" smtClean="0"/>
              <a:t>المراجع</a:t>
            </a:r>
          </a:p>
          <a:p>
            <a:pPr lvl="1"/>
            <a:r>
              <a:rPr lang="ar-SA" dirty="0" smtClean="0"/>
              <a:t>يحدد ما </a:t>
            </a:r>
            <a:r>
              <a:rPr lang="ar-SA" dirty="0"/>
              <a:t>يسمى </a:t>
            </a:r>
            <a:r>
              <a:rPr lang="ar-SA" dirty="0" smtClean="0"/>
              <a:t>بخطر المراجعه الممكن قبوله ( </a:t>
            </a:r>
            <a:r>
              <a:rPr lang="en-US" dirty="0" smtClean="0"/>
              <a:t>(Acceptable Audit Risk</a:t>
            </a:r>
            <a:endParaRPr lang="ar-SA" dirty="0" smtClean="0"/>
          </a:p>
          <a:p>
            <a:r>
              <a:rPr lang="ar-SA" dirty="0" smtClean="0"/>
              <a:t>مستوى خطر المراجعه الممكن قبوله </a:t>
            </a:r>
          </a:p>
          <a:p>
            <a:pPr lvl="1"/>
            <a:r>
              <a:rPr lang="ar-SA" b="1" dirty="0" smtClean="0"/>
              <a:t> </a:t>
            </a:r>
            <a:r>
              <a:rPr lang="ar-SA" dirty="0" smtClean="0"/>
              <a:t>هو مدى استعدادية المراجع لتقبل احتواء القوائم على تحريف يتسم بالاهمية و بعد الانتهاء من المراجعه يصدر تقرير نظيف</a:t>
            </a:r>
          </a:p>
          <a:p>
            <a:pPr lvl="2"/>
            <a:r>
              <a:rPr lang="ar-SA" dirty="0" smtClean="0"/>
              <a:t>الأخطاء هنا عديم </a:t>
            </a:r>
            <a:r>
              <a:rPr lang="ar-SA" dirty="0"/>
              <a:t>الأهمية أو الأهمية النسبية الخاصة </a:t>
            </a:r>
            <a:r>
              <a:rPr lang="ar-SA" dirty="0" smtClean="0"/>
              <a:t>بها </a:t>
            </a:r>
            <a:r>
              <a:rPr lang="ar-SA" dirty="0"/>
              <a:t>في تقدير المراجع </a:t>
            </a:r>
            <a:r>
              <a:rPr lang="ar-SA" dirty="0" smtClean="0"/>
              <a:t>بسيطة أو منخفضة</a:t>
            </a:r>
            <a:endParaRPr lang="ar-SA" dirty="0"/>
          </a:p>
          <a:p>
            <a:pPr lvl="2"/>
            <a:r>
              <a:rPr lang="ar-SA" dirty="0" smtClean="0"/>
              <a:t>كلما </a:t>
            </a:r>
            <a:r>
              <a:rPr lang="ar-SA" dirty="0"/>
              <a:t>زاد </a:t>
            </a:r>
            <a:r>
              <a:rPr lang="ar-SA" dirty="0" smtClean="0"/>
              <a:t>مستوى </a:t>
            </a:r>
            <a:r>
              <a:rPr lang="ar-SA" dirty="0"/>
              <a:t>خطر المراجعه الممكن قبوله </a:t>
            </a:r>
            <a:r>
              <a:rPr lang="ar-SA" dirty="0" smtClean="0"/>
              <a:t>فإن </a:t>
            </a:r>
            <a:r>
              <a:rPr lang="ar-SA" dirty="0"/>
              <a:t>المستوى المطلوب جمعه من </a:t>
            </a:r>
            <a:r>
              <a:rPr lang="ar-SA" dirty="0" smtClean="0"/>
              <a:t>أدلة الإثبات يقل</a:t>
            </a:r>
            <a:endParaRPr lang="ar-SA" dirty="0"/>
          </a:p>
          <a:p>
            <a:pPr lvl="2"/>
            <a:r>
              <a:rPr lang="ar-SA" dirty="0" smtClean="0"/>
              <a:t>كلما </a:t>
            </a:r>
            <a:r>
              <a:rPr lang="ar-SA" dirty="0"/>
              <a:t>انخفض </a:t>
            </a:r>
            <a:r>
              <a:rPr lang="ar-SA" dirty="0" smtClean="0"/>
              <a:t>مستوى خطر </a:t>
            </a:r>
            <a:r>
              <a:rPr lang="ar-SA" dirty="0"/>
              <a:t>المراجعه الممكن قبوله </a:t>
            </a:r>
            <a:r>
              <a:rPr lang="ar-SA" dirty="0" smtClean="0"/>
              <a:t>فإن </a:t>
            </a:r>
            <a:r>
              <a:rPr lang="ar-SA" dirty="0"/>
              <a:t>المستوى المطلوب جمعه من </a:t>
            </a:r>
            <a:r>
              <a:rPr lang="ar-SA" dirty="0" smtClean="0"/>
              <a:t>أدلة الإثبات يزيد</a:t>
            </a:r>
            <a:endParaRPr lang="ar-SA" dirty="0"/>
          </a:p>
        </p:txBody>
      </p:sp>
    </p:spTree>
    <p:extLst>
      <p:ext uri="{BB962C8B-B14F-4D97-AF65-F5344CB8AC3E}">
        <p14:creationId xmlns:p14="http://schemas.microsoft.com/office/powerpoint/2010/main" val="14638191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 </a:t>
            </a:r>
            <a:r>
              <a:rPr lang="ar-SA" sz="4000" dirty="0">
                <a:effectLst/>
              </a:rPr>
              <a:t>سادسا : اجراء تقديرات لمستويات الأهمية النسبية</a:t>
            </a:r>
          </a:p>
        </p:txBody>
      </p:sp>
      <p:sp>
        <p:nvSpPr>
          <p:cNvPr id="3" name="Content Placeholder 2"/>
          <p:cNvSpPr>
            <a:spLocks noGrp="1"/>
          </p:cNvSpPr>
          <p:nvPr>
            <p:ph idx="1"/>
          </p:nvPr>
        </p:nvSpPr>
        <p:spPr/>
        <p:txBody>
          <a:bodyPr>
            <a:normAutofit/>
          </a:bodyPr>
          <a:lstStyle/>
          <a:p>
            <a:r>
              <a:rPr lang="ar-SA" dirty="0" smtClean="0"/>
              <a:t>العلاقة </a:t>
            </a:r>
            <a:r>
              <a:rPr lang="ar-SA" dirty="0"/>
              <a:t>بين الأهمية النسبية </a:t>
            </a:r>
            <a:r>
              <a:rPr lang="ar-SA" dirty="0" smtClean="0"/>
              <a:t>و الخطر الممكن قبوله وأدلة الإثبات</a:t>
            </a:r>
          </a:p>
          <a:p>
            <a:endParaRPr lang="ar-SA" b="1" dirty="0"/>
          </a:p>
        </p:txBody>
      </p:sp>
      <p:graphicFrame>
        <p:nvGraphicFramePr>
          <p:cNvPr id="4" name="Table 3"/>
          <p:cNvGraphicFramePr>
            <a:graphicFrameLocks noGrp="1"/>
          </p:cNvGraphicFramePr>
          <p:nvPr>
            <p:extLst>
              <p:ext uri="{D42A27DB-BD31-4B8C-83A1-F6EECF244321}">
                <p14:modId xmlns:p14="http://schemas.microsoft.com/office/powerpoint/2010/main" val="3925965504"/>
              </p:ext>
            </p:extLst>
          </p:nvPr>
        </p:nvGraphicFramePr>
        <p:xfrm>
          <a:off x="1187624" y="2492896"/>
          <a:ext cx="6815681" cy="2088232"/>
        </p:xfrm>
        <a:graphic>
          <a:graphicData uri="http://schemas.openxmlformats.org/drawingml/2006/table">
            <a:tbl>
              <a:tblPr rtl="1" firstRow="1" bandRow="1">
                <a:tableStyleId>{5C22544A-7EE6-4342-B048-85BDC9FD1C3A}</a:tableStyleId>
              </a:tblPr>
              <a:tblGrid>
                <a:gridCol w="2427123"/>
                <a:gridCol w="2194279"/>
                <a:gridCol w="2194279"/>
              </a:tblGrid>
              <a:tr h="864096">
                <a:tc>
                  <a:txBody>
                    <a:bodyPr/>
                    <a:lstStyle/>
                    <a:p>
                      <a:r>
                        <a:rPr kumimoji="0" lang="ar-SA" sz="1800" b="1" i="0" u="none" strike="noStrike" kern="1200" baseline="0" dirty="0" smtClean="0">
                          <a:solidFill>
                            <a:schemeClr val="lt1"/>
                          </a:solidFill>
                          <a:latin typeface="+mn-lt"/>
                          <a:ea typeface="+mn-ea"/>
                          <a:cs typeface="+mn-cs"/>
                        </a:rPr>
                        <a:t>الاهمية النسبية</a:t>
                      </a:r>
                      <a:endParaRPr lang="ar-SA" dirty="0"/>
                    </a:p>
                  </a:txBody>
                  <a:tcPr/>
                </a:tc>
                <a:tc>
                  <a:txBody>
                    <a:bodyPr/>
                    <a:lstStyle/>
                    <a:p>
                      <a:r>
                        <a:rPr kumimoji="0" lang="ar-SA" sz="1800" b="1" i="0" u="none" strike="noStrike" kern="1200" baseline="0" dirty="0" smtClean="0">
                          <a:solidFill>
                            <a:schemeClr val="lt1"/>
                          </a:solidFill>
                          <a:latin typeface="+mn-lt"/>
                          <a:ea typeface="+mn-ea"/>
                          <a:cs typeface="+mn-cs"/>
                        </a:rPr>
                        <a:t>مستوى الخطر الممكن قبوله</a:t>
                      </a:r>
                      <a:endParaRPr lang="ar-SA" dirty="0"/>
                    </a:p>
                  </a:txBody>
                  <a:tcPr/>
                </a:tc>
                <a:tc>
                  <a:txBody>
                    <a:bodyPr/>
                    <a:lstStyle/>
                    <a:p>
                      <a:r>
                        <a:rPr kumimoji="0" lang="ar-SA" sz="1800" b="1" i="0" u="none" strike="noStrike" kern="1200" baseline="0" dirty="0" smtClean="0">
                          <a:solidFill>
                            <a:schemeClr val="lt1"/>
                          </a:solidFill>
                          <a:latin typeface="+mn-lt"/>
                          <a:ea typeface="+mn-ea"/>
                          <a:cs typeface="+mn-cs"/>
                        </a:rPr>
                        <a:t>جمع أدلة الإثبات</a:t>
                      </a:r>
                      <a:endParaRPr lang="ar-SA" dirty="0"/>
                    </a:p>
                  </a:txBody>
                  <a:tcPr/>
                </a:tc>
              </a:tr>
              <a:tr h="576064">
                <a:tc>
                  <a:txBody>
                    <a:bodyPr/>
                    <a:lstStyle/>
                    <a:p>
                      <a:pPr rtl="1"/>
                      <a:r>
                        <a:rPr kumimoji="0" lang="ar-SA" sz="1800" b="1" i="0" u="none" strike="noStrike" kern="1200" baseline="0" dirty="0" smtClean="0">
                          <a:solidFill>
                            <a:schemeClr val="dk1"/>
                          </a:solidFill>
                          <a:latin typeface="+mn-lt"/>
                          <a:ea typeface="+mn-ea"/>
                          <a:cs typeface="+mn-cs"/>
                        </a:rPr>
                        <a:t>عالية</a:t>
                      </a:r>
                      <a:endParaRPr lang="ar-SA" dirty="0"/>
                    </a:p>
                  </a:txBody>
                  <a:tcPr/>
                </a:tc>
                <a:tc>
                  <a:txBody>
                    <a:bodyPr/>
                    <a:lstStyle/>
                    <a:p>
                      <a:pPr rtl="1"/>
                      <a:r>
                        <a:rPr kumimoji="0" lang="ar-SA" sz="1800" b="1" i="0" u="none" strike="noStrike" kern="1200" baseline="0" dirty="0" smtClean="0">
                          <a:solidFill>
                            <a:schemeClr val="dk1"/>
                          </a:solidFill>
                          <a:latin typeface="+mn-lt"/>
                          <a:ea typeface="+mn-ea"/>
                          <a:cs typeface="+mn-cs"/>
                        </a:rPr>
                        <a:t>قليل</a:t>
                      </a:r>
                      <a:endParaRPr lang="ar-SA" dirty="0"/>
                    </a:p>
                  </a:txBody>
                  <a:tcPr/>
                </a:tc>
                <a:tc>
                  <a:txBody>
                    <a:bodyPr/>
                    <a:lstStyle/>
                    <a:p>
                      <a:pPr rtl="1"/>
                      <a:r>
                        <a:rPr kumimoji="0" lang="ar-SA" sz="1800" b="1" i="0" u="none" strike="noStrike" kern="1200" baseline="0" dirty="0" smtClean="0">
                          <a:solidFill>
                            <a:schemeClr val="dk1"/>
                          </a:solidFill>
                          <a:latin typeface="+mn-lt"/>
                          <a:ea typeface="+mn-ea"/>
                          <a:cs typeface="+mn-cs"/>
                        </a:rPr>
                        <a:t>أكثر</a:t>
                      </a:r>
                      <a:endParaRPr lang="ar-SA" dirty="0"/>
                    </a:p>
                  </a:txBody>
                  <a:tcPr/>
                </a:tc>
              </a:tr>
              <a:tr h="648072">
                <a:tc>
                  <a:txBody>
                    <a:bodyPr/>
                    <a:lstStyle/>
                    <a:p>
                      <a:pPr rtl="1"/>
                      <a:r>
                        <a:rPr kumimoji="0" lang="ar-SA" sz="1800" b="1" i="0" u="none" strike="noStrike" kern="1200" baseline="0" dirty="0" smtClean="0">
                          <a:solidFill>
                            <a:schemeClr val="dk1"/>
                          </a:solidFill>
                          <a:latin typeface="+mn-lt"/>
                          <a:ea typeface="+mn-ea"/>
                          <a:cs typeface="+mn-cs"/>
                        </a:rPr>
                        <a:t>قليلة</a:t>
                      </a:r>
                      <a:endParaRPr lang="ar-SA" dirty="0"/>
                    </a:p>
                  </a:txBody>
                  <a:tcPr/>
                </a:tc>
                <a:tc>
                  <a:txBody>
                    <a:bodyPr/>
                    <a:lstStyle/>
                    <a:p>
                      <a:pPr rtl="1"/>
                      <a:r>
                        <a:rPr kumimoji="0" lang="ar-SA" sz="1800" b="1" i="0" u="none" strike="noStrike" kern="1200" baseline="0" dirty="0" smtClean="0">
                          <a:solidFill>
                            <a:schemeClr val="dk1"/>
                          </a:solidFill>
                          <a:latin typeface="+mn-lt"/>
                          <a:ea typeface="+mn-ea"/>
                          <a:cs typeface="+mn-cs"/>
                        </a:rPr>
                        <a:t>كبير</a:t>
                      </a:r>
                      <a:endParaRPr lang="ar-SA" dirty="0"/>
                    </a:p>
                  </a:txBody>
                  <a:tcPr/>
                </a:tc>
                <a:tc>
                  <a:txBody>
                    <a:bodyPr/>
                    <a:lstStyle/>
                    <a:p>
                      <a:pPr rtl="1"/>
                      <a:r>
                        <a:rPr kumimoji="0" lang="ar-SA" sz="1800" b="1" i="0" u="none" strike="noStrike" kern="1200" baseline="0" dirty="0" smtClean="0">
                          <a:solidFill>
                            <a:schemeClr val="dk1"/>
                          </a:solidFill>
                          <a:latin typeface="+mn-lt"/>
                          <a:ea typeface="+mn-ea"/>
                          <a:cs typeface="+mn-cs"/>
                        </a:rPr>
                        <a:t>أقل</a:t>
                      </a:r>
                      <a:endParaRPr lang="ar-SA" dirty="0"/>
                    </a:p>
                  </a:txBody>
                  <a:tcPr/>
                </a:tc>
              </a:tr>
            </a:tbl>
          </a:graphicData>
        </a:graphic>
      </p:graphicFrame>
    </p:spTree>
    <p:extLst>
      <p:ext uri="{BB962C8B-B14F-4D97-AF65-F5344CB8AC3E}">
        <p14:creationId xmlns:p14="http://schemas.microsoft.com/office/powerpoint/2010/main" val="24273376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سابعا : اعداد برنامج المراجعه </a:t>
            </a:r>
            <a:endParaRPr lang="ar-SA" sz="4800" dirty="0">
              <a:effectLst/>
            </a:endParaRPr>
          </a:p>
        </p:txBody>
      </p:sp>
      <p:sp>
        <p:nvSpPr>
          <p:cNvPr id="3" name="Content Placeholder 2"/>
          <p:cNvSpPr>
            <a:spLocks noGrp="1"/>
          </p:cNvSpPr>
          <p:nvPr>
            <p:ph idx="1"/>
          </p:nvPr>
        </p:nvSpPr>
        <p:spPr>
          <a:xfrm>
            <a:off x="457200" y="1844824"/>
            <a:ext cx="8229600" cy="4281339"/>
          </a:xfrm>
        </p:spPr>
        <p:txBody>
          <a:bodyPr/>
          <a:lstStyle/>
          <a:p>
            <a:r>
              <a:rPr lang="ar-SA" dirty="0" smtClean="0"/>
              <a:t>عبارة </a:t>
            </a:r>
            <a:r>
              <a:rPr lang="ar-SA" dirty="0"/>
              <a:t>عن أداة لتخطيط العمل الذي سيتم في </a:t>
            </a:r>
            <a:r>
              <a:rPr lang="ar-SA" dirty="0" smtClean="0"/>
              <a:t>عملية </a:t>
            </a:r>
            <a:r>
              <a:rPr lang="ar-SA" dirty="0" smtClean="0"/>
              <a:t>المراجعة و في </a:t>
            </a:r>
            <a:r>
              <a:rPr lang="ar-SA" dirty="0"/>
              <a:t>الوقت نفسه أداة للرقابة والإشراف على تنفيذ </a:t>
            </a:r>
            <a:r>
              <a:rPr lang="ar-SA" dirty="0" smtClean="0"/>
              <a:t>هذا العمل</a:t>
            </a:r>
            <a:r>
              <a:rPr lang="ar-SA" dirty="0"/>
              <a:t>.</a:t>
            </a:r>
          </a:p>
          <a:p>
            <a:r>
              <a:rPr lang="ar-SA" dirty="0" smtClean="0"/>
              <a:t>يساعد </a:t>
            </a:r>
            <a:r>
              <a:rPr lang="ar-SA" dirty="0"/>
              <a:t>البرنامج في تخصيص وتوزيع العمل على مساعدي </a:t>
            </a:r>
            <a:r>
              <a:rPr lang="ar-SA" dirty="0" smtClean="0"/>
              <a:t>المراجع الذين </a:t>
            </a:r>
            <a:r>
              <a:rPr lang="ar-SA" dirty="0"/>
              <a:t>يشتركون في عملية المراجعة وفي تحديد </a:t>
            </a:r>
            <a:r>
              <a:rPr lang="ar-SA" dirty="0" smtClean="0"/>
              <a:t>المسئولية</a:t>
            </a:r>
            <a:endParaRPr lang="ar-SA" dirty="0"/>
          </a:p>
          <a:p>
            <a:r>
              <a:rPr lang="ar-SA" dirty="0" smtClean="0"/>
              <a:t>السمة </a:t>
            </a:r>
            <a:r>
              <a:rPr lang="ar-SA" dirty="0"/>
              <a:t>المميزة لبرنامج المراجعة التي </a:t>
            </a:r>
            <a:r>
              <a:rPr lang="ar-SA" dirty="0" smtClean="0"/>
              <a:t>تميزه عن غيره من الإجراءات هي المرونة</a:t>
            </a:r>
          </a:p>
          <a:p>
            <a:pPr lvl="1"/>
            <a:r>
              <a:rPr lang="ar-SA" dirty="0" smtClean="0"/>
              <a:t> </a:t>
            </a:r>
            <a:r>
              <a:rPr lang="ar-SA" dirty="0"/>
              <a:t>قابلية البرنامج للتعديل </a:t>
            </a:r>
            <a:r>
              <a:rPr lang="ar-SA" dirty="0" smtClean="0"/>
              <a:t>والتغيير</a:t>
            </a:r>
            <a:r>
              <a:rPr lang="ar-SA" dirty="0"/>
              <a:t> </a:t>
            </a:r>
            <a:r>
              <a:rPr lang="ar-SA" dirty="0" smtClean="0"/>
              <a:t>و الذي يتم </a:t>
            </a:r>
            <a:r>
              <a:rPr lang="ar-SA" dirty="0"/>
              <a:t>بواسطة </a:t>
            </a:r>
            <a:r>
              <a:rPr lang="ar-SA" dirty="0" smtClean="0"/>
              <a:t>المدير أوالمشرف على عملية المراجعه</a:t>
            </a:r>
            <a:endParaRPr lang="ar-SA" dirty="0"/>
          </a:p>
        </p:txBody>
      </p:sp>
    </p:spTree>
    <p:extLst>
      <p:ext uri="{BB962C8B-B14F-4D97-AF65-F5344CB8AC3E}">
        <p14:creationId xmlns:p14="http://schemas.microsoft.com/office/powerpoint/2010/main" val="12261608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سابعا : اعداد برنامج المراجعه </a:t>
            </a:r>
          </a:p>
        </p:txBody>
      </p:sp>
      <p:sp>
        <p:nvSpPr>
          <p:cNvPr id="3" name="Content Placeholder 2"/>
          <p:cNvSpPr>
            <a:spLocks noGrp="1"/>
          </p:cNvSpPr>
          <p:nvPr>
            <p:ph idx="1"/>
          </p:nvPr>
        </p:nvSpPr>
        <p:spPr/>
        <p:txBody>
          <a:bodyPr/>
          <a:lstStyle/>
          <a:p>
            <a:r>
              <a:rPr lang="ar-SA" dirty="0" smtClean="0"/>
              <a:t>برنامج </a:t>
            </a:r>
            <a:r>
              <a:rPr lang="ar-SA" dirty="0"/>
              <a:t>المراجعة </a:t>
            </a:r>
            <a:r>
              <a:rPr lang="ar-SA" dirty="0" smtClean="0"/>
              <a:t>لعملية جديدة</a:t>
            </a:r>
            <a:endParaRPr lang="ar-SA" dirty="0"/>
          </a:p>
          <a:p>
            <a:pPr lvl="1"/>
            <a:r>
              <a:rPr lang="ar-SA" dirty="0" smtClean="0"/>
              <a:t>يجب </a:t>
            </a:r>
            <a:r>
              <a:rPr lang="ar-SA" dirty="0"/>
              <a:t>أن يتضمن برنامج المراجعة</a:t>
            </a:r>
          </a:p>
          <a:p>
            <a:pPr marL="1131570" lvl="2" indent="-457200">
              <a:buFont typeface="+mj-lt"/>
              <a:buAutoNum type="arabicPeriod"/>
            </a:pPr>
            <a:r>
              <a:rPr lang="ar-SA" dirty="0" smtClean="0"/>
              <a:t>تحديد </a:t>
            </a:r>
            <a:r>
              <a:rPr lang="ar-SA" dirty="0"/>
              <a:t>أرصدة الحسابات الافتتاحية في أول المدة والتأكد من </a:t>
            </a:r>
            <a:r>
              <a:rPr lang="ar-SA" dirty="0" smtClean="0"/>
              <a:t>صحتها</a:t>
            </a:r>
            <a:endParaRPr lang="ar-SA" dirty="0"/>
          </a:p>
          <a:p>
            <a:pPr marL="1131570" lvl="2" indent="-457200">
              <a:buFont typeface="+mj-lt"/>
              <a:buAutoNum type="arabicPeriod"/>
            </a:pPr>
            <a:r>
              <a:rPr lang="ar-SA" dirty="0" smtClean="0"/>
              <a:t>التعرف </a:t>
            </a:r>
            <a:r>
              <a:rPr lang="ar-SA" dirty="0"/>
              <a:t>على السياسات المحاسبية التي يطبقها العميل </a:t>
            </a:r>
            <a:r>
              <a:rPr lang="ar-SA" dirty="0" smtClean="0"/>
              <a:t>الجديد</a:t>
            </a:r>
          </a:p>
          <a:p>
            <a:r>
              <a:rPr lang="ar-SA" dirty="0" smtClean="0"/>
              <a:t>برنامج </a:t>
            </a:r>
            <a:r>
              <a:rPr lang="ar-SA" dirty="0"/>
              <a:t>المراجعة في عملية مراجعة </a:t>
            </a:r>
            <a:r>
              <a:rPr lang="ar-SA" dirty="0" smtClean="0"/>
              <a:t>متكررة</a:t>
            </a:r>
            <a:endParaRPr lang="ar-SA" dirty="0"/>
          </a:p>
          <a:p>
            <a:pPr lvl="1"/>
            <a:r>
              <a:rPr lang="ar-SA" dirty="0"/>
              <a:t>إذا كان </a:t>
            </a:r>
            <a:r>
              <a:rPr lang="ar-SA" dirty="0" smtClean="0"/>
              <a:t>سبق </a:t>
            </a:r>
            <a:r>
              <a:rPr lang="ar-SA" dirty="0"/>
              <a:t>للمكتب </a:t>
            </a:r>
            <a:r>
              <a:rPr lang="ar-SA" dirty="0" smtClean="0"/>
              <a:t>مراجعة العميل </a:t>
            </a:r>
            <a:r>
              <a:rPr lang="ar-SA" dirty="0"/>
              <a:t>فبرنامج المراجعة يتضمن </a:t>
            </a:r>
            <a:r>
              <a:rPr lang="ar-SA" dirty="0" smtClean="0"/>
              <a:t>دراسة برنامج و </a:t>
            </a:r>
            <a:r>
              <a:rPr lang="ar-SA" dirty="0"/>
              <a:t>أوراق المراجعة للسنة السابقة لأنها مع </a:t>
            </a:r>
            <a:r>
              <a:rPr lang="ar-SA" dirty="0" smtClean="0"/>
              <a:t>خبرة المراجع </a:t>
            </a:r>
            <a:r>
              <a:rPr lang="ar-SA" dirty="0"/>
              <a:t>تساعد على تصميم البرنامج الجديد</a:t>
            </a:r>
          </a:p>
        </p:txBody>
      </p:sp>
    </p:spTree>
    <p:extLst>
      <p:ext uri="{BB962C8B-B14F-4D97-AF65-F5344CB8AC3E}">
        <p14:creationId xmlns:p14="http://schemas.microsoft.com/office/powerpoint/2010/main" val="16911094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أوراق عمل المراجعة</a:t>
            </a:r>
          </a:p>
        </p:txBody>
      </p:sp>
      <p:sp>
        <p:nvSpPr>
          <p:cNvPr id="3" name="Content Placeholder 2"/>
          <p:cNvSpPr>
            <a:spLocks noGrp="1"/>
          </p:cNvSpPr>
          <p:nvPr>
            <p:ph idx="1"/>
          </p:nvPr>
        </p:nvSpPr>
        <p:spPr/>
        <p:txBody>
          <a:bodyPr>
            <a:normAutofit/>
          </a:bodyPr>
          <a:lstStyle/>
          <a:p>
            <a:r>
              <a:rPr lang="ar-SA" dirty="0" smtClean="0"/>
              <a:t>هي السجلات التي يحتفظ بها المراجع و التي تشمل الاجراءات التي تم تطبيقها , الاختبارات التي تم تنفيذها , المعلومات التي تم الحصول عليها و الاستنتاجات التي تم التوصل اليها خلال أداء عملية المراجعه</a:t>
            </a:r>
          </a:p>
          <a:p>
            <a:r>
              <a:rPr lang="ar-SA" dirty="0" smtClean="0"/>
              <a:t>أغراض إعداد </a:t>
            </a:r>
            <a:r>
              <a:rPr lang="ar-SA" dirty="0"/>
              <a:t>أوراق عمل </a:t>
            </a:r>
            <a:r>
              <a:rPr lang="ar-SA" dirty="0" smtClean="0"/>
              <a:t>المراجعة </a:t>
            </a:r>
            <a:endParaRPr lang="ar-SA" dirty="0"/>
          </a:p>
          <a:p>
            <a:pPr marL="731520" lvl="1" indent="-457200">
              <a:buFont typeface="+mj-lt"/>
              <a:buAutoNum type="arabicPeriod"/>
            </a:pPr>
            <a:r>
              <a:rPr lang="ar-SA" dirty="0" smtClean="0"/>
              <a:t>تساعد </a:t>
            </a:r>
            <a:r>
              <a:rPr lang="ar-SA" dirty="0"/>
              <a:t>مباشرة </a:t>
            </a:r>
            <a:r>
              <a:rPr lang="ar-SA" dirty="0" smtClean="0"/>
              <a:t>في تخطيط المراجعه و </a:t>
            </a:r>
            <a:r>
              <a:rPr lang="ar-SA" dirty="0"/>
              <a:t>أ</a:t>
            </a:r>
            <a:r>
              <a:rPr lang="ar-SA" dirty="0" smtClean="0"/>
              <a:t>داء </a:t>
            </a:r>
            <a:r>
              <a:rPr lang="ar-SA" dirty="0"/>
              <a:t>عملية </a:t>
            </a:r>
            <a:r>
              <a:rPr lang="ar-SA" dirty="0" smtClean="0"/>
              <a:t>الفحص</a:t>
            </a:r>
          </a:p>
          <a:p>
            <a:pPr marL="731520" lvl="1" indent="-457200">
              <a:buFont typeface="+mj-lt"/>
              <a:buAutoNum type="arabicPeriod"/>
            </a:pPr>
            <a:r>
              <a:rPr lang="ar-SA" dirty="0" smtClean="0"/>
              <a:t>بيانات يتم استخدامها لتحديد النوع المناسب من تقرير المراجعه </a:t>
            </a:r>
            <a:endParaRPr lang="ar-SA" dirty="0"/>
          </a:p>
          <a:p>
            <a:pPr marL="731520" lvl="1" indent="-457200">
              <a:buFont typeface="+mj-lt"/>
              <a:buAutoNum type="arabicPeriod"/>
            </a:pPr>
            <a:r>
              <a:rPr lang="ar-SA" dirty="0" smtClean="0"/>
              <a:t>تعتبر </a:t>
            </a:r>
            <a:r>
              <a:rPr lang="ar-SA" dirty="0"/>
              <a:t>سجل تاريخي بالعمل الذي </a:t>
            </a:r>
            <a:r>
              <a:rPr lang="ar-SA" dirty="0" smtClean="0"/>
              <a:t>تم</a:t>
            </a:r>
            <a:r>
              <a:rPr lang="ar-SA" dirty="0"/>
              <a:t> </a:t>
            </a:r>
            <a:r>
              <a:rPr lang="ar-SA" dirty="0" smtClean="0"/>
              <a:t>بحيث يمكن </a:t>
            </a:r>
            <a:r>
              <a:rPr lang="ar-SA" dirty="0"/>
              <a:t>الرجوع إليها عند القيام بعملية المراجعة للسنة </a:t>
            </a:r>
            <a:r>
              <a:rPr lang="ar-SA" dirty="0" smtClean="0"/>
              <a:t>القادمة </a:t>
            </a:r>
            <a:endParaRPr lang="ar-SA" dirty="0"/>
          </a:p>
          <a:p>
            <a:pPr marL="731520" lvl="1" indent="-457200">
              <a:buFont typeface="+mj-lt"/>
              <a:buAutoNum type="arabicPeriod"/>
            </a:pPr>
            <a:r>
              <a:rPr lang="ar-SA" dirty="0" smtClean="0"/>
              <a:t>أداة </a:t>
            </a:r>
            <a:r>
              <a:rPr lang="ar-SA" dirty="0"/>
              <a:t>للحد من المسئولية </a:t>
            </a:r>
            <a:r>
              <a:rPr lang="ar-SA" dirty="0" smtClean="0"/>
              <a:t>القانونية</a:t>
            </a:r>
          </a:p>
          <a:p>
            <a:pPr marL="1005840" lvl="2" indent="-457200"/>
            <a:r>
              <a:rPr lang="ar-SA" dirty="0" smtClean="0"/>
              <a:t>تعتبر </a:t>
            </a:r>
            <a:r>
              <a:rPr lang="ar-SA" dirty="0"/>
              <a:t>دليل الإثبات الرئيسي على ما قام به المراجع من عمل إذا رفعت دعوى </a:t>
            </a:r>
            <a:r>
              <a:rPr lang="ar-SA" dirty="0" smtClean="0"/>
              <a:t>عليه بالإهمال </a:t>
            </a:r>
            <a:r>
              <a:rPr lang="ar-SA" dirty="0"/>
              <a:t>في إداء </a:t>
            </a:r>
            <a:r>
              <a:rPr lang="ar-SA" dirty="0" smtClean="0"/>
              <a:t>واجباته</a:t>
            </a:r>
            <a:endParaRPr lang="ar-SA" dirty="0"/>
          </a:p>
          <a:p>
            <a:pPr marL="731520" lvl="1" indent="-457200">
              <a:buFont typeface="+mj-lt"/>
              <a:buAutoNum type="arabicPeriod"/>
            </a:pPr>
            <a:r>
              <a:rPr lang="ar-SA" dirty="0" smtClean="0"/>
              <a:t>المصدر </a:t>
            </a:r>
            <a:r>
              <a:rPr lang="ar-SA" dirty="0"/>
              <a:t>الأساسي لبيان </a:t>
            </a:r>
            <a:r>
              <a:rPr lang="ar-SA" dirty="0" smtClean="0"/>
              <a:t>مدى التزام </a:t>
            </a:r>
            <a:r>
              <a:rPr lang="ar-SA" dirty="0"/>
              <a:t>المراجع بمعايير المراجعة المتعارف </a:t>
            </a:r>
            <a:r>
              <a:rPr lang="ar-SA" dirty="0" smtClean="0"/>
              <a:t>عليها</a:t>
            </a:r>
          </a:p>
          <a:p>
            <a:pPr marL="1005840" lvl="2" indent="-457200"/>
            <a:r>
              <a:rPr lang="ar-SA" dirty="0" smtClean="0"/>
              <a:t>توثق أوراق المراجعة </a:t>
            </a:r>
            <a:r>
              <a:rPr lang="ar-SA" dirty="0"/>
              <a:t>تقيد المراجع والتزامه بمعايير العمل الميداني </a:t>
            </a:r>
            <a:r>
              <a:rPr lang="ar-SA" dirty="0" smtClean="0"/>
              <a:t>الثلاثة</a:t>
            </a:r>
            <a:endParaRPr lang="ar-SA" dirty="0"/>
          </a:p>
        </p:txBody>
      </p:sp>
    </p:spTree>
    <p:extLst>
      <p:ext uri="{BB962C8B-B14F-4D97-AF65-F5344CB8AC3E}">
        <p14:creationId xmlns:p14="http://schemas.microsoft.com/office/powerpoint/2010/main" val="30351969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أوراق عمل المراجعة</a:t>
            </a:r>
          </a:p>
        </p:txBody>
      </p:sp>
      <p:sp>
        <p:nvSpPr>
          <p:cNvPr id="3" name="Content Placeholder 2"/>
          <p:cNvSpPr>
            <a:spLocks noGrp="1"/>
          </p:cNvSpPr>
          <p:nvPr>
            <p:ph idx="1"/>
          </p:nvPr>
        </p:nvSpPr>
        <p:spPr>
          <a:xfrm>
            <a:off x="457200" y="1700808"/>
            <a:ext cx="8229600" cy="4425355"/>
          </a:xfrm>
        </p:spPr>
        <p:txBody>
          <a:bodyPr/>
          <a:lstStyle/>
          <a:p>
            <a:r>
              <a:rPr lang="ar-SA" dirty="0" smtClean="0"/>
              <a:t>تعتبر </a:t>
            </a:r>
            <a:r>
              <a:rPr lang="ar-SA" dirty="0"/>
              <a:t>أوراق المراجعة ملكاً للمراجع </a:t>
            </a:r>
            <a:r>
              <a:rPr lang="ar-SA" dirty="0" smtClean="0"/>
              <a:t>و لا يحق قانونيا لاي احد بما في ذلك العميل استخدامها </a:t>
            </a:r>
            <a:r>
              <a:rPr lang="ar-SA" b="1" u="sng" dirty="0" smtClean="0"/>
              <a:t>الا</a:t>
            </a:r>
            <a:r>
              <a:rPr lang="ar-SA" dirty="0" smtClean="0"/>
              <a:t> في حالة الاستدعاء الرسمي من المحكمة لاستخدامها كدليل</a:t>
            </a:r>
            <a:endParaRPr lang="ar-SA" dirty="0"/>
          </a:p>
          <a:p>
            <a:r>
              <a:rPr lang="ar-SA" b="1" dirty="0" smtClean="0"/>
              <a:t>يتم </a:t>
            </a:r>
            <a:r>
              <a:rPr lang="ar-SA" b="1" dirty="0"/>
              <a:t>حفظ أوراق المراجعة في نوعين من </a:t>
            </a:r>
            <a:r>
              <a:rPr lang="ar-SA" b="1" dirty="0" smtClean="0"/>
              <a:t>الملفات </a:t>
            </a:r>
            <a:r>
              <a:rPr lang="ar-SA" b="1" dirty="0"/>
              <a:t>هما:</a:t>
            </a:r>
          </a:p>
          <a:p>
            <a:pPr marL="731520" lvl="1" indent="-457200">
              <a:buFont typeface="+mj-lt"/>
              <a:buAutoNum type="arabicPeriod"/>
            </a:pPr>
            <a:r>
              <a:rPr lang="ar-SA" b="1" dirty="0" smtClean="0"/>
              <a:t>الملف الدائم</a:t>
            </a:r>
            <a:r>
              <a:rPr lang="ar-SA" dirty="0"/>
              <a:t> </a:t>
            </a:r>
            <a:r>
              <a:rPr lang="ar-SA" dirty="0" smtClean="0"/>
              <a:t>الذي يحتوي </a:t>
            </a:r>
            <a:r>
              <a:rPr lang="ar-SA" dirty="0"/>
              <a:t>على البيانات التي لها صفة </a:t>
            </a:r>
            <a:r>
              <a:rPr lang="ar-SA" dirty="0" smtClean="0"/>
              <a:t>الاستمرار</a:t>
            </a:r>
            <a:endParaRPr lang="ar-SA" dirty="0"/>
          </a:p>
          <a:p>
            <a:pPr marL="731520" lvl="1" indent="-457200">
              <a:buFont typeface="+mj-lt"/>
              <a:buAutoNum type="arabicPeriod"/>
            </a:pPr>
            <a:r>
              <a:rPr lang="ar-SA" b="1" dirty="0" smtClean="0"/>
              <a:t>الملف الجاري</a:t>
            </a:r>
            <a:r>
              <a:rPr lang="ar-SA" dirty="0"/>
              <a:t> </a:t>
            </a:r>
            <a:r>
              <a:rPr lang="ar-SA" dirty="0" smtClean="0"/>
              <a:t>الذي </a:t>
            </a:r>
            <a:r>
              <a:rPr lang="ar-SA" dirty="0"/>
              <a:t>يحتوي على أوراق المراجعة الخاصة بالسنة </a:t>
            </a:r>
            <a:r>
              <a:rPr lang="ar-SA" dirty="0" smtClean="0"/>
              <a:t>الحالية محل الفحص</a:t>
            </a:r>
            <a:endParaRPr lang="ar-SA" dirty="0"/>
          </a:p>
        </p:txBody>
      </p:sp>
    </p:spTree>
    <p:extLst>
      <p:ext uri="{BB962C8B-B14F-4D97-AF65-F5344CB8AC3E}">
        <p14:creationId xmlns:p14="http://schemas.microsoft.com/office/powerpoint/2010/main" val="27171640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الملف الدائم </a:t>
            </a:r>
            <a:endParaRPr lang="ar-SA" sz="4800" dirty="0">
              <a:effectLst/>
            </a:endParaRPr>
          </a:p>
        </p:txBody>
      </p:sp>
      <p:sp>
        <p:nvSpPr>
          <p:cNvPr id="3" name="Content Placeholder 2"/>
          <p:cNvSpPr>
            <a:spLocks noGrp="1"/>
          </p:cNvSpPr>
          <p:nvPr>
            <p:ph idx="1"/>
          </p:nvPr>
        </p:nvSpPr>
        <p:spPr/>
        <p:txBody>
          <a:bodyPr>
            <a:normAutofit/>
          </a:bodyPr>
          <a:lstStyle/>
          <a:p>
            <a:r>
              <a:rPr lang="ar-SA" dirty="0"/>
              <a:t>يحتوي على بيانات ومعلومات لها صفة الدوام والاستمرار ولا تقتصر </a:t>
            </a:r>
            <a:r>
              <a:rPr lang="ar-SA" dirty="0" smtClean="0"/>
              <a:t>فائدتها على </a:t>
            </a:r>
            <a:r>
              <a:rPr lang="ar-SA" dirty="0"/>
              <a:t>سنة مالية واحدة ولكنها تفيد في القيام بعمليات المراجعة </a:t>
            </a:r>
            <a:r>
              <a:rPr lang="ar-SA" dirty="0" smtClean="0"/>
              <a:t>الخاصة بالسنوات التالية</a:t>
            </a:r>
            <a:endParaRPr lang="ar-SA" dirty="0"/>
          </a:p>
          <a:p>
            <a:r>
              <a:rPr lang="ar-SA" dirty="0"/>
              <a:t>أمثلة على بيانات مستمرة توجد في الملف الدائم:</a:t>
            </a:r>
          </a:p>
          <a:p>
            <a:pPr marL="731520" lvl="1" indent="-457200">
              <a:buFont typeface="+mj-lt"/>
              <a:buAutoNum type="arabicPeriod"/>
            </a:pPr>
            <a:r>
              <a:rPr lang="ar-SA" dirty="0" smtClean="0"/>
              <a:t>نبذة </a:t>
            </a:r>
            <a:r>
              <a:rPr lang="ar-SA" dirty="0"/>
              <a:t>تاريخية عن المشروع </a:t>
            </a:r>
            <a:r>
              <a:rPr lang="ar-SA" dirty="0" smtClean="0"/>
              <a:t>وطبيعته</a:t>
            </a:r>
            <a:endParaRPr lang="ar-SA" dirty="0"/>
          </a:p>
          <a:p>
            <a:pPr marL="731520" lvl="1" indent="-457200">
              <a:buFont typeface="+mj-lt"/>
              <a:buAutoNum type="arabicPeriod"/>
            </a:pPr>
            <a:r>
              <a:rPr lang="ar-SA" dirty="0" smtClean="0"/>
              <a:t>التنظيم </a:t>
            </a:r>
            <a:r>
              <a:rPr lang="ar-SA" dirty="0"/>
              <a:t>الإداري </a:t>
            </a:r>
            <a:r>
              <a:rPr lang="ar-SA" dirty="0" smtClean="0"/>
              <a:t>للمشروع</a:t>
            </a:r>
            <a:endParaRPr lang="ar-SA" dirty="0"/>
          </a:p>
          <a:p>
            <a:pPr marL="731520" lvl="1" indent="-457200">
              <a:buFont typeface="+mj-lt"/>
              <a:buAutoNum type="arabicPeriod"/>
            </a:pPr>
            <a:r>
              <a:rPr lang="ar-SA" dirty="0" smtClean="0"/>
              <a:t>ملخص </a:t>
            </a:r>
            <a:r>
              <a:rPr lang="ar-SA" dirty="0"/>
              <a:t>للنظام المحاسبي المتبع وقائمة كاملة بالدفاتر والسجلات </a:t>
            </a:r>
            <a:r>
              <a:rPr lang="ar-SA" dirty="0" smtClean="0"/>
              <a:t>المستخدمة</a:t>
            </a:r>
            <a:endParaRPr lang="ar-SA" dirty="0"/>
          </a:p>
          <a:p>
            <a:pPr marL="731520" lvl="1" indent="-457200">
              <a:buFont typeface="+mj-lt"/>
              <a:buAutoNum type="arabicPeriod"/>
            </a:pPr>
            <a:r>
              <a:rPr lang="ar-SA" dirty="0" smtClean="0"/>
              <a:t>نسخة </a:t>
            </a:r>
            <a:r>
              <a:rPr lang="ar-SA" dirty="0"/>
              <a:t>من دليل الحسابات ولائحة </a:t>
            </a:r>
            <a:r>
              <a:rPr lang="ar-SA" dirty="0" smtClean="0"/>
              <a:t>الحسابات</a:t>
            </a:r>
          </a:p>
          <a:p>
            <a:pPr marL="731520" lvl="1" indent="-457200">
              <a:buFont typeface="+mj-lt"/>
              <a:buAutoNum type="arabicPeriod"/>
            </a:pPr>
            <a:r>
              <a:rPr lang="ar-SA" dirty="0" smtClean="0"/>
              <a:t>معلومات متعلقه بدراسة النظام الرقابي الداخلي </a:t>
            </a:r>
            <a:endParaRPr lang="ar-SA" dirty="0"/>
          </a:p>
          <a:p>
            <a:pPr marL="731520" lvl="1" indent="-457200">
              <a:buFont typeface="+mj-lt"/>
              <a:buAutoNum type="arabicPeriod"/>
            </a:pPr>
            <a:r>
              <a:rPr lang="ar-SA" dirty="0" smtClean="0"/>
              <a:t>تحليلات </a:t>
            </a:r>
            <a:r>
              <a:rPr lang="ar-SA" dirty="0"/>
              <a:t>مستمرة لبعض الحسابات </a:t>
            </a:r>
            <a:r>
              <a:rPr lang="ar-SA" dirty="0" smtClean="0"/>
              <a:t>المهمة (ذات </a:t>
            </a:r>
            <a:r>
              <a:rPr lang="ar-SA" dirty="0"/>
              <a:t>الطبيعة </a:t>
            </a:r>
            <a:r>
              <a:rPr lang="ar-SA" dirty="0" smtClean="0"/>
              <a:t>المستمرة) مثل رأس المال </a:t>
            </a:r>
            <a:r>
              <a:rPr lang="ar-SA" dirty="0"/>
              <a:t>والاحتياطيات والأصول </a:t>
            </a:r>
            <a:r>
              <a:rPr lang="ar-SA" dirty="0" smtClean="0"/>
              <a:t>الثابتة</a:t>
            </a:r>
            <a:endParaRPr lang="ar-SA" dirty="0"/>
          </a:p>
          <a:p>
            <a:pPr marL="731520" lvl="1" indent="-457200">
              <a:buFont typeface="+mj-lt"/>
              <a:buAutoNum type="arabicPeriod"/>
            </a:pPr>
            <a:r>
              <a:rPr lang="ar-SA" dirty="0" smtClean="0"/>
              <a:t>نسخة </a:t>
            </a:r>
            <a:r>
              <a:rPr lang="ar-SA" dirty="0"/>
              <a:t>من العقد الابتدائي والقانون النظامي </a:t>
            </a:r>
            <a:r>
              <a:rPr lang="ar-SA" dirty="0" smtClean="0"/>
              <a:t>للشركة</a:t>
            </a:r>
            <a:endParaRPr lang="ar-SA" dirty="0"/>
          </a:p>
          <a:p>
            <a:pPr marL="731520" lvl="1" indent="-457200">
              <a:buFont typeface="+mj-lt"/>
              <a:buAutoNum type="arabicPeriod"/>
            </a:pPr>
            <a:r>
              <a:rPr lang="ar-SA" dirty="0" smtClean="0"/>
              <a:t>عقود </a:t>
            </a:r>
            <a:r>
              <a:rPr lang="ar-SA" dirty="0"/>
              <a:t>القروض طويلة </a:t>
            </a:r>
            <a:r>
              <a:rPr lang="ar-SA" dirty="0" smtClean="0"/>
              <a:t>الأجل</a:t>
            </a:r>
            <a:endParaRPr lang="ar-SA" dirty="0"/>
          </a:p>
        </p:txBody>
      </p:sp>
    </p:spTree>
    <p:extLst>
      <p:ext uri="{BB962C8B-B14F-4D97-AF65-F5344CB8AC3E}">
        <p14:creationId xmlns:p14="http://schemas.microsoft.com/office/powerpoint/2010/main" val="21334418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95536"/>
          </a:xfrm>
        </p:spPr>
        <p:txBody>
          <a:bodyPr>
            <a:normAutofit/>
          </a:bodyPr>
          <a:lstStyle/>
          <a:p>
            <a:r>
              <a:rPr lang="ar-SA" sz="4800" dirty="0"/>
              <a:t>التنظيم الداخلي لمكتب </a:t>
            </a:r>
            <a:r>
              <a:rPr lang="ar-SA" sz="4800" dirty="0" smtClean="0"/>
              <a:t>المراجع</a:t>
            </a:r>
            <a:endParaRPr lang="ar-SA" sz="4800" dirty="0"/>
          </a:p>
        </p:txBody>
      </p:sp>
      <p:sp>
        <p:nvSpPr>
          <p:cNvPr id="3" name="Content Placeholder 2"/>
          <p:cNvSpPr>
            <a:spLocks noGrp="1"/>
          </p:cNvSpPr>
          <p:nvPr>
            <p:ph idx="1"/>
          </p:nvPr>
        </p:nvSpPr>
        <p:spPr>
          <a:xfrm>
            <a:off x="457200" y="2204864"/>
            <a:ext cx="8229600" cy="3921299"/>
          </a:xfrm>
        </p:spPr>
        <p:txBody>
          <a:bodyPr/>
          <a:lstStyle/>
          <a:p>
            <a:r>
              <a:rPr lang="ar-SA" dirty="0" smtClean="0"/>
              <a:t>معظم </a:t>
            </a:r>
            <a:r>
              <a:rPr lang="ar-SA" dirty="0"/>
              <a:t>أعمال المراجعة تتم عن طريق مكاتب تأخذ شكل شركة </a:t>
            </a:r>
            <a:r>
              <a:rPr lang="ar-SA" dirty="0" smtClean="0"/>
              <a:t>تضامن مهنية</a:t>
            </a:r>
            <a:endParaRPr lang="ar-SA" dirty="0"/>
          </a:p>
          <a:p>
            <a:pPr lvl="1"/>
            <a:r>
              <a:rPr lang="ar-SA" dirty="0" smtClean="0"/>
              <a:t>جميع الشركاء </a:t>
            </a:r>
            <a:r>
              <a:rPr lang="ar-SA" dirty="0"/>
              <a:t>مسئولين بالتضامن عن جميع تصرفات </a:t>
            </a:r>
            <a:r>
              <a:rPr lang="ar-SA" dirty="0" smtClean="0"/>
              <a:t>الشركة</a:t>
            </a:r>
            <a:endParaRPr lang="ar-SA" dirty="0"/>
          </a:p>
          <a:p>
            <a:r>
              <a:rPr lang="ar-SA" dirty="0" smtClean="0"/>
              <a:t>يتخصص </a:t>
            </a:r>
            <a:r>
              <a:rPr lang="ar-SA" dirty="0"/>
              <a:t>الشركاء عادة في </a:t>
            </a:r>
            <a:r>
              <a:rPr lang="ar-SA" dirty="0" smtClean="0"/>
              <a:t>حقول مختلفة </a:t>
            </a:r>
          </a:p>
          <a:p>
            <a:pPr lvl="1"/>
            <a:r>
              <a:rPr lang="ar-SA" dirty="0" smtClean="0"/>
              <a:t>مثل</a:t>
            </a:r>
            <a:r>
              <a:rPr lang="ar-SA" dirty="0"/>
              <a:t>: </a:t>
            </a:r>
            <a:r>
              <a:rPr lang="ar-SA" dirty="0" smtClean="0"/>
              <a:t>المراجعة, تقديم </a:t>
            </a:r>
            <a:r>
              <a:rPr lang="ar-SA" dirty="0"/>
              <a:t>الخدمات الإدارية </a:t>
            </a:r>
            <a:r>
              <a:rPr lang="ar-SA" dirty="0" smtClean="0"/>
              <a:t>الاستشارية للعملاء,الضرائب </a:t>
            </a:r>
            <a:r>
              <a:rPr lang="ar-SA" dirty="0"/>
              <a:t>على الدخل</a:t>
            </a:r>
            <a:r>
              <a:rPr lang="ar-SA" dirty="0" smtClean="0"/>
              <a:t>, و الضرائب </a:t>
            </a:r>
            <a:r>
              <a:rPr lang="ar-SA" dirty="0"/>
              <a:t>على </a:t>
            </a:r>
            <a:r>
              <a:rPr lang="ar-SA" dirty="0" smtClean="0"/>
              <a:t>التركات</a:t>
            </a:r>
            <a:endParaRPr lang="ar-SA" dirty="0"/>
          </a:p>
        </p:txBody>
      </p:sp>
    </p:spTree>
    <p:extLst>
      <p:ext uri="{BB962C8B-B14F-4D97-AF65-F5344CB8AC3E}">
        <p14:creationId xmlns:p14="http://schemas.microsoft.com/office/powerpoint/2010/main" val="25708194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الملف الجاري </a:t>
            </a:r>
            <a:endParaRPr lang="ar-SA" sz="4800" dirty="0">
              <a:effectLst/>
            </a:endParaRPr>
          </a:p>
        </p:txBody>
      </p:sp>
      <p:sp>
        <p:nvSpPr>
          <p:cNvPr id="3" name="Content Placeholder 2"/>
          <p:cNvSpPr>
            <a:spLocks noGrp="1"/>
          </p:cNvSpPr>
          <p:nvPr>
            <p:ph idx="1"/>
          </p:nvPr>
        </p:nvSpPr>
        <p:spPr/>
        <p:txBody>
          <a:bodyPr>
            <a:normAutofit lnSpcReduction="10000"/>
          </a:bodyPr>
          <a:lstStyle/>
          <a:p>
            <a:r>
              <a:rPr lang="ar-SA" dirty="0" smtClean="0"/>
              <a:t>يحتوي </a:t>
            </a:r>
            <a:r>
              <a:rPr lang="ar-SA" dirty="0"/>
              <a:t>الملف الجاري على جميع أوراق المراجعة الخاصة بالسنة الحالية </a:t>
            </a:r>
            <a:r>
              <a:rPr lang="ar-SA" dirty="0" smtClean="0"/>
              <a:t>محل الفحص </a:t>
            </a:r>
          </a:p>
          <a:p>
            <a:r>
              <a:rPr lang="ar-SA" dirty="0" smtClean="0"/>
              <a:t>لكل </a:t>
            </a:r>
            <a:r>
              <a:rPr lang="ar-SA" dirty="0"/>
              <a:t>سنة من السنوات </a:t>
            </a:r>
            <a:r>
              <a:rPr lang="ar-SA" dirty="0" smtClean="0"/>
              <a:t>المالية هناك ملف يضم جميع أوراق </a:t>
            </a:r>
            <a:r>
              <a:rPr lang="ar-SA" dirty="0"/>
              <a:t>المراجعة الخاصة بهذه السنة</a:t>
            </a:r>
            <a:r>
              <a:rPr lang="ar-SA" dirty="0" smtClean="0"/>
              <a:t>.</a:t>
            </a:r>
          </a:p>
          <a:p>
            <a:pPr lvl="1"/>
            <a:r>
              <a:rPr lang="ar-SA" dirty="0" smtClean="0"/>
              <a:t>الملف </a:t>
            </a:r>
            <a:r>
              <a:rPr lang="ar-SA" dirty="0"/>
              <a:t>الجاري لعام 2009 </a:t>
            </a:r>
            <a:r>
              <a:rPr lang="ar-SA" dirty="0" smtClean="0"/>
              <a:t>والملف الجاري </a:t>
            </a:r>
            <a:r>
              <a:rPr lang="ar-SA" dirty="0"/>
              <a:t>لعام 2010 </a:t>
            </a:r>
            <a:r>
              <a:rPr lang="ar-SA" dirty="0" smtClean="0"/>
              <a:t>وهكذا</a:t>
            </a:r>
            <a:endParaRPr lang="ar-SA" dirty="0"/>
          </a:p>
          <a:p>
            <a:r>
              <a:rPr lang="ar-SA" dirty="0"/>
              <a:t>من أمثلة البيانات التي يضمها الملف الجاري:</a:t>
            </a:r>
          </a:p>
          <a:p>
            <a:pPr marL="731520" lvl="1" indent="-457200">
              <a:buFont typeface="+mj-lt"/>
              <a:buAutoNum type="arabicPeriod"/>
            </a:pPr>
            <a:r>
              <a:rPr lang="ar-SA" dirty="0" smtClean="0"/>
              <a:t>المراسلات </a:t>
            </a:r>
            <a:r>
              <a:rPr lang="ar-SA" dirty="0"/>
              <a:t>بين المراجع </a:t>
            </a:r>
            <a:r>
              <a:rPr lang="ar-SA" dirty="0" smtClean="0"/>
              <a:t>والمنشأة</a:t>
            </a:r>
            <a:endParaRPr lang="ar-SA" dirty="0"/>
          </a:p>
          <a:p>
            <a:pPr marL="731520" lvl="1" indent="-457200">
              <a:buFont typeface="+mj-lt"/>
              <a:buAutoNum type="arabicPeriod"/>
            </a:pPr>
            <a:r>
              <a:rPr lang="ar-SA" dirty="0" smtClean="0"/>
              <a:t>جميع </a:t>
            </a:r>
            <a:r>
              <a:rPr lang="ar-SA" dirty="0"/>
              <a:t>ملاحظات المراجع واستفساراته التي نشأت في خلال القيام </a:t>
            </a:r>
            <a:r>
              <a:rPr lang="ar-SA" dirty="0" smtClean="0"/>
              <a:t>بعملية الفحص</a:t>
            </a:r>
          </a:p>
          <a:p>
            <a:pPr marL="731520" lvl="1" indent="-457200">
              <a:buFont typeface="+mj-lt"/>
              <a:buAutoNum type="arabicPeriod"/>
            </a:pPr>
            <a:r>
              <a:rPr lang="ar-SA" dirty="0" smtClean="0"/>
              <a:t>برنامج المراجعه لهذه السنه </a:t>
            </a:r>
            <a:endParaRPr lang="ar-SA" dirty="0"/>
          </a:p>
          <a:p>
            <a:pPr marL="731520" lvl="1" indent="-457200">
              <a:buFont typeface="+mj-lt"/>
              <a:buAutoNum type="arabicPeriod"/>
            </a:pPr>
            <a:r>
              <a:rPr lang="ar-SA" dirty="0" smtClean="0"/>
              <a:t>قائمة </a:t>
            </a:r>
            <a:r>
              <a:rPr lang="ar-SA" dirty="0"/>
              <a:t>الاستقصاء الجاريه عن نظام الرقابة </a:t>
            </a:r>
            <a:r>
              <a:rPr lang="ar-SA" dirty="0" smtClean="0"/>
              <a:t>الداخلية</a:t>
            </a:r>
            <a:endParaRPr lang="ar-SA" dirty="0"/>
          </a:p>
          <a:p>
            <a:pPr marL="731520" lvl="1" indent="-457200">
              <a:buFont typeface="+mj-lt"/>
              <a:buAutoNum type="arabicPeriod"/>
            </a:pPr>
            <a:r>
              <a:rPr lang="ar-SA" dirty="0" smtClean="0"/>
              <a:t>ميزان المراجعة</a:t>
            </a:r>
            <a:endParaRPr lang="ar-SA" dirty="0"/>
          </a:p>
          <a:p>
            <a:pPr marL="731520" lvl="1" indent="-457200">
              <a:buFont typeface="+mj-lt"/>
              <a:buAutoNum type="arabicPeriod"/>
            </a:pPr>
            <a:r>
              <a:rPr lang="ar-SA" dirty="0" smtClean="0"/>
              <a:t>التسويات </a:t>
            </a:r>
            <a:r>
              <a:rPr lang="ar-SA" dirty="0"/>
              <a:t>المختلفة التي أجراها المراجع على القوائم </a:t>
            </a:r>
            <a:r>
              <a:rPr lang="ar-SA" dirty="0" smtClean="0"/>
              <a:t>المالية</a:t>
            </a:r>
            <a:endParaRPr lang="ar-SA" dirty="0"/>
          </a:p>
          <a:p>
            <a:pPr marL="731520" lvl="1" indent="-457200">
              <a:buFont typeface="+mj-lt"/>
              <a:buAutoNum type="arabicPeriod"/>
            </a:pPr>
            <a:r>
              <a:rPr lang="ar-SA" dirty="0" smtClean="0"/>
              <a:t>ملخصات </a:t>
            </a:r>
            <a:r>
              <a:rPr lang="ar-SA" dirty="0"/>
              <a:t>لمحاضر جلسات مجلس </a:t>
            </a:r>
            <a:r>
              <a:rPr lang="ar-SA" dirty="0" smtClean="0"/>
              <a:t>الإدارة</a:t>
            </a:r>
            <a:endParaRPr lang="ar-SA" dirty="0"/>
          </a:p>
          <a:p>
            <a:pPr marL="731520" lvl="1" indent="-457200">
              <a:buFont typeface="+mj-lt"/>
              <a:buAutoNum type="arabicPeriod"/>
            </a:pPr>
            <a:r>
              <a:rPr lang="ar-SA" dirty="0" smtClean="0"/>
              <a:t>صورة </a:t>
            </a:r>
            <a:r>
              <a:rPr lang="ar-SA" dirty="0"/>
              <a:t>من تقرير المراجع على القوائم </a:t>
            </a:r>
            <a:r>
              <a:rPr lang="ar-SA" dirty="0" smtClean="0"/>
              <a:t>المالية</a:t>
            </a:r>
            <a:endParaRPr lang="ar-SA" dirty="0"/>
          </a:p>
          <a:p>
            <a:pPr marL="731520" lvl="1" indent="-457200">
              <a:buFont typeface="+mj-lt"/>
              <a:buAutoNum type="arabicPeriod"/>
            </a:pPr>
            <a:endParaRPr lang="ar-SA" dirty="0"/>
          </a:p>
        </p:txBody>
      </p:sp>
    </p:spTree>
    <p:extLst>
      <p:ext uri="{BB962C8B-B14F-4D97-AF65-F5344CB8AC3E}">
        <p14:creationId xmlns:p14="http://schemas.microsoft.com/office/powerpoint/2010/main" val="6612507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effectLst/>
              </a:rPr>
              <a:t>المراجع</a:t>
            </a:r>
            <a:endParaRPr lang="ar-SA" sz="4800" dirty="0">
              <a:effectLst/>
            </a:endParaRPr>
          </a:p>
        </p:txBody>
      </p:sp>
      <p:sp>
        <p:nvSpPr>
          <p:cNvPr id="3" name="Content Placeholder 2"/>
          <p:cNvSpPr>
            <a:spLocks noGrp="1"/>
          </p:cNvSpPr>
          <p:nvPr>
            <p:ph idx="1"/>
          </p:nvPr>
        </p:nvSpPr>
        <p:spPr/>
        <p:txBody>
          <a:bodyPr/>
          <a:lstStyle/>
          <a:p>
            <a:pPr lvl="0"/>
            <a:r>
              <a:rPr lang="ar-SA" dirty="0"/>
              <a:t>المراجعه مدخل متكامل – تأليف ألفين أرينز </a:t>
            </a:r>
            <a:r>
              <a:rPr lang="en-US" dirty="0"/>
              <a:t>Alvin A. </a:t>
            </a:r>
            <a:r>
              <a:rPr lang="en-US" dirty="0" err="1"/>
              <a:t>Arens</a:t>
            </a:r>
            <a:r>
              <a:rPr lang="ar-SA" dirty="0"/>
              <a:t>  و جيمس لوبك </a:t>
            </a:r>
            <a:r>
              <a:rPr lang="en-US" dirty="0"/>
              <a:t>James K. </a:t>
            </a:r>
            <a:r>
              <a:rPr lang="en-US" dirty="0" err="1"/>
              <a:t>Loebbeck</a:t>
            </a:r>
            <a:r>
              <a:rPr lang="en-US" dirty="0"/>
              <a:t> </a:t>
            </a:r>
            <a:r>
              <a:rPr lang="ar-SA" dirty="0"/>
              <a:t> , ترجمه د. محمد الديسطي. دار المريخ للنشر </a:t>
            </a:r>
            <a:endParaRPr lang="en-US" dirty="0"/>
          </a:p>
          <a:p>
            <a:pPr lvl="0"/>
            <a:r>
              <a:rPr lang="ar-SA" dirty="0"/>
              <a:t>المراجعه  , المفاهيم و المعايير و الاجراءات. الدكتور مصطفى عيسى خضير</a:t>
            </a:r>
            <a:r>
              <a:rPr lang="ar-SA" dirty="0" smtClean="0"/>
              <a:t>.</a:t>
            </a:r>
          </a:p>
          <a:p>
            <a:pPr lvl="0"/>
            <a:r>
              <a:rPr lang="ar-SA" dirty="0" smtClean="0"/>
              <a:t>الهيئة </a:t>
            </a:r>
            <a:r>
              <a:rPr lang="ar-SA" dirty="0" smtClean="0"/>
              <a:t>السعودية للمحاسبين </a:t>
            </a:r>
            <a:r>
              <a:rPr lang="ar-SA" dirty="0" smtClean="0"/>
              <a:t>القانونين </a:t>
            </a:r>
            <a:r>
              <a:rPr lang="en-US" dirty="0" smtClean="0"/>
              <a:t>SOCPA</a:t>
            </a:r>
            <a:endParaRPr lang="en-US" dirty="0"/>
          </a:p>
          <a:p>
            <a:r>
              <a:rPr lang="ar-SA" dirty="0"/>
              <a:t>ملخصات و ملاحظات أ. هناء المغامس , قسم المحاسبة , جامعه الملك سعود</a:t>
            </a:r>
          </a:p>
        </p:txBody>
      </p:sp>
    </p:spTree>
    <p:extLst>
      <p:ext uri="{BB962C8B-B14F-4D97-AF65-F5344CB8AC3E}">
        <p14:creationId xmlns:p14="http://schemas.microsoft.com/office/powerpoint/2010/main" val="1035282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476672"/>
            <a:ext cx="8280919" cy="6120680"/>
          </a:xfrm>
        </p:spPr>
      </p:pic>
    </p:spTree>
    <p:extLst>
      <p:ext uri="{BB962C8B-B14F-4D97-AF65-F5344CB8AC3E}">
        <p14:creationId xmlns:p14="http://schemas.microsoft.com/office/powerpoint/2010/main" val="1567139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a:t>مستويات السلطة في </a:t>
            </a:r>
            <a:r>
              <a:rPr lang="ar-SA" sz="4800" dirty="0" smtClean="0"/>
              <a:t>مكاتبالمحاسبة</a:t>
            </a:r>
            <a:endParaRPr lang="ar-SA" sz="4800" dirty="0"/>
          </a:p>
        </p:txBody>
      </p:sp>
      <p:sp>
        <p:nvSpPr>
          <p:cNvPr id="3" name="Content Placeholder 2"/>
          <p:cNvSpPr>
            <a:spLocks noGrp="1"/>
          </p:cNvSpPr>
          <p:nvPr>
            <p:ph idx="1"/>
          </p:nvPr>
        </p:nvSpPr>
        <p:spPr/>
        <p:txBody>
          <a:bodyPr/>
          <a:lstStyle/>
          <a:p>
            <a:r>
              <a:rPr lang="ar-SA" dirty="0" smtClean="0"/>
              <a:t>الهيكل </a:t>
            </a:r>
            <a:r>
              <a:rPr lang="ar-SA" dirty="0"/>
              <a:t>الإداري الداخلي لمكاتب </a:t>
            </a:r>
            <a:r>
              <a:rPr lang="ar-SA" dirty="0" smtClean="0"/>
              <a:t>المحاسبة : </a:t>
            </a:r>
            <a:endParaRPr lang="ar-SA" dirty="0"/>
          </a:p>
        </p:txBody>
      </p:sp>
      <p:graphicFrame>
        <p:nvGraphicFramePr>
          <p:cNvPr id="4" name="Diagram 3"/>
          <p:cNvGraphicFramePr/>
          <p:nvPr>
            <p:extLst>
              <p:ext uri="{D42A27DB-BD31-4B8C-83A1-F6EECF244321}">
                <p14:modId xmlns:p14="http://schemas.microsoft.com/office/powerpoint/2010/main" val="3301035611"/>
              </p:ext>
            </p:extLst>
          </p:nvPr>
        </p:nvGraphicFramePr>
        <p:xfrm>
          <a:off x="1547664" y="2276872"/>
          <a:ext cx="6096000" cy="3919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432004433"/>
              </p:ext>
            </p:extLst>
          </p:nvPr>
        </p:nvGraphicFramePr>
        <p:xfrm>
          <a:off x="1835696" y="2276872"/>
          <a:ext cx="6864424" cy="391998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68520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a:effectLst/>
              </a:rPr>
              <a:t>مستويات السلطة في </a:t>
            </a:r>
            <a:r>
              <a:rPr lang="ar-SA" sz="4800" dirty="0" smtClean="0">
                <a:effectLst/>
              </a:rPr>
              <a:t>مكاتب المحاسبة</a:t>
            </a:r>
            <a:endParaRPr lang="ar-SA" sz="4800" dirty="0">
              <a:effectLst/>
            </a:endParaRPr>
          </a:p>
        </p:txBody>
      </p:sp>
      <p:sp>
        <p:nvSpPr>
          <p:cNvPr id="3" name="Content Placeholder 2"/>
          <p:cNvSpPr>
            <a:spLocks noGrp="1"/>
          </p:cNvSpPr>
          <p:nvPr>
            <p:ph idx="1"/>
          </p:nvPr>
        </p:nvSpPr>
        <p:spPr/>
        <p:txBody>
          <a:bodyPr>
            <a:normAutofit/>
          </a:bodyPr>
          <a:lstStyle/>
          <a:p>
            <a:r>
              <a:rPr lang="ar-SA" b="1" dirty="0" smtClean="0"/>
              <a:t> </a:t>
            </a:r>
            <a:r>
              <a:rPr lang="ar-SA" b="1" dirty="0"/>
              <a:t>الشركاء:</a:t>
            </a:r>
          </a:p>
          <a:p>
            <a:pPr lvl="1"/>
            <a:r>
              <a:rPr lang="ar-SA" dirty="0" smtClean="0"/>
              <a:t>أعلى </a:t>
            </a:r>
            <a:r>
              <a:rPr lang="ar-SA" dirty="0"/>
              <a:t>سلطة في مكتب </a:t>
            </a:r>
            <a:r>
              <a:rPr lang="ar-SA" dirty="0" smtClean="0"/>
              <a:t>المحاسبة</a:t>
            </a:r>
          </a:p>
          <a:p>
            <a:pPr lvl="1"/>
            <a:r>
              <a:rPr lang="ar-SA" dirty="0" smtClean="0"/>
              <a:t>امسئولون </a:t>
            </a:r>
            <a:r>
              <a:rPr lang="ar-SA" dirty="0"/>
              <a:t>بالتضامن عن جميع </a:t>
            </a:r>
            <a:r>
              <a:rPr lang="ar-SA" dirty="0" smtClean="0"/>
              <a:t>أعمال المكتب</a:t>
            </a:r>
          </a:p>
          <a:p>
            <a:pPr lvl="1"/>
            <a:r>
              <a:rPr lang="ar-SA" dirty="0" smtClean="0"/>
              <a:t>طريقه ادارة الشركة تكون باتفاق الشركاء  :</a:t>
            </a:r>
          </a:p>
          <a:p>
            <a:pPr lvl="2"/>
            <a:r>
              <a:rPr lang="ar-SA" dirty="0" smtClean="0"/>
              <a:t>على </a:t>
            </a:r>
            <a:r>
              <a:rPr lang="ar-SA" dirty="0"/>
              <a:t>شريك واحد يقوم بإدارة المكتب نيابة عنهم </a:t>
            </a:r>
            <a:r>
              <a:rPr lang="ar-SA" dirty="0" smtClean="0"/>
              <a:t>يطلق عليه </a:t>
            </a:r>
            <a:r>
              <a:rPr lang="ar-SA" dirty="0"/>
              <a:t>الشريك </a:t>
            </a:r>
            <a:r>
              <a:rPr lang="ar-SA" dirty="0" smtClean="0"/>
              <a:t>المدير  </a:t>
            </a:r>
            <a:r>
              <a:rPr lang="ar-SA" b="1" u="sng" dirty="0" smtClean="0"/>
              <a:t>أو</a:t>
            </a:r>
            <a:r>
              <a:rPr lang="ar-SA" dirty="0" smtClean="0"/>
              <a:t> </a:t>
            </a:r>
          </a:p>
          <a:p>
            <a:pPr lvl="2"/>
            <a:r>
              <a:rPr lang="ar-SA" dirty="0" smtClean="0"/>
              <a:t>قد </a:t>
            </a:r>
            <a:r>
              <a:rPr lang="ar-SA" dirty="0"/>
              <a:t>يتفقوا على إدارة المكتب عن طريق لجنة </a:t>
            </a:r>
            <a:r>
              <a:rPr lang="ar-SA" dirty="0" smtClean="0"/>
              <a:t>من الشركاء</a:t>
            </a:r>
            <a:endParaRPr lang="ar-SA" dirty="0"/>
          </a:p>
          <a:p>
            <a:pPr lvl="1"/>
            <a:r>
              <a:rPr lang="ar-SA" dirty="0" smtClean="0"/>
              <a:t>مهام الشركاء :</a:t>
            </a:r>
          </a:p>
          <a:p>
            <a:pPr marL="1051560" lvl="2" indent="-457200">
              <a:buFont typeface="+mj-lt"/>
              <a:buAutoNum type="arabicPeriod"/>
            </a:pPr>
            <a:r>
              <a:rPr lang="ar-SA" dirty="0" smtClean="0"/>
              <a:t>من </a:t>
            </a:r>
            <a:r>
              <a:rPr lang="ar-SA" dirty="0"/>
              <a:t>مهام الشركاء اختيار موظفي المكتب وتدريبهم وتوجيههم بالاضافه الى وضع السياسات العامة </a:t>
            </a:r>
            <a:r>
              <a:rPr lang="ar-SA" dirty="0" smtClean="0"/>
              <a:t>للمكتب</a:t>
            </a:r>
          </a:p>
          <a:p>
            <a:pPr marL="1051560" lvl="2" indent="-457200">
              <a:buFont typeface="+mj-lt"/>
              <a:buAutoNum type="arabicPeriod"/>
            </a:pPr>
            <a:r>
              <a:rPr lang="ar-SA" dirty="0" smtClean="0"/>
              <a:t>التوقيع </a:t>
            </a:r>
            <a:r>
              <a:rPr lang="ar-SA" dirty="0"/>
              <a:t>على تقارير </a:t>
            </a:r>
            <a:r>
              <a:rPr lang="ar-SA" dirty="0" smtClean="0"/>
              <a:t>المراجعة</a:t>
            </a:r>
            <a:endParaRPr lang="ar-SA" dirty="0"/>
          </a:p>
          <a:p>
            <a:pPr marL="1051560" lvl="2" indent="-457200">
              <a:buFont typeface="+mj-lt"/>
              <a:buAutoNum type="arabicPeriod"/>
            </a:pPr>
            <a:r>
              <a:rPr lang="ar-SA" dirty="0" smtClean="0"/>
              <a:t>الفصل </a:t>
            </a:r>
            <a:r>
              <a:rPr lang="ar-SA" dirty="0"/>
              <a:t>بين الخلافات المهمة في </a:t>
            </a:r>
            <a:r>
              <a:rPr lang="ar-SA" dirty="0" smtClean="0"/>
              <a:t>المراجعة</a:t>
            </a:r>
            <a:endParaRPr lang="ar-SA" dirty="0"/>
          </a:p>
          <a:p>
            <a:pPr marL="1051560" lvl="2" indent="-457200">
              <a:buFont typeface="+mj-lt"/>
              <a:buAutoNum type="arabicPeriod"/>
            </a:pPr>
            <a:r>
              <a:rPr lang="ar-SA" dirty="0" smtClean="0"/>
              <a:t>الإشراف </a:t>
            </a:r>
            <a:r>
              <a:rPr lang="ar-SA" dirty="0"/>
              <a:t>على المندوبين ومتابعة الأعمال والتأكد من إتمام جميع الإجراءات </a:t>
            </a:r>
          </a:p>
          <a:p>
            <a:pPr marL="1051560" lvl="2" indent="-457200">
              <a:buFont typeface="+mj-lt"/>
              <a:buAutoNum type="arabicPeriod"/>
            </a:pPr>
            <a:r>
              <a:rPr lang="ar-SA" dirty="0" smtClean="0"/>
              <a:t>الحصول </a:t>
            </a:r>
            <a:r>
              <a:rPr lang="ar-SA" dirty="0"/>
              <a:t>على عملاء </a:t>
            </a:r>
            <a:r>
              <a:rPr lang="ar-SA" dirty="0" smtClean="0"/>
              <a:t>جدد</a:t>
            </a:r>
            <a:endParaRPr lang="ar-SA" dirty="0"/>
          </a:p>
          <a:p>
            <a:pPr marL="1051560" lvl="2" indent="-457200">
              <a:buFont typeface="+mj-lt"/>
              <a:buAutoNum type="arabicPeriod"/>
            </a:pPr>
            <a:r>
              <a:rPr lang="ar-SA" dirty="0" smtClean="0"/>
              <a:t>مناقشة </a:t>
            </a:r>
            <a:r>
              <a:rPr lang="ar-SA" dirty="0"/>
              <a:t>تقارير المراجعة مع العملاء قبل الإنتهاء من عملية </a:t>
            </a:r>
            <a:r>
              <a:rPr lang="ar-SA" dirty="0" smtClean="0"/>
              <a:t>المراجعة</a:t>
            </a:r>
            <a:endParaRPr lang="ar-SA" dirty="0"/>
          </a:p>
          <a:p>
            <a:pPr marL="1051560" lvl="2" indent="-457200">
              <a:buFont typeface="+mj-lt"/>
              <a:buAutoNum type="arabicPeriod"/>
            </a:pPr>
            <a:r>
              <a:rPr lang="ar-SA" dirty="0" smtClean="0"/>
              <a:t>تقديم </a:t>
            </a:r>
            <a:r>
              <a:rPr lang="ar-SA" dirty="0"/>
              <a:t>الخدمات الاستشارية وتمثيل العملاء أمام الجهات </a:t>
            </a:r>
            <a:r>
              <a:rPr lang="ar-SA" dirty="0" smtClean="0"/>
              <a:t>المختلفة</a:t>
            </a:r>
            <a:endParaRPr lang="ar-SA" dirty="0"/>
          </a:p>
        </p:txBody>
      </p:sp>
    </p:spTree>
    <p:extLst>
      <p:ext uri="{BB962C8B-B14F-4D97-AF65-F5344CB8AC3E}">
        <p14:creationId xmlns:p14="http://schemas.microsoft.com/office/powerpoint/2010/main" val="32881691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a:t>مستويات السلطة في </a:t>
            </a:r>
            <a:r>
              <a:rPr lang="ar-SA" sz="4800" dirty="0" smtClean="0"/>
              <a:t>مكاتب المحاسبة</a:t>
            </a:r>
            <a:endParaRPr lang="ar-SA" sz="4800" dirty="0"/>
          </a:p>
        </p:txBody>
      </p:sp>
      <p:sp>
        <p:nvSpPr>
          <p:cNvPr id="3" name="Content Placeholder 2"/>
          <p:cNvSpPr>
            <a:spLocks noGrp="1"/>
          </p:cNvSpPr>
          <p:nvPr>
            <p:ph idx="1"/>
          </p:nvPr>
        </p:nvSpPr>
        <p:spPr/>
        <p:txBody>
          <a:bodyPr>
            <a:normAutofit/>
          </a:bodyPr>
          <a:lstStyle/>
          <a:p>
            <a:r>
              <a:rPr lang="ar-SA" b="1" dirty="0" smtClean="0"/>
              <a:t>المديرون </a:t>
            </a:r>
            <a:r>
              <a:rPr lang="ar-SA" b="1" dirty="0"/>
              <a:t>أو المشرفون:</a:t>
            </a:r>
          </a:p>
          <a:p>
            <a:pPr lvl="1"/>
            <a:r>
              <a:rPr lang="ar-SA" dirty="0"/>
              <a:t>يوجد </a:t>
            </a:r>
            <a:r>
              <a:rPr lang="ar-SA" dirty="0" smtClean="0"/>
              <a:t>في </a:t>
            </a:r>
            <a:r>
              <a:rPr lang="ar-SA" dirty="0"/>
              <a:t>المكاتب الكبيرة حيث يقوم المشرف أو المدير بكثير </a:t>
            </a:r>
            <a:r>
              <a:rPr lang="ar-SA" dirty="0" smtClean="0"/>
              <a:t>من الوظائف </a:t>
            </a:r>
            <a:r>
              <a:rPr lang="ar-SA" dirty="0"/>
              <a:t>التي يقوم بها الشركاء في المكاتب </a:t>
            </a:r>
            <a:r>
              <a:rPr lang="ar-SA" dirty="0" smtClean="0"/>
              <a:t>الصغيرة</a:t>
            </a:r>
          </a:p>
          <a:p>
            <a:pPr lvl="1"/>
            <a:r>
              <a:rPr lang="ar-SA" dirty="0" smtClean="0"/>
              <a:t>يعتبر </a:t>
            </a:r>
            <a:r>
              <a:rPr lang="ar-SA" dirty="0"/>
              <a:t>المدير </a:t>
            </a:r>
            <a:r>
              <a:rPr lang="ar-SA" dirty="0" smtClean="0"/>
              <a:t>أو المشرف </a:t>
            </a:r>
            <a:r>
              <a:rPr lang="ar-SA" dirty="0"/>
              <a:t>حلقة </a:t>
            </a:r>
            <a:r>
              <a:rPr lang="ar-SA" dirty="0" smtClean="0"/>
              <a:t>الوصل </a:t>
            </a:r>
            <a:r>
              <a:rPr lang="ar-SA" dirty="0"/>
              <a:t>بين الشركاء وبين باقي موظفي </a:t>
            </a:r>
            <a:r>
              <a:rPr lang="ar-SA" dirty="0" smtClean="0"/>
              <a:t>المكتب</a:t>
            </a:r>
            <a:endParaRPr lang="ar-SA" dirty="0"/>
          </a:p>
          <a:p>
            <a:pPr lvl="1"/>
            <a:r>
              <a:rPr lang="ar-SA" dirty="0" smtClean="0"/>
              <a:t>يقوم </a:t>
            </a:r>
            <a:r>
              <a:rPr lang="ar-SA" dirty="0"/>
              <a:t>المدير أو المشرف بالإشراف على العمل الميداني لعدة عمليات </a:t>
            </a:r>
            <a:r>
              <a:rPr lang="ar-SA" dirty="0" smtClean="0"/>
              <a:t>مراجعة في </a:t>
            </a:r>
            <a:r>
              <a:rPr lang="ar-SA" dirty="0"/>
              <a:t>وقت </a:t>
            </a:r>
            <a:r>
              <a:rPr lang="ar-SA" dirty="0" smtClean="0"/>
              <a:t>واحد</a:t>
            </a:r>
            <a:endParaRPr lang="ar-SA" dirty="0"/>
          </a:p>
          <a:p>
            <a:r>
              <a:rPr lang="ar-SA" b="1" dirty="0" smtClean="0"/>
              <a:t>المساعدون </a:t>
            </a:r>
            <a:r>
              <a:rPr lang="ar-SA" b="1" dirty="0"/>
              <a:t>أو المندوب الأول:</a:t>
            </a:r>
          </a:p>
          <a:p>
            <a:pPr lvl="1"/>
            <a:r>
              <a:rPr lang="ar-SA" dirty="0"/>
              <a:t>يطلق عليه أيضاً المحاسب </a:t>
            </a:r>
            <a:r>
              <a:rPr lang="ar-SA" dirty="0" smtClean="0"/>
              <a:t>الأول</a:t>
            </a:r>
            <a:endParaRPr lang="ar-SA" dirty="0"/>
          </a:p>
          <a:p>
            <a:pPr lvl="1"/>
            <a:r>
              <a:rPr lang="ar-SA" dirty="0"/>
              <a:t>يشرف المساعد الأول على عملية مراجعة </a:t>
            </a:r>
            <a:r>
              <a:rPr lang="ar-SA" dirty="0" smtClean="0"/>
              <a:t>واحدة ويكون </a:t>
            </a:r>
            <a:r>
              <a:rPr lang="ar-SA" dirty="0"/>
              <a:t>مسئول عن </a:t>
            </a:r>
            <a:r>
              <a:rPr lang="ar-SA" dirty="0" smtClean="0"/>
              <a:t>جميع التفاصيل </a:t>
            </a:r>
            <a:r>
              <a:rPr lang="ar-SA" dirty="0"/>
              <a:t>الخاصة بهذه </a:t>
            </a:r>
            <a:r>
              <a:rPr lang="ar-SA" dirty="0" smtClean="0"/>
              <a:t>العملية</a:t>
            </a:r>
            <a:endParaRPr lang="ar-SA" dirty="0"/>
          </a:p>
          <a:p>
            <a:pPr lvl="1"/>
            <a:r>
              <a:rPr lang="ar-SA" dirty="0"/>
              <a:t>يبدأ التخصص عند مستوى المساعد </a:t>
            </a:r>
            <a:r>
              <a:rPr lang="ar-SA" dirty="0" smtClean="0"/>
              <a:t>الأول</a:t>
            </a:r>
            <a:endParaRPr lang="ar-SA" dirty="0"/>
          </a:p>
          <a:p>
            <a:pPr lvl="2"/>
            <a:r>
              <a:rPr lang="ar-SA" dirty="0"/>
              <a:t>مثل مراجعة البنوك يكون هناك مساعد أول متخصص </a:t>
            </a:r>
            <a:r>
              <a:rPr lang="ar-SA" dirty="0" smtClean="0"/>
              <a:t>بها </a:t>
            </a:r>
          </a:p>
          <a:p>
            <a:pPr lvl="2"/>
            <a:r>
              <a:rPr lang="ar-SA" dirty="0" smtClean="0"/>
              <a:t>مراجعة شركات المقاولات </a:t>
            </a:r>
            <a:r>
              <a:rPr lang="ar-SA" dirty="0"/>
              <a:t>يكون هناك مساعد أول متخصص </a:t>
            </a:r>
            <a:r>
              <a:rPr lang="ar-SA" dirty="0" smtClean="0"/>
              <a:t>بها</a:t>
            </a:r>
            <a:endParaRPr lang="ar-SA" dirty="0"/>
          </a:p>
        </p:txBody>
      </p:sp>
    </p:spTree>
    <p:extLst>
      <p:ext uri="{BB962C8B-B14F-4D97-AF65-F5344CB8AC3E}">
        <p14:creationId xmlns:p14="http://schemas.microsoft.com/office/powerpoint/2010/main" val="25708669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a:t>مستويات السلطة في </a:t>
            </a:r>
            <a:r>
              <a:rPr lang="ar-SA" sz="4800" dirty="0" smtClean="0"/>
              <a:t>مكاتب المحاسبة</a:t>
            </a:r>
            <a:endParaRPr lang="ar-SA" sz="4800" dirty="0"/>
          </a:p>
        </p:txBody>
      </p:sp>
      <p:sp>
        <p:nvSpPr>
          <p:cNvPr id="3" name="Content Placeholder 2"/>
          <p:cNvSpPr>
            <a:spLocks noGrp="1"/>
          </p:cNvSpPr>
          <p:nvPr>
            <p:ph idx="1"/>
          </p:nvPr>
        </p:nvSpPr>
        <p:spPr/>
        <p:txBody>
          <a:bodyPr>
            <a:normAutofit/>
          </a:bodyPr>
          <a:lstStyle/>
          <a:p>
            <a:r>
              <a:rPr lang="ar-SA" b="1" dirty="0" smtClean="0"/>
              <a:t>المساعدون </a:t>
            </a:r>
            <a:r>
              <a:rPr lang="ar-SA" b="1" dirty="0"/>
              <a:t>متوسطي الخبرة أو المندوب الثاني:</a:t>
            </a:r>
          </a:p>
          <a:p>
            <a:pPr lvl="1"/>
            <a:r>
              <a:rPr lang="ar-SA" dirty="0"/>
              <a:t>يطلق عليه </a:t>
            </a:r>
            <a:r>
              <a:rPr lang="ar-SA" dirty="0" smtClean="0"/>
              <a:t>المحاسب الثاني </a:t>
            </a:r>
            <a:endParaRPr lang="ar-SA" dirty="0"/>
          </a:p>
          <a:p>
            <a:pPr lvl="1"/>
            <a:r>
              <a:rPr lang="ar-SA" dirty="0"/>
              <a:t>هذا المستوى غير موجود في المكاتب </a:t>
            </a:r>
            <a:r>
              <a:rPr lang="ar-SA" dirty="0" smtClean="0"/>
              <a:t>الصغيرة</a:t>
            </a:r>
            <a:endParaRPr lang="ar-SA" dirty="0"/>
          </a:p>
          <a:p>
            <a:pPr lvl="1"/>
            <a:r>
              <a:rPr lang="ar-SA" dirty="0"/>
              <a:t>يستطيعون القيام بعملية المراجعة بأقل مستوى من </a:t>
            </a:r>
            <a:r>
              <a:rPr lang="ar-SA" dirty="0" smtClean="0"/>
              <a:t>الإشراف ولكنهم </a:t>
            </a:r>
            <a:r>
              <a:rPr lang="ar-SA" dirty="0"/>
              <a:t>أقل خبرة </a:t>
            </a:r>
            <a:r>
              <a:rPr lang="ar-SA" dirty="0" smtClean="0"/>
              <a:t>من المندوب الأول </a:t>
            </a:r>
            <a:endParaRPr lang="ar-SA" dirty="0"/>
          </a:p>
          <a:p>
            <a:r>
              <a:rPr lang="ar-SA" b="1" dirty="0" smtClean="0"/>
              <a:t>المساعد </a:t>
            </a:r>
            <a:r>
              <a:rPr lang="ar-SA" b="1" dirty="0"/>
              <a:t>تحت التمرين أو حديثو الخبرة:</a:t>
            </a:r>
          </a:p>
          <a:p>
            <a:pPr lvl="1"/>
            <a:r>
              <a:rPr lang="ar-SA" dirty="0" smtClean="0"/>
              <a:t>هم الذين </a:t>
            </a:r>
            <a:r>
              <a:rPr lang="ar-SA" dirty="0"/>
              <a:t>يقومون بالعمل التفصيلي في عملية المراجعة تحت إشراف المساعد </a:t>
            </a:r>
            <a:r>
              <a:rPr lang="ar-SA" dirty="0" smtClean="0"/>
              <a:t>الأول</a:t>
            </a:r>
            <a:endParaRPr lang="ar-SA" dirty="0"/>
          </a:p>
          <a:p>
            <a:pPr lvl="1"/>
            <a:r>
              <a:rPr lang="ar-SA" dirty="0" smtClean="0"/>
              <a:t>الأعمال التي يقومون بها تشمل المراجعة المستندية للعمليات و مراجعة المجاميع والترحيلات.</a:t>
            </a:r>
            <a:endParaRPr lang="ar-SA" dirty="0"/>
          </a:p>
        </p:txBody>
      </p:sp>
    </p:spTree>
    <p:extLst>
      <p:ext uri="{BB962C8B-B14F-4D97-AF65-F5344CB8AC3E}">
        <p14:creationId xmlns:p14="http://schemas.microsoft.com/office/powerpoint/2010/main" val="16783333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مراحل عملية المراجعة</a:t>
            </a:r>
          </a:p>
        </p:txBody>
      </p:sp>
      <p:sp>
        <p:nvSpPr>
          <p:cNvPr id="3" name="Content Placeholder 2"/>
          <p:cNvSpPr>
            <a:spLocks noGrp="1"/>
          </p:cNvSpPr>
          <p:nvPr>
            <p:ph idx="1"/>
          </p:nvPr>
        </p:nvSpPr>
        <p:spPr>
          <a:xfrm>
            <a:off x="457200" y="1988840"/>
            <a:ext cx="8229600" cy="4137323"/>
          </a:xfrm>
        </p:spPr>
        <p:txBody>
          <a:bodyPr/>
          <a:lstStyle/>
          <a:p>
            <a:r>
              <a:rPr lang="ar-SA" dirty="0" smtClean="0"/>
              <a:t>تتم عملية </a:t>
            </a:r>
            <a:r>
              <a:rPr lang="ar-SA" dirty="0"/>
              <a:t>المراجعة </a:t>
            </a:r>
            <a:r>
              <a:rPr lang="ar-SA" dirty="0" smtClean="0"/>
              <a:t>في ثلاث مراحل </a:t>
            </a:r>
          </a:p>
          <a:p>
            <a:pPr lvl="2"/>
            <a:r>
              <a:rPr lang="ar-SA" sz="2000" dirty="0"/>
              <a:t>المرحلة </a:t>
            </a:r>
            <a:r>
              <a:rPr lang="ar-SA" sz="2000" dirty="0" smtClean="0"/>
              <a:t>الأولى - مرحلة التخطيط  ( هنا ) </a:t>
            </a:r>
          </a:p>
          <a:p>
            <a:pPr lvl="2"/>
            <a:r>
              <a:rPr lang="ar-SA" sz="2000" dirty="0"/>
              <a:t>المرحلة </a:t>
            </a:r>
            <a:r>
              <a:rPr lang="ar-SA" sz="2000" dirty="0" smtClean="0"/>
              <a:t>الثانية - مرحلة التنفيذ</a:t>
            </a:r>
          </a:p>
          <a:p>
            <a:pPr lvl="2"/>
            <a:r>
              <a:rPr lang="ar-SA" sz="2000" dirty="0"/>
              <a:t>المرحلة </a:t>
            </a:r>
            <a:r>
              <a:rPr lang="ar-SA" sz="2000" dirty="0" smtClean="0"/>
              <a:t>الثالثة - مرحلة التقرير ( الفصل الرابع ) </a:t>
            </a:r>
            <a:endParaRPr lang="ar-SA" sz="2000" dirty="0"/>
          </a:p>
        </p:txBody>
      </p:sp>
    </p:spTree>
    <p:extLst>
      <p:ext uri="{BB962C8B-B14F-4D97-AF65-F5344CB8AC3E}">
        <p14:creationId xmlns:p14="http://schemas.microsoft.com/office/powerpoint/2010/main" val="22483261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607</TotalTime>
  <Words>2332</Words>
  <Application>Microsoft Office PowerPoint</Application>
  <PresentationFormat>On-screen Show (4:3)</PresentationFormat>
  <Paragraphs>271</Paragraphs>
  <Slides>31</Slides>
  <Notes>10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Executive</vt:lpstr>
      <vt:lpstr>تخطيط عملية المراجعة </vt:lpstr>
      <vt:lpstr>الاجندة </vt:lpstr>
      <vt:lpstr>التنظيم الداخلي لمكتب المراجع</vt:lpstr>
      <vt:lpstr>PowerPoint Presentation</vt:lpstr>
      <vt:lpstr>مستويات السلطة في مكاتبالمحاسبة</vt:lpstr>
      <vt:lpstr>مستويات السلطة في مكاتب المحاسبة</vt:lpstr>
      <vt:lpstr>مستويات السلطة في مكاتب المحاسبة</vt:lpstr>
      <vt:lpstr>مستويات السلطة في مكاتب المحاسبة</vt:lpstr>
      <vt:lpstr>مراحل عملية المراجعة</vt:lpstr>
      <vt:lpstr>مراحل عملية المراجعة</vt:lpstr>
      <vt:lpstr>تخطيط عملية المراجعة</vt:lpstr>
      <vt:lpstr>تخطيط عملية المراجعة</vt:lpstr>
      <vt:lpstr> أولا :التمهيد للتخطيط في المراجعه</vt:lpstr>
      <vt:lpstr>أولا :التمهيد للتخطيط في المراجعه</vt:lpstr>
      <vt:lpstr>  ثانيا : الحصول على معلومات عن المشروع</vt:lpstr>
      <vt:lpstr> ثالثا : دراسة تفصيليه للسياسات والإجراءات المحاسبية</vt:lpstr>
      <vt:lpstr> رابعا:الاستراتيجية العامه و التقويم المبدئي لنظام الرقابة الداخلية</vt:lpstr>
      <vt:lpstr>خامسا : اجراء الدراسة التحليلة </vt:lpstr>
      <vt:lpstr>خامسا : اجراء الدراسة التحليلة </vt:lpstr>
      <vt:lpstr>خامسا : اجراء الدراسة التحليلة </vt:lpstr>
      <vt:lpstr>خامسا : اجراء الدراسة التحليلة </vt:lpstr>
      <vt:lpstr> سادسا : اجراء تقديرات لمستويات الأهمية النسبية</vt:lpstr>
      <vt:lpstr> سادسا : اجراء تقديرات لمستويات الأهمية النسبية</vt:lpstr>
      <vt:lpstr> سادسا : اجراء تقديرات لمستويات الأهمية النسبية</vt:lpstr>
      <vt:lpstr>سابعا : اعداد برنامج المراجعه </vt:lpstr>
      <vt:lpstr>سابعا : اعداد برنامج المراجعه </vt:lpstr>
      <vt:lpstr>أوراق عمل المراجعة</vt:lpstr>
      <vt:lpstr>أوراق عمل المراجعة</vt:lpstr>
      <vt:lpstr>الملف الدائم </vt:lpstr>
      <vt:lpstr>الملف الجاري </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تخطيط عملية المراجعة</dc:title>
  <dc:creator>kayan albalawi</dc:creator>
  <cp:lastModifiedBy>kayan albalawi</cp:lastModifiedBy>
  <cp:revision>191</cp:revision>
  <dcterms:created xsi:type="dcterms:W3CDTF">2013-11-22T10:35:54Z</dcterms:created>
  <dcterms:modified xsi:type="dcterms:W3CDTF">2014-11-01T07:45:28Z</dcterms:modified>
</cp:coreProperties>
</file>