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Default Extension="wav" ContentType="audio/wav"/>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notesMasterIdLst>
    <p:notesMasterId r:id="rId8"/>
  </p:notesMasterIdLst>
  <p:sldIdLst>
    <p:sldId id="256" r:id="rId2"/>
    <p:sldId id="257" r:id="rId3"/>
    <p:sldId id="263" r:id="rId4"/>
    <p:sldId id="278" r:id="rId5"/>
    <p:sldId id="265" r:id="rId6"/>
    <p:sldId id="279" r:id="rId7"/>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vertBarState="minimized">
    <p:restoredLeft sz="65412" autoAdjust="0"/>
    <p:restoredTop sz="86364" autoAdjust="0"/>
  </p:normalViewPr>
  <p:slideViewPr>
    <p:cSldViewPr>
      <p:cViewPr varScale="1">
        <p:scale>
          <a:sx n="63" d="100"/>
          <a:sy n="63" d="100"/>
        </p:scale>
        <p:origin x="-1362" y="-96"/>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99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audio1.wav>
</file>

<file path=ppt/media/audio11.wav>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7C4CC5E6-131D-4F91-B1AC-D8BBD68BFC26}" type="datetimeFigureOut">
              <a:rPr lang="ar-SA" smtClean="0"/>
              <a:pPr/>
              <a:t>04/01/1438</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9FE5197E-7606-4A9C-B26A-CBDC09085C70}" type="slidenum">
              <a:rPr lang="ar-SA" smtClean="0"/>
              <a:pPr/>
              <a:t>‹#›</a:t>
            </a:fld>
            <a:endParaRPr lang="ar-SA"/>
          </a:p>
        </p:txBody>
      </p:sp>
    </p:spTree>
    <p:extLst>
      <p:ext uri="{BB962C8B-B14F-4D97-AF65-F5344CB8AC3E}">
        <p14:creationId xmlns:p14="http://schemas.microsoft.com/office/powerpoint/2010/main" xmlns="" val="1666261588"/>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ar-S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ar-SA"/>
          </a:p>
        </p:txBody>
      </p:sp>
      <p:sp>
        <p:nvSpPr>
          <p:cNvPr id="4" name="Date Placeholder 3"/>
          <p:cNvSpPr>
            <a:spLocks noGrp="1"/>
          </p:cNvSpPr>
          <p:nvPr>
            <p:ph type="dt" sz="half" idx="10"/>
          </p:nvPr>
        </p:nvSpPr>
        <p:spPr/>
        <p:txBody>
          <a:bodyPr/>
          <a:lstStyle/>
          <a:p>
            <a:fld id="{A8ECB4A8-FF7E-48C0-9E9A-45B72EDC28CD}" type="datetime1">
              <a:rPr lang="ar-SA" smtClean="0"/>
              <a:pPr/>
              <a:t>04/01/1438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323535801"/>
      </p:ext>
    </p:extLst>
  </p:cSld>
  <p:clrMapOvr>
    <a:masterClrMapping/>
  </p:clrMapOvr>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6B44524C-8B03-4AF2-A111-329A28566374}" type="datetime1">
              <a:rPr lang="ar-SA" smtClean="0"/>
              <a:pPr/>
              <a:t>04/01/1438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4151123384"/>
      </p:ext>
    </p:extLst>
  </p:cSld>
  <p:clrMapOvr>
    <a:masterClrMapping/>
  </p:clrMapOvr>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ar-S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8E7DC740-1EF1-470B-B691-47C772F29B4F}" type="datetime1">
              <a:rPr lang="ar-SA" smtClean="0"/>
              <a:pPr/>
              <a:t>04/01/1438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257421609"/>
      </p:ext>
    </p:extLst>
  </p:cSld>
  <p:clrMapOvr>
    <a:masterClrMapping/>
  </p:clrMapOvr>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8A3556F6-B5FC-4FAB-A0FE-283B803828B8}" type="datetime1">
              <a:rPr lang="ar-SA" smtClean="0"/>
              <a:pPr/>
              <a:t>04/01/1438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2788075441"/>
      </p:ext>
    </p:extLst>
  </p:cSld>
  <p:clrMapOvr>
    <a:masterClrMapping/>
  </p:clrMapOvr>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ar-S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BDF5A29-DFCF-488F-B709-C6B1D869B630}" type="datetime1">
              <a:rPr lang="ar-SA" smtClean="0"/>
              <a:pPr/>
              <a:t>04/01/1438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850816465"/>
      </p:ext>
    </p:extLst>
  </p:cSld>
  <p:clrMapOvr>
    <a:masterClrMapping/>
  </p:clrMapOvr>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Date Placeholder 4"/>
          <p:cNvSpPr>
            <a:spLocks noGrp="1"/>
          </p:cNvSpPr>
          <p:nvPr>
            <p:ph type="dt" sz="half" idx="10"/>
          </p:nvPr>
        </p:nvSpPr>
        <p:spPr/>
        <p:txBody>
          <a:bodyPr/>
          <a:lstStyle/>
          <a:p>
            <a:fld id="{17CCC8B5-BA84-425F-871E-F54582913BA0}" type="datetime1">
              <a:rPr lang="ar-SA" smtClean="0"/>
              <a:pPr/>
              <a:t>04/01/1438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1903739861"/>
      </p:ext>
    </p:extLst>
  </p:cSld>
  <p:clrMapOvr>
    <a:masterClrMapping/>
  </p:clrMapOvr>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ar-S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7" name="Date Placeholder 6"/>
          <p:cNvSpPr>
            <a:spLocks noGrp="1"/>
          </p:cNvSpPr>
          <p:nvPr>
            <p:ph type="dt" sz="half" idx="10"/>
          </p:nvPr>
        </p:nvSpPr>
        <p:spPr/>
        <p:txBody>
          <a:bodyPr/>
          <a:lstStyle/>
          <a:p>
            <a:fld id="{AF19862A-2E1E-45E2-9EC6-39DD18526441}" type="datetime1">
              <a:rPr lang="ar-SA" smtClean="0"/>
              <a:pPr/>
              <a:t>04/01/1438</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851535315"/>
      </p:ext>
    </p:extLst>
  </p:cSld>
  <p:clrMapOvr>
    <a:masterClrMapping/>
  </p:clrMapOvr>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Date Placeholder 2"/>
          <p:cNvSpPr>
            <a:spLocks noGrp="1"/>
          </p:cNvSpPr>
          <p:nvPr>
            <p:ph type="dt" sz="half" idx="10"/>
          </p:nvPr>
        </p:nvSpPr>
        <p:spPr/>
        <p:txBody>
          <a:bodyPr/>
          <a:lstStyle/>
          <a:p>
            <a:fld id="{45861586-33E2-45E9-8791-B1C5704A01D3}" type="datetime1">
              <a:rPr lang="ar-SA" smtClean="0"/>
              <a:pPr/>
              <a:t>04/01/1438</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444345457"/>
      </p:ext>
    </p:extLst>
  </p:cSld>
  <p:clrMapOvr>
    <a:masterClrMapping/>
  </p:clrMapOvr>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D234F7B-6843-45B8-BFF1-3B69C9E25344}" type="datetime1">
              <a:rPr lang="ar-SA" smtClean="0"/>
              <a:pPr/>
              <a:t>04/01/1438</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1455187283"/>
      </p:ext>
    </p:extLst>
  </p:cSld>
  <p:clrMapOvr>
    <a:masterClrMapping/>
  </p:clrMapOvr>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ar-S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949746B-3AD6-4EEE-AC30-9A8E7C2A52A1}" type="datetime1">
              <a:rPr lang="ar-SA" smtClean="0"/>
              <a:pPr/>
              <a:t>04/01/1438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1909238373"/>
      </p:ext>
    </p:extLst>
  </p:cSld>
  <p:clrMapOvr>
    <a:masterClrMapping/>
  </p:clrMapOvr>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ar-S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03770EC-6E12-452A-9E3F-F4AB0C4CE007}" type="datetime1">
              <a:rPr lang="ar-SA" smtClean="0"/>
              <a:pPr/>
              <a:t>04/01/1438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4191812016"/>
      </p:ext>
    </p:extLst>
  </p:cSld>
  <p:clrMapOvr>
    <a:masterClrMapping/>
  </p:clrMapOvr>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smtClean="0"/>
              <a:t>Click to edit Master title style</a:t>
            </a:r>
            <a:endParaRPr lang="ar-SA"/>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7CC42A75-6234-490A-9D59-52418ED909CF}" type="datetime1">
              <a:rPr lang="ar-SA" smtClean="0"/>
              <a:pPr/>
              <a:t>04/01/1438</a:t>
            </a:fld>
            <a:endParaRPr lang="ar-SA"/>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4C4AAA60-B5B4-4371-B6B4-21BFE913F1AA}" type="slidenum">
              <a:rPr lang="ar-SA" smtClean="0"/>
              <a:pPr/>
              <a:t>‹#›</a:t>
            </a:fld>
            <a:endParaRPr lang="ar-SA"/>
          </a:p>
        </p:txBody>
      </p:sp>
    </p:spTree>
    <p:extLst>
      <p:ext uri="{BB962C8B-B14F-4D97-AF65-F5344CB8AC3E}">
        <p14:creationId xmlns:p14="http://schemas.microsoft.com/office/powerpoint/2010/main" xmlns="" val="117118159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mc:AlternateContent xmlns:mc="http://schemas.openxmlformats.org/markup-compatibility/2006">
    <mc:Choice xmlns:p14="http://schemas.microsoft.com/office/powerpoint/2010/main" xmlns="" Requires="p14">
      <p:transition spd="slow" p14:dur="1600">
        <p14:prism dir="r" isContent="1" isInverted="1"/>
      </p:transition>
    </mc:Choice>
    <mc:Fallback>
      <p:transition spd="slow">
        <p:fade/>
      </p:transition>
    </mc:Fallback>
  </mc:AlternateContent>
  <p:hf hdr="0" ftr="0" dt="0"/>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audio" Target="../media/audio11.wav"/><Relationship Id="rId2" Type="http://schemas.openxmlformats.org/officeDocument/2006/relationships/audio" Target="../media/audio1.wav"/><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audio" Target="../media/audio11.wav"/><Relationship Id="rId2" Type="http://schemas.openxmlformats.org/officeDocument/2006/relationships/audio" Target="../media/audio1.wav"/><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audio" Target="../media/audio11.wav"/><Relationship Id="rId2" Type="http://schemas.openxmlformats.org/officeDocument/2006/relationships/audio" Target="../media/audio1.wav"/><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audio" Target="../media/audio11.wav"/><Relationship Id="rId2" Type="http://schemas.openxmlformats.org/officeDocument/2006/relationships/audio" Target="../media/audio1.wav"/><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audio" Target="../media/audio11.wav"/><Relationship Id="rId2" Type="http://schemas.openxmlformats.org/officeDocument/2006/relationships/audio" Target="../media/audio1.wav"/><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p:cNvPicPr>
            <a:picLocks noChangeAspect="1" noChangeArrowheads="1"/>
          </p:cNvPicPr>
          <p:nvPr/>
        </p:nvPicPr>
        <p:blipFill>
          <a:blip r:embed="rId2">
            <a:extLst>
              <a:ext uri="{28A0092B-C50C-407E-A947-70E740481C1C}">
                <a14:useLocalDpi xmlns:a14="http://schemas.microsoft.com/office/drawing/2010/main" xmlns="" val="0"/>
              </a:ext>
            </a:extLst>
          </a:blip>
          <a:srcRect/>
          <a:stretch>
            <a:fillRect/>
          </a:stretch>
        </p:blipFill>
        <p:spPr bwMode="auto">
          <a:xfrm>
            <a:off x="611560" y="1412776"/>
            <a:ext cx="7560839" cy="4627016"/>
          </a:xfrm>
          <a:prstGeom prst="rect">
            <a:avLst/>
          </a:prstGeom>
          <a:noFill/>
          <a:ln>
            <a:noFill/>
          </a:ln>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Lst>
        </p:spPr>
      </p:pic>
      <p:sp>
        <p:nvSpPr>
          <p:cNvPr id="2" name="Title 1"/>
          <p:cNvSpPr>
            <a:spLocks noGrp="1"/>
          </p:cNvSpPr>
          <p:nvPr>
            <p:ph type="ctrTitle"/>
          </p:nvPr>
        </p:nvSpPr>
        <p:spPr>
          <a:xfrm>
            <a:off x="827584" y="404664"/>
            <a:ext cx="7772400" cy="1470025"/>
          </a:xfrm>
        </p:spPr>
        <p:txBody>
          <a:bodyPr>
            <a:norm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r>
              <a:rPr lang="ar-SA" sz="40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rPr>
              <a:t>النقود والبنوك والاسواق المالية (211 قصد)</a:t>
            </a:r>
            <a:endParaRPr lang="ar-SA" sz="40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endParaRPr>
          </a:p>
        </p:txBody>
      </p:sp>
      <p:sp>
        <p:nvSpPr>
          <p:cNvPr id="4" name="Slide Number Placeholder 3"/>
          <p:cNvSpPr>
            <a:spLocks noGrp="1"/>
          </p:cNvSpPr>
          <p:nvPr>
            <p:ph type="sldNum" sz="quarter" idx="12"/>
          </p:nvPr>
        </p:nvSpPr>
        <p:spPr/>
        <p:txBody>
          <a:bodyPr/>
          <a:lstStyle/>
          <a:p>
            <a:fld id="{4C4AAA60-B5B4-4371-B6B4-21BFE913F1AA}" type="slidenum">
              <a:rPr lang="ar-SA" smtClean="0"/>
              <a:pPr/>
              <a:t>1</a:t>
            </a:fld>
            <a:endParaRPr lang="ar-SA"/>
          </a:p>
        </p:txBody>
      </p:sp>
    </p:spTree>
    <p:extLst>
      <p:ext uri="{BB962C8B-B14F-4D97-AF65-F5344CB8AC3E}">
        <p14:creationId xmlns:p14="http://schemas.microsoft.com/office/powerpoint/2010/main" xmlns="" val="3882440650"/>
      </p:ext>
    </p:extLst>
  </p:cSld>
  <p:clrMapOvr>
    <a:masterClrMapping/>
  </p:clrMapOvr>
  <mc:AlternateContent xmlns:mc="http://schemas.openxmlformats.org/markup-compatibility/2006">
    <mc:Choice xmlns:p14="http://schemas.microsoft.com/office/powerpoint/2010/main" xmlns="" Requires="p14">
      <p:transition spd="slow" p14:dur="1600" advTm="15000">
        <p14:prism dir="r" isContent="1" isInverted="1"/>
      </p:transition>
    </mc:Choice>
    <mc:Fallback>
      <p:transition spd="slow" advTm="15000">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nodeType="clickEffect">
                                  <p:stCondLst>
                                    <p:cond delay="0"/>
                                  </p:stCondLst>
                                  <p:childTnLst>
                                    <p:set>
                                      <p:cBhvr>
                                        <p:cTn id="6" dur="1" fill="hold">
                                          <p:stCondLst>
                                            <p:cond delay="0"/>
                                          </p:stCondLst>
                                        </p:cTn>
                                        <p:tgtEl>
                                          <p:spTgt spid="1026"/>
                                        </p:tgtEl>
                                        <p:attrNameLst>
                                          <p:attrName>style.visibility</p:attrName>
                                        </p:attrNameLst>
                                      </p:cBhvr>
                                      <p:to>
                                        <p:strVal val="visible"/>
                                      </p:to>
                                    </p:set>
                                    <p:anim calcmode="lin" valueType="num">
                                      <p:cBhvr>
                                        <p:cTn id="7" dur="1000" fill="hold"/>
                                        <p:tgtEl>
                                          <p:spTgt spid="1026"/>
                                        </p:tgtEl>
                                        <p:attrNameLst>
                                          <p:attrName>ppt_w</p:attrName>
                                        </p:attrNameLst>
                                      </p:cBhvr>
                                      <p:tavLst>
                                        <p:tav tm="0">
                                          <p:val>
                                            <p:fltVal val="0"/>
                                          </p:val>
                                        </p:tav>
                                        <p:tav tm="100000">
                                          <p:val>
                                            <p:strVal val="#ppt_w"/>
                                          </p:val>
                                        </p:tav>
                                      </p:tavLst>
                                    </p:anim>
                                    <p:anim calcmode="lin" valueType="num">
                                      <p:cBhvr>
                                        <p:cTn id="8" dur="1000" fill="hold"/>
                                        <p:tgtEl>
                                          <p:spTgt spid="1026"/>
                                        </p:tgtEl>
                                        <p:attrNameLst>
                                          <p:attrName>ppt_h</p:attrName>
                                        </p:attrNameLst>
                                      </p:cBhvr>
                                      <p:tavLst>
                                        <p:tav tm="0">
                                          <p:val>
                                            <p:fltVal val="0"/>
                                          </p:val>
                                        </p:tav>
                                        <p:tav tm="100000">
                                          <p:val>
                                            <p:strVal val="#ppt_h"/>
                                          </p:val>
                                        </p:tav>
                                      </p:tavLst>
                                    </p:anim>
                                    <p:animEffect transition="in" filter="fade">
                                      <p:cBhvr>
                                        <p:cTn id="9" dur="1000"/>
                                        <p:tgtEl>
                                          <p:spTgt spid="1026"/>
                                        </p:tgtEl>
                                      </p:cBhvr>
                                    </p:animEffect>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2"/>
                                        </p:tgtEl>
                                        <p:attrNameLst>
                                          <p:attrName>style.visibility</p:attrName>
                                        </p:attrNameLst>
                                      </p:cBhvr>
                                      <p:to>
                                        <p:strVal val="visible"/>
                                      </p:to>
                                    </p:set>
                                    <p:animEffect transition="in" filter="fade">
                                      <p:cBhvr>
                                        <p:cTn id="14" dur="1000"/>
                                        <p:tgtEl>
                                          <p:spTgt spid="2"/>
                                        </p:tgtEl>
                                      </p:cBhvr>
                                    </p:animEffect>
                                    <p:anim calcmode="lin" valueType="num">
                                      <p:cBhvr>
                                        <p:cTn id="15" dur="1000" fill="hold"/>
                                        <p:tgtEl>
                                          <p:spTgt spid="2"/>
                                        </p:tgtEl>
                                        <p:attrNameLst>
                                          <p:attrName>ppt_x</p:attrName>
                                        </p:attrNameLst>
                                      </p:cBhvr>
                                      <p:tavLst>
                                        <p:tav tm="0">
                                          <p:val>
                                            <p:strVal val="#ppt_x"/>
                                          </p:val>
                                        </p:tav>
                                        <p:tav tm="100000">
                                          <p:val>
                                            <p:strVal val="#ppt_x"/>
                                          </p:val>
                                        </p:tav>
                                      </p:tavLst>
                                    </p:anim>
                                    <p:anim calcmode="lin" valueType="num">
                                      <p:cBhvr>
                                        <p:cTn id="16" dur="1000" fill="hold"/>
                                        <p:tgtEl>
                                          <p:spTgt spid="2"/>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2"/>
          <p:cNvSpPr txBox="1">
            <a:spLocks/>
          </p:cNvSpPr>
          <p:nvPr/>
        </p:nvSpPr>
        <p:spPr>
          <a:xfrm>
            <a:off x="622884" y="2789312"/>
            <a:ext cx="8229600" cy="820688"/>
          </a:xfrm>
          <a:prstGeom prst="rect">
            <a:avLst/>
          </a:prstGeom>
        </p:spPr>
        <p:txBody>
          <a:bodyPr vert="horz" lIns="91440" tIns="45720" rIns="91440" bIns="45720" rtlCol="1">
            <a:normAutofit/>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ar-SA" b="1" dirty="0" smtClean="0">
                <a:ln w="1905">
                  <a:solidFill>
                    <a:sysClr val="windowText" lastClr="000000"/>
                  </a:solidFill>
                </a:ln>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t>الفصل</a:t>
            </a:r>
            <a:r>
              <a:rPr lang="en-US" b="1" dirty="0" smtClean="0">
                <a:ln w="1905">
                  <a:solidFill>
                    <a:sysClr val="windowText" lastClr="000000"/>
                  </a:solidFill>
                </a:ln>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t> </a:t>
            </a:r>
            <a:r>
              <a:rPr lang="ar-SA" b="1" dirty="0" smtClean="0">
                <a:ln w="1905">
                  <a:solidFill>
                    <a:sysClr val="windowText" lastClr="000000"/>
                  </a:solidFill>
                </a:ln>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t>السادس</a:t>
            </a:r>
            <a:r>
              <a:rPr lang="en-US" b="1" dirty="0" smtClean="0">
                <a:ln w="1905">
                  <a:solidFill>
                    <a:sysClr val="windowText" lastClr="000000"/>
                  </a:solidFill>
                </a:ln>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rPr>
              <a:t> :</a:t>
            </a:r>
            <a:r>
              <a:rPr lang="ar-SA" b="1" dirty="0" smtClean="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البنوك </a:t>
            </a:r>
            <a:r>
              <a:rPr lang="ar-SA" b="1" dirty="0" smtClean="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المركزية</a:t>
            </a:r>
            <a:endParaRPr lang="en-US" dirty="0" smtClean="0"/>
          </a:p>
          <a:p>
            <a:pPr marL="0" indent="0" algn="ctr">
              <a:buNone/>
            </a:pPr>
            <a:endParaRPr lang="ar-SA" b="1" dirty="0">
              <a:ln w="1905">
                <a:solidFill>
                  <a:sysClr val="windowText" lastClr="000000"/>
                </a:solidFill>
              </a:ln>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endParaRPr>
          </a:p>
        </p:txBody>
      </p:sp>
      <p:sp>
        <p:nvSpPr>
          <p:cNvPr id="5" name="Content Placeholder 2"/>
          <p:cNvSpPr txBox="1">
            <a:spLocks/>
          </p:cNvSpPr>
          <p:nvPr/>
        </p:nvSpPr>
        <p:spPr>
          <a:xfrm>
            <a:off x="775284" y="2789312"/>
            <a:ext cx="8229600" cy="820688"/>
          </a:xfrm>
          <a:prstGeom prst="rect">
            <a:avLst/>
          </a:prstGeom>
        </p:spPr>
        <p:txBody>
          <a:bodyPr vert="horz" lIns="91440" tIns="45720" rIns="91440" bIns="45720" rtlCol="1">
            <a:normAutofit/>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ar-SA" b="1"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endParaRPr>
          </a:p>
        </p:txBody>
      </p:sp>
      <p:sp>
        <p:nvSpPr>
          <p:cNvPr id="2" name="Slide Number Placeholder 1"/>
          <p:cNvSpPr>
            <a:spLocks noGrp="1"/>
          </p:cNvSpPr>
          <p:nvPr>
            <p:ph type="sldNum" sz="quarter" idx="12"/>
          </p:nvPr>
        </p:nvSpPr>
        <p:spPr/>
        <p:txBody>
          <a:bodyPr/>
          <a:lstStyle/>
          <a:p>
            <a:fld id="{4C4AAA60-B5B4-4371-B6B4-21BFE913F1AA}" type="slidenum">
              <a:rPr lang="ar-SA" smtClean="0"/>
              <a:pPr/>
              <a:t>2</a:t>
            </a:fld>
            <a:endParaRPr lang="ar-SA"/>
          </a:p>
        </p:txBody>
      </p:sp>
    </p:spTree>
    <p:extLst>
      <p:ext uri="{BB962C8B-B14F-4D97-AF65-F5344CB8AC3E}">
        <p14:creationId xmlns:p14="http://schemas.microsoft.com/office/powerpoint/2010/main" xmlns="" val="3330155427"/>
      </p:ext>
    </p:extLst>
  </p:cSld>
  <p:clrMapOvr>
    <a:masterClrMapping/>
  </p:clrMapOvr>
  <mc:AlternateContent xmlns:mc="http://schemas.openxmlformats.org/markup-compatibility/2006">
    <mc:Choice xmlns:p14="http://schemas.microsoft.com/office/powerpoint/2010/main" xmlns="" Requires="p14">
      <p:transition spd="slow" p14:dur="1600" advTm="15000">
        <p14:prism dir="r" isContent="1" isInverted="1"/>
        <p:sndAc>
          <p:stSnd>
            <p:snd r:embed="rId3" name="chimes.wav"/>
          </p:stSnd>
        </p:sndAc>
      </p:transition>
    </mc:Choice>
    <mc:Fallback>
      <p:transition spd="slow" advTm="15000">
        <p:fade/>
        <p:sndAc>
          <p:stSnd>
            <p:snd r:embed="rId2" name="chimes.wav"/>
          </p:stSnd>
        </p:sndAc>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p:cTn id="7" dur="500" fill="hold"/>
                                        <p:tgtEl>
                                          <p:spTgt spid="4"/>
                                        </p:tgtEl>
                                        <p:attrNameLst>
                                          <p:attrName>ppt_w</p:attrName>
                                        </p:attrNameLst>
                                      </p:cBhvr>
                                      <p:tavLst>
                                        <p:tav tm="0">
                                          <p:val>
                                            <p:fltVal val="0"/>
                                          </p:val>
                                        </p:tav>
                                        <p:tav tm="100000">
                                          <p:val>
                                            <p:strVal val="#ppt_w"/>
                                          </p:val>
                                        </p:tav>
                                      </p:tavLst>
                                    </p:anim>
                                    <p:anim calcmode="lin" valueType="num">
                                      <p:cBhvr>
                                        <p:cTn id="8" dur="500" fill="hold"/>
                                        <p:tgtEl>
                                          <p:spTgt spid="4"/>
                                        </p:tgtEl>
                                        <p:attrNameLst>
                                          <p:attrName>ppt_h</p:attrName>
                                        </p:attrNameLst>
                                      </p:cBhvr>
                                      <p:tavLst>
                                        <p:tav tm="0">
                                          <p:val>
                                            <p:fltVal val="0"/>
                                          </p:val>
                                        </p:tav>
                                        <p:tav tm="100000">
                                          <p:val>
                                            <p:strVal val="#ppt_h"/>
                                          </p:val>
                                        </p:tav>
                                      </p:tavLst>
                                    </p:anim>
                                    <p:animEffect transition="in" filter="fade">
                                      <p:cBhvr>
                                        <p:cTn id="9"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57300" y="1556792"/>
            <a:ext cx="8229600" cy="820688"/>
          </a:xfrm>
        </p:spPr>
        <p:txBody>
          <a:bodyPr>
            <a:normAutofit/>
          </a:bodyPr>
          <a:lstStyle/>
          <a:p>
            <a:r>
              <a:rPr lang="ar-SA" b="1" dirty="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البنوك </a:t>
            </a:r>
            <a:r>
              <a:rPr lang="ar-SA" b="1" dirty="0" smtClean="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المركزية</a:t>
            </a:r>
            <a:r>
              <a:rPr lang="ar-SA" b="1" dirty="0" smtClean="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a:t>
            </a:r>
            <a:endParaRPr lang="ar-SA" b="1" dirty="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4" name="Content Placeholder 2"/>
          <p:cNvSpPr txBox="1">
            <a:spLocks/>
          </p:cNvSpPr>
          <p:nvPr/>
        </p:nvSpPr>
        <p:spPr>
          <a:xfrm>
            <a:off x="622884" y="2276872"/>
            <a:ext cx="8229600" cy="1761728"/>
          </a:xfrm>
          <a:prstGeom prst="rect">
            <a:avLst/>
          </a:prstGeom>
        </p:spPr>
        <p:txBody>
          <a:bodyPr vert="horz" lIns="91440" tIns="45720" rIns="91440" bIns="45720" rtlCol="1">
            <a:normAutofit fontScale="70000" lnSpcReduction="20000"/>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lnSpc>
                <a:spcPct val="120000"/>
              </a:lnSpc>
              <a:buNone/>
            </a:pPr>
            <a:r>
              <a:rPr lang="ar-SA" sz="3600" b="1" dirty="0">
                <a:ln w="11430">
                  <a:solidFill>
                    <a:sysClr val="windowText" lastClr="000000"/>
                  </a:solidFill>
                </a:ln>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هي الجهة المسؤولة عن مراقبة وتوجيه النظام المصرفي في الدولة، وتهدف بشكل عام إلى الحفاظ على الاستقرار النقدي والمالي، والإسهام في تعزيز النمو الاقتصادي والسيطرة على التضخم وتخفيض البطالة. </a:t>
            </a:r>
            <a:r>
              <a:rPr lang="ar-SA" sz="3600" b="1" dirty="0" smtClean="0">
                <a:ln w="11430">
                  <a:solidFill>
                    <a:sysClr val="windowText" lastClr="000000"/>
                  </a:solidFill>
                </a:ln>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وهي تتضلع بثلاث وظائف رئيسة هي: </a:t>
            </a:r>
            <a:endParaRPr lang="ar-SA" sz="33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5" name="Content Placeholder 2"/>
          <p:cNvSpPr txBox="1">
            <a:spLocks/>
          </p:cNvSpPr>
          <p:nvPr/>
        </p:nvSpPr>
        <p:spPr>
          <a:xfrm>
            <a:off x="775284" y="2789312"/>
            <a:ext cx="8229600" cy="1659632"/>
          </a:xfrm>
          <a:prstGeom prst="rect">
            <a:avLst/>
          </a:prstGeom>
        </p:spPr>
        <p:txBody>
          <a:bodyPr vert="horz" lIns="91440" tIns="45720" rIns="91440" bIns="45720" rtlCol="1">
            <a:normAutofit/>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ar-SA" b="1"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endParaRPr>
          </a:p>
        </p:txBody>
      </p:sp>
      <p:sp>
        <p:nvSpPr>
          <p:cNvPr id="8" name="Content Placeholder 2"/>
          <p:cNvSpPr txBox="1">
            <a:spLocks/>
          </p:cNvSpPr>
          <p:nvPr/>
        </p:nvSpPr>
        <p:spPr>
          <a:xfrm>
            <a:off x="255064" y="4038600"/>
            <a:ext cx="8445624" cy="820688"/>
          </a:xfrm>
          <a:prstGeom prst="rect">
            <a:avLst/>
          </a:prstGeom>
        </p:spPr>
        <p:txBody>
          <a:bodyPr vert="horz" lIns="91440" tIns="45720" rIns="91440" bIns="45720" rtlCol="1">
            <a:norm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ar-SA" sz="33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1.</a:t>
            </a:r>
            <a:r>
              <a:rPr lang="ar-SA" b="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	</a:t>
            </a:r>
            <a:r>
              <a:rPr lang="ar-SA" sz="33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بنك </a:t>
            </a:r>
            <a:r>
              <a:rPr lang="ar-SA" sz="33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الإصدار</a:t>
            </a:r>
            <a:r>
              <a:rPr lang="ar-SA" b="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a:t>
            </a:r>
            <a:endParaRPr lang="ar-SA" b="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p:txBody>
      </p:sp>
      <p:sp>
        <p:nvSpPr>
          <p:cNvPr id="11" name="Content Placeholder 2"/>
          <p:cNvSpPr txBox="1">
            <a:spLocks/>
          </p:cNvSpPr>
          <p:nvPr/>
        </p:nvSpPr>
        <p:spPr>
          <a:xfrm>
            <a:off x="471088" y="4724400"/>
            <a:ext cx="8229600" cy="663130"/>
          </a:xfrm>
          <a:prstGeom prst="rect">
            <a:avLst/>
          </a:prstGeom>
        </p:spPr>
        <p:txBody>
          <a:bodyPr vert="horz" lIns="91440" tIns="45720" rIns="91440" bIns="45720" rtlCol="1">
            <a:norm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ar-SA" sz="28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2.</a:t>
            </a:r>
            <a:r>
              <a:rPr lang="ar-SA" sz="28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	</a:t>
            </a:r>
            <a:r>
              <a:rPr lang="ar-SA" sz="28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بنك البنوك.</a:t>
            </a:r>
            <a:endParaRPr lang="ar-SA" sz="28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12" name="Content Placeholder 2"/>
          <p:cNvSpPr txBox="1">
            <a:spLocks/>
          </p:cNvSpPr>
          <p:nvPr/>
        </p:nvSpPr>
        <p:spPr>
          <a:xfrm>
            <a:off x="502986" y="5380442"/>
            <a:ext cx="8229600" cy="1008112"/>
          </a:xfrm>
          <a:prstGeom prst="rect">
            <a:avLst/>
          </a:prstGeom>
        </p:spPr>
        <p:txBody>
          <a:bodyPr vert="horz" lIns="91440" tIns="45720" rIns="91440" bIns="45720" rtlCol="1">
            <a:no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ar-SA" sz="28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3.</a:t>
            </a:r>
            <a:r>
              <a:rPr lang="ar-SA" sz="28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	</a:t>
            </a:r>
            <a:r>
              <a:rPr lang="ar-SA" sz="28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بنك الحكومة.</a:t>
            </a:r>
            <a:endParaRPr lang="ar-SA" sz="28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6" name="Slide Number Placeholder 5"/>
          <p:cNvSpPr>
            <a:spLocks noGrp="1"/>
          </p:cNvSpPr>
          <p:nvPr>
            <p:ph type="sldNum" sz="quarter" idx="12"/>
          </p:nvPr>
        </p:nvSpPr>
        <p:spPr/>
        <p:txBody>
          <a:bodyPr/>
          <a:lstStyle/>
          <a:p>
            <a:fld id="{4C4AAA60-B5B4-4371-B6B4-21BFE913F1AA}" type="slidenum">
              <a:rPr lang="ar-SA" smtClean="0"/>
              <a:pPr/>
              <a:t>3</a:t>
            </a:fld>
            <a:endParaRPr lang="ar-SA"/>
          </a:p>
        </p:txBody>
      </p:sp>
    </p:spTree>
    <p:extLst>
      <p:ext uri="{BB962C8B-B14F-4D97-AF65-F5344CB8AC3E}">
        <p14:creationId xmlns:p14="http://schemas.microsoft.com/office/powerpoint/2010/main" xmlns="" val="1731383302"/>
      </p:ext>
    </p:extLst>
  </p:cSld>
  <p:clrMapOvr>
    <a:masterClrMapping/>
  </p:clrMapOvr>
  <mc:AlternateContent xmlns:mc="http://schemas.openxmlformats.org/markup-compatibility/2006">
    <mc:Choice xmlns:p14="http://schemas.microsoft.com/office/powerpoint/2010/main" xmlns="" Requires="p14">
      <p:transition spd="slow" p14:dur="1600" advTm="15000">
        <p14:prism dir="r" isContent="1" isInverted="1"/>
        <p:sndAc>
          <p:stSnd>
            <p:snd r:embed="rId3" name="chimes.wav"/>
          </p:stSnd>
        </p:sndAc>
      </p:transition>
    </mc:Choice>
    <mc:Fallback>
      <p:transition spd="slow" advTm="15000">
        <p:fade/>
        <p:sndAc>
          <p:stSnd>
            <p:snd r:embed="rId2" name="chimes.wav"/>
          </p:stSnd>
        </p:sndAc>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4" presetClass="emph" presetSubtype="0" fill="hold" grpId="0" nodeType="clickEffect">
                                  <p:stCondLst>
                                    <p:cond delay="0"/>
                                  </p:stCondLst>
                                  <p:iterate type="lt">
                                    <p:tmPct val="10000"/>
                                  </p:iterate>
                                  <p:childTnLst>
                                    <p:animMotion origin="layout" path="M 0.0 0.0 L 0.0 -0.07213" pathEditMode="relative" ptsTypes="">
                                      <p:cBhvr>
                                        <p:cTn id="6" dur="250" accel="50000" decel="50000" autoRev="1" fill="hold">
                                          <p:stCondLst>
                                            <p:cond delay="0"/>
                                          </p:stCondLst>
                                        </p:cTn>
                                        <p:tgtEl>
                                          <p:spTgt spid="3">
                                            <p:txEl>
                                              <p:pRg st="0" end="0"/>
                                            </p:txEl>
                                          </p:spTgt>
                                        </p:tgtEl>
                                        <p:attrNameLst>
                                          <p:attrName>ppt_x</p:attrName>
                                          <p:attrName>ppt_y</p:attrName>
                                        </p:attrNameLst>
                                      </p:cBhvr>
                                    </p:animMotion>
                                    <p:animRot by="1500000">
                                      <p:cBhvr>
                                        <p:cTn id="7" dur="125" fill="hold">
                                          <p:stCondLst>
                                            <p:cond delay="0"/>
                                          </p:stCondLst>
                                        </p:cTn>
                                        <p:tgtEl>
                                          <p:spTgt spid="3">
                                            <p:txEl>
                                              <p:pRg st="0" end="0"/>
                                            </p:txEl>
                                          </p:spTgt>
                                        </p:tgtEl>
                                        <p:attrNameLst>
                                          <p:attrName>r</p:attrName>
                                        </p:attrNameLst>
                                      </p:cBhvr>
                                    </p:animRot>
                                    <p:animRot by="-1500000">
                                      <p:cBhvr>
                                        <p:cTn id="8" dur="125" fill="hold">
                                          <p:stCondLst>
                                            <p:cond delay="125"/>
                                          </p:stCondLst>
                                        </p:cTn>
                                        <p:tgtEl>
                                          <p:spTgt spid="3">
                                            <p:txEl>
                                              <p:pRg st="0" end="0"/>
                                            </p:txEl>
                                          </p:spTgt>
                                        </p:tgtEl>
                                        <p:attrNameLst>
                                          <p:attrName>r</p:attrName>
                                        </p:attrNameLst>
                                      </p:cBhvr>
                                    </p:animRot>
                                    <p:animRot by="-1500000">
                                      <p:cBhvr>
                                        <p:cTn id="9" dur="125" fill="hold">
                                          <p:stCondLst>
                                            <p:cond delay="250"/>
                                          </p:stCondLst>
                                        </p:cTn>
                                        <p:tgtEl>
                                          <p:spTgt spid="3">
                                            <p:txEl>
                                              <p:pRg st="0" end="0"/>
                                            </p:txEl>
                                          </p:spTgt>
                                        </p:tgtEl>
                                        <p:attrNameLst>
                                          <p:attrName>r</p:attrName>
                                        </p:attrNameLst>
                                      </p:cBhvr>
                                    </p:animRot>
                                    <p:animRot by="1500000">
                                      <p:cBhvr>
                                        <p:cTn id="10" dur="125" fill="hold">
                                          <p:stCondLst>
                                            <p:cond delay="375"/>
                                          </p:stCondLst>
                                        </p:cTn>
                                        <p:tgtEl>
                                          <p:spTgt spid="3">
                                            <p:txEl>
                                              <p:pRg st="0" end="0"/>
                                            </p:txEl>
                                          </p:spTgt>
                                        </p:tgtEl>
                                        <p:attrNameLst>
                                          <p:attrName>r</p:attrName>
                                        </p:attrNameLst>
                                      </p:cBhvr>
                                    </p:animRot>
                                  </p:childTnLst>
                                </p:cTn>
                              </p:par>
                            </p:childTnLst>
                          </p:cTn>
                        </p:par>
                      </p:childTnLst>
                    </p:cTn>
                  </p:par>
                  <p:par>
                    <p:cTn id="11" fill="hold">
                      <p:stCondLst>
                        <p:cond delay="indefinite"/>
                      </p:stCondLst>
                      <p:childTnLst>
                        <p:par>
                          <p:cTn id="12" fill="hold">
                            <p:stCondLst>
                              <p:cond delay="0"/>
                            </p:stCondLst>
                            <p:childTnLst>
                              <p:par>
                                <p:cTn id="13" presetID="53" presetClass="entr" presetSubtype="16" fill="hold" grpId="0" nodeType="clickEffect">
                                  <p:stCondLst>
                                    <p:cond delay="0"/>
                                  </p:stCondLst>
                                  <p:childTnLst>
                                    <p:set>
                                      <p:cBhvr>
                                        <p:cTn id="14" dur="1" fill="hold">
                                          <p:stCondLst>
                                            <p:cond delay="0"/>
                                          </p:stCondLst>
                                        </p:cTn>
                                        <p:tgtEl>
                                          <p:spTgt spid="4"/>
                                        </p:tgtEl>
                                        <p:attrNameLst>
                                          <p:attrName>style.visibility</p:attrName>
                                        </p:attrNameLst>
                                      </p:cBhvr>
                                      <p:to>
                                        <p:strVal val="visible"/>
                                      </p:to>
                                    </p:set>
                                    <p:anim calcmode="lin" valueType="num">
                                      <p:cBhvr>
                                        <p:cTn id="15" dur="500" fill="hold"/>
                                        <p:tgtEl>
                                          <p:spTgt spid="4"/>
                                        </p:tgtEl>
                                        <p:attrNameLst>
                                          <p:attrName>ppt_w</p:attrName>
                                        </p:attrNameLst>
                                      </p:cBhvr>
                                      <p:tavLst>
                                        <p:tav tm="0">
                                          <p:val>
                                            <p:fltVal val="0"/>
                                          </p:val>
                                        </p:tav>
                                        <p:tav tm="100000">
                                          <p:val>
                                            <p:strVal val="#ppt_w"/>
                                          </p:val>
                                        </p:tav>
                                      </p:tavLst>
                                    </p:anim>
                                    <p:anim calcmode="lin" valueType="num">
                                      <p:cBhvr>
                                        <p:cTn id="16" dur="500" fill="hold"/>
                                        <p:tgtEl>
                                          <p:spTgt spid="4"/>
                                        </p:tgtEl>
                                        <p:attrNameLst>
                                          <p:attrName>ppt_h</p:attrName>
                                        </p:attrNameLst>
                                      </p:cBhvr>
                                      <p:tavLst>
                                        <p:tav tm="0">
                                          <p:val>
                                            <p:fltVal val="0"/>
                                          </p:val>
                                        </p:tav>
                                        <p:tav tm="100000">
                                          <p:val>
                                            <p:strVal val="#ppt_h"/>
                                          </p:val>
                                        </p:tav>
                                      </p:tavLst>
                                    </p:anim>
                                    <p:animEffect transition="in" filter="fade">
                                      <p:cBhvr>
                                        <p:cTn id="17" dur="500"/>
                                        <p:tgtEl>
                                          <p:spTgt spid="4"/>
                                        </p:tgtEl>
                                      </p:cBhvr>
                                    </p:animEffect>
                                  </p:childTnLst>
                                </p:cTn>
                              </p:par>
                            </p:childTnLst>
                          </p:cTn>
                        </p:par>
                      </p:childTnLst>
                    </p:cTn>
                  </p:par>
                  <p:par>
                    <p:cTn id="18" fill="hold">
                      <p:stCondLst>
                        <p:cond delay="indefinite"/>
                      </p:stCondLst>
                      <p:childTnLst>
                        <p:par>
                          <p:cTn id="19" fill="hold">
                            <p:stCondLst>
                              <p:cond delay="0"/>
                            </p:stCondLst>
                            <p:childTnLst>
                              <p:par>
                                <p:cTn id="20" presetID="53" presetClass="entr" presetSubtype="16" fill="hold" grpId="0" nodeType="clickEffect">
                                  <p:stCondLst>
                                    <p:cond delay="0"/>
                                  </p:stCondLst>
                                  <p:childTnLst>
                                    <p:set>
                                      <p:cBhvr>
                                        <p:cTn id="21" dur="1" fill="hold">
                                          <p:stCondLst>
                                            <p:cond delay="0"/>
                                          </p:stCondLst>
                                        </p:cTn>
                                        <p:tgtEl>
                                          <p:spTgt spid="8"/>
                                        </p:tgtEl>
                                        <p:attrNameLst>
                                          <p:attrName>style.visibility</p:attrName>
                                        </p:attrNameLst>
                                      </p:cBhvr>
                                      <p:to>
                                        <p:strVal val="visible"/>
                                      </p:to>
                                    </p:set>
                                    <p:anim calcmode="lin" valueType="num">
                                      <p:cBhvr>
                                        <p:cTn id="22" dur="500" fill="hold"/>
                                        <p:tgtEl>
                                          <p:spTgt spid="8"/>
                                        </p:tgtEl>
                                        <p:attrNameLst>
                                          <p:attrName>ppt_w</p:attrName>
                                        </p:attrNameLst>
                                      </p:cBhvr>
                                      <p:tavLst>
                                        <p:tav tm="0">
                                          <p:val>
                                            <p:fltVal val="0"/>
                                          </p:val>
                                        </p:tav>
                                        <p:tav tm="100000">
                                          <p:val>
                                            <p:strVal val="#ppt_w"/>
                                          </p:val>
                                        </p:tav>
                                      </p:tavLst>
                                    </p:anim>
                                    <p:anim calcmode="lin" valueType="num">
                                      <p:cBhvr>
                                        <p:cTn id="23" dur="500" fill="hold"/>
                                        <p:tgtEl>
                                          <p:spTgt spid="8"/>
                                        </p:tgtEl>
                                        <p:attrNameLst>
                                          <p:attrName>ppt_h</p:attrName>
                                        </p:attrNameLst>
                                      </p:cBhvr>
                                      <p:tavLst>
                                        <p:tav tm="0">
                                          <p:val>
                                            <p:fltVal val="0"/>
                                          </p:val>
                                        </p:tav>
                                        <p:tav tm="100000">
                                          <p:val>
                                            <p:strVal val="#ppt_h"/>
                                          </p:val>
                                        </p:tav>
                                      </p:tavLst>
                                    </p:anim>
                                    <p:animEffect transition="in" filter="fade">
                                      <p:cBhvr>
                                        <p:cTn id="24" dur="500"/>
                                        <p:tgtEl>
                                          <p:spTgt spid="8"/>
                                        </p:tgtEl>
                                      </p:cBhvr>
                                    </p:animEffect>
                                  </p:childTnLst>
                                </p:cTn>
                              </p:par>
                            </p:childTnLst>
                          </p:cTn>
                        </p:par>
                      </p:childTnLst>
                    </p:cTn>
                  </p:par>
                  <p:par>
                    <p:cTn id="25" fill="hold">
                      <p:stCondLst>
                        <p:cond delay="indefinite"/>
                      </p:stCondLst>
                      <p:childTnLst>
                        <p:par>
                          <p:cTn id="26" fill="hold">
                            <p:stCondLst>
                              <p:cond delay="0"/>
                            </p:stCondLst>
                            <p:childTnLst>
                              <p:par>
                                <p:cTn id="27" presetID="53" presetClass="entr" presetSubtype="16" fill="hold" grpId="0" nodeType="clickEffect">
                                  <p:stCondLst>
                                    <p:cond delay="0"/>
                                  </p:stCondLst>
                                  <p:childTnLst>
                                    <p:set>
                                      <p:cBhvr>
                                        <p:cTn id="28" dur="1" fill="hold">
                                          <p:stCondLst>
                                            <p:cond delay="0"/>
                                          </p:stCondLst>
                                        </p:cTn>
                                        <p:tgtEl>
                                          <p:spTgt spid="11"/>
                                        </p:tgtEl>
                                        <p:attrNameLst>
                                          <p:attrName>style.visibility</p:attrName>
                                        </p:attrNameLst>
                                      </p:cBhvr>
                                      <p:to>
                                        <p:strVal val="visible"/>
                                      </p:to>
                                    </p:set>
                                    <p:anim calcmode="lin" valueType="num">
                                      <p:cBhvr>
                                        <p:cTn id="29" dur="500" fill="hold"/>
                                        <p:tgtEl>
                                          <p:spTgt spid="11"/>
                                        </p:tgtEl>
                                        <p:attrNameLst>
                                          <p:attrName>ppt_w</p:attrName>
                                        </p:attrNameLst>
                                      </p:cBhvr>
                                      <p:tavLst>
                                        <p:tav tm="0">
                                          <p:val>
                                            <p:fltVal val="0"/>
                                          </p:val>
                                        </p:tav>
                                        <p:tav tm="100000">
                                          <p:val>
                                            <p:strVal val="#ppt_w"/>
                                          </p:val>
                                        </p:tav>
                                      </p:tavLst>
                                    </p:anim>
                                    <p:anim calcmode="lin" valueType="num">
                                      <p:cBhvr>
                                        <p:cTn id="30" dur="500" fill="hold"/>
                                        <p:tgtEl>
                                          <p:spTgt spid="11"/>
                                        </p:tgtEl>
                                        <p:attrNameLst>
                                          <p:attrName>ppt_h</p:attrName>
                                        </p:attrNameLst>
                                      </p:cBhvr>
                                      <p:tavLst>
                                        <p:tav tm="0">
                                          <p:val>
                                            <p:fltVal val="0"/>
                                          </p:val>
                                        </p:tav>
                                        <p:tav tm="100000">
                                          <p:val>
                                            <p:strVal val="#ppt_h"/>
                                          </p:val>
                                        </p:tav>
                                      </p:tavLst>
                                    </p:anim>
                                    <p:animEffect transition="in" filter="fade">
                                      <p:cBhvr>
                                        <p:cTn id="31" dur="500"/>
                                        <p:tgtEl>
                                          <p:spTgt spid="11"/>
                                        </p:tgtEl>
                                      </p:cBhvr>
                                    </p:animEffect>
                                  </p:childTnLst>
                                </p:cTn>
                              </p:par>
                            </p:childTnLst>
                          </p:cTn>
                        </p:par>
                      </p:childTnLst>
                    </p:cTn>
                  </p:par>
                  <p:par>
                    <p:cTn id="32" fill="hold">
                      <p:stCondLst>
                        <p:cond delay="indefinite"/>
                      </p:stCondLst>
                      <p:childTnLst>
                        <p:par>
                          <p:cTn id="33" fill="hold">
                            <p:stCondLst>
                              <p:cond delay="0"/>
                            </p:stCondLst>
                            <p:childTnLst>
                              <p:par>
                                <p:cTn id="34" presetID="53" presetClass="entr" presetSubtype="16" fill="hold" grpId="0" nodeType="clickEffect">
                                  <p:stCondLst>
                                    <p:cond delay="0"/>
                                  </p:stCondLst>
                                  <p:childTnLst>
                                    <p:set>
                                      <p:cBhvr>
                                        <p:cTn id="35" dur="1" fill="hold">
                                          <p:stCondLst>
                                            <p:cond delay="0"/>
                                          </p:stCondLst>
                                        </p:cTn>
                                        <p:tgtEl>
                                          <p:spTgt spid="12"/>
                                        </p:tgtEl>
                                        <p:attrNameLst>
                                          <p:attrName>style.visibility</p:attrName>
                                        </p:attrNameLst>
                                      </p:cBhvr>
                                      <p:to>
                                        <p:strVal val="visible"/>
                                      </p:to>
                                    </p:set>
                                    <p:anim calcmode="lin" valueType="num">
                                      <p:cBhvr>
                                        <p:cTn id="36" dur="500" fill="hold"/>
                                        <p:tgtEl>
                                          <p:spTgt spid="12"/>
                                        </p:tgtEl>
                                        <p:attrNameLst>
                                          <p:attrName>ppt_w</p:attrName>
                                        </p:attrNameLst>
                                      </p:cBhvr>
                                      <p:tavLst>
                                        <p:tav tm="0">
                                          <p:val>
                                            <p:fltVal val="0"/>
                                          </p:val>
                                        </p:tav>
                                        <p:tav tm="100000">
                                          <p:val>
                                            <p:strVal val="#ppt_w"/>
                                          </p:val>
                                        </p:tav>
                                      </p:tavLst>
                                    </p:anim>
                                    <p:anim calcmode="lin" valueType="num">
                                      <p:cBhvr>
                                        <p:cTn id="37" dur="500" fill="hold"/>
                                        <p:tgtEl>
                                          <p:spTgt spid="12"/>
                                        </p:tgtEl>
                                        <p:attrNameLst>
                                          <p:attrName>ppt_h</p:attrName>
                                        </p:attrNameLst>
                                      </p:cBhvr>
                                      <p:tavLst>
                                        <p:tav tm="0">
                                          <p:val>
                                            <p:fltVal val="0"/>
                                          </p:val>
                                        </p:tav>
                                        <p:tav tm="100000">
                                          <p:val>
                                            <p:strVal val="#ppt_h"/>
                                          </p:val>
                                        </p:tav>
                                      </p:tavLst>
                                    </p:anim>
                                    <p:animEffect transition="in" filter="fade">
                                      <p:cBhvr>
                                        <p:cTn id="38" dur="500"/>
                                        <p:tgtEl>
                                          <p:spTgt spid="1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p:bldP spid="8" grpId="0"/>
      <p:bldP spid="11" grpId="0"/>
      <p:bldP spid="12"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57300" y="1556792"/>
            <a:ext cx="8229600" cy="820688"/>
          </a:xfrm>
        </p:spPr>
        <p:txBody>
          <a:bodyPr>
            <a:normAutofit/>
          </a:bodyPr>
          <a:lstStyle/>
          <a:p>
            <a:r>
              <a:rPr lang="ar-SA" b="1" dirty="0" smtClean="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أولاً: بنك الإصدار</a:t>
            </a:r>
            <a:endParaRPr lang="ar-SA" b="1" dirty="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4" name="Content Placeholder 2"/>
          <p:cNvSpPr txBox="1">
            <a:spLocks/>
          </p:cNvSpPr>
          <p:nvPr/>
        </p:nvSpPr>
        <p:spPr>
          <a:xfrm>
            <a:off x="622884" y="2276872"/>
            <a:ext cx="8229600" cy="2295128"/>
          </a:xfrm>
          <a:prstGeom prst="rect">
            <a:avLst/>
          </a:prstGeom>
        </p:spPr>
        <p:txBody>
          <a:bodyPr vert="horz" lIns="91440" tIns="45720" rIns="91440" bIns="45720" rtlCol="1">
            <a:normAutofit fontScale="77500" lnSpcReduction="20000"/>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lnSpc>
                <a:spcPct val="120000"/>
              </a:lnSpc>
              <a:buNone/>
            </a:pPr>
            <a:r>
              <a:rPr lang="ar-SA" sz="3600" b="1" dirty="0">
                <a:ln w="11430">
                  <a:solidFill>
                    <a:sysClr val="windowText" lastClr="000000"/>
                  </a:solidFill>
                </a:ln>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قبل ظهور البنوك المركزية كانت البنوك التجارية تضطلع بحق إصدار النقود وهو ما أدي لتفاوت في مستوي الثقة بالنقد المتداول وكذلك إلي أرباح كبيرة حققتها البنوك التجارية، وعندما أنشئ بنك انجلترا عام 1694اعطي حق إصدار النقود، وهو ما أعطي ثقة بالنقد المتداول، ولاحقا سمحت له الحكومة بالسيطرة علي عرض النقود.</a:t>
            </a:r>
            <a:endParaRPr lang="ar-SA" sz="33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5" name="Content Placeholder 2"/>
          <p:cNvSpPr txBox="1">
            <a:spLocks/>
          </p:cNvSpPr>
          <p:nvPr/>
        </p:nvSpPr>
        <p:spPr>
          <a:xfrm>
            <a:off x="775284" y="2789312"/>
            <a:ext cx="8229600" cy="1659632"/>
          </a:xfrm>
          <a:prstGeom prst="rect">
            <a:avLst/>
          </a:prstGeom>
        </p:spPr>
        <p:txBody>
          <a:bodyPr vert="horz" lIns="91440" tIns="45720" rIns="91440" bIns="45720" rtlCol="1">
            <a:normAutofit/>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ar-SA" b="1"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endParaRPr>
          </a:p>
        </p:txBody>
      </p:sp>
      <p:sp>
        <p:nvSpPr>
          <p:cNvPr id="6" name="Slide Number Placeholder 5"/>
          <p:cNvSpPr>
            <a:spLocks noGrp="1"/>
          </p:cNvSpPr>
          <p:nvPr>
            <p:ph type="sldNum" sz="quarter" idx="12"/>
          </p:nvPr>
        </p:nvSpPr>
        <p:spPr/>
        <p:txBody>
          <a:bodyPr/>
          <a:lstStyle/>
          <a:p>
            <a:fld id="{4C4AAA60-B5B4-4371-B6B4-21BFE913F1AA}" type="slidenum">
              <a:rPr lang="ar-SA" smtClean="0"/>
              <a:pPr/>
              <a:t>4</a:t>
            </a:fld>
            <a:endParaRPr lang="ar-SA"/>
          </a:p>
        </p:txBody>
      </p:sp>
    </p:spTree>
    <p:extLst>
      <p:ext uri="{BB962C8B-B14F-4D97-AF65-F5344CB8AC3E}">
        <p14:creationId xmlns:p14="http://schemas.microsoft.com/office/powerpoint/2010/main" xmlns="" val="97050564"/>
      </p:ext>
    </p:extLst>
  </p:cSld>
  <p:clrMapOvr>
    <a:masterClrMapping/>
  </p:clrMapOvr>
  <mc:AlternateContent xmlns:mc="http://schemas.openxmlformats.org/markup-compatibility/2006">
    <mc:Choice xmlns:p14="http://schemas.microsoft.com/office/powerpoint/2010/main" xmlns="" Requires="p14">
      <p:transition spd="slow" p14:dur="1600" advTm="15000">
        <p14:prism dir="r" isContent="1" isInverted="1"/>
        <p:sndAc>
          <p:stSnd>
            <p:snd r:embed="rId3" name="chimes.wav"/>
          </p:stSnd>
        </p:sndAc>
      </p:transition>
    </mc:Choice>
    <mc:Fallback>
      <p:transition spd="slow" advTm="15000">
        <p:fade/>
        <p:sndAc>
          <p:stSnd>
            <p:snd r:embed="rId2" name="chimes.wav"/>
          </p:stSnd>
        </p:sndAc>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4" presetClass="emph" presetSubtype="0" fill="hold" grpId="0" nodeType="clickEffect">
                                  <p:stCondLst>
                                    <p:cond delay="0"/>
                                  </p:stCondLst>
                                  <p:iterate type="lt">
                                    <p:tmPct val="10000"/>
                                  </p:iterate>
                                  <p:childTnLst>
                                    <p:animMotion origin="layout" path="M 0.0 0.0 L 0.0 -0.07213" pathEditMode="relative" ptsTypes="">
                                      <p:cBhvr>
                                        <p:cTn id="6" dur="250" accel="50000" decel="50000" autoRev="1" fill="hold">
                                          <p:stCondLst>
                                            <p:cond delay="0"/>
                                          </p:stCondLst>
                                        </p:cTn>
                                        <p:tgtEl>
                                          <p:spTgt spid="3">
                                            <p:txEl>
                                              <p:pRg st="0" end="0"/>
                                            </p:txEl>
                                          </p:spTgt>
                                        </p:tgtEl>
                                        <p:attrNameLst>
                                          <p:attrName>ppt_x</p:attrName>
                                          <p:attrName>ppt_y</p:attrName>
                                        </p:attrNameLst>
                                      </p:cBhvr>
                                    </p:animMotion>
                                    <p:animRot by="1500000">
                                      <p:cBhvr>
                                        <p:cTn id="7" dur="125" fill="hold">
                                          <p:stCondLst>
                                            <p:cond delay="0"/>
                                          </p:stCondLst>
                                        </p:cTn>
                                        <p:tgtEl>
                                          <p:spTgt spid="3">
                                            <p:txEl>
                                              <p:pRg st="0" end="0"/>
                                            </p:txEl>
                                          </p:spTgt>
                                        </p:tgtEl>
                                        <p:attrNameLst>
                                          <p:attrName>r</p:attrName>
                                        </p:attrNameLst>
                                      </p:cBhvr>
                                    </p:animRot>
                                    <p:animRot by="-1500000">
                                      <p:cBhvr>
                                        <p:cTn id="8" dur="125" fill="hold">
                                          <p:stCondLst>
                                            <p:cond delay="125"/>
                                          </p:stCondLst>
                                        </p:cTn>
                                        <p:tgtEl>
                                          <p:spTgt spid="3">
                                            <p:txEl>
                                              <p:pRg st="0" end="0"/>
                                            </p:txEl>
                                          </p:spTgt>
                                        </p:tgtEl>
                                        <p:attrNameLst>
                                          <p:attrName>r</p:attrName>
                                        </p:attrNameLst>
                                      </p:cBhvr>
                                    </p:animRot>
                                    <p:animRot by="-1500000">
                                      <p:cBhvr>
                                        <p:cTn id="9" dur="125" fill="hold">
                                          <p:stCondLst>
                                            <p:cond delay="250"/>
                                          </p:stCondLst>
                                        </p:cTn>
                                        <p:tgtEl>
                                          <p:spTgt spid="3">
                                            <p:txEl>
                                              <p:pRg st="0" end="0"/>
                                            </p:txEl>
                                          </p:spTgt>
                                        </p:tgtEl>
                                        <p:attrNameLst>
                                          <p:attrName>r</p:attrName>
                                        </p:attrNameLst>
                                      </p:cBhvr>
                                    </p:animRot>
                                    <p:animRot by="1500000">
                                      <p:cBhvr>
                                        <p:cTn id="10" dur="125" fill="hold">
                                          <p:stCondLst>
                                            <p:cond delay="375"/>
                                          </p:stCondLst>
                                        </p:cTn>
                                        <p:tgtEl>
                                          <p:spTgt spid="3">
                                            <p:txEl>
                                              <p:pRg st="0" end="0"/>
                                            </p:txEl>
                                          </p:spTgt>
                                        </p:tgtEl>
                                        <p:attrNameLst>
                                          <p:attrName>r</p:attrName>
                                        </p:attrNameLst>
                                      </p:cBhvr>
                                    </p:animRot>
                                  </p:childTnLst>
                                </p:cTn>
                              </p:par>
                            </p:childTnLst>
                          </p:cTn>
                        </p:par>
                      </p:childTnLst>
                    </p:cTn>
                  </p:par>
                  <p:par>
                    <p:cTn id="11" fill="hold">
                      <p:stCondLst>
                        <p:cond delay="indefinite"/>
                      </p:stCondLst>
                      <p:childTnLst>
                        <p:par>
                          <p:cTn id="12" fill="hold">
                            <p:stCondLst>
                              <p:cond delay="0"/>
                            </p:stCondLst>
                            <p:childTnLst>
                              <p:par>
                                <p:cTn id="13" presetID="53" presetClass="entr" presetSubtype="16" fill="hold" grpId="0" nodeType="clickEffect">
                                  <p:stCondLst>
                                    <p:cond delay="0"/>
                                  </p:stCondLst>
                                  <p:childTnLst>
                                    <p:set>
                                      <p:cBhvr>
                                        <p:cTn id="14" dur="1" fill="hold">
                                          <p:stCondLst>
                                            <p:cond delay="0"/>
                                          </p:stCondLst>
                                        </p:cTn>
                                        <p:tgtEl>
                                          <p:spTgt spid="4"/>
                                        </p:tgtEl>
                                        <p:attrNameLst>
                                          <p:attrName>style.visibility</p:attrName>
                                        </p:attrNameLst>
                                      </p:cBhvr>
                                      <p:to>
                                        <p:strVal val="visible"/>
                                      </p:to>
                                    </p:set>
                                    <p:anim calcmode="lin" valueType="num">
                                      <p:cBhvr>
                                        <p:cTn id="15" dur="2000" fill="hold"/>
                                        <p:tgtEl>
                                          <p:spTgt spid="4"/>
                                        </p:tgtEl>
                                        <p:attrNameLst>
                                          <p:attrName>ppt_w</p:attrName>
                                        </p:attrNameLst>
                                      </p:cBhvr>
                                      <p:tavLst>
                                        <p:tav tm="0">
                                          <p:val>
                                            <p:fltVal val="0"/>
                                          </p:val>
                                        </p:tav>
                                        <p:tav tm="100000">
                                          <p:val>
                                            <p:strVal val="#ppt_w"/>
                                          </p:val>
                                        </p:tav>
                                      </p:tavLst>
                                    </p:anim>
                                    <p:anim calcmode="lin" valueType="num">
                                      <p:cBhvr>
                                        <p:cTn id="16" dur="2000" fill="hold"/>
                                        <p:tgtEl>
                                          <p:spTgt spid="4"/>
                                        </p:tgtEl>
                                        <p:attrNameLst>
                                          <p:attrName>ppt_h</p:attrName>
                                        </p:attrNameLst>
                                      </p:cBhvr>
                                      <p:tavLst>
                                        <p:tav tm="0">
                                          <p:val>
                                            <p:fltVal val="0"/>
                                          </p:val>
                                        </p:tav>
                                        <p:tav tm="100000">
                                          <p:val>
                                            <p:strVal val="#ppt_h"/>
                                          </p:val>
                                        </p:tav>
                                      </p:tavLst>
                                    </p:anim>
                                    <p:animEffect transition="in" filter="fade">
                                      <p:cBhvr>
                                        <p:cTn id="17" dur="2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2"/>
          <p:cNvSpPr txBox="1">
            <a:spLocks/>
          </p:cNvSpPr>
          <p:nvPr/>
        </p:nvSpPr>
        <p:spPr>
          <a:xfrm>
            <a:off x="739842" y="1549152"/>
            <a:ext cx="8229600" cy="820688"/>
          </a:xfrm>
          <a:prstGeom prst="rect">
            <a:avLst/>
          </a:prstGeom>
        </p:spPr>
        <p:txBody>
          <a:bodyPr vert="horz" lIns="91440" tIns="45720" rIns="91440" bIns="45720" rtlCol="1">
            <a:normAutofit/>
            <a:scene3d>
              <a:camera prst="orthographicFront">
                <a:rot lat="0" lon="0" rev="0"/>
              </a:camera>
              <a:lightRig rig="glow" dir="t">
                <a:rot lat="0" lon="0" rev="3600000"/>
              </a:lightRig>
            </a:scene3d>
            <a:sp3d prstMaterial="softEdge">
              <a:bevelT w="29210" h="16510"/>
              <a:contourClr>
                <a:schemeClr val="accent4">
                  <a:alpha val="9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ar-SA" b="1" dirty="0" smtClean="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ثانياً: </a:t>
            </a:r>
            <a:r>
              <a:rPr lang="ar-SA" b="1" dirty="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بنك </a:t>
            </a:r>
            <a:r>
              <a:rPr lang="ar-SA" b="1" dirty="0" smtClean="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الحكومة</a:t>
            </a:r>
            <a:endParaRPr lang="ar-SA" b="1" dirty="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a:p>
            <a:endParaRPr lang="ar-SA" b="1" dirty="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5" name="Content Placeholder 2"/>
          <p:cNvSpPr txBox="1">
            <a:spLocks/>
          </p:cNvSpPr>
          <p:nvPr/>
        </p:nvSpPr>
        <p:spPr>
          <a:xfrm>
            <a:off x="775284" y="2789312"/>
            <a:ext cx="8229600" cy="820688"/>
          </a:xfrm>
          <a:prstGeom prst="rect">
            <a:avLst/>
          </a:prstGeom>
        </p:spPr>
        <p:txBody>
          <a:bodyPr vert="horz" lIns="91440" tIns="45720" rIns="91440" bIns="45720" rtlCol="1">
            <a:normAutofit/>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ar-SA" b="1"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endParaRPr>
          </a:p>
        </p:txBody>
      </p:sp>
      <p:sp>
        <p:nvSpPr>
          <p:cNvPr id="11" name="Content Placeholder 2"/>
          <p:cNvSpPr txBox="1">
            <a:spLocks/>
          </p:cNvSpPr>
          <p:nvPr/>
        </p:nvSpPr>
        <p:spPr>
          <a:xfrm>
            <a:off x="485376" y="4114800"/>
            <a:ext cx="8229600" cy="663130"/>
          </a:xfrm>
          <a:prstGeom prst="rect">
            <a:avLst/>
          </a:prstGeom>
        </p:spPr>
        <p:txBody>
          <a:bodyPr vert="horz" lIns="91440" tIns="45720" rIns="91440" bIns="45720" rtlCol="1">
            <a:no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ar-SA" sz="2700" b="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2. </a:t>
            </a:r>
            <a:r>
              <a:rPr lang="ar-SA" sz="27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الاقتراض </a:t>
            </a:r>
            <a:r>
              <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نيابة عن الدولة سواء داخليا أو خارجيا.</a:t>
            </a:r>
          </a:p>
          <a:p>
            <a:pPr marL="0" indent="0">
              <a:buNone/>
            </a:pPr>
            <a:endPar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12" name="Content Placeholder 2"/>
          <p:cNvSpPr txBox="1">
            <a:spLocks/>
          </p:cNvSpPr>
          <p:nvPr/>
        </p:nvSpPr>
        <p:spPr>
          <a:xfrm>
            <a:off x="450739" y="4869160"/>
            <a:ext cx="8229600" cy="1008112"/>
          </a:xfrm>
          <a:prstGeom prst="rect">
            <a:avLst/>
          </a:prstGeom>
        </p:spPr>
        <p:txBody>
          <a:bodyPr vert="horz" lIns="91440" tIns="45720" rIns="91440" bIns="45720" rtlCol="1">
            <a:no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lvl="0" indent="0">
              <a:buNone/>
            </a:pPr>
            <a:r>
              <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3. تمثيل الدولة في المحافل النقدية الدولية آو العالمية الأخرى.</a:t>
            </a:r>
            <a:endParaRPr lang="en-US"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13" name="Content Placeholder 2"/>
          <p:cNvSpPr txBox="1">
            <a:spLocks/>
          </p:cNvSpPr>
          <p:nvPr/>
        </p:nvSpPr>
        <p:spPr>
          <a:xfrm>
            <a:off x="486828" y="5589240"/>
            <a:ext cx="8229600" cy="864096"/>
          </a:xfrm>
          <a:prstGeom prst="rect">
            <a:avLst/>
          </a:prstGeom>
        </p:spPr>
        <p:txBody>
          <a:bodyPr vert="horz" lIns="91440" tIns="45720" rIns="91440" bIns="45720" rtlCol="1">
            <a:norm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lvl="0" indent="0">
              <a:buNone/>
            </a:pPr>
            <a:r>
              <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4. الاحتفاظ باحتياطيات الدولة من الذهب والعملات الأجنبية.</a:t>
            </a:r>
            <a:endParaRPr lang="en-US"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14" name="Content Placeholder 2"/>
          <p:cNvSpPr txBox="1">
            <a:spLocks/>
          </p:cNvSpPr>
          <p:nvPr/>
        </p:nvSpPr>
        <p:spPr>
          <a:xfrm>
            <a:off x="395536" y="2996952"/>
            <a:ext cx="8284803" cy="663130"/>
          </a:xfrm>
          <a:prstGeom prst="rect">
            <a:avLst/>
          </a:prstGeom>
        </p:spPr>
        <p:txBody>
          <a:bodyPr vert="horz" lIns="91440" tIns="45720" rIns="91440" bIns="45720" rtlCol="1">
            <a:no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ar-SA" sz="2700" b="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1</a:t>
            </a:r>
            <a:r>
              <a:rPr lang="ar-SA" sz="27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 الاستثمار </a:t>
            </a:r>
            <a:r>
              <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نيابة عن الحكومة والمؤسسات التابعة لها كصندوق معاشات التقاعد والمؤسسة العام للتأمينات الاجتماعية.</a:t>
            </a:r>
          </a:p>
          <a:p>
            <a:pPr marL="0" indent="0">
              <a:buNone/>
            </a:pPr>
            <a:endPar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15" name="Content Placeholder 2"/>
          <p:cNvSpPr txBox="1">
            <a:spLocks/>
          </p:cNvSpPr>
          <p:nvPr/>
        </p:nvSpPr>
        <p:spPr>
          <a:xfrm>
            <a:off x="622884" y="2276872"/>
            <a:ext cx="8229600" cy="618728"/>
          </a:xfrm>
          <a:prstGeom prst="rect">
            <a:avLst/>
          </a:prstGeom>
        </p:spPr>
        <p:txBody>
          <a:bodyPr vert="horz" lIns="91440" tIns="45720" rIns="91440" bIns="45720" rtlCol="1">
            <a:normAutofit fontScale="77500" lnSpcReduction="20000"/>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lnSpc>
                <a:spcPct val="120000"/>
              </a:lnSpc>
              <a:buNone/>
            </a:pPr>
            <a:r>
              <a:rPr lang="ar-SA" sz="3600" b="1" dirty="0">
                <a:ln w="11430">
                  <a:solidFill>
                    <a:sysClr val="windowText" lastClr="000000"/>
                  </a:solidFill>
                </a:ln>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تقدم البنوك المركزية خدمات عديدة للحكومات في دول العالم المختلفة:</a:t>
            </a:r>
            <a:endParaRPr lang="ar-SA" sz="33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3" name="Slide Number Placeholder 2"/>
          <p:cNvSpPr>
            <a:spLocks noGrp="1"/>
          </p:cNvSpPr>
          <p:nvPr>
            <p:ph type="sldNum" sz="quarter" idx="12"/>
          </p:nvPr>
        </p:nvSpPr>
        <p:spPr/>
        <p:txBody>
          <a:bodyPr/>
          <a:lstStyle/>
          <a:p>
            <a:fld id="{4C4AAA60-B5B4-4371-B6B4-21BFE913F1AA}" type="slidenum">
              <a:rPr lang="ar-SA" smtClean="0"/>
              <a:pPr/>
              <a:t>5</a:t>
            </a:fld>
            <a:endParaRPr lang="ar-SA"/>
          </a:p>
        </p:txBody>
      </p:sp>
    </p:spTree>
    <p:extLst>
      <p:ext uri="{BB962C8B-B14F-4D97-AF65-F5344CB8AC3E}">
        <p14:creationId xmlns:p14="http://schemas.microsoft.com/office/powerpoint/2010/main" xmlns="" val="3342771839"/>
      </p:ext>
    </p:extLst>
  </p:cSld>
  <p:clrMapOvr>
    <a:masterClrMapping/>
  </p:clrMapOvr>
  <mc:AlternateContent xmlns:mc="http://schemas.openxmlformats.org/markup-compatibility/2006">
    <mc:Choice xmlns:p14="http://schemas.microsoft.com/office/powerpoint/2010/main" xmlns="" Requires="p14">
      <p:transition spd="slow" p14:dur="1600" advTm="15000">
        <p14:prism dir="r" isContent="1" isInverted="1"/>
        <p:sndAc>
          <p:stSnd>
            <p:snd r:embed="rId3" name="chimes.wav"/>
          </p:stSnd>
        </p:sndAc>
      </p:transition>
    </mc:Choice>
    <mc:Fallback>
      <p:transition spd="slow" advTm="15000">
        <p:fade/>
        <p:sndAc>
          <p:stSnd>
            <p:snd r:embed="rId2" name="chimes.wav"/>
          </p:stSnd>
        </p:sndAc>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p:cTn id="7" dur="500" fill="hold"/>
                                        <p:tgtEl>
                                          <p:spTgt spid="4"/>
                                        </p:tgtEl>
                                        <p:attrNameLst>
                                          <p:attrName>ppt_w</p:attrName>
                                        </p:attrNameLst>
                                      </p:cBhvr>
                                      <p:tavLst>
                                        <p:tav tm="0">
                                          <p:val>
                                            <p:fltVal val="0"/>
                                          </p:val>
                                        </p:tav>
                                        <p:tav tm="100000">
                                          <p:val>
                                            <p:strVal val="#ppt_w"/>
                                          </p:val>
                                        </p:tav>
                                      </p:tavLst>
                                    </p:anim>
                                    <p:anim calcmode="lin" valueType="num">
                                      <p:cBhvr>
                                        <p:cTn id="8" dur="500" fill="hold"/>
                                        <p:tgtEl>
                                          <p:spTgt spid="4"/>
                                        </p:tgtEl>
                                        <p:attrNameLst>
                                          <p:attrName>ppt_h</p:attrName>
                                        </p:attrNameLst>
                                      </p:cBhvr>
                                      <p:tavLst>
                                        <p:tav tm="0">
                                          <p:val>
                                            <p:fltVal val="0"/>
                                          </p:val>
                                        </p:tav>
                                        <p:tav tm="100000">
                                          <p:val>
                                            <p:strVal val="#ppt_h"/>
                                          </p:val>
                                        </p:tav>
                                      </p:tavLst>
                                    </p:anim>
                                    <p:animEffect transition="in" filter="fade">
                                      <p:cBhvr>
                                        <p:cTn id="9" dur="500"/>
                                        <p:tgtEl>
                                          <p:spTgt spid="4"/>
                                        </p:tgtEl>
                                      </p:cBhvr>
                                    </p:animEffect>
                                  </p:childTnLst>
                                </p:cTn>
                              </p:par>
                            </p:childTnLst>
                          </p:cTn>
                        </p:par>
                      </p:childTnLst>
                    </p:cTn>
                  </p:par>
                  <p:par>
                    <p:cTn id="10" fill="hold">
                      <p:stCondLst>
                        <p:cond delay="indefinite"/>
                      </p:stCondLst>
                      <p:childTnLst>
                        <p:par>
                          <p:cTn id="11" fill="hold">
                            <p:stCondLst>
                              <p:cond delay="0"/>
                            </p:stCondLst>
                            <p:childTnLst>
                              <p:par>
                                <p:cTn id="12" presetID="53" presetClass="entr" presetSubtype="16" fill="hold" grpId="0" nodeType="clickEffect">
                                  <p:stCondLst>
                                    <p:cond delay="0"/>
                                  </p:stCondLst>
                                  <p:childTnLst>
                                    <p:set>
                                      <p:cBhvr>
                                        <p:cTn id="13" dur="1" fill="hold">
                                          <p:stCondLst>
                                            <p:cond delay="0"/>
                                          </p:stCondLst>
                                        </p:cTn>
                                        <p:tgtEl>
                                          <p:spTgt spid="15"/>
                                        </p:tgtEl>
                                        <p:attrNameLst>
                                          <p:attrName>style.visibility</p:attrName>
                                        </p:attrNameLst>
                                      </p:cBhvr>
                                      <p:to>
                                        <p:strVal val="visible"/>
                                      </p:to>
                                    </p:set>
                                    <p:anim calcmode="lin" valueType="num">
                                      <p:cBhvr>
                                        <p:cTn id="14" dur="2000" fill="hold"/>
                                        <p:tgtEl>
                                          <p:spTgt spid="15"/>
                                        </p:tgtEl>
                                        <p:attrNameLst>
                                          <p:attrName>ppt_w</p:attrName>
                                        </p:attrNameLst>
                                      </p:cBhvr>
                                      <p:tavLst>
                                        <p:tav tm="0">
                                          <p:val>
                                            <p:fltVal val="0"/>
                                          </p:val>
                                        </p:tav>
                                        <p:tav tm="100000">
                                          <p:val>
                                            <p:strVal val="#ppt_w"/>
                                          </p:val>
                                        </p:tav>
                                      </p:tavLst>
                                    </p:anim>
                                    <p:anim calcmode="lin" valueType="num">
                                      <p:cBhvr>
                                        <p:cTn id="15" dur="2000" fill="hold"/>
                                        <p:tgtEl>
                                          <p:spTgt spid="15"/>
                                        </p:tgtEl>
                                        <p:attrNameLst>
                                          <p:attrName>ppt_h</p:attrName>
                                        </p:attrNameLst>
                                      </p:cBhvr>
                                      <p:tavLst>
                                        <p:tav tm="0">
                                          <p:val>
                                            <p:fltVal val="0"/>
                                          </p:val>
                                        </p:tav>
                                        <p:tav tm="100000">
                                          <p:val>
                                            <p:strVal val="#ppt_h"/>
                                          </p:val>
                                        </p:tav>
                                      </p:tavLst>
                                    </p:anim>
                                    <p:animEffect transition="in" filter="fade">
                                      <p:cBhvr>
                                        <p:cTn id="16" dur="2000"/>
                                        <p:tgtEl>
                                          <p:spTgt spid="15"/>
                                        </p:tgtEl>
                                      </p:cBhvr>
                                    </p:animEffect>
                                  </p:childTnLst>
                                </p:cTn>
                              </p:par>
                            </p:childTnLst>
                          </p:cTn>
                        </p:par>
                      </p:childTnLst>
                    </p:cTn>
                  </p:par>
                  <p:par>
                    <p:cTn id="17" fill="hold">
                      <p:stCondLst>
                        <p:cond delay="indefinite"/>
                      </p:stCondLst>
                      <p:childTnLst>
                        <p:par>
                          <p:cTn id="18" fill="hold">
                            <p:stCondLst>
                              <p:cond delay="0"/>
                            </p:stCondLst>
                            <p:childTnLst>
                              <p:par>
                                <p:cTn id="19" presetID="53" presetClass="entr" presetSubtype="16" fill="hold" grpId="0" nodeType="clickEffect">
                                  <p:stCondLst>
                                    <p:cond delay="0"/>
                                  </p:stCondLst>
                                  <p:childTnLst>
                                    <p:set>
                                      <p:cBhvr>
                                        <p:cTn id="20" dur="1" fill="hold">
                                          <p:stCondLst>
                                            <p:cond delay="0"/>
                                          </p:stCondLst>
                                        </p:cTn>
                                        <p:tgtEl>
                                          <p:spTgt spid="14"/>
                                        </p:tgtEl>
                                        <p:attrNameLst>
                                          <p:attrName>style.visibility</p:attrName>
                                        </p:attrNameLst>
                                      </p:cBhvr>
                                      <p:to>
                                        <p:strVal val="visible"/>
                                      </p:to>
                                    </p:set>
                                    <p:anim calcmode="lin" valueType="num">
                                      <p:cBhvr>
                                        <p:cTn id="21" dur="500" fill="hold"/>
                                        <p:tgtEl>
                                          <p:spTgt spid="14"/>
                                        </p:tgtEl>
                                        <p:attrNameLst>
                                          <p:attrName>ppt_w</p:attrName>
                                        </p:attrNameLst>
                                      </p:cBhvr>
                                      <p:tavLst>
                                        <p:tav tm="0">
                                          <p:val>
                                            <p:fltVal val="0"/>
                                          </p:val>
                                        </p:tav>
                                        <p:tav tm="100000">
                                          <p:val>
                                            <p:strVal val="#ppt_w"/>
                                          </p:val>
                                        </p:tav>
                                      </p:tavLst>
                                    </p:anim>
                                    <p:anim calcmode="lin" valueType="num">
                                      <p:cBhvr>
                                        <p:cTn id="22" dur="500" fill="hold"/>
                                        <p:tgtEl>
                                          <p:spTgt spid="14"/>
                                        </p:tgtEl>
                                        <p:attrNameLst>
                                          <p:attrName>ppt_h</p:attrName>
                                        </p:attrNameLst>
                                      </p:cBhvr>
                                      <p:tavLst>
                                        <p:tav tm="0">
                                          <p:val>
                                            <p:fltVal val="0"/>
                                          </p:val>
                                        </p:tav>
                                        <p:tav tm="100000">
                                          <p:val>
                                            <p:strVal val="#ppt_h"/>
                                          </p:val>
                                        </p:tav>
                                      </p:tavLst>
                                    </p:anim>
                                    <p:animEffect transition="in" filter="fade">
                                      <p:cBhvr>
                                        <p:cTn id="23" dur="500"/>
                                        <p:tgtEl>
                                          <p:spTgt spid="14"/>
                                        </p:tgtEl>
                                      </p:cBhvr>
                                    </p:animEffect>
                                  </p:childTnLst>
                                </p:cTn>
                              </p:par>
                            </p:childTnLst>
                          </p:cTn>
                        </p:par>
                      </p:childTnLst>
                    </p:cTn>
                  </p:par>
                  <p:par>
                    <p:cTn id="24" fill="hold">
                      <p:stCondLst>
                        <p:cond delay="indefinite"/>
                      </p:stCondLst>
                      <p:childTnLst>
                        <p:par>
                          <p:cTn id="25" fill="hold">
                            <p:stCondLst>
                              <p:cond delay="0"/>
                            </p:stCondLst>
                            <p:childTnLst>
                              <p:par>
                                <p:cTn id="26" presetID="53" presetClass="entr" presetSubtype="16" fill="hold" grpId="0" nodeType="clickEffect">
                                  <p:stCondLst>
                                    <p:cond delay="0"/>
                                  </p:stCondLst>
                                  <p:childTnLst>
                                    <p:set>
                                      <p:cBhvr>
                                        <p:cTn id="27" dur="1" fill="hold">
                                          <p:stCondLst>
                                            <p:cond delay="0"/>
                                          </p:stCondLst>
                                        </p:cTn>
                                        <p:tgtEl>
                                          <p:spTgt spid="11"/>
                                        </p:tgtEl>
                                        <p:attrNameLst>
                                          <p:attrName>style.visibility</p:attrName>
                                        </p:attrNameLst>
                                      </p:cBhvr>
                                      <p:to>
                                        <p:strVal val="visible"/>
                                      </p:to>
                                    </p:set>
                                    <p:anim calcmode="lin" valueType="num">
                                      <p:cBhvr>
                                        <p:cTn id="28" dur="500" fill="hold"/>
                                        <p:tgtEl>
                                          <p:spTgt spid="11"/>
                                        </p:tgtEl>
                                        <p:attrNameLst>
                                          <p:attrName>ppt_w</p:attrName>
                                        </p:attrNameLst>
                                      </p:cBhvr>
                                      <p:tavLst>
                                        <p:tav tm="0">
                                          <p:val>
                                            <p:fltVal val="0"/>
                                          </p:val>
                                        </p:tav>
                                        <p:tav tm="100000">
                                          <p:val>
                                            <p:strVal val="#ppt_w"/>
                                          </p:val>
                                        </p:tav>
                                      </p:tavLst>
                                    </p:anim>
                                    <p:anim calcmode="lin" valueType="num">
                                      <p:cBhvr>
                                        <p:cTn id="29" dur="500" fill="hold"/>
                                        <p:tgtEl>
                                          <p:spTgt spid="11"/>
                                        </p:tgtEl>
                                        <p:attrNameLst>
                                          <p:attrName>ppt_h</p:attrName>
                                        </p:attrNameLst>
                                      </p:cBhvr>
                                      <p:tavLst>
                                        <p:tav tm="0">
                                          <p:val>
                                            <p:fltVal val="0"/>
                                          </p:val>
                                        </p:tav>
                                        <p:tav tm="100000">
                                          <p:val>
                                            <p:strVal val="#ppt_h"/>
                                          </p:val>
                                        </p:tav>
                                      </p:tavLst>
                                    </p:anim>
                                    <p:animEffect transition="in" filter="fade">
                                      <p:cBhvr>
                                        <p:cTn id="30" dur="500"/>
                                        <p:tgtEl>
                                          <p:spTgt spid="11"/>
                                        </p:tgtEl>
                                      </p:cBhvr>
                                    </p:animEffect>
                                  </p:childTnLst>
                                </p:cTn>
                              </p:par>
                            </p:childTnLst>
                          </p:cTn>
                        </p:par>
                      </p:childTnLst>
                    </p:cTn>
                  </p:par>
                  <p:par>
                    <p:cTn id="31" fill="hold">
                      <p:stCondLst>
                        <p:cond delay="indefinite"/>
                      </p:stCondLst>
                      <p:childTnLst>
                        <p:par>
                          <p:cTn id="32" fill="hold">
                            <p:stCondLst>
                              <p:cond delay="0"/>
                            </p:stCondLst>
                            <p:childTnLst>
                              <p:par>
                                <p:cTn id="33" presetID="53" presetClass="entr" presetSubtype="16" fill="hold" grpId="0" nodeType="clickEffect">
                                  <p:stCondLst>
                                    <p:cond delay="0"/>
                                  </p:stCondLst>
                                  <p:childTnLst>
                                    <p:set>
                                      <p:cBhvr>
                                        <p:cTn id="34" dur="1" fill="hold">
                                          <p:stCondLst>
                                            <p:cond delay="0"/>
                                          </p:stCondLst>
                                        </p:cTn>
                                        <p:tgtEl>
                                          <p:spTgt spid="12"/>
                                        </p:tgtEl>
                                        <p:attrNameLst>
                                          <p:attrName>style.visibility</p:attrName>
                                        </p:attrNameLst>
                                      </p:cBhvr>
                                      <p:to>
                                        <p:strVal val="visible"/>
                                      </p:to>
                                    </p:set>
                                    <p:anim calcmode="lin" valueType="num">
                                      <p:cBhvr>
                                        <p:cTn id="35" dur="500" fill="hold"/>
                                        <p:tgtEl>
                                          <p:spTgt spid="12"/>
                                        </p:tgtEl>
                                        <p:attrNameLst>
                                          <p:attrName>ppt_w</p:attrName>
                                        </p:attrNameLst>
                                      </p:cBhvr>
                                      <p:tavLst>
                                        <p:tav tm="0">
                                          <p:val>
                                            <p:fltVal val="0"/>
                                          </p:val>
                                        </p:tav>
                                        <p:tav tm="100000">
                                          <p:val>
                                            <p:strVal val="#ppt_w"/>
                                          </p:val>
                                        </p:tav>
                                      </p:tavLst>
                                    </p:anim>
                                    <p:anim calcmode="lin" valueType="num">
                                      <p:cBhvr>
                                        <p:cTn id="36" dur="500" fill="hold"/>
                                        <p:tgtEl>
                                          <p:spTgt spid="12"/>
                                        </p:tgtEl>
                                        <p:attrNameLst>
                                          <p:attrName>ppt_h</p:attrName>
                                        </p:attrNameLst>
                                      </p:cBhvr>
                                      <p:tavLst>
                                        <p:tav tm="0">
                                          <p:val>
                                            <p:fltVal val="0"/>
                                          </p:val>
                                        </p:tav>
                                        <p:tav tm="100000">
                                          <p:val>
                                            <p:strVal val="#ppt_h"/>
                                          </p:val>
                                        </p:tav>
                                      </p:tavLst>
                                    </p:anim>
                                    <p:animEffect transition="in" filter="fade">
                                      <p:cBhvr>
                                        <p:cTn id="37" dur="500"/>
                                        <p:tgtEl>
                                          <p:spTgt spid="12"/>
                                        </p:tgtEl>
                                      </p:cBhvr>
                                    </p:animEffect>
                                  </p:childTnLst>
                                </p:cTn>
                              </p:par>
                            </p:childTnLst>
                          </p:cTn>
                        </p:par>
                      </p:childTnLst>
                    </p:cTn>
                  </p:par>
                  <p:par>
                    <p:cTn id="38" fill="hold">
                      <p:stCondLst>
                        <p:cond delay="indefinite"/>
                      </p:stCondLst>
                      <p:childTnLst>
                        <p:par>
                          <p:cTn id="39" fill="hold">
                            <p:stCondLst>
                              <p:cond delay="0"/>
                            </p:stCondLst>
                            <p:childTnLst>
                              <p:par>
                                <p:cTn id="40" presetID="53" presetClass="entr" presetSubtype="16" fill="hold" grpId="0" nodeType="clickEffect">
                                  <p:stCondLst>
                                    <p:cond delay="0"/>
                                  </p:stCondLst>
                                  <p:childTnLst>
                                    <p:set>
                                      <p:cBhvr>
                                        <p:cTn id="41" dur="1" fill="hold">
                                          <p:stCondLst>
                                            <p:cond delay="0"/>
                                          </p:stCondLst>
                                        </p:cTn>
                                        <p:tgtEl>
                                          <p:spTgt spid="13"/>
                                        </p:tgtEl>
                                        <p:attrNameLst>
                                          <p:attrName>style.visibility</p:attrName>
                                        </p:attrNameLst>
                                      </p:cBhvr>
                                      <p:to>
                                        <p:strVal val="visible"/>
                                      </p:to>
                                    </p:set>
                                    <p:anim calcmode="lin" valueType="num">
                                      <p:cBhvr>
                                        <p:cTn id="42" dur="500" fill="hold"/>
                                        <p:tgtEl>
                                          <p:spTgt spid="13"/>
                                        </p:tgtEl>
                                        <p:attrNameLst>
                                          <p:attrName>ppt_w</p:attrName>
                                        </p:attrNameLst>
                                      </p:cBhvr>
                                      <p:tavLst>
                                        <p:tav tm="0">
                                          <p:val>
                                            <p:fltVal val="0"/>
                                          </p:val>
                                        </p:tav>
                                        <p:tav tm="100000">
                                          <p:val>
                                            <p:strVal val="#ppt_w"/>
                                          </p:val>
                                        </p:tav>
                                      </p:tavLst>
                                    </p:anim>
                                    <p:anim calcmode="lin" valueType="num">
                                      <p:cBhvr>
                                        <p:cTn id="43" dur="500" fill="hold"/>
                                        <p:tgtEl>
                                          <p:spTgt spid="13"/>
                                        </p:tgtEl>
                                        <p:attrNameLst>
                                          <p:attrName>ppt_h</p:attrName>
                                        </p:attrNameLst>
                                      </p:cBhvr>
                                      <p:tavLst>
                                        <p:tav tm="0">
                                          <p:val>
                                            <p:fltVal val="0"/>
                                          </p:val>
                                        </p:tav>
                                        <p:tav tm="100000">
                                          <p:val>
                                            <p:strVal val="#ppt_h"/>
                                          </p:val>
                                        </p:tav>
                                      </p:tavLst>
                                    </p:anim>
                                    <p:animEffect transition="in" filter="fade">
                                      <p:cBhvr>
                                        <p:cTn id="44" dur="500"/>
                                        <p:tgtEl>
                                          <p:spTgt spid="1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11" grpId="0"/>
      <p:bldP spid="12" grpId="0"/>
      <p:bldP spid="13" grpId="0"/>
      <p:bldP spid="14" grpId="0"/>
      <p:bldP spid="15"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2"/>
          <p:cNvSpPr txBox="1">
            <a:spLocks/>
          </p:cNvSpPr>
          <p:nvPr/>
        </p:nvSpPr>
        <p:spPr>
          <a:xfrm>
            <a:off x="739842" y="1549152"/>
            <a:ext cx="8229600" cy="820688"/>
          </a:xfrm>
          <a:prstGeom prst="rect">
            <a:avLst/>
          </a:prstGeom>
        </p:spPr>
        <p:txBody>
          <a:bodyPr vert="horz" lIns="91440" tIns="45720" rIns="91440" bIns="45720" rtlCol="1">
            <a:normAutofit/>
            <a:scene3d>
              <a:camera prst="orthographicFront">
                <a:rot lat="0" lon="0" rev="0"/>
              </a:camera>
              <a:lightRig rig="glow" dir="t">
                <a:rot lat="0" lon="0" rev="3600000"/>
              </a:lightRig>
            </a:scene3d>
            <a:sp3d prstMaterial="softEdge">
              <a:bevelT w="29210" h="16510"/>
              <a:contourClr>
                <a:schemeClr val="accent4">
                  <a:alpha val="9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ar-SA" b="1" dirty="0">
                <a:ln>
                  <a:solidFill>
                    <a:sysClr val="windowText" lastClr="00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ثالثا: بنك البنوك</a:t>
            </a:r>
          </a:p>
        </p:txBody>
      </p:sp>
      <p:sp>
        <p:nvSpPr>
          <p:cNvPr id="5" name="Content Placeholder 2"/>
          <p:cNvSpPr txBox="1">
            <a:spLocks/>
          </p:cNvSpPr>
          <p:nvPr/>
        </p:nvSpPr>
        <p:spPr>
          <a:xfrm>
            <a:off x="775284" y="2789312"/>
            <a:ext cx="8229600" cy="820688"/>
          </a:xfrm>
          <a:prstGeom prst="rect">
            <a:avLst/>
          </a:prstGeom>
        </p:spPr>
        <p:txBody>
          <a:bodyPr vert="horz" lIns="91440" tIns="45720" rIns="91440" bIns="45720" rtlCol="1">
            <a:normAutofit/>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ar-SA" b="1" dirty="0">
              <a:ln w="1905"/>
              <a:gradFill>
                <a:gsLst>
                  <a:gs pos="0">
                    <a:schemeClr val="accent6">
                      <a:shade val="20000"/>
                      <a:satMod val="200000"/>
                    </a:schemeClr>
                  </a:gs>
                  <a:gs pos="78000">
                    <a:schemeClr val="accent6">
                      <a:tint val="90000"/>
                      <a:shade val="89000"/>
                      <a:satMod val="220000"/>
                    </a:schemeClr>
                  </a:gs>
                  <a:gs pos="100000">
                    <a:schemeClr val="accent6">
                      <a:tint val="12000"/>
                      <a:satMod val="255000"/>
                    </a:schemeClr>
                  </a:gs>
                </a:gsLst>
                <a:lin ang="5400000"/>
              </a:gradFill>
              <a:effectLst>
                <a:innerShdw blurRad="69850" dist="43180" dir="5400000">
                  <a:srgbClr val="000000">
                    <a:alpha val="65000"/>
                  </a:srgbClr>
                </a:innerShdw>
              </a:effectLst>
            </a:endParaRPr>
          </a:p>
        </p:txBody>
      </p:sp>
      <p:sp>
        <p:nvSpPr>
          <p:cNvPr id="11" name="Content Placeholder 2"/>
          <p:cNvSpPr txBox="1">
            <a:spLocks/>
          </p:cNvSpPr>
          <p:nvPr/>
        </p:nvSpPr>
        <p:spPr>
          <a:xfrm>
            <a:off x="509210" y="4516697"/>
            <a:ext cx="8229600" cy="663130"/>
          </a:xfrm>
          <a:prstGeom prst="rect">
            <a:avLst/>
          </a:prstGeom>
        </p:spPr>
        <p:txBody>
          <a:bodyPr vert="horz" lIns="91440" tIns="45720" rIns="91440" bIns="45720" rtlCol="1">
            <a:no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ar-SA" sz="2700" b="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2. </a:t>
            </a:r>
            <a:r>
              <a:rPr lang="ar-SA" sz="27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الاقتراض </a:t>
            </a:r>
            <a:r>
              <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من البنك المركزي لمواجهة الزيادة في المسحوبات</a:t>
            </a:r>
          </a:p>
          <a:p>
            <a:pPr marL="0" indent="0">
              <a:buNone/>
            </a:pPr>
            <a:endPar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12" name="Content Placeholder 2"/>
          <p:cNvSpPr txBox="1">
            <a:spLocks/>
          </p:cNvSpPr>
          <p:nvPr/>
        </p:nvSpPr>
        <p:spPr>
          <a:xfrm>
            <a:off x="450739" y="5173960"/>
            <a:ext cx="8229600" cy="617240"/>
          </a:xfrm>
          <a:prstGeom prst="rect">
            <a:avLst/>
          </a:prstGeom>
        </p:spPr>
        <p:txBody>
          <a:bodyPr vert="horz" lIns="91440" tIns="45720" rIns="91440" bIns="45720" rtlCol="1">
            <a:no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lvl="0" indent="0">
              <a:buNone/>
            </a:pPr>
            <a:r>
              <a:rPr lang="ar-SA" sz="27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3. خصم </a:t>
            </a:r>
            <a:r>
              <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الأوراق المالية المملوكة للبنك التجاري.</a:t>
            </a:r>
            <a:endParaRPr lang="en-US"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13" name="Content Placeholder 2"/>
          <p:cNvSpPr txBox="1">
            <a:spLocks/>
          </p:cNvSpPr>
          <p:nvPr/>
        </p:nvSpPr>
        <p:spPr>
          <a:xfrm>
            <a:off x="486828" y="5791200"/>
            <a:ext cx="8229600" cy="864096"/>
          </a:xfrm>
          <a:prstGeom prst="rect">
            <a:avLst/>
          </a:prstGeom>
        </p:spPr>
        <p:txBody>
          <a:bodyPr vert="horz" lIns="91440" tIns="45720" rIns="91440" bIns="45720" rtlCol="1">
            <a:norm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lvl="0" indent="0">
              <a:buNone/>
            </a:pPr>
            <a:r>
              <a:rPr lang="ar-SA" sz="27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4. الاحتفاظ </a:t>
            </a:r>
            <a:r>
              <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بالاحتياطيات القانونية واستثمارها لدي البنك المركزي. </a:t>
            </a:r>
            <a:endParaRPr lang="en-US"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14" name="Content Placeholder 2"/>
          <p:cNvSpPr txBox="1">
            <a:spLocks/>
          </p:cNvSpPr>
          <p:nvPr/>
        </p:nvSpPr>
        <p:spPr>
          <a:xfrm>
            <a:off x="395534" y="3505200"/>
            <a:ext cx="8284803" cy="663130"/>
          </a:xfrm>
          <a:prstGeom prst="rect">
            <a:avLst/>
          </a:prstGeom>
        </p:spPr>
        <p:txBody>
          <a:bodyPr vert="horz" lIns="91440" tIns="45720" rIns="91440" bIns="45720" rtlCol="1">
            <a:no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ar-SA" sz="2700" b="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1</a:t>
            </a:r>
            <a:r>
              <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 </a:t>
            </a:r>
            <a:r>
              <a:rPr lang="ar-SA" sz="2700" b="1" dirty="0" smtClean="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يحتفظ </a:t>
            </a:r>
            <a:r>
              <a:rPr lang="ar-SA" sz="27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rPr>
              <a:t>البنك المركزي بحسابات دائنة ومدينة للبنوك التجارية وهو ما يسمح له بإجراء المقاصة بين البنوك التجارية بعضها البعض.</a:t>
            </a:r>
          </a:p>
        </p:txBody>
      </p:sp>
      <p:sp>
        <p:nvSpPr>
          <p:cNvPr id="15" name="Content Placeholder 2"/>
          <p:cNvSpPr txBox="1">
            <a:spLocks/>
          </p:cNvSpPr>
          <p:nvPr/>
        </p:nvSpPr>
        <p:spPr>
          <a:xfrm>
            <a:off x="395536" y="2276872"/>
            <a:ext cx="8456948" cy="771128"/>
          </a:xfrm>
          <a:prstGeom prst="rect">
            <a:avLst/>
          </a:prstGeom>
        </p:spPr>
        <p:txBody>
          <a:bodyPr vert="horz" lIns="91440" tIns="45720" rIns="91440" bIns="45720" rtlCol="1">
            <a:noAutofit/>
            <a:scene3d>
              <a:camera prst="orthographicFront"/>
              <a:lightRig rig="flat" dir="tl">
                <a:rot lat="0" lon="0" rev="6600000"/>
              </a:lightRig>
            </a:scene3d>
            <a:sp3d extrusionH="25400" contourW="8890">
              <a:bevelT w="38100" h="31750"/>
              <a:contourClr>
                <a:schemeClr val="accent2">
                  <a:shade val="75000"/>
                </a:schemeClr>
              </a:contourClr>
            </a:sp3d>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lnSpc>
                <a:spcPct val="120000"/>
              </a:lnSpc>
              <a:buNone/>
            </a:pPr>
            <a:r>
              <a:rPr lang="ar-SA" sz="2800" b="1" dirty="0">
                <a:ln w="11430">
                  <a:solidFill>
                    <a:sysClr val="windowText" lastClr="000000"/>
                  </a:solidFill>
                </a:ln>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تقدم البنوك المركزية خدمات عديدة للبنوك التجارية العاملة بالدولة لعل من أهمها:</a:t>
            </a:r>
            <a:endParaRPr lang="ar-SA" sz="2800" b="1" dirty="0">
              <a:ln>
                <a:solidFill>
                  <a:srgbClr val="FF0000"/>
                </a:solidFill>
                <a:prstDash val="solid"/>
              </a:ln>
              <a:gradFill rotWithShape="1">
                <a:gsLst>
                  <a:gs pos="0">
                    <a:schemeClr val="accent4">
                      <a:tint val="70000"/>
                      <a:satMod val="200000"/>
                    </a:schemeClr>
                  </a:gs>
                  <a:gs pos="40000">
                    <a:schemeClr val="accent4">
                      <a:tint val="90000"/>
                      <a:satMod val="130000"/>
                    </a:schemeClr>
                  </a:gs>
                  <a:gs pos="50000">
                    <a:schemeClr val="accent4">
                      <a:tint val="90000"/>
                      <a:satMod val="130000"/>
                    </a:schemeClr>
                  </a:gs>
                  <a:gs pos="68000">
                    <a:schemeClr val="accent4">
                      <a:tint val="90000"/>
                      <a:satMod val="130000"/>
                    </a:schemeClr>
                  </a:gs>
                  <a:gs pos="100000">
                    <a:schemeClr val="accent4">
                      <a:tint val="70000"/>
                      <a:satMod val="200000"/>
                    </a:schemeClr>
                  </a:gs>
                </a:gsLst>
                <a:lin ang="5400000"/>
              </a:gradFill>
              <a:effectLst>
                <a:outerShdw blurRad="88000" dist="50800" dir="5040000" algn="tl">
                  <a:schemeClr val="accent4">
                    <a:tint val="80000"/>
                    <a:satMod val="250000"/>
                    <a:alpha val="45000"/>
                  </a:schemeClr>
                </a:outerShdw>
              </a:effectLst>
            </a:endParaRPr>
          </a:p>
        </p:txBody>
      </p:sp>
      <p:sp>
        <p:nvSpPr>
          <p:cNvPr id="3" name="Slide Number Placeholder 2"/>
          <p:cNvSpPr>
            <a:spLocks noGrp="1"/>
          </p:cNvSpPr>
          <p:nvPr>
            <p:ph type="sldNum" sz="quarter" idx="12"/>
          </p:nvPr>
        </p:nvSpPr>
        <p:spPr/>
        <p:txBody>
          <a:bodyPr/>
          <a:lstStyle/>
          <a:p>
            <a:fld id="{4C4AAA60-B5B4-4371-B6B4-21BFE913F1AA}" type="slidenum">
              <a:rPr lang="ar-SA" smtClean="0"/>
              <a:pPr/>
              <a:t>6</a:t>
            </a:fld>
            <a:endParaRPr lang="ar-SA"/>
          </a:p>
        </p:txBody>
      </p:sp>
    </p:spTree>
    <p:extLst>
      <p:ext uri="{BB962C8B-B14F-4D97-AF65-F5344CB8AC3E}">
        <p14:creationId xmlns:p14="http://schemas.microsoft.com/office/powerpoint/2010/main" xmlns="" val="519094656"/>
      </p:ext>
    </p:extLst>
  </p:cSld>
  <p:clrMapOvr>
    <a:masterClrMapping/>
  </p:clrMapOvr>
  <mc:AlternateContent xmlns:mc="http://schemas.openxmlformats.org/markup-compatibility/2006">
    <mc:Choice xmlns:p14="http://schemas.microsoft.com/office/powerpoint/2010/main" xmlns="" Requires="p14">
      <p:transition spd="slow" p14:dur="1600" advTm="15000">
        <p14:prism dir="r" isContent="1" isInverted="1"/>
        <p:sndAc>
          <p:stSnd>
            <p:snd r:embed="rId3" name="chimes.wav"/>
          </p:stSnd>
        </p:sndAc>
      </p:transition>
    </mc:Choice>
    <mc:Fallback>
      <p:transition spd="slow" advTm="15000">
        <p:fade/>
        <p:sndAc>
          <p:stSnd>
            <p:snd r:embed="rId2" name="chimes.wav"/>
          </p:stSnd>
        </p:sndAc>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p:cTn id="7" dur="500" fill="hold"/>
                                        <p:tgtEl>
                                          <p:spTgt spid="4"/>
                                        </p:tgtEl>
                                        <p:attrNameLst>
                                          <p:attrName>ppt_w</p:attrName>
                                        </p:attrNameLst>
                                      </p:cBhvr>
                                      <p:tavLst>
                                        <p:tav tm="0">
                                          <p:val>
                                            <p:fltVal val="0"/>
                                          </p:val>
                                        </p:tav>
                                        <p:tav tm="100000">
                                          <p:val>
                                            <p:strVal val="#ppt_w"/>
                                          </p:val>
                                        </p:tav>
                                      </p:tavLst>
                                    </p:anim>
                                    <p:anim calcmode="lin" valueType="num">
                                      <p:cBhvr>
                                        <p:cTn id="8" dur="500" fill="hold"/>
                                        <p:tgtEl>
                                          <p:spTgt spid="4"/>
                                        </p:tgtEl>
                                        <p:attrNameLst>
                                          <p:attrName>ppt_h</p:attrName>
                                        </p:attrNameLst>
                                      </p:cBhvr>
                                      <p:tavLst>
                                        <p:tav tm="0">
                                          <p:val>
                                            <p:fltVal val="0"/>
                                          </p:val>
                                        </p:tav>
                                        <p:tav tm="100000">
                                          <p:val>
                                            <p:strVal val="#ppt_h"/>
                                          </p:val>
                                        </p:tav>
                                      </p:tavLst>
                                    </p:anim>
                                    <p:animEffect transition="in" filter="fade">
                                      <p:cBhvr>
                                        <p:cTn id="9" dur="500"/>
                                        <p:tgtEl>
                                          <p:spTgt spid="4"/>
                                        </p:tgtEl>
                                      </p:cBhvr>
                                    </p:animEffect>
                                  </p:childTnLst>
                                </p:cTn>
                              </p:par>
                            </p:childTnLst>
                          </p:cTn>
                        </p:par>
                      </p:childTnLst>
                    </p:cTn>
                  </p:par>
                  <p:par>
                    <p:cTn id="10" fill="hold">
                      <p:stCondLst>
                        <p:cond delay="indefinite"/>
                      </p:stCondLst>
                      <p:childTnLst>
                        <p:par>
                          <p:cTn id="11" fill="hold">
                            <p:stCondLst>
                              <p:cond delay="0"/>
                            </p:stCondLst>
                            <p:childTnLst>
                              <p:par>
                                <p:cTn id="12" presetID="53" presetClass="entr" presetSubtype="16" fill="hold" grpId="0" nodeType="clickEffect">
                                  <p:stCondLst>
                                    <p:cond delay="0"/>
                                  </p:stCondLst>
                                  <p:childTnLst>
                                    <p:set>
                                      <p:cBhvr>
                                        <p:cTn id="13" dur="1" fill="hold">
                                          <p:stCondLst>
                                            <p:cond delay="0"/>
                                          </p:stCondLst>
                                        </p:cTn>
                                        <p:tgtEl>
                                          <p:spTgt spid="15"/>
                                        </p:tgtEl>
                                        <p:attrNameLst>
                                          <p:attrName>style.visibility</p:attrName>
                                        </p:attrNameLst>
                                      </p:cBhvr>
                                      <p:to>
                                        <p:strVal val="visible"/>
                                      </p:to>
                                    </p:set>
                                    <p:anim calcmode="lin" valueType="num">
                                      <p:cBhvr>
                                        <p:cTn id="14" dur="2000" fill="hold"/>
                                        <p:tgtEl>
                                          <p:spTgt spid="15"/>
                                        </p:tgtEl>
                                        <p:attrNameLst>
                                          <p:attrName>ppt_w</p:attrName>
                                        </p:attrNameLst>
                                      </p:cBhvr>
                                      <p:tavLst>
                                        <p:tav tm="0">
                                          <p:val>
                                            <p:fltVal val="0"/>
                                          </p:val>
                                        </p:tav>
                                        <p:tav tm="100000">
                                          <p:val>
                                            <p:strVal val="#ppt_w"/>
                                          </p:val>
                                        </p:tav>
                                      </p:tavLst>
                                    </p:anim>
                                    <p:anim calcmode="lin" valueType="num">
                                      <p:cBhvr>
                                        <p:cTn id="15" dur="2000" fill="hold"/>
                                        <p:tgtEl>
                                          <p:spTgt spid="15"/>
                                        </p:tgtEl>
                                        <p:attrNameLst>
                                          <p:attrName>ppt_h</p:attrName>
                                        </p:attrNameLst>
                                      </p:cBhvr>
                                      <p:tavLst>
                                        <p:tav tm="0">
                                          <p:val>
                                            <p:fltVal val="0"/>
                                          </p:val>
                                        </p:tav>
                                        <p:tav tm="100000">
                                          <p:val>
                                            <p:strVal val="#ppt_h"/>
                                          </p:val>
                                        </p:tav>
                                      </p:tavLst>
                                    </p:anim>
                                    <p:animEffect transition="in" filter="fade">
                                      <p:cBhvr>
                                        <p:cTn id="16" dur="2000"/>
                                        <p:tgtEl>
                                          <p:spTgt spid="15"/>
                                        </p:tgtEl>
                                      </p:cBhvr>
                                    </p:animEffect>
                                  </p:childTnLst>
                                </p:cTn>
                              </p:par>
                            </p:childTnLst>
                          </p:cTn>
                        </p:par>
                      </p:childTnLst>
                    </p:cTn>
                  </p:par>
                  <p:par>
                    <p:cTn id="17" fill="hold">
                      <p:stCondLst>
                        <p:cond delay="indefinite"/>
                      </p:stCondLst>
                      <p:childTnLst>
                        <p:par>
                          <p:cTn id="18" fill="hold">
                            <p:stCondLst>
                              <p:cond delay="0"/>
                            </p:stCondLst>
                            <p:childTnLst>
                              <p:par>
                                <p:cTn id="19" presetID="53" presetClass="entr" presetSubtype="16" fill="hold" grpId="0" nodeType="clickEffect">
                                  <p:stCondLst>
                                    <p:cond delay="0"/>
                                  </p:stCondLst>
                                  <p:childTnLst>
                                    <p:set>
                                      <p:cBhvr>
                                        <p:cTn id="20" dur="1" fill="hold">
                                          <p:stCondLst>
                                            <p:cond delay="0"/>
                                          </p:stCondLst>
                                        </p:cTn>
                                        <p:tgtEl>
                                          <p:spTgt spid="14"/>
                                        </p:tgtEl>
                                        <p:attrNameLst>
                                          <p:attrName>style.visibility</p:attrName>
                                        </p:attrNameLst>
                                      </p:cBhvr>
                                      <p:to>
                                        <p:strVal val="visible"/>
                                      </p:to>
                                    </p:set>
                                    <p:anim calcmode="lin" valueType="num">
                                      <p:cBhvr>
                                        <p:cTn id="21" dur="500" fill="hold"/>
                                        <p:tgtEl>
                                          <p:spTgt spid="14"/>
                                        </p:tgtEl>
                                        <p:attrNameLst>
                                          <p:attrName>ppt_w</p:attrName>
                                        </p:attrNameLst>
                                      </p:cBhvr>
                                      <p:tavLst>
                                        <p:tav tm="0">
                                          <p:val>
                                            <p:fltVal val="0"/>
                                          </p:val>
                                        </p:tav>
                                        <p:tav tm="100000">
                                          <p:val>
                                            <p:strVal val="#ppt_w"/>
                                          </p:val>
                                        </p:tav>
                                      </p:tavLst>
                                    </p:anim>
                                    <p:anim calcmode="lin" valueType="num">
                                      <p:cBhvr>
                                        <p:cTn id="22" dur="500" fill="hold"/>
                                        <p:tgtEl>
                                          <p:spTgt spid="14"/>
                                        </p:tgtEl>
                                        <p:attrNameLst>
                                          <p:attrName>ppt_h</p:attrName>
                                        </p:attrNameLst>
                                      </p:cBhvr>
                                      <p:tavLst>
                                        <p:tav tm="0">
                                          <p:val>
                                            <p:fltVal val="0"/>
                                          </p:val>
                                        </p:tav>
                                        <p:tav tm="100000">
                                          <p:val>
                                            <p:strVal val="#ppt_h"/>
                                          </p:val>
                                        </p:tav>
                                      </p:tavLst>
                                    </p:anim>
                                    <p:animEffect transition="in" filter="fade">
                                      <p:cBhvr>
                                        <p:cTn id="23" dur="500"/>
                                        <p:tgtEl>
                                          <p:spTgt spid="14"/>
                                        </p:tgtEl>
                                      </p:cBhvr>
                                    </p:animEffect>
                                  </p:childTnLst>
                                </p:cTn>
                              </p:par>
                            </p:childTnLst>
                          </p:cTn>
                        </p:par>
                      </p:childTnLst>
                    </p:cTn>
                  </p:par>
                  <p:par>
                    <p:cTn id="24" fill="hold">
                      <p:stCondLst>
                        <p:cond delay="indefinite"/>
                      </p:stCondLst>
                      <p:childTnLst>
                        <p:par>
                          <p:cTn id="25" fill="hold">
                            <p:stCondLst>
                              <p:cond delay="0"/>
                            </p:stCondLst>
                            <p:childTnLst>
                              <p:par>
                                <p:cTn id="26" presetID="53" presetClass="entr" presetSubtype="16" fill="hold" grpId="0" nodeType="clickEffect">
                                  <p:stCondLst>
                                    <p:cond delay="0"/>
                                  </p:stCondLst>
                                  <p:childTnLst>
                                    <p:set>
                                      <p:cBhvr>
                                        <p:cTn id="27" dur="1" fill="hold">
                                          <p:stCondLst>
                                            <p:cond delay="0"/>
                                          </p:stCondLst>
                                        </p:cTn>
                                        <p:tgtEl>
                                          <p:spTgt spid="11"/>
                                        </p:tgtEl>
                                        <p:attrNameLst>
                                          <p:attrName>style.visibility</p:attrName>
                                        </p:attrNameLst>
                                      </p:cBhvr>
                                      <p:to>
                                        <p:strVal val="visible"/>
                                      </p:to>
                                    </p:set>
                                    <p:anim calcmode="lin" valueType="num">
                                      <p:cBhvr>
                                        <p:cTn id="28" dur="500" fill="hold"/>
                                        <p:tgtEl>
                                          <p:spTgt spid="11"/>
                                        </p:tgtEl>
                                        <p:attrNameLst>
                                          <p:attrName>ppt_w</p:attrName>
                                        </p:attrNameLst>
                                      </p:cBhvr>
                                      <p:tavLst>
                                        <p:tav tm="0">
                                          <p:val>
                                            <p:fltVal val="0"/>
                                          </p:val>
                                        </p:tav>
                                        <p:tav tm="100000">
                                          <p:val>
                                            <p:strVal val="#ppt_w"/>
                                          </p:val>
                                        </p:tav>
                                      </p:tavLst>
                                    </p:anim>
                                    <p:anim calcmode="lin" valueType="num">
                                      <p:cBhvr>
                                        <p:cTn id="29" dur="500" fill="hold"/>
                                        <p:tgtEl>
                                          <p:spTgt spid="11"/>
                                        </p:tgtEl>
                                        <p:attrNameLst>
                                          <p:attrName>ppt_h</p:attrName>
                                        </p:attrNameLst>
                                      </p:cBhvr>
                                      <p:tavLst>
                                        <p:tav tm="0">
                                          <p:val>
                                            <p:fltVal val="0"/>
                                          </p:val>
                                        </p:tav>
                                        <p:tav tm="100000">
                                          <p:val>
                                            <p:strVal val="#ppt_h"/>
                                          </p:val>
                                        </p:tav>
                                      </p:tavLst>
                                    </p:anim>
                                    <p:animEffect transition="in" filter="fade">
                                      <p:cBhvr>
                                        <p:cTn id="30" dur="500"/>
                                        <p:tgtEl>
                                          <p:spTgt spid="11"/>
                                        </p:tgtEl>
                                      </p:cBhvr>
                                    </p:animEffect>
                                  </p:childTnLst>
                                </p:cTn>
                              </p:par>
                            </p:childTnLst>
                          </p:cTn>
                        </p:par>
                      </p:childTnLst>
                    </p:cTn>
                  </p:par>
                  <p:par>
                    <p:cTn id="31" fill="hold">
                      <p:stCondLst>
                        <p:cond delay="indefinite"/>
                      </p:stCondLst>
                      <p:childTnLst>
                        <p:par>
                          <p:cTn id="32" fill="hold">
                            <p:stCondLst>
                              <p:cond delay="0"/>
                            </p:stCondLst>
                            <p:childTnLst>
                              <p:par>
                                <p:cTn id="33" presetID="53" presetClass="entr" presetSubtype="16" fill="hold" grpId="0" nodeType="clickEffect">
                                  <p:stCondLst>
                                    <p:cond delay="0"/>
                                  </p:stCondLst>
                                  <p:childTnLst>
                                    <p:set>
                                      <p:cBhvr>
                                        <p:cTn id="34" dur="1" fill="hold">
                                          <p:stCondLst>
                                            <p:cond delay="0"/>
                                          </p:stCondLst>
                                        </p:cTn>
                                        <p:tgtEl>
                                          <p:spTgt spid="12"/>
                                        </p:tgtEl>
                                        <p:attrNameLst>
                                          <p:attrName>style.visibility</p:attrName>
                                        </p:attrNameLst>
                                      </p:cBhvr>
                                      <p:to>
                                        <p:strVal val="visible"/>
                                      </p:to>
                                    </p:set>
                                    <p:anim calcmode="lin" valueType="num">
                                      <p:cBhvr>
                                        <p:cTn id="35" dur="500" fill="hold"/>
                                        <p:tgtEl>
                                          <p:spTgt spid="12"/>
                                        </p:tgtEl>
                                        <p:attrNameLst>
                                          <p:attrName>ppt_w</p:attrName>
                                        </p:attrNameLst>
                                      </p:cBhvr>
                                      <p:tavLst>
                                        <p:tav tm="0">
                                          <p:val>
                                            <p:fltVal val="0"/>
                                          </p:val>
                                        </p:tav>
                                        <p:tav tm="100000">
                                          <p:val>
                                            <p:strVal val="#ppt_w"/>
                                          </p:val>
                                        </p:tav>
                                      </p:tavLst>
                                    </p:anim>
                                    <p:anim calcmode="lin" valueType="num">
                                      <p:cBhvr>
                                        <p:cTn id="36" dur="500" fill="hold"/>
                                        <p:tgtEl>
                                          <p:spTgt spid="12"/>
                                        </p:tgtEl>
                                        <p:attrNameLst>
                                          <p:attrName>ppt_h</p:attrName>
                                        </p:attrNameLst>
                                      </p:cBhvr>
                                      <p:tavLst>
                                        <p:tav tm="0">
                                          <p:val>
                                            <p:fltVal val="0"/>
                                          </p:val>
                                        </p:tav>
                                        <p:tav tm="100000">
                                          <p:val>
                                            <p:strVal val="#ppt_h"/>
                                          </p:val>
                                        </p:tav>
                                      </p:tavLst>
                                    </p:anim>
                                    <p:animEffect transition="in" filter="fade">
                                      <p:cBhvr>
                                        <p:cTn id="37" dur="500"/>
                                        <p:tgtEl>
                                          <p:spTgt spid="12"/>
                                        </p:tgtEl>
                                      </p:cBhvr>
                                    </p:animEffect>
                                  </p:childTnLst>
                                </p:cTn>
                              </p:par>
                            </p:childTnLst>
                          </p:cTn>
                        </p:par>
                      </p:childTnLst>
                    </p:cTn>
                  </p:par>
                  <p:par>
                    <p:cTn id="38" fill="hold">
                      <p:stCondLst>
                        <p:cond delay="indefinite"/>
                      </p:stCondLst>
                      <p:childTnLst>
                        <p:par>
                          <p:cTn id="39" fill="hold">
                            <p:stCondLst>
                              <p:cond delay="0"/>
                            </p:stCondLst>
                            <p:childTnLst>
                              <p:par>
                                <p:cTn id="40" presetID="53" presetClass="entr" presetSubtype="16" fill="hold" grpId="0" nodeType="clickEffect">
                                  <p:stCondLst>
                                    <p:cond delay="0"/>
                                  </p:stCondLst>
                                  <p:childTnLst>
                                    <p:set>
                                      <p:cBhvr>
                                        <p:cTn id="41" dur="1" fill="hold">
                                          <p:stCondLst>
                                            <p:cond delay="0"/>
                                          </p:stCondLst>
                                        </p:cTn>
                                        <p:tgtEl>
                                          <p:spTgt spid="13"/>
                                        </p:tgtEl>
                                        <p:attrNameLst>
                                          <p:attrName>style.visibility</p:attrName>
                                        </p:attrNameLst>
                                      </p:cBhvr>
                                      <p:to>
                                        <p:strVal val="visible"/>
                                      </p:to>
                                    </p:set>
                                    <p:anim calcmode="lin" valueType="num">
                                      <p:cBhvr>
                                        <p:cTn id="42" dur="500" fill="hold"/>
                                        <p:tgtEl>
                                          <p:spTgt spid="13"/>
                                        </p:tgtEl>
                                        <p:attrNameLst>
                                          <p:attrName>ppt_w</p:attrName>
                                        </p:attrNameLst>
                                      </p:cBhvr>
                                      <p:tavLst>
                                        <p:tav tm="0">
                                          <p:val>
                                            <p:fltVal val="0"/>
                                          </p:val>
                                        </p:tav>
                                        <p:tav tm="100000">
                                          <p:val>
                                            <p:strVal val="#ppt_w"/>
                                          </p:val>
                                        </p:tav>
                                      </p:tavLst>
                                    </p:anim>
                                    <p:anim calcmode="lin" valueType="num">
                                      <p:cBhvr>
                                        <p:cTn id="43" dur="500" fill="hold"/>
                                        <p:tgtEl>
                                          <p:spTgt spid="13"/>
                                        </p:tgtEl>
                                        <p:attrNameLst>
                                          <p:attrName>ppt_h</p:attrName>
                                        </p:attrNameLst>
                                      </p:cBhvr>
                                      <p:tavLst>
                                        <p:tav tm="0">
                                          <p:val>
                                            <p:fltVal val="0"/>
                                          </p:val>
                                        </p:tav>
                                        <p:tav tm="100000">
                                          <p:val>
                                            <p:strVal val="#ppt_h"/>
                                          </p:val>
                                        </p:tav>
                                      </p:tavLst>
                                    </p:anim>
                                    <p:animEffect transition="in" filter="fade">
                                      <p:cBhvr>
                                        <p:cTn id="44" dur="500"/>
                                        <p:tgtEl>
                                          <p:spTgt spid="1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11" grpId="0"/>
      <p:bldP spid="12" grpId="0"/>
      <p:bldP spid="13" grpId="0"/>
      <p:bldP spid="14" grpId="0"/>
      <p:bldP spid="15" grpId="0"/>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492</TotalTime>
  <Words>258</Words>
  <Application>Microsoft Office PowerPoint</Application>
  <PresentationFormat>On-screen Show (4:3)</PresentationFormat>
  <Paragraphs>27</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Office Theme</vt:lpstr>
      <vt:lpstr>النقود والبنوك والاسواق المالية (211 قصد)</vt:lpstr>
      <vt:lpstr>Slide 2</vt:lpstr>
      <vt:lpstr>Slide 3</vt:lpstr>
      <vt:lpstr>Slide 4</vt:lpstr>
      <vt:lpstr>Slide 5</vt:lpstr>
      <vt:lpstr>Slide 6</vt:lpstr>
    </vt:vector>
  </TitlesOfParts>
  <Company>Hewlett-Packard Company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النقود والبنوك والاسواق المالية (211 قصد)</dc:title>
  <dc:creator>AYMAN HENDY</dc:creator>
  <cp:lastModifiedBy>Ahmad</cp:lastModifiedBy>
  <cp:revision>54</cp:revision>
  <dcterms:created xsi:type="dcterms:W3CDTF">2013-03-24T14:02:01Z</dcterms:created>
  <dcterms:modified xsi:type="dcterms:W3CDTF">2016-10-05T18:50:58Z</dcterms:modified>
</cp:coreProperties>
</file>

<file path=docProps/thumbnail.jpeg>
</file>