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 id="2147483672" r:id="rId2"/>
  </p:sldMasterIdLst>
  <p:notesMasterIdLst>
    <p:notesMasterId r:id="rId29"/>
  </p:notesMasterIdLst>
  <p:handoutMasterIdLst>
    <p:handoutMasterId r:id="rId30"/>
  </p:handoutMasterIdLst>
  <p:sldIdLst>
    <p:sldId id="257" r:id="rId3"/>
    <p:sldId id="259" r:id="rId4"/>
    <p:sldId id="260" r:id="rId5"/>
    <p:sldId id="261" r:id="rId6"/>
    <p:sldId id="262" r:id="rId7"/>
    <p:sldId id="264" r:id="rId8"/>
    <p:sldId id="266" r:id="rId9"/>
    <p:sldId id="265" r:id="rId10"/>
    <p:sldId id="267" r:id="rId11"/>
    <p:sldId id="268" r:id="rId12"/>
    <p:sldId id="286" r:id="rId13"/>
    <p:sldId id="269" r:id="rId14"/>
    <p:sldId id="287" r:id="rId15"/>
    <p:sldId id="288" r:id="rId16"/>
    <p:sldId id="270" r:id="rId17"/>
    <p:sldId id="289" r:id="rId18"/>
    <p:sldId id="277" r:id="rId19"/>
    <p:sldId id="278" r:id="rId20"/>
    <p:sldId id="279" r:id="rId21"/>
    <p:sldId id="281" r:id="rId22"/>
    <p:sldId id="280" r:id="rId23"/>
    <p:sldId id="282" r:id="rId24"/>
    <p:sldId id="283" r:id="rId25"/>
    <p:sldId id="284" r:id="rId26"/>
    <p:sldId id="285" r:id="rId27"/>
    <p:sldId id="290" r:id="rId28"/>
  </p:sldIdLst>
  <p:sldSz cx="9144000" cy="6858000" type="screen4x3"/>
  <p:notesSz cx="6858000" cy="99472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3133">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3309" autoAdjust="0"/>
    <p:restoredTop sz="94671" autoAdjust="0"/>
  </p:normalViewPr>
  <p:slideViewPr>
    <p:cSldViewPr>
      <p:cViewPr>
        <p:scale>
          <a:sx n="55" d="100"/>
          <a:sy n="55" d="100"/>
        </p:scale>
        <p:origin x="-342" y="-72"/>
      </p:cViewPr>
      <p:guideLst>
        <p:guide orient="horz" pos="2160"/>
        <p:guide pos="2880"/>
      </p:guideLst>
    </p:cSldViewPr>
  </p:slideViewPr>
  <p:notesTextViewPr>
    <p:cViewPr>
      <p:scale>
        <a:sx n="100" d="100"/>
        <a:sy n="100" d="100"/>
      </p:scale>
      <p:origin x="0" y="0"/>
    </p:cViewPr>
  </p:notesTextViewPr>
  <p:notesViewPr>
    <p:cSldViewPr>
      <p:cViewPr varScale="1">
        <p:scale>
          <a:sx n="35" d="100"/>
          <a:sy n="35" d="100"/>
        </p:scale>
        <p:origin x="-1638" y="-90"/>
      </p:cViewPr>
      <p:guideLst>
        <p:guide orient="horz" pos="3133"/>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handoutMaster" Target="handoutMasters/handoutMaster1.xml"/><Relationship Id="rId8" Type="http://schemas.openxmlformats.org/officeDocument/2006/relationships/slide" Target="slides/slide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97364"/>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97364"/>
          </a:xfrm>
          <a:prstGeom prst="rect">
            <a:avLst/>
          </a:prstGeom>
        </p:spPr>
        <p:txBody>
          <a:bodyPr vert="horz" lIns="91440" tIns="45720" rIns="91440" bIns="45720" rtlCol="0"/>
          <a:lstStyle>
            <a:lvl1pPr algn="r">
              <a:defRPr sz="1200"/>
            </a:lvl1pPr>
          </a:lstStyle>
          <a:p>
            <a:fld id="{2EF3E838-EC25-4B02-B74C-EA033F5B5C8D}" type="datetimeFigureOut">
              <a:rPr lang="en-US" smtClean="0"/>
              <a:t>11/29/2016</a:t>
            </a:fld>
            <a:endParaRPr lang="en-US"/>
          </a:p>
        </p:txBody>
      </p:sp>
      <p:sp>
        <p:nvSpPr>
          <p:cNvPr id="4" name="Footer Placeholder 3"/>
          <p:cNvSpPr>
            <a:spLocks noGrp="1"/>
          </p:cNvSpPr>
          <p:nvPr>
            <p:ph type="ftr" sz="quarter" idx="2"/>
          </p:nvPr>
        </p:nvSpPr>
        <p:spPr>
          <a:xfrm>
            <a:off x="0" y="9448185"/>
            <a:ext cx="2971800" cy="497364"/>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9448185"/>
            <a:ext cx="2971800" cy="497364"/>
          </a:xfrm>
          <a:prstGeom prst="rect">
            <a:avLst/>
          </a:prstGeom>
        </p:spPr>
        <p:txBody>
          <a:bodyPr vert="horz" lIns="91440" tIns="45720" rIns="91440" bIns="45720" rtlCol="0" anchor="b"/>
          <a:lstStyle>
            <a:lvl1pPr algn="r">
              <a:defRPr sz="1200"/>
            </a:lvl1pPr>
          </a:lstStyle>
          <a:p>
            <a:fld id="{439DE315-1B34-4132-AC75-34C28EF5CB60}" type="slidenum">
              <a:rPr lang="en-US" smtClean="0"/>
              <a:t>‹#›</a:t>
            </a:fld>
            <a:endParaRPr lang="en-US"/>
          </a:p>
        </p:txBody>
      </p:sp>
    </p:spTree>
    <p:extLst>
      <p:ext uri="{BB962C8B-B14F-4D97-AF65-F5344CB8AC3E}">
        <p14:creationId xmlns:p14="http://schemas.microsoft.com/office/powerpoint/2010/main" val="79473197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97364"/>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97364"/>
          </a:xfrm>
          <a:prstGeom prst="rect">
            <a:avLst/>
          </a:prstGeom>
        </p:spPr>
        <p:txBody>
          <a:bodyPr vert="horz" lIns="91440" tIns="45720" rIns="91440" bIns="45720" rtlCol="0"/>
          <a:lstStyle>
            <a:lvl1pPr algn="r">
              <a:defRPr sz="1200"/>
            </a:lvl1pPr>
          </a:lstStyle>
          <a:p>
            <a:fld id="{177AB690-36D2-4639-B136-C336ABC70014}" type="datetimeFigureOut">
              <a:rPr lang="en-US" smtClean="0"/>
              <a:t>11/29/2016</a:t>
            </a:fld>
            <a:endParaRPr lang="en-US"/>
          </a:p>
        </p:txBody>
      </p:sp>
      <p:sp>
        <p:nvSpPr>
          <p:cNvPr id="4" name="Slide Image Placeholder 3"/>
          <p:cNvSpPr>
            <a:spLocks noGrp="1" noRot="1" noChangeAspect="1"/>
          </p:cNvSpPr>
          <p:nvPr>
            <p:ph type="sldImg" idx="2"/>
          </p:nvPr>
        </p:nvSpPr>
        <p:spPr>
          <a:xfrm>
            <a:off x="942975" y="746125"/>
            <a:ext cx="4972050" cy="37306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724956"/>
            <a:ext cx="5486400" cy="4476274"/>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48185"/>
            <a:ext cx="2971800" cy="497364"/>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9448185"/>
            <a:ext cx="2971800" cy="497364"/>
          </a:xfrm>
          <a:prstGeom prst="rect">
            <a:avLst/>
          </a:prstGeom>
        </p:spPr>
        <p:txBody>
          <a:bodyPr vert="horz" lIns="91440" tIns="45720" rIns="91440" bIns="45720" rtlCol="0" anchor="b"/>
          <a:lstStyle>
            <a:lvl1pPr algn="r">
              <a:defRPr sz="1200"/>
            </a:lvl1pPr>
          </a:lstStyle>
          <a:p>
            <a:fld id="{DD869F9F-6856-4720-8689-9DBBC9C0795F}" type="slidenum">
              <a:rPr lang="en-US" smtClean="0"/>
              <a:t>‹#›</a:t>
            </a:fld>
            <a:endParaRPr lang="en-US"/>
          </a:p>
        </p:txBody>
      </p:sp>
    </p:spTree>
    <p:extLst>
      <p:ext uri="{BB962C8B-B14F-4D97-AF65-F5344CB8AC3E}">
        <p14:creationId xmlns:p14="http://schemas.microsoft.com/office/powerpoint/2010/main" val="34707797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53E305-2187-4369-ABC5-56B00117BCF0}" type="slidenum">
              <a:rPr lang="en-US" smtClean="0">
                <a:solidFill>
                  <a:prstClr val="black"/>
                </a:solidFill>
              </a:rPr>
              <a:pPr/>
              <a:t>1</a:t>
            </a:fld>
            <a:endParaRPr lang="en-US" dirty="0">
              <a:solidFill>
                <a:prstClr val="black"/>
              </a:solidFill>
            </a:endParaRPr>
          </a:p>
        </p:txBody>
      </p:sp>
    </p:spTree>
    <p:extLst>
      <p:ext uri="{BB962C8B-B14F-4D97-AF65-F5344CB8AC3E}">
        <p14:creationId xmlns:p14="http://schemas.microsoft.com/office/powerpoint/2010/main" val="41399870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ED9ED6C-1E7C-42AC-93B0-F314AC9C17F8}" type="datetime1">
              <a:rPr lang="en-US" smtClean="0">
                <a:solidFill>
                  <a:prstClr val="black">
                    <a:tint val="75000"/>
                  </a:prstClr>
                </a:solidFill>
              </a:rPr>
              <a:pPr/>
              <a:t>11/29/2016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B31286EC-E9AA-41B2-A439-29B6313FA789}"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40038656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8A70176-26D7-44E7-8960-1EA925EBD2DC}" type="datetime1">
              <a:rPr lang="en-US" smtClean="0">
                <a:solidFill>
                  <a:prstClr val="black">
                    <a:tint val="75000"/>
                  </a:prstClr>
                </a:solidFill>
              </a:rPr>
              <a:pPr/>
              <a:t>11/29/2016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B31286EC-E9AA-41B2-A439-29B6313FA789}"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0413318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D949927-E106-4B4E-8598-58953D71F441}" type="datetime1">
              <a:rPr lang="en-US" smtClean="0">
                <a:solidFill>
                  <a:prstClr val="black">
                    <a:tint val="75000"/>
                  </a:prstClr>
                </a:solidFill>
              </a:rPr>
              <a:pPr/>
              <a:t>11/29/2016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B31286EC-E9AA-41B2-A439-29B6313FA789}"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1930282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ED9ED6C-1E7C-42AC-93B0-F314AC9C17F8}" type="datetime1">
              <a:rPr lang="en-US" smtClean="0">
                <a:solidFill>
                  <a:prstClr val="black">
                    <a:tint val="75000"/>
                  </a:prstClr>
                </a:solidFill>
              </a:rPr>
              <a:pPr/>
              <a:t>11/29/2016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B31286EC-E9AA-41B2-A439-29B6313FA789}"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279197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27DC61D-D9B9-4353-A430-EE0F87122C0A}" type="datetime1">
              <a:rPr lang="en-US" smtClean="0">
                <a:solidFill>
                  <a:prstClr val="black">
                    <a:tint val="75000"/>
                  </a:prstClr>
                </a:solidFill>
              </a:rPr>
              <a:pPr/>
              <a:t>11/29/2016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B31286EC-E9AA-41B2-A439-29B6313FA789}"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98879552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DAEF562-C7F6-4042-83FA-DD5D08F222F0}" type="datetime1">
              <a:rPr lang="en-US" smtClean="0">
                <a:solidFill>
                  <a:prstClr val="black">
                    <a:tint val="75000"/>
                  </a:prstClr>
                </a:solidFill>
              </a:rPr>
              <a:pPr/>
              <a:t>11/29/2016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B31286EC-E9AA-41B2-A439-29B6313FA789}"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46686562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5BE5B37-5983-47AE-B2B5-1A217FB946DD}" type="datetime1">
              <a:rPr lang="en-US" smtClean="0">
                <a:solidFill>
                  <a:prstClr val="black">
                    <a:tint val="75000"/>
                  </a:prstClr>
                </a:solidFill>
              </a:rPr>
              <a:pPr/>
              <a:t>11/29/2016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B31286EC-E9AA-41B2-A439-29B6313FA789}"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92215927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99A78DB-D184-48D8-AFE7-1C2BC80CCD8D}" type="datetime1">
              <a:rPr lang="en-US" smtClean="0">
                <a:solidFill>
                  <a:prstClr val="black">
                    <a:tint val="75000"/>
                  </a:prstClr>
                </a:solidFill>
              </a:rPr>
              <a:pPr/>
              <a:t>11/29/2016</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B31286EC-E9AA-41B2-A439-29B6313FA789}"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46699721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E40A75C-E399-4DA8-9E47-5268764148D4}" type="datetime1">
              <a:rPr lang="en-US" smtClean="0">
                <a:solidFill>
                  <a:prstClr val="black">
                    <a:tint val="75000"/>
                  </a:prstClr>
                </a:solidFill>
              </a:rPr>
              <a:pPr/>
              <a:t>11/29/2016</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B31286EC-E9AA-41B2-A439-29B6313FA789}"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03884890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C652320-5F31-4771-9AA3-3BCF50D9A6FF}" type="datetime1">
              <a:rPr lang="en-US" smtClean="0">
                <a:solidFill>
                  <a:prstClr val="black">
                    <a:tint val="75000"/>
                  </a:prstClr>
                </a:solidFill>
              </a:rPr>
              <a:pPr/>
              <a:t>11/29/2016</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B31286EC-E9AA-41B2-A439-29B6313FA789}"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23088662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179609C-91B5-4863-960C-386E1A3DE84C}" type="datetime1">
              <a:rPr lang="en-US" smtClean="0">
                <a:solidFill>
                  <a:prstClr val="black">
                    <a:tint val="75000"/>
                  </a:prstClr>
                </a:solidFill>
              </a:rPr>
              <a:pPr/>
              <a:t>11/29/2016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B31286EC-E9AA-41B2-A439-29B6313FA789}"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5460504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27DC61D-D9B9-4353-A430-EE0F87122C0A}" type="datetime1">
              <a:rPr lang="en-US" smtClean="0">
                <a:solidFill>
                  <a:prstClr val="black">
                    <a:tint val="75000"/>
                  </a:prstClr>
                </a:solidFill>
              </a:rPr>
              <a:pPr/>
              <a:t>11/29/2016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B31286EC-E9AA-41B2-A439-29B6313FA789}"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55854687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68173A1-826C-4E5A-856D-90AC396083A8}" type="datetime1">
              <a:rPr lang="en-US" smtClean="0">
                <a:solidFill>
                  <a:prstClr val="black">
                    <a:tint val="75000"/>
                  </a:prstClr>
                </a:solidFill>
              </a:rPr>
              <a:pPr/>
              <a:t>11/29/2016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B31286EC-E9AA-41B2-A439-29B6313FA789}"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52472291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8A70176-26D7-44E7-8960-1EA925EBD2DC}" type="datetime1">
              <a:rPr lang="en-US" smtClean="0">
                <a:solidFill>
                  <a:prstClr val="black">
                    <a:tint val="75000"/>
                  </a:prstClr>
                </a:solidFill>
              </a:rPr>
              <a:pPr/>
              <a:t>11/29/2016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B31286EC-E9AA-41B2-A439-29B6313FA789}"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51628865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D949927-E106-4B4E-8598-58953D71F441}" type="datetime1">
              <a:rPr lang="en-US" smtClean="0">
                <a:solidFill>
                  <a:prstClr val="black">
                    <a:tint val="75000"/>
                  </a:prstClr>
                </a:solidFill>
              </a:rPr>
              <a:pPr/>
              <a:t>11/29/2016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B31286EC-E9AA-41B2-A439-29B6313FA789}"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9661335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DAEF562-C7F6-4042-83FA-DD5D08F222F0}" type="datetime1">
              <a:rPr lang="en-US" smtClean="0">
                <a:solidFill>
                  <a:prstClr val="black">
                    <a:tint val="75000"/>
                  </a:prstClr>
                </a:solidFill>
              </a:rPr>
              <a:pPr/>
              <a:t>11/29/2016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B31286EC-E9AA-41B2-A439-29B6313FA789}"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6579796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5BE5B37-5983-47AE-B2B5-1A217FB946DD}" type="datetime1">
              <a:rPr lang="en-US" smtClean="0">
                <a:solidFill>
                  <a:prstClr val="black">
                    <a:tint val="75000"/>
                  </a:prstClr>
                </a:solidFill>
              </a:rPr>
              <a:pPr/>
              <a:t>11/29/2016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B31286EC-E9AA-41B2-A439-29B6313FA789}"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4798039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99A78DB-D184-48D8-AFE7-1C2BC80CCD8D}" type="datetime1">
              <a:rPr lang="en-US" smtClean="0">
                <a:solidFill>
                  <a:prstClr val="black">
                    <a:tint val="75000"/>
                  </a:prstClr>
                </a:solidFill>
              </a:rPr>
              <a:pPr/>
              <a:t>11/29/2016</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B31286EC-E9AA-41B2-A439-29B6313FA789}"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4110232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E40A75C-E399-4DA8-9E47-5268764148D4}" type="datetime1">
              <a:rPr lang="en-US" smtClean="0">
                <a:solidFill>
                  <a:prstClr val="black">
                    <a:tint val="75000"/>
                  </a:prstClr>
                </a:solidFill>
              </a:rPr>
              <a:pPr/>
              <a:t>11/29/2016</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B31286EC-E9AA-41B2-A439-29B6313FA789}"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5657200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C652320-5F31-4771-9AA3-3BCF50D9A6FF}" type="datetime1">
              <a:rPr lang="en-US" smtClean="0">
                <a:solidFill>
                  <a:prstClr val="black">
                    <a:tint val="75000"/>
                  </a:prstClr>
                </a:solidFill>
              </a:rPr>
              <a:pPr/>
              <a:t>11/29/2016</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B31286EC-E9AA-41B2-A439-29B6313FA789}"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1470351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179609C-91B5-4863-960C-386E1A3DE84C}" type="datetime1">
              <a:rPr lang="en-US" smtClean="0">
                <a:solidFill>
                  <a:prstClr val="black">
                    <a:tint val="75000"/>
                  </a:prstClr>
                </a:solidFill>
              </a:rPr>
              <a:pPr/>
              <a:t>11/29/2016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B31286EC-E9AA-41B2-A439-29B6313FA789}"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4364963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68173A1-826C-4E5A-856D-90AC396083A8}" type="datetime1">
              <a:rPr lang="en-US" smtClean="0">
                <a:solidFill>
                  <a:prstClr val="black">
                    <a:tint val="75000"/>
                  </a:prstClr>
                </a:solidFill>
              </a:rPr>
              <a:pPr/>
              <a:t>11/29/2016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B31286EC-E9AA-41B2-A439-29B6313FA789}"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5038918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5000"/>
            <a:lum/>
            <a:extLst>
              <a:ext uri="{BEBA8EAE-BF5A-486C-A8C5-ECC9F3942E4B}">
                <a14:imgProps xmlns:a14="http://schemas.microsoft.com/office/drawing/2010/main">
                  <a14:imgLayer r:embed="rId14">
                    <a14:imgEffect>
                      <a14:sharpenSoften amount="-25000"/>
                    </a14:imgEffect>
                    <a14:imgEffect>
                      <a14:brightnessContrast bright="40000" contrast="-40000"/>
                    </a14:imgEffect>
                  </a14:imgLayer>
                </a14:imgProps>
              </a:ext>
            </a:extLst>
          </a:blip>
          <a:srcRect/>
          <a:stretch>
            <a:fillRect l="-17000" r="-17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95CC5A-4074-413A-8715-1B683A430EE4}" type="datetime1">
              <a:rPr lang="en-US" smtClean="0">
                <a:solidFill>
                  <a:prstClr val="black">
                    <a:tint val="75000"/>
                  </a:prstClr>
                </a:solidFill>
              </a:rPr>
              <a:pPr/>
              <a:t>11/29/2016</a:t>
            </a:fld>
            <a:endParaRPr lang="en-US" dirty="0">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31286EC-E9AA-41B2-A439-29B6313FA789}"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16380438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5000"/>
            <a:lum/>
            <a:extLst>
              <a:ext uri="{BEBA8EAE-BF5A-486C-A8C5-ECC9F3942E4B}">
                <a14:imgProps xmlns:a14="http://schemas.microsoft.com/office/drawing/2010/main">
                  <a14:imgLayer r:embed="rId14">
                    <a14:imgEffect>
                      <a14:sharpenSoften amount="-25000"/>
                    </a14:imgEffect>
                    <a14:imgEffect>
                      <a14:brightnessContrast bright="40000" contrast="-40000"/>
                    </a14:imgEffect>
                  </a14:imgLayer>
                </a14:imgProps>
              </a:ext>
            </a:extLst>
          </a:blip>
          <a:srcRect/>
          <a:stretch>
            <a:fillRect l="-17000" r="-17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95CC5A-4074-413A-8715-1B683A430EE4}" type="datetime1">
              <a:rPr lang="en-US" smtClean="0">
                <a:solidFill>
                  <a:prstClr val="black">
                    <a:tint val="75000"/>
                  </a:prstClr>
                </a:solidFill>
              </a:rPr>
              <a:pPr/>
              <a:t>11/29/2016</a:t>
            </a:fld>
            <a:endParaRPr lang="en-US" dirty="0">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31286EC-E9AA-41B2-A439-29B6313FA789}"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34512848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17000"/>
            <a:lum/>
            <a:extLst>
              <a:ext uri="{BEBA8EAE-BF5A-486C-A8C5-ECC9F3942E4B}">
                <a14:imgProps xmlns:a14="http://schemas.microsoft.com/office/drawing/2010/main">
                  <a14:imgLayer r:embed="rId4">
                    <a14:imgEffect>
                      <a14:sharpenSoften amount="-25000"/>
                    </a14:imgEffect>
                    <a14:imgEffect>
                      <a14:brightnessContrast bright="40000" contrast="-40000"/>
                    </a14:imgEffect>
                  </a14:imgLayer>
                </a14:imgProps>
              </a:ext>
            </a:extLst>
          </a:blip>
          <a:srcRect/>
          <a:stretch>
            <a:fillRect l="-17000" r="-17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95536" y="1628800"/>
            <a:ext cx="8367464" cy="4320480"/>
          </a:xfrm>
        </p:spPr>
        <p:txBody>
          <a:bodyPr>
            <a:normAutofit/>
          </a:bodyPr>
          <a:lstStyle/>
          <a:p>
            <a:r>
              <a:rPr lang="ar-SA" b="1" dirty="0" smtClean="0">
                <a:solidFill>
                  <a:srgbClr val="002060"/>
                </a:solidFill>
                <a:latin typeface="Times New Roman" pitchFamily="18" charset="0"/>
                <a:cs typeface="Times New Roman" pitchFamily="18" charset="0"/>
              </a:rPr>
              <a:t>الفصل </a:t>
            </a:r>
            <a:r>
              <a:rPr lang="ar-SA" b="1" dirty="0" smtClean="0">
                <a:solidFill>
                  <a:srgbClr val="002060"/>
                </a:solidFill>
                <a:latin typeface="Times New Roman" pitchFamily="18" charset="0"/>
                <a:cs typeface="Times New Roman" pitchFamily="18" charset="0"/>
              </a:rPr>
              <a:t>السا</a:t>
            </a:r>
            <a:r>
              <a:rPr lang="ar-SA" b="1" dirty="0" smtClean="0">
                <a:solidFill>
                  <a:srgbClr val="002060"/>
                </a:solidFill>
                <a:latin typeface="Times New Roman" pitchFamily="18" charset="0"/>
                <a:cs typeface="Times New Roman" pitchFamily="18" charset="0"/>
              </a:rPr>
              <a:t>دس</a:t>
            </a:r>
            <a:r>
              <a:rPr lang="ar-SA" b="1" dirty="0" smtClean="0">
                <a:solidFill>
                  <a:srgbClr val="002060"/>
                </a:solidFill>
                <a:latin typeface="Times New Roman" pitchFamily="18" charset="0"/>
                <a:cs typeface="Times New Roman" pitchFamily="18" charset="0"/>
              </a:rPr>
              <a:t/>
            </a:r>
            <a:br>
              <a:rPr lang="ar-SA" b="1" dirty="0" smtClean="0">
                <a:solidFill>
                  <a:srgbClr val="002060"/>
                </a:solidFill>
                <a:latin typeface="Times New Roman" pitchFamily="18" charset="0"/>
                <a:cs typeface="Times New Roman" pitchFamily="18" charset="0"/>
              </a:rPr>
            </a:br>
            <a:r>
              <a:rPr lang="ar-SA" b="1" dirty="0" smtClean="0">
                <a:solidFill>
                  <a:srgbClr val="002060"/>
                </a:solidFill>
                <a:latin typeface="Times New Roman" pitchFamily="18" charset="0"/>
                <a:cs typeface="Times New Roman" pitchFamily="18" charset="0"/>
              </a:rPr>
              <a:t>    </a:t>
            </a:r>
            <a:r>
              <a:rPr lang="ar-SA" b="1" dirty="0" smtClean="0">
                <a:solidFill>
                  <a:srgbClr val="0070C0"/>
                </a:solidFill>
                <a:latin typeface="Times New Roman" pitchFamily="18" charset="0"/>
                <a:cs typeface="Times New Roman" pitchFamily="18" charset="0"/>
              </a:rPr>
              <a:t>قياس وتقييم الأداء</a:t>
            </a:r>
            <a:br>
              <a:rPr lang="ar-SA" b="1" dirty="0" smtClean="0">
                <a:solidFill>
                  <a:srgbClr val="0070C0"/>
                </a:solidFill>
                <a:latin typeface="Times New Roman" pitchFamily="18" charset="0"/>
                <a:cs typeface="Times New Roman" pitchFamily="18" charset="0"/>
              </a:rPr>
            </a:br>
            <a:r>
              <a:rPr lang="en-US" sz="3200" b="1" dirty="0" smtClean="0">
                <a:solidFill>
                  <a:srgbClr val="0070C0"/>
                </a:solidFill>
                <a:latin typeface="Times New Roman" pitchFamily="18" charset="0"/>
                <a:cs typeface="Times New Roman" pitchFamily="18" charset="0"/>
              </a:rPr>
              <a:t>PERFORMANCE MEASUREMENT &amp; EVALUATION</a:t>
            </a:r>
            <a:r>
              <a:rPr lang="en-US" sz="3200" b="1" dirty="0">
                <a:solidFill>
                  <a:srgbClr val="0070C0"/>
                </a:solidFill>
                <a:latin typeface="Times New Roman" pitchFamily="18" charset="0"/>
                <a:cs typeface="Times New Roman" pitchFamily="18" charset="0"/>
              </a:rPr>
              <a:t/>
            </a:r>
            <a:br>
              <a:rPr lang="en-US" sz="3200" b="1" dirty="0">
                <a:solidFill>
                  <a:srgbClr val="0070C0"/>
                </a:solidFill>
                <a:latin typeface="Times New Roman" pitchFamily="18" charset="0"/>
                <a:cs typeface="Times New Roman" pitchFamily="18" charset="0"/>
              </a:rPr>
            </a:br>
            <a:r>
              <a:rPr lang="ar-SA" b="1" dirty="0" smtClean="0">
                <a:solidFill>
                  <a:srgbClr val="0070C0"/>
                </a:solidFill>
                <a:latin typeface="Times New Roman" pitchFamily="18" charset="0"/>
                <a:cs typeface="Times New Roman" pitchFamily="18" charset="0"/>
              </a:rPr>
              <a:t/>
            </a:r>
            <a:br>
              <a:rPr lang="ar-SA" b="1" dirty="0" smtClean="0">
                <a:solidFill>
                  <a:srgbClr val="0070C0"/>
                </a:solidFill>
                <a:latin typeface="Times New Roman" pitchFamily="18" charset="0"/>
                <a:cs typeface="Times New Roman" pitchFamily="18" charset="0"/>
              </a:rPr>
            </a:br>
            <a:r>
              <a:rPr lang="ar-SA" b="1" dirty="0">
                <a:solidFill>
                  <a:srgbClr val="0070C0"/>
                </a:solidFill>
                <a:latin typeface="Times New Roman" pitchFamily="18" charset="0"/>
                <a:cs typeface="Times New Roman" pitchFamily="18" charset="0"/>
              </a:rPr>
              <a:t> </a:t>
            </a:r>
            <a:r>
              <a:rPr lang="ar-SA" b="1" dirty="0" smtClean="0">
                <a:solidFill>
                  <a:srgbClr val="0070C0"/>
                </a:solidFill>
                <a:latin typeface="Times New Roman" pitchFamily="18" charset="0"/>
                <a:cs typeface="Times New Roman" pitchFamily="18" charset="0"/>
              </a:rPr>
              <a:t>                                      </a:t>
            </a:r>
            <a:r>
              <a:rPr lang="ar-SA" sz="2400" b="1" dirty="0" smtClean="0">
                <a:solidFill>
                  <a:schemeClr val="accent5">
                    <a:lumMod val="75000"/>
                  </a:schemeClr>
                </a:solidFill>
                <a:latin typeface="Times New Roman" pitchFamily="18" charset="0"/>
                <a:cs typeface="Times New Roman" pitchFamily="18" charset="0"/>
              </a:rPr>
              <a:t>  ا. ايمان العقيل</a:t>
            </a:r>
            <a:endParaRPr lang="en-US" sz="2400" b="1" dirty="0">
              <a:solidFill>
                <a:schemeClr val="accent5">
                  <a:lumMod val="75000"/>
                </a:schemeClr>
              </a:solidFill>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B31286EC-E9AA-41B2-A439-29B6313FA789}" type="slidenum">
              <a:rPr lang="en-US" smtClean="0">
                <a:solidFill>
                  <a:prstClr val="black">
                    <a:tint val="75000"/>
                  </a:prstClr>
                </a:solidFill>
              </a:rPr>
              <a:pPr/>
              <a:t>1</a:t>
            </a:fld>
            <a:endParaRPr lang="en-US" dirty="0">
              <a:solidFill>
                <a:prstClr val="black">
                  <a:tint val="75000"/>
                </a:prstClr>
              </a:solidFill>
            </a:endParaRPr>
          </a:p>
        </p:txBody>
      </p:sp>
    </p:spTree>
    <p:extLst>
      <p:ext uri="{BB962C8B-B14F-4D97-AF65-F5344CB8AC3E}">
        <p14:creationId xmlns:p14="http://schemas.microsoft.com/office/powerpoint/2010/main" val="267025381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74638"/>
            <a:ext cx="8229600" cy="868362"/>
          </a:xfrm>
        </p:spPr>
        <p:txBody>
          <a:bodyPr>
            <a:normAutofit/>
          </a:bodyPr>
          <a:lstStyle/>
          <a:p>
            <a:r>
              <a:rPr lang="ar-SA" sz="2400" b="1" u="sng" dirty="0" smtClean="0">
                <a:solidFill>
                  <a:srgbClr val="C00000"/>
                </a:solidFill>
              </a:rPr>
              <a:t>أولا : معدل العائد على الاستثمار</a:t>
            </a:r>
            <a:endParaRPr lang="en-US" sz="2400" b="1" u="sng" dirty="0">
              <a:solidFill>
                <a:srgbClr val="C00000"/>
              </a:solidFill>
            </a:endParaRPr>
          </a:p>
        </p:txBody>
      </p:sp>
      <p:sp>
        <p:nvSpPr>
          <p:cNvPr id="4" name="Content Placeholder 3"/>
          <p:cNvSpPr>
            <a:spLocks noGrp="1"/>
          </p:cNvSpPr>
          <p:nvPr>
            <p:ph idx="1"/>
          </p:nvPr>
        </p:nvSpPr>
        <p:spPr>
          <a:xfrm>
            <a:off x="152400" y="1219200"/>
            <a:ext cx="8839200" cy="4906963"/>
          </a:xfrm>
        </p:spPr>
        <p:txBody>
          <a:bodyPr>
            <a:normAutofit fontScale="92500" lnSpcReduction="10000"/>
          </a:bodyPr>
          <a:lstStyle/>
          <a:p>
            <a:pPr marL="449262" indent="0" algn="r" rtl="1">
              <a:buNone/>
            </a:pPr>
            <a:r>
              <a:rPr lang="ar-SA" sz="2400" b="1" dirty="0" smtClean="0">
                <a:solidFill>
                  <a:srgbClr val="FF0000"/>
                </a:solidFill>
              </a:rPr>
              <a:t>مثال : فيما يلي البيانات الخاصة بثلاث مراكز استثمار في احدى الشركات الصناعية</a:t>
            </a:r>
          </a:p>
          <a:p>
            <a:pPr marL="449262" indent="0" algn="r" rtl="1">
              <a:buNone/>
            </a:pPr>
            <a:endParaRPr lang="ar-SA" sz="2400" b="1" dirty="0">
              <a:solidFill>
                <a:srgbClr val="FF0000"/>
              </a:solidFill>
            </a:endParaRPr>
          </a:p>
          <a:p>
            <a:pPr marL="449262" indent="0" algn="r" rtl="1">
              <a:buNone/>
            </a:pPr>
            <a:endParaRPr lang="ar-SA" sz="2400" b="1" dirty="0" smtClean="0">
              <a:solidFill>
                <a:srgbClr val="FF0000"/>
              </a:solidFill>
            </a:endParaRPr>
          </a:p>
          <a:p>
            <a:pPr marL="449262" indent="0" algn="r" rtl="1">
              <a:buNone/>
            </a:pPr>
            <a:endParaRPr lang="ar-SA" sz="2400" b="1" dirty="0">
              <a:solidFill>
                <a:srgbClr val="FF0000"/>
              </a:solidFill>
            </a:endParaRPr>
          </a:p>
          <a:p>
            <a:pPr marL="449262" indent="0" algn="r" rtl="1">
              <a:buNone/>
            </a:pPr>
            <a:endParaRPr lang="ar-SA" sz="2400" b="1" dirty="0" smtClean="0">
              <a:solidFill>
                <a:srgbClr val="FF0000"/>
              </a:solidFill>
            </a:endParaRPr>
          </a:p>
          <a:p>
            <a:pPr marL="449262" indent="0" algn="r" rtl="1">
              <a:buNone/>
            </a:pPr>
            <a:endParaRPr lang="ar-SA" sz="2400" b="1" dirty="0" smtClean="0">
              <a:solidFill>
                <a:srgbClr val="FF0000"/>
              </a:solidFill>
            </a:endParaRPr>
          </a:p>
          <a:p>
            <a:pPr marL="449262" indent="0" algn="r" rtl="1">
              <a:buNone/>
            </a:pPr>
            <a:r>
              <a:rPr lang="ar-SA" sz="2400" b="1" dirty="0" smtClean="0">
                <a:solidFill>
                  <a:srgbClr val="FF0000"/>
                </a:solidFill>
              </a:rPr>
              <a:t>المطلوب : </a:t>
            </a:r>
          </a:p>
          <a:p>
            <a:pPr marL="906462" indent="-457200" algn="r" rtl="1">
              <a:buFont typeface="+mj-lt"/>
              <a:buAutoNum type="arabicPeriod"/>
            </a:pPr>
            <a:r>
              <a:rPr lang="ar-SA" sz="2400" b="1" dirty="0" smtClean="0">
                <a:solidFill>
                  <a:srgbClr val="FF0000"/>
                </a:solidFill>
              </a:rPr>
              <a:t>تقييم الأداء النسبي للمراكز الثلاثة باستخدام معدل العائد على الاستثمار </a:t>
            </a:r>
          </a:p>
          <a:p>
            <a:pPr marL="906462" indent="-457200" algn="r" rtl="1">
              <a:buFont typeface="+mj-lt"/>
              <a:buAutoNum type="arabicPeriod"/>
            </a:pPr>
            <a:r>
              <a:rPr lang="ar-SA" sz="2400" b="1" dirty="0" smtClean="0">
                <a:solidFill>
                  <a:srgbClr val="FF0000"/>
                </a:solidFill>
              </a:rPr>
              <a:t>اقتراح اي اجراءات تصحيحة يمكن أن تؤدي الى تحسين الأداء</a:t>
            </a:r>
          </a:p>
          <a:p>
            <a:pPr marL="906462" indent="-457200" algn="r" rtl="1">
              <a:buFont typeface="+mj-lt"/>
              <a:buAutoNum type="arabicPeriod"/>
            </a:pPr>
            <a:r>
              <a:rPr lang="ar-SA" sz="2400" b="1" dirty="0" smtClean="0">
                <a:solidFill>
                  <a:srgbClr val="FF0000"/>
                </a:solidFill>
              </a:rPr>
              <a:t>بافتراض أن هنالك فرصة استثمار مشروع جديد يتطلب استثمارات جديدة في الأصول بمبلغ 10000 ريال ويحقق صافي ربح 1780 ريال ، أي من المراكز الثلاثة يقبل هذا المشروع ؟ ولماذا ؟ </a:t>
            </a:r>
          </a:p>
          <a:p>
            <a:pPr marL="449262" indent="0" algn="r" rtl="1">
              <a:buNone/>
            </a:pPr>
            <a:r>
              <a:rPr lang="ar-SA" sz="2400" b="1" dirty="0" smtClean="0">
                <a:solidFill>
                  <a:srgbClr val="0070C0"/>
                </a:solidFill>
              </a:rPr>
              <a:t> </a:t>
            </a:r>
          </a:p>
        </p:txBody>
      </p:sp>
      <p:sp>
        <p:nvSpPr>
          <p:cNvPr id="5" name="Slide Number Placeholder 4"/>
          <p:cNvSpPr>
            <a:spLocks noGrp="1"/>
          </p:cNvSpPr>
          <p:nvPr>
            <p:ph type="sldNum" sz="quarter" idx="12"/>
          </p:nvPr>
        </p:nvSpPr>
        <p:spPr/>
        <p:txBody>
          <a:bodyPr/>
          <a:lstStyle/>
          <a:p>
            <a:fld id="{B31286EC-E9AA-41B2-A439-29B6313FA789}" type="slidenum">
              <a:rPr lang="en-US" smtClean="0">
                <a:solidFill>
                  <a:prstClr val="black">
                    <a:tint val="75000"/>
                  </a:prstClr>
                </a:solidFill>
              </a:rPr>
              <a:pPr/>
              <a:t>10</a:t>
            </a:fld>
            <a:endParaRPr lang="en-US" dirty="0">
              <a:solidFill>
                <a:prstClr val="black">
                  <a:tint val="75000"/>
                </a:prstClr>
              </a:solidFill>
            </a:endParaRPr>
          </a:p>
        </p:txBody>
      </p:sp>
      <p:graphicFrame>
        <p:nvGraphicFramePr>
          <p:cNvPr id="2" name="Table 1"/>
          <p:cNvGraphicFramePr>
            <a:graphicFrameLocks noGrp="1"/>
          </p:cNvGraphicFramePr>
          <p:nvPr>
            <p:extLst>
              <p:ext uri="{D42A27DB-BD31-4B8C-83A1-F6EECF244321}">
                <p14:modId xmlns:p14="http://schemas.microsoft.com/office/powerpoint/2010/main" val="2131837782"/>
              </p:ext>
            </p:extLst>
          </p:nvPr>
        </p:nvGraphicFramePr>
        <p:xfrm>
          <a:off x="762000" y="1676400"/>
          <a:ext cx="7239000" cy="1584960"/>
        </p:xfrm>
        <a:graphic>
          <a:graphicData uri="http://schemas.openxmlformats.org/drawingml/2006/table">
            <a:tbl>
              <a:tblPr firstRow="1" bandRow="1">
                <a:tableStyleId>{5C22544A-7EE6-4342-B048-85BDC9FD1C3A}</a:tableStyleId>
              </a:tblPr>
              <a:tblGrid>
                <a:gridCol w="1809750"/>
                <a:gridCol w="1809750"/>
                <a:gridCol w="1485900"/>
                <a:gridCol w="2133600"/>
              </a:tblGrid>
              <a:tr h="370840">
                <a:tc>
                  <a:txBody>
                    <a:bodyPr/>
                    <a:lstStyle/>
                    <a:p>
                      <a:pPr algn="ctr"/>
                      <a:r>
                        <a:rPr lang="ar-SA" sz="2000" b="1" dirty="0" smtClean="0">
                          <a:solidFill>
                            <a:srgbClr val="C00000"/>
                          </a:solidFill>
                        </a:rPr>
                        <a:t>المركز ج </a:t>
                      </a:r>
                      <a:endParaRPr lang="en-US" sz="2000" b="1" dirty="0">
                        <a:solidFill>
                          <a:srgbClr val="C00000"/>
                        </a:solidFill>
                      </a:endParaRPr>
                    </a:p>
                  </a:txBody>
                  <a:tcPr/>
                </a:tc>
                <a:tc>
                  <a:txBody>
                    <a:bodyPr/>
                    <a:lstStyle/>
                    <a:p>
                      <a:pPr algn="ctr"/>
                      <a:r>
                        <a:rPr lang="ar-SA" sz="2000" b="1" smtClean="0">
                          <a:solidFill>
                            <a:srgbClr val="C00000"/>
                          </a:solidFill>
                        </a:rPr>
                        <a:t>المركز ب </a:t>
                      </a:r>
                      <a:endParaRPr lang="en-US" sz="2000" b="1" dirty="0">
                        <a:solidFill>
                          <a:srgbClr val="C00000"/>
                        </a:solidFill>
                      </a:endParaRPr>
                    </a:p>
                  </a:txBody>
                  <a:tcPr/>
                </a:tc>
                <a:tc>
                  <a:txBody>
                    <a:bodyPr/>
                    <a:lstStyle/>
                    <a:p>
                      <a:pPr algn="ctr"/>
                      <a:r>
                        <a:rPr lang="ar-SA" sz="2000" b="1" smtClean="0">
                          <a:solidFill>
                            <a:srgbClr val="C00000"/>
                          </a:solidFill>
                        </a:rPr>
                        <a:t>المركز أ </a:t>
                      </a:r>
                      <a:endParaRPr lang="en-US" sz="2000" b="1" dirty="0">
                        <a:solidFill>
                          <a:srgbClr val="C00000"/>
                        </a:solidFill>
                      </a:endParaRPr>
                    </a:p>
                  </a:txBody>
                  <a:tcPr/>
                </a:tc>
                <a:tc>
                  <a:txBody>
                    <a:bodyPr/>
                    <a:lstStyle/>
                    <a:p>
                      <a:pPr algn="ctr"/>
                      <a:r>
                        <a:rPr lang="ar-SA" sz="2000" b="1" dirty="0" smtClean="0">
                          <a:solidFill>
                            <a:srgbClr val="C00000"/>
                          </a:solidFill>
                        </a:rPr>
                        <a:t>البيان </a:t>
                      </a:r>
                      <a:endParaRPr lang="en-US" sz="2000" b="1" dirty="0">
                        <a:solidFill>
                          <a:srgbClr val="C00000"/>
                        </a:solidFill>
                      </a:endParaRPr>
                    </a:p>
                  </a:txBody>
                  <a:tcPr/>
                </a:tc>
              </a:tr>
              <a:tr h="370840">
                <a:tc>
                  <a:txBody>
                    <a:bodyPr/>
                    <a:lstStyle/>
                    <a:p>
                      <a:pPr algn="ctr"/>
                      <a:r>
                        <a:rPr lang="ar-SA" sz="2000" b="1" smtClean="0">
                          <a:solidFill>
                            <a:srgbClr val="C00000"/>
                          </a:solidFill>
                        </a:rPr>
                        <a:t>75000</a:t>
                      </a:r>
                      <a:endParaRPr lang="en-US" sz="2000" b="1" dirty="0">
                        <a:solidFill>
                          <a:srgbClr val="C00000"/>
                        </a:solidFill>
                      </a:endParaRPr>
                    </a:p>
                  </a:txBody>
                  <a:tcPr/>
                </a:tc>
                <a:tc>
                  <a:txBody>
                    <a:bodyPr/>
                    <a:lstStyle/>
                    <a:p>
                      <a:pPr algn="ctr"/>
                      <a:r>
                        <a:rPr lang="ar-SA" sz="2000" b="1" smtClean="0">
                          <a:solidFill>
                            <a:srgbClr val="C00000"/>
                          </a:solidFill>
                        </a:rPr>
                        <a:t>120000</a:t>
                      </a:r>
                      <a:endParaRPr lang="en-US" sz="2000" b="1" dirty="0">
                        <a:solidFill>
                          <a:srgbClr val="C00000"/>
                        </a:solidFill>
                      </a:endParaRPr>
                    </a:p>
                  </a:txBody>
                  <a:tcPr/>
                </a:tc>
                <a:tc>
                  <a:txBody>
                    <a:bodyPr/>
                    <a:lstStyle/>
                    <a:p>
                      <a:pPr algn="ctr"/>
                      <a:r>
                        <a:rPr lang="ar-SA" sz="2000" b="1" smtClean="0">
                          <a:solidFill>
                            <a:srgbClr val="C00000"/>
                          </a:solidFill>
                        </a:rPr>
                        <a:t>100000</a:t>
                      </a:r>
                      <a:endParaRPr lang="en-US" sz="2000" b="1" dirty="0">
                        <a:solidFill>
                          <a:srgbClr val="C00000"/>
                        </a:solidFill>
                      </a:endParaRPr>
                    </a:p>
                  </a:txBody>
                  <a:tcPr/>
                </a:tc>
                <a:tc>
                  <a:txBody>
                    <a:bodyPr/>
                    <a:lstStyle/>
                    <a:p>
                      <a:pPr algn="ctr"/>
                      <a:r>
                        <a:rPr lang="ar-SA" sz="2000" b="1" dirty="0" smtClean="0">
                          <a:solidFill>
                            <a:srgbClr val="C00000"/>
                          </a:solidFill>
                        </a:rPr>
                        <a:t>البيعات</a:t>
                      </a:r>
                      <a:endParaRPr lang="en-US" sz="2000" b="1" dirty="0">
                        <a:solidFill>
                          <a:srgbClr val="C00000"/>
                        </a:solidFill>
                      </a:endParaRPr>
                    </a:p>
                  </a:txBody>
                  <a:tcPr/>
                </a:tc>
              </a:tr>
              <a:tr h="370840">
                <a:tc>
                  <a:txBody>
                    <a:bodyPr/>
                    <a:lstStyle/>
                    <a:p>
                      <a:pPr algn="ctr"/>
                      <a:r>
                        <a:rPr lang="ar-SA" sz="2000" b="1" dirty="0" smtClean="0">
                          <a:solidFill>
                            <a:srgbClr val="C00000"/>
                          </a:solidFill>
                        </a:rPr>
                        <a:t>30000</a:t>
                      </a:r>
                      <a:endParaRPr lang="en-US" sz="2000" b="1" dirty="0">
                        <a:solidFill>
                          <a:srgbClr val="C00000"/>
                        </a:solidFill>
                      </a:endParaRPr>
                    </a:p>
                  </a:txBody>
                  <a:tcPr/>
                </a:tc>
                <a:tc>
                  <a:txBody>
                    <a:bodyPr/>
                    <a:lstStyle/>
                    <a:p>
                      <a:pPr algn="ctr"/>
                      <a:r>
                        <a:rPr lang="ar-SA" sz="2000" b="1" smtClean="0">
                          <a:solidFill>
                            <a:srgbClr val="C00000"/>
                          </a:solidFill>
                        </a:rPr>
                        <a:t>80000</a:t>
                      </a:r>
                      <a:endParaRPr lang="en-US" sz="2000" b="1" dirty="0">
                        <a:solidFill>
                          <a:srgbClr val="C00000"/>
                        </a:solidFill>
                      </a:endParaRPr>
                    </a:p>
                  </a:txBody>
                  <a:tcPr/>
                </a:tc>
                <a:tc>
                  <a:txBody>
                    <a:bodyPr/>
                    <a:lstStyle/>
                    <a:p>
                      <a:pPr algn="ctr"/>
                      <a:r>
                        <a:rPr lang="ar-SA" sz="2000" b="1" smtClean="0">
                          <a:solidFill>
                            <a:srgbClr val="C00000"/>
                          </a:solidFill>
                        </a:rPr>
                        <a:t>50000</a:t>
                      </a:r>
                      <a:endParaRPr lang="en-US" sz="2000" b="1" dirty="0">
                        <a:solidFill>
                          <a:srgbClr val="C00000"/>
                        </a:solidFill>
                      </a:endParaRPr>
                    </a:p>
                  </a:txBody>
                  <a:tcPr/>
                </a:tc>
                <a:tc>
                  <a:txBody>
                    <a:bodyPr/>
                    <a:lstStyle/>
                    <a:p>
                      <a:pPr algn="ctr"/>
                      <a:r>
                        <a:rPr lang="ar-SA" sz="2000" b="1" dirty="0" smtClean="0">
                          <a:solidFill>
                            <a:srgbClr val="C00000"/>
                          </a:solidFill>
                        </a:rPr>
                        <a:t>الأصول المستثمرة </a:t>
                      </a:r>
                      <a:endParaRPr lang="en-US" sz="2000" b="1" dirty="0">
                        <a:solidFill>
                          <a:srgbClr val="C00000"/>
                        </a:solidFill>
                      </a:endParaRPr>
                    </a:p>
                  </a:txBody>
                  <a:tcPr/>
                </a:tc>
              </a:tr>
              <a:tr h="370840">
                <a:tc>
                  <a:txBody>
                    <a:bodyPr/>
                    <a:lstStyle/>
                    <a:p>
                      <a:pPr algn="ctr"/>
                      <a:r>
                        <a:rPr lang="ar-SA" sz="2000" b="1" smtClean="0">
                          <a:solidFill>
                            <a:srgbClr val="C00000"/>
                          </a:solidFill>
                        </a:rPr>
                        <a:t>5250</a:t>
                      </a:r>
                      <a:endParaRPr lang="en-US" sz="2000" b="1" dirty="0">
                        <a:solidFill>
                          <a:srgbClr val="C00000"/>
                        </a:solidFill>
                      </a:endParaRPr>
                    </a:p>
                  </a:txBody>
                  <a:tcPr/>
                </a:tc>
                <a:tc>
                  <a:txBody>
                    <a:bodyPr/>
                    <a:lstStyle/>
                    <a:p>
                      <a:pPr algn="ctr"/>
                      <a:r>
                        <a:rPr lang="ar-SA" sz="2000" b="1" smtClean="0">
                          <a:solidFill>
                            <a:srgbClr val="C00000"/>
                          </a:solidFill>
                        </a:rPr>
                        <a:t>14400</a:t>
                      </a:r>
                      <a:endParaRPr lang="en-US" sz="2000" b="1" dirty="0">
                        <a:solidFill>
                          <a:srgbClr val="C00000"/>
                        </a:solidFill>
                      </a:endParaRPr>
                    </a:p>
                  </a:txBody>
                  <a:tcPr/>
                </a:tc>
                <a:tc>
                  <a:txBody>
                    <a:bodyPr/>
                    <a:lstStyle/>
                    <a:p>
                      <a:pPr algn="ctr"/>
                      <a:r>
                        <a:rPr lang="ar-SA" sz="2000" b="1" smtClean="0">
                          <a:solidFill>
                            <a:srgbClr val="C00000"/>
                          </a:solidFill>
                        </a:rPr>
                        <a:t>10000</a:t>
                      </a:r>
                      <a:endParaRPr lang="en-US" sz="2000" b="1" dirty="0">
                        <a:solidFill>
                          <a:srgbClr val="C00000"/>
                        </a:solidFill>
                      </a:endParaRPr>
                    </a:p>
                  </a:txBody>
                  <a:tcPr/>
                </a:tc>
                <a:tc>
                  <a:txBody>
                    <a:bodyPr/>
                    <a:lstStyle/>
                    <a:p>
                      <a:pPr algn="ctr"/>
                      <a:r>
                        <a:rPr lang="ar-SA" sz="2000" b="1" dirty="0" smtClean="0">
                          <a:solidFill>
                            <a:srgbClr val="C00000"/>
                          </a:solidFill>
                        </a:rPr>
                        <a:t>صافي الربح التشغيلي </a:t>
                      </a:r>
                      <a:endParaRPr lang="en-US" sz="2000" b="1" dirty="0">
                        <a:solidFill>
                          <a:srgbClr val="C00000"/>
                        </a:solidFill>
                      </a:endParaRPr>
                    </a:p>
                  </a:txBody>
                  <a:tcPr/>
                </a:tc>
              </a:tr>
            </a:tbl>
          </a:graphicData>
        </a:graphic>
      </p:graphicFrame>
    </p:spTree>
    <p:extLst>
      <p:ext uri="{BB962C8B-B14F-4D97-AF65-F5344CB8AC3E}">
        <p14:creationId xmlns:p14="http://schemas.microsoft.com/office/powerpoint/2010/main" val="45152712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41960" y="228600"/>
            <a:ext cx="8229600" cy="5973763"/>
          </a:xfrm>
        </p:spPr>
        <p:txBody>
          <a:bodyPr>
            <a:normAutofit/>
          </a:bodyPr>
          <a:lstStyle/>
          <a:p>
            <a:pPr marL="449262" indent="0" algn="r" rtl="1">
              <a:buNone/>
            </a:pPr>
            <a:r>
              <a:rPr lang="ar-SA" sz="2000" b="1" dirty="0">
                <a:solidFill>
                  <a:srgbClr val="0070C0"/>
                </a:solidFill>
              </a:rPr>
              <a:t>معدل العائد على </a:t>
            </a:r>
            <a:r>
              <a:rPr lang="ar-SA" sz="2000" b="1" dirty="0" smtClean="0">
                <a:solidFill>
                  <a:srgbClr val="0070C0"/>
                </a:solidFill>
              </a:rPr>
              <a:t>الاستثمار </a:t>
            </a:r>
            <a:r>
              <a:rPr lang="ar-SA" sz="2000" b="1" dirty="0">
                <a:solidFill>
                  <a:srgbClr val="0070C0"/>
                </a:solidFill>
              </a:rPr>
              <a:t>= نسبة هامش الربح    *   معدل دورن الأصول </a:t>
            </a:r>
          </a:p>
          <a:p>
            <a:pPr marL="449262" indent="0" algn="r" rtl="1">
              <a:buNone/>
            </a:pPr>
            <a:r>
              <a:rPr lang="ar-SA" sz="2000" b="1" dirty="0">
                <a:solidFill>
                  <a:srgbClr val="0070C0"/>
                </a:solidFill>
              </a:rPr>
              <a:t>                             = </a:t>
            </a:r>
            <a:r>
              <a:rPr lang="ar-SA" sz="2000" b="1" u="sng" dirty="0">
                <a:solidFill>
                  <a:srgbClr val="0070C0"/>
                </a:solidFill>
              </a:rPr>
              <a:t>صافي الربح التشغيلي </a:t>
            </a:r>
            <a:r>
              <a:rPr lang="ar-SA" sz="2000" b="1" dirty="0">
                <a:solidFill>
                  <a:srgbClr val="0070C0"/>
                </a:solidFill>
              </a:rPr>
              <a:t>*  </a:t>
            </a:r>
            <a:r>
              <a:rPr lang="ar-SA" sz="2000" b="1" u="sng" dirty="0">
                <a:solidFill>
                  <a:srgbClr val="0070C0"/>
                </a:solidFill>
              </a:rPr>
              <a:t>    المبيعات         .</a:t>
            </a:r>
          </a:p>
          <a:p>
            <a:pPr marL="449262" indent="0" algn="r" rtl="1">
              <a:buNone/>
            </a:pPr>
            <a:r>
              <a:rPr lang="ar-SA" sz="2000" b="1" dirty="0">
                <a:solidFill>
                  <a:srgbClr val="0070C0"/>
                </a:solidFill>
              </a:rPr>
              <a:t>                                    المبيعات           متوسط الأصول </a:t>
            </a:r>
            <a:r>
              <a:rPr lang="ar-SA" sz="2000" b="1" dirty="0" smtClean="0">
                <a:solidFill>
                  <a:srgbClr val="0070C0"/>
                </a:solidFill>
              </a:rPr>
              <a:t>المستثمرة</a:t>
            </a:r>
          </a:p>
          <a:p>
            <a:pPr marL="449262" indent="0" algn="r" rtl="1">
              <a:buNone/>
            </a:pPr>
            <a:endParaRPr lang="en-US" sz="2000" b="1" dirty="0" smtClean="0">
              <a:solidFill>
                <a:srgbClr val="0070C0"/>
              </a:solidFill>
            </a:endParaRPr>
          </a:p>
          <a:p>
            <a:pPr marL="449262" indent="0" algn="r" rtl="1">
              <a:buNone/>
            </a:pPr>
            <a:endParaRPr lang="en-US" sz="2000" b="1" dirty="0">
              <a:solidFill>
                <a:srgbClr val="0070C0"/>
              </a:solidFill>
            </a:endParaRPr>
          </a:p>
          <a:p>
            <a:pPr marL="449262" indent="0" algn="r" rtl="1">
              <a:buNone/>
            </a:pPr>
            <a:endParaRPr lang="en-US" sz="2000" b="1" dirty="0" smtClean="0">
              <a:solidFill>
                <a:srgbClr val="0070C0"/>
              </a:solidFill>
            </a:endParaRPr>
          </a:p>
          <a:p>
            <a:pPr marL="449262" indent="0" algn="r" rtl="1">
              <a:buNone/>
            </a:pPr>
            <a:endParaRPr lang="ar-SA" sz="2000" b="1" dirty="0">
              <a:solidFill>
                <a:srgbClr val="0070C0"/>
              </a:solidFill>
            </a:endParaRPr>
          </a:p>
          <a:p>
            <a:pPr marL="449262" indent="0" algn="r" rtl="1">
              <a:buNone/>
            </a:pPr>
            <a:r>
              <a:rPr lang="ar-SA" sz="2000" b="1" dirty="0" smtClean="0">
                <a:solidFill>
                  <a:srgbClr val="0070C0"/>
                </a:solidFill>
              </a:rPr>
              <a:t>                  </a:t>
            </a:r>
            <a:endParaRPr lang="en-US" sz="2000" b="1" dirty="0" smtClean="0">
              <a:solidFill>
                <a:srgbClr val="0070C0"/>
              </a:solidFill>
            </a:endParaRPr>
          </a:p>
          <a:p>
            <a:pPr marL="449262" indent="0" algn="r" rtl="1">
              <a:buNone/>
            </a:pPr>
            <a:endParaRPr lang="en-US" sz="2000" b="1" dirty="0">
              <a:solidFill>
                <a:srgbClr val="0070C0"/>
              </a:solidFill>
            </a:endParaRPr>
          </a:p>
          <a:p>
            <a:pPr marL="449262" indent="0" algn="r" rtl="1">
              <a:buNone/>
            </a:pPr>
            <a:endParaRPr lang="en-US" sz="2000" b="1" dirty="0" smtClean="0">
              <a:solidFill>
                <a:srgbClr val="0070C0"/>
              </a:solidFill>
            </a:endParaRPr>
          </a:p>
          <a:p>
            <a:pPr marL="449262" indent="0" algn="r" rtl="1">
              <a:buNone/>
            </a:pPr>
            <a:endParaRPr lang="en-US" sz="2000" b="1" dirty="0">
              <a:solidFill>
                <a:srgbClr val="0070C0"/>
              </a:solidFill>
            </a:endParaRPr>
          </a:p>
          <a:p>
            <a:pPr marL="449262" indent="0" algn="r" rtl="1">
              <a:buNone/>
            </a:pPr>
            <a:endParaRPr lang="ar-SA" sz="2000" b="1" dirty="0">
              <a:solidFill>
                <a:srgbClr val="0070C0"/>
              </a:solidFill>
            </a:endParaRPr>
          </a:p>
          <a:p>
            <a:pPr marL="449262" indent="0" algn="r" rtl="1">
              <a:buNone/>
            </a:pPr>
            <a:endParaRPr lang="ar-SA" sz="2000" b="1" dirty="0" smtClean="0">
              <a:solidFill>
                <a:srgbClr val="0070C0"/>
              </a:solidFill>
            </a:endParaRPr>
          </a:p>
          <a:p>
            <a:pPr marL="449262" indent="0" algn="r" rtl="1">
              <a:buNone/>
            </a:pPr>
            <a:endParaRPr lang="ar-SA" sz="2000" b="1" dirty="0" smtClean="0">
              <a:solidFill>
                <a:srgbClr val="0070C0"/>
              </a:solidFill>
            </a:endParaRPr>
          </a:p>
          <a:p>
            <a:pPr marL="449262" indent="0" algn="r" rtl="1">
              <a:buNone/>
            </a:pPr>
            <a:r>
              <a:rPr lang="ar-SA" sz="2000" b="1" dirty="0" smtClean="0">
                <a:solidFill>
                  <a:srgbClr val="0070C0"/>
                </a:solidFill>
              </a:rPr>
              <a:t>             </a:t>
            </a:r>
            <a:endParaRPr lang="ar-SA" sz="2000" b="1" dirty="0">
              <a:solidFill>
                <a:srgbClr val="0070C0"/>
              </a:solidFill>
            </a:endParaRPr>
          </a:p>
          <a:p>
            <a:pPr algn="r" rtl="1"/>
            <a:endParaRPr lang="ar-EG" dirty="0"/>
          </a:p>
        </p:txBody>
      </p:sp>
      <p:sp>
        <p:nvSpPr>
          <p:cNvPr id="4" name="عنصر نائب لرقم الشريحة 3"/>
          <p:cNvSpPr>
            <a:spLocks noGrp="1"/>
          </p:cNvSpPr>
          <p:nvPr>
            <p:ph type="sldNum" sz="quarter" idx="12"/>
          </p:nvPr>
        </p:nvSpPr>
        <p:spPr/>
        <p:txBody>
          <a:bodyPr/>
          <a:lstStyle/>
          <a:p>
            <a:fld id="{B31286EC-E9AA-41B2-A439-29B6313FA789}" type="slidenum">
              <a:rPr lang="en-US" smtClean="0">
                <a:solidFill>
                  <a:prstClr val="black">
                    <a:tint val="75000"/>
                  </a:prstClr>
                </a:solidFill>
              </a:rPr>
              <a:pPr/>
              <a:t>11</a:t>
            </a:fld>
            <a:endParaRPr lang="en-US" dirty="0">
              <a:solidFill>
                <a:prstClr val="black">
                  <a:tint val="75000"/>
                </a:prstClr>
              </a:solidFill>
            </a:endParaRPr>
          </a:p>
        </p:txBody>
      </p:sp>
      <p:sp>
        <p:nvSpPr>
          <p:cNvPr id="2" name="TextBox 1"/>
          <p:cNvSpPr txBox="1"/>
          <p:nvPr/>
        </p:nvSpPr>
        <p:spPr>
          <a:xfrm>
            <a:off x="1143000" y="1298904"/>
            <a:ext cx="6553200" cy="923330"/>
          </a:xfrm>
          <a:prstGeom prst="rect">
            <a:avLst/>
          </a:prstGeom>
          <a:noFill/>
        </p:spPr>
        <p:txBody>
          <a:bodyPr wrap="square" rtlCol="0">
            <a:spAutoFit/>
          </a:bodyPr>
          <a:lstStyle/>
          <a:p>
            <a:pPr marL="449262" indent="0" algn="r" rtl="1">
              <a:buNone/>
            </a:pPr>
            <a:r>
              <a:rPr lang="ar-SA" b="1" dirty="0">
                <a:solidFill>
                  <a:srgbClr val="0070C0"/>
                </a:solidFill>
              </a:rPr>
              <a:t>المركز أ = </a:t>
            </a:r>
            <a:r>
              <a:rPr lang="ar-SA" b="1" u="sng" dirty="0">
                <a:solidFill>
                  <a:srgbClr val="0070C0"/>
                </a:solidFill>
              </a:rPr>
              <a:t>10.000</a:t>
            </a:r>
            <a:r>
              <a:rPr lang="ar-SA" b="1" dirty="0">
                <a:solidFill>
                  <a:srgbClr val="0070C0"/>
                </a:solidFill>
              </a:rPr>
              <a:t>      *    </a:t>
            </a:r>
            <a:r>
              <a:rPr lang="ar-SA" b="1" u="sng" dirty="0">
                <a:solidFill>
                  <a:srgbClr val="0070C0"/>
                </a:solidFill>
              </a:rPr>
              <a:t>100.00</a:t>
            </a:r>
            <a:r>
              <a:rPr lang="ar-SA" b="1" dirty="0">
                <a:solidFill>
                  <a:srgbClr val="0070C0"/>
                </a:solidFill>
              </a:rPr>
              <a:t>0  </a:t>
            </a:r>
          </a:p>
          <a:p>
            <a:pPr marL="449262" indent="0" algn="r" rtl="1">
              <a:buNone/>
            </a:pPr>
            <a:r>
              <a:rPr lang="ar-SA" b="1" dirty="0">
                <a:solidFill>
                  <a:srgbClr val="0070C0"/>
                </a:solidFill>
              </a:rPr>
              <a:t>    </a:t>
            </a:r>
            <a:r>
              <a:rPr lang="ar-SA" b="1" dirty="0" smtClean="0">
                <a:solidFill>
                  <a:srgbClr val="0070C0"/>
                </a:solidFill>
              </a:rPr>
              <a:t>        </a:t>
            </a:r>
            <a:r>
              <a:rPr lang="ar-SA" b="1" dirty="0">
                <a:solidFill>
                  <a:srgbClr val="0070C0"/>
                </a:solidFill>
              </a:rPr>
              <a:t>100.000           50000</a:t>
            </a:r>
          </a:p>
          <a:p>
            <a:pPr marL="449262" indent="0" algn="r" rtl="1">
              <a:buNone/>
            </a:pPr>
            <a:r>
              <a:rPr lang="ar-SA" b="1" dirty="0">
                <a:solidFill>
                  <a:srgbClr val="0070C0"/>
                </a:solidFill>
              </a:rPr>
              <a:t>     </a:t>
            </a:r>
            <a:r>
              <a:rPr lang="ar-SA" b="1" dirty="0" smtClean="0">
                <a:solidFill>
                  <a:srgbClr val="0070C0"/>
                </a:solidFill>
              </a:rPr>
              <a:t>    =</a:t>
            </a:r>
            <a:r>
              <a:rPr lang="en-US" b="1" dirty="0" smtClean="0">
                <a:solidFill>
                  <a:srgbClr val="0070C0"/>
                </a:solidFill>
              </a:rPr>
              <a:t>  </a:t>
            </a:r>
            <a:r>
              <a:rPr lang="ar-SA" b="1" dirty="0" smtClean="0">
                <a:solidFill>
                  <a:srgbClr val="0070C0"/>
                </a:solidFill>
              </a:rPr>
              <a:t> </a:t>
            </a:r>
            <a:r>
              <a:rPr lang="ar-SA" b="1" dirty="0">
                <a:solidFill>
                  <a:srgbClr val="0070C0"/>
                </a:solidFill>
              </a:rPr>
              <a:t>10%       </a:t>
            </a:r>
            <a:r>
              <a:rPr lang="ar-SA" b="1" dirty="0" smtClean="0">
                <a:solidFill>
                  <a:srgbClr val="0070C0"/>
                </a:solidFill>
              </a:rPr>
              <a:t>  </a:t>
            </a:r>
            <a:r>
              <a:rPr lang="ar-SA" b="1" dirty="0">
                <a:solidFill>
                  <a:srgbClr val="0070C0"/>
                </a:solidFill>
              </a:rPr>
              <a:t>*   </a:t>
            </a:r>
            <a:r>
              <a:rPr lang="en-US" b="1" dirty="0" smtClean="0">
                <a:solidFill>
                  <a:srgbClr val="0070C0"/>
                </a:solidFill>
              </a:rPr>
              <a:t> </a:t>
            </a:r>
            <a:r>
              <a:rPr lang="ar-SA" b="1" dirty="0" smtClean="0">
                <a:solidFill>
                  <a:srgbClr val="0070C0"/>
                </a:solidFill>
              </a:rPr>
              <a:t>  </a:t>
            </a:r>
            <a:r>
              <a:rPr lang="ar-SA" b="1" dirty="0">
                <a:solidFill>
                  <a:srgbClr val="0070C0"/>
                </a:solidFill>
              </a:rPr>
              <a:t>2 مره                =     20%</a:t>
            </a:r>
          </a:p>
        </p:txBody>
      </p:sp>
      <p:sp>
        <p:nvSpPr>
          <p:cNvPr id="5" name="TextBox 4"/>
          <p:cNvSpPr txBox="1"/>
          <p:nvPr/>
        </p:nvSpPr>
        <p:spPr>
          <a:xfrm>
            <a:off x="1752600" y="4114800"/>
            <a:ext cx="6553200" cy="923330"/>
          </a:xfrm>
          <a:prstGeom prst="rect">
            <a:avLst/>
          </a:prstGeom>
          <a:noFill/>
        </p:spPr>
        <p:txBody>
          <a:bodyPr wrap="square" rtlCol="0">
            <a:spAutoFit/>
          </a:bodyPr>
          <a:lstStyle/>
          <a:p>
            <a:pPr marL="449262" indent="0" algn="r" rtl="1">
              <a:buNone/>
            </a:pPr>
            <a:r>
              <a:rPr lang="ar-SA" b="1" dirty="0">
                <a:solidFill>
                  <a:srgbClr val="0070C0"/>
                </a:solidFill>
              </a:rPr>
              <a:t> المركز ج = </a:t>
            </a:r>
            <a:r>
              <a:rPr lang="ar-SA" b="1" u="sng" dirty="0">
                <a:solidFill>
                  <a:srgbClr val="0070C0"/>
                </a:solidFill>
              </a:rPr>
              <a:t>5250</a:t>
            </a:r>
            <a:r>
              <a:rPr lang="ar-SA" b="1" dirty="0">
                <a:solidFill>
                  <a:srgbClr val="0070C0"/>
                </a:solidFill>
              </a:rPr>
              <a:t>   </a:t>
            </a:r>
            <a:r>
              <a:rPr lang="ar-SA" b="1" dirty="0" smtClean="0">
                <a:solidFill>
                  <a:srgbClr val="0070C0"/>
                </a:solidFill>
              </a:rPr>
              <a:t> *</a:t>
            </a:r>
            <a:r>
              <a:rPr lang="en-US" b="1" dirty="0" smtClean="0">
                <a:solidFill>
                  <a:srgbClr val="0070C0"/>
                </a:solidFill>
              </a:rPr>
              <a:t>           </a:t>
            </a:r>
            <a:r>
              <a:rPr lang="ar-SA" b="1" dirty="0" smtClean="0">
                <a:solidFill>
                  <a:srgbClr val="0070C0"/>
                </a:solidFill>
              </a:rPr>
              <a:t> </a:t>
            </a:r>
            <a:r>
              <a:rPr lang="ar-SA" b="1" u="sng" dirty="0" smtClean="0">
                <a:solidFill>
                  <a:srgbClr val="0070C0"/>
                </a:solidFill>
              </a:rPr>
              <a:t>75000</a:t>
            </a:r>
            <a:r>
              <a:rPr lang="en-US" b="1" u="sng" dirty="0" smtClean="0">
                <a:solidFill>
                  <a:srgbClr val="0070C0"/>
                </a:solidFill>
              </a:rPr>
              <a:t> </a:t>
            </a:r>
            <a:r>
              <a:rPr lang="ar-SA" b="1" u="sng" dirty="0" smtClean="0">
                <a:solidFill>
                  <a:srgbClr val="0070C0"/>
                </a:solidFill>
              </a:rPr>
              <a:t> </a:t>
            </a:r>
            <a:endParaRPr lang="ar-SA" b="1" u="sng" dirty="0">
              <a:solidFill>
                <a:srgbClr val="0070C0"/>
              </a:solidFill>
            </a:endParaRPr>
          </a:p>
          <a:p>
            <a:pPr marL="449262" indent="0" algn="r" rtl="1">
              <a:buNone/>
            </a:pPr>
            <a:r>
              <a:rPr lang="ar-SA" b="1" dirty="0">
                <a:solidFill>
                  <a:srgbClr val="0070C0"/>
                </a:solidFill>
              </a:rPr>
              <a:t>              </a:t>
            </a:r>
            <a:r>
              <a:rPr lang="ar-SA" b="1" dirty="0" smtClean="0">
                <a:solidFill>
                  <a:srgbClr val="0070C0"/>
                </a:solidFill>
              </a:rPr>
              <a:t> </a:t>
            </a:r>
            <a:r>
              <a:rPr lang="ar-SA" b="1" dirty="0">
                <a:solidFill>
                  <a:srgbClr val="0070C0"/>
                </a:solidFill>
              </a:rPr>
              <a:t>75000              30000</a:t>
            </a:r>
          </a:p>
          <a:p>
            <a:pPr marL="449262" indent="0" algn="r" rtl="1">
              <a:buNone/>
            </a:pPr>
            <a:r>
              <a:rPr lang="ar-SA" b="1" dirty="0">
                <a:solidFill>
                  <a:srgbClr val="0070C0"/>
                </a:solidFill>
              </a:rPr>
              <a:t>         </a:t>
            </a:r>
            <a:r>
              <a:rPr lang="en-US" b="1" dirty="0" smtClean="0">
                <a:solidFill>
                  <a:srgbClr val="0070C0"/>
                </a:solidFill>
              </a:rPr>
              <a:t>   </a:t>
            </a:r>
            <a:r>
              <a:rPr lang="ar-SA" b="1" dirty="0" smtClean="0">
                <a:solidFill>
                  <a:srgbClr val="0070C0"/>
                </a:solidFill>
              </a:rPr>
              <a:t>   </a:t>
            </a:r>
            <a:r>
              <a:rPr lang="ar-SA" b="1" dirty="0">
                <a:solidFill>
                  <a:srgbClr val="0070C0"/>
                </a:solidFill>
              </a:rPr>
              <a:t>= 7%  </a:t>
            </a:r>
            <a:r>
              <a:rPr lang="ar-SA" b="1" dirty="0" smtClean="0">
                <a:solidFill>
                  <a:srgbClr val="0070C0"/>
                </a:solidFill>
              </a:rPr>
              <a:t>   </a:t>
            </a:r>
            <a:r>
              <a:rPr lang="ar-SA" b="1" dirty="0">
                <a:solidFill>
                  <a:srgbClr val="0070C0"/>
                </a:solidFill>
              </a:rPr>
              <a:t>*       </a:t>
            </a:r>
            <a:r>
              <a:rPr lang="en-US" b="1" dirty="0" smtClean="0">
                <a:solidFill>
                  <a:srgbClr val="0070C0"/>
                </a:solidFill>
              </a:rPr>
              <a:t>  </a:t>
            </a:r>
            <a:r>
              <a:rPr lang="ar-SA" b="1" dirty="0" smtClean="0">
                <a:solidFill>
                  <a:srgbClr val="0070C0"/>
                </a:solidFill>
              </a:rPr>
              <a:t>2.5 </a:t>
            </a:r>
            <a:r>
              <a:rPr lang="ar-SA" b="1" dirty="0">
                <a:solidFill>
                  <a:srgbClr val="0070C0"/>
                </a:solidFill>
              </a:rPr>
              <a:t>مره               =    </a:t>
            </a:r>
            <a:r>
              <a:rPr lang="ar-SA" b="1" dirty="0" smtClean="0">
                <a:solidFill>
                  <a:srgbClr val="0070C0"/>
                </a:solidFill>
              </a:rPr>
              <a:t>  </a:t>
            </a:r>
            <a:r>
              <a:rPr lang="ar-SA" b="1" dirty="0">
                <a:solidFill>
                  <a:srgbClr val="0070C0"/>
                </a:solidFill>
              </a:rPr>
              <a:t>17.5 %</a:t>
            </a:r>
          </a:p>
        </p:txBody>
      </p:sp>
      <p:sp>
        <p:nvSpPr>
          <p:cNvPr id="6" name="TextBox 5"/>
          <p:cNvSpPr txBox="1"/>
          <p:nvPr/>
        </p:nvSpPr>
        <p:spPr>
          <a:xfrm>
            <a:off x="1469366" y="2743200"/>
            <a:ext cx="6553200" cy="923330"/>
          </a:xfrm>
          <a:prstGeom prst="rect">
            <a:avLst/>
          </a:prstGeom>
          <a:noFill/>
        </p:spPr>
        <p:txBody>
          <a:bodyPr wrap="square" rtlCol="0">
            <a:spAutoFit/>
          </a:bodyPr>
          <a:lstStyle/>
          <a:p>
            <a:pPr marL="449262" indent="0" algn="r" rtl="1">
              <a:buNone/>
            </a:pPr>
            <a:r>
              <a:rPr lang="ar-SA" b="1" dirty="0">
                <a:solidFill>
                  <a:srgbClr val="0070C0"/>
                </a:solidFill>
              </a:rPr>
              <a:t> المركز ب = </a:t>
            </a:r>
            <a:r>
              <a:rPr lang="ar-SA" b="1" u="sng" dirty="0">
                <a:solidFill>
                  <a:srgbClr val="0070C0"/>
                </a:solidFill>
              </a:rPr>
              <a:t>14400</a:t>
            </a:r>
            <a:r>
              <a:rPr lang="ar-SA" b="1" dirty="0">
                <a:solidFill>
                  <a:srgbClr val="0070C0"/>
                </a:solidFill>
              </a:rPr>
              <a:t>        *   </a:t>
            </a:r>
            <a:r>
              <a:rPr lang="ar-SA" b="1" u="sng" dirty="0">
                <a:solidFill>
                  <a:srgbClr val="0070C0"/>
                </a:solidFill>
              </a:rPr>
              <a:t>120000</a:t>
            </a:r>
            <a:r>
              <a:rPr lang="ar-SA" b="1" dirty="0">
                <a:solidFill>
                  <a:srgbClr val="0070C0"/>
                </a:solidFill>
              </a:rPr>
              <a:t>           </a:t>
            </a:r>
          </a:p>
          <a:p>
            <a:pPr marL="449262" indent="0" algn="r" rtl="1">
              <a:buNone/>
            </a:pPr>
            <a:r>
              <a:rPr lang="ar-SA" b="1" dirty="0">
                <a:solidFill>
                  <a:srgbClr val="0070C0"/>
                </a:solidFill>
              </a:rPr>
              <a:t>        </a:t>
            </a:r>
            <a:r>
              <a:rPr lang="ar-SA" b="1" dirty="0" smtClean="0">
                <a:solidFill>
                  <a:srgbClr val="0070C0"/>
                </a:solidFill>
              </a:rPr>
              <a:t>       </a:t>
            </a:r>
            <a:r>
              <a:rPr lang="ar-SA" b="1" dirty="0">
                <a:solidFill>
                  <a:srgbClr val="0070C0"/>
                </a:solidFill>
              </a:rPr>
              <a:t>120000            </a:t>
            </a:r>
            <a:r>
              <a:rPr lang="ar-SA" b="1" dirty="0" smtClean="0">
                <a:solidFill>
                  <a:srgbClr val="0070C0"/>
                </a:solidFill>
              </a:rPr>
              <a:t>80000</a:t>
            </a:r>
          </a:p>
          <a:p>
            <a:pPr marL="449262" indent="0" algn="r" rtl="1">
              <a:buNone/>
            </a:pPr>
            <a:r>
              <a:rPr lang="en-US" b="1" dirty="0" smtClean="0">
                <a:solidFill>
                  <a:srgbClr val="0070C0"/>
                </a:solidFill>
              </a:rPr>
              <a:t>                   </a:t>
            </a:r>
            <a:r>
              <a:rPr lang="ar-SA" b="1" dirty="0" smtClean="0">
                <a:solidFill>
                  <a:srgbClr val="0070C0"/>
                </a:solidFill>
              </a:rPr>
              <a:t>= 12%            * 1.5 مره                =      18% </a:t>
            </a:r>
            <a:endParaRPr lang="ar-SA" b="1" dirty="0">
              <a:solidFill>
                <a:srgbClr val="0070C0"/>
              </a:solidFill>
            </a:endParaRPr>
          </a:p>
        </p:txBody>
      </p:sp>
      <p:sp>
        <p:nvSpPr>
          <p:cNvPr id="7" name="TextBox 6"/>
          <p:cNvSpPr txBox="1"/>
          <p:nvPr/>
        </p:nvSpPr>
        <p:spPr>
          <a:xfrm>
            <a:off x="1128623" y="5230787"/>
            <a:ext cx="6553200" cy="369332"/>
          </a:xfrm>
          <a:prstGeom prst="rect">
            <a:avLst/>
          </a:prstGeom>
          <a:noFill/>
        </p:spPr>
        <p:txBody>
          <a:bodyPr wrap="square" rtlCol="0">
            <a:spAutoFit/>
          </a:bodyPr>
          <a:lstStyle/>
          <a:p>
            <a:pPr marL="449262" indent="0" algn="r" rtl="1">
              <a:buNone/>
            </a:pPr>
            <a:r>
              <a:rPr lang="ar-SA" b="1" dirty="0">
                <a:solidFill>
                  <a:srgbClr val="0070C0"/>
                </a:solidFill>
              </a:rPr>
              <a:t>يعتبر المركز أ هو أفضل المراكز لأنه يحقق معدل عائد اكبر من المركز ب و ج </a:t>
            </a:r>
          </a:p>
        </p:txBody>
      </p:sp>
    </p:spTree>
    <p:extLst>
      <p:ext uri="{BB962C8B-B14F-4D97-AF65-F5344CB8AC3E}">
        <p14:creationId xmlns:p14="http://schemas.microsoft.com/office/powerpoint/2010/main" val="1576244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3">
                                            <p:txEl>
                                              <p:pRg st="14" end="14"/>
                                            </p:txEl>
                                          </p:spTgt>
                                        </p:tgtEl>
                                        <p:attrNameLst>
                                          <p:attrName>style.visibility</p:attrName>
                                        </p:attrNameLst>
                                      </p:cBhvr>
                                      <p:to>
                                        <p:strVal val="visible"/>
                                      </p:to>
                                    </p:set>
                                    <p:animEffect transition="in" filter="wipe(down)">
                                      <p:cBhvr>
                                        <p:cTn id="7" dur="500"/>
                                        <p:tgtEl>
                                          <p:spTgt spid="3">
                                            <p:txEl>
                                              <p:pRg st="14" end="14"/>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7" end="7"/>
                                            </p:txEl>
                                          </p:spTgt>
                                        </p:tgtEl>
                                        <p:attrNameLst>
                                          <p:attrName>style.visibility</p:attrName>
                                        </p:attrNameLst>
                                      </p:cBhvr>
                                      <p:to>
                                        <p:strVal val="visible"/>
                                      </p:to>
                                    </p:set>
                                    <p:animEffect transition="in" filter="wipe(down)">
                                      <p:cBhvr>
                                        <p:cTn id="12" dur="500"/>
                                        <p:tgtEl>
                                          <p:spTgt spid="3">
                                            <p:txEl>
                                              <p:pRg st="7" end="7"/>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barn(inVertical)">
                                      <p:cBhvr>
                                        <p:cTn id="17" dur="500"/>
                                        <p:tgtEl>
                                          <p:spTgt spid="2"/>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barn(inVertical)">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barn(inVertical)">
                                      <p:cBhvr>
                                        <p:cTn id="27" dur="500"/>
                                        <p:tgtEl>
                                          <p:spTgt spid="5"/>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barn(inVertical)">
                                      <p:cBhvr>
                                        <p:cTn id="3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6" grpId="0"/>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457200" y="228600"/>
            <a:ext cx="8534400" cy="6324600"/>
          </a:xfrm>
        </p:spPr>
        <p:txBody>
          <a:bodyPr>
            <a:normAutofit/>
          </a:bodyPr>
          <a:lstStyle/>
          <a:p>
            <a:pPr marL="449262" indent="0" algn="r" rtl="1">
              <a:buNone/>
            </a:pPr>
            <a:r>
              <a:rPr lang="ar-EG" sz="2400" b="1" dirty="0" smtClean="0">
                <a:solidFill>
                  <a:srgbClr val="FF0000"/>
                </a:solidFill>
              </a:rPr>
              <a:t>3</a:t>
            </a:r>
            <a:r>
              <a:rPr lang="ar-EG" sz="2000" b="1" dirty="0" smtClean="0">
                <a:solidFill>
                  <a:srgbClr val="0070C0"/>
                </a:solidFill>
              </a:rPr>
              <a:t>. لتحديد أي مركز يقبل المشروع الجديد يجب احتساب معدل العائد على الاستثمار للمشروع الجديد كالتالي : </a:t>
            </a:r>
          </a:p>
          <a:p>
            <a:pPr marL="449262" indent="0" algn="r" rtl="1">
              <a:buNone/>
            </a:pPr>
            <a:r>
              <a:rPr lang="ar-EG" sz="2000" b="1" dirty="0">
                <a:solidFill>
                  <a:srgbClr val="0070C0"/>
                </a:solidFill>
              </a:rPr>
              <a:t> </a:t>
            </a:r>
            <a:r>
              <a:rPr lang="ar-EG" sz="2000" b="1" dirty="0" smtClean="0">
                <a:solidFill>
                  <a:srgbClr val="0070C0"/>
                </a:solidFill>
              </a:rPr>
              <a:t>   معدل العائد على الاستثمار للمشروع الجديد = </a:t>
            </a:r>
            <a:r>
              <a:rPr lang="ar-EG" sz="2000" b="1" u="sng" dirty="0" smtClean="0">
                <a:solidFill>
                  <a:srgbClr val="0070C0"/>
                </a:solidFill>
              </a:rPr>
              <a:t>صافي الربح       </a:t>
            </a:r>
            <a:r>
              <a:rPr lang="ar-EG" sz="2000" b="1" dirty="0" smtClean="0">
                <a:solidFill>
                  <a:srgbClr val="0070C0"/>
                </a:solidFill>
              </a:rPr>
              <a:t>= </a:t>
            </a:r>
            <a:r>
              <a:rPr lang="ar-EG" sz="2000" b="1" u="sng" dirty="0" smtClean="0">
                <a:solidFill>
                  <a:srgbClr val="0070C0"/>
                </a:solidFill>
              </a:rPr>
              <a:t>1780   </a:t>
            </a:r>
            <a:r>
              <a:rPr lang="ar-EG" sz="2000" b="1" dirty="0" smtClean="0">
                <a:solidFill>
                  <a:srgbClr val="0070C0"/>
                </a:solidFill>
              </a:rPr>
              <a:t> = 17.8%</a:t>
            </a:r>
          </a:p>
          <a:p>
            <a:pPr marL="449262" indent="0" algn="r" rtl="1">
              <a:buNone/>
            </a:pPr>
            <a:r>
              <a:rPr lang="ar-EG" sz="2000" b="1" dirty="0">
                <a:solidFill>
                  <a:srgbClr val="0070C0"/>
                </a:solidFill>
              </a:rPr>
              <a:t> </a:t>
            </a:r>
            <a:r>
              <a:rPr lang="ar-EG" sz="2000" b="1" dirty="0" smtClean="0">
                <a:solidFill>
                  <a:srgbClr val="0070C0"/>
                </a:solidFill>
              </a:rPr>
              <a:t>                                                        الأصول المستثمرة     10000</a:t>
            </a:r>
          </a:p>
          <a:p>
            <a:pPr marL="449262" indent="0" algn="r" rtl="1">
              <a:buNone/>
            </a:pPr>
            <a:endParaRPr lang="ar-EG" sz="2000" b="1" dirty="0">
              <a:solidFill>
                <a:srgbClr val="0070C0"/>
              </a:solidFill>
            </a:endParaRPr>
          </a:p>
          <a:p>
            <a:pPr marL="449262" indent="0" algn="r" rtl="1">
              <a:buNone/>
            </a:pPr>
            <a:r>
              <a:rPr lang="ar-EG" sz="2000" b="1" dirty="0" smtClean="0">
                <a:solidFill>
                  <a:srgbClr val="0070C0"/>
                </a:solidFill>
              </a:rPr>
              <a:t>اذا المركز ج هو المركز الذي يمكنه قبول هذا المشروع الجديد لأنه يحقق معدل عائد على الاستثمار اكبر من المعدل الذي يحققه المركز ج 17.8 % </a:t>
            </a:r>
            <a:r>
              <a:rPr lang="ar-SA" sz="2000" b="1" dirty="0" smtClean="0">
                <a:solidFill>
                  <a:srgbClr val="0070C0"/>
                </a:solidFill>
              </a:rPr>
              <a:t>اكبر من </a:t>
            </a:r>
            <a:r>
              <a:rPr lang="ar-EG" sz="2000" b="1" dirty="0" smtClean="0">
                <a:solidFill>
                  <a:srgbClr val="0070C0"/>
                </a:solidFill>
              </a:rPr>
              <a:t>17.5 %</a:t>
            </a:r>
          </a:p>
          <a:p>
            <a:pPr marL="449262" indent="0" algn="r" rtl="1">
              <a:buNone/>
            </a:pPr>
            <a:r>
              <a:rPr lang="ar-EG" sz="2000" b="1" dirty="0" smtClean="0">
                <a:solidFill>
                  <a:srgbClr val="0070C0"/>
                </a:solidFill>
              </a:rPr>
              <a:t>بينما المركز أ و ب لا يقبلان هذا المشروع لأنه يحقق معدل عائد اقل من المعدل الذي يحققه المركزان      </a:t>
            </a:r>
          </a:p>
          <a:p>
            <a:pPr marL="449262" indent="0" algn="r" rtl="1">
              <a:buNone/>
            </a:pPr>
            <a:endParaRPr lang="ar-EG" sz="2000" b="1" dirty="0">
              <a:solidFill>
                <a:srgbClr val="0070C0"/>
              </a:solidFill>
            </a:endParaRPr>
          </a:p>
          <a:p>
            <a:pPr marL="449262" indent="0" algn="r" rtl="1">
              <a:buNone/>
            </a:pPr>
            <a:r>
              <a:rPr lang="ar-EG" sz="2000" b="1" dirty="0" smtClean="0">
                <a:solidFill>
                  <a:srgbClr val="FF0000"/>
                </a:solidFill>
              </a:rPr>
              <a:t>بصفتك مديرة الشركة هل تقبلين المشروع الجديد اذا كان الحد الأدنى للعائد المطلوب 10 % ؟</a:t>
            </a:r>
          </a:p>
          <a:p>
            <a:pPr marL="449262" indent="0" algn="r" rtl="1">
              <a:buNone/>
            </a:pPr>
            <a:r>
              <a:rPr lang="ar-EG" sz="2000" b="1" dirty="0" smtClean="0">
                <a:solidFill>
                  <a:srgbClr val="0070C0"/>
                </a:solidFill>
              </a:rPr>
              <a:t>اذا يقبل المشروع الجديد لأنه يحقق معدل عائد على الاستثمار اكبر من الحد الأدنى المطلوب </a:t>
            </a:r>
          </a:p>
          <a:p>
            <a:pPr marL="449262" indent="0" algn="r" rtl="1">
              <a:buNone/>
            </a:pPr>
            <a:endParaRPr lang="ar-EG" sz="2000" b="1" dirty="0">
              <a:solidFill>
                <a:srgbClr val="0070C0"/>
              </a:solidFill>
            </a:endParaRPr>
          </a:p>
          <a:p>
            <a:pPr marL="449262" indent="0" algn="r" rtl="1">
              <a:buNone/>
            </a:pPr>
            <a:r>
              <a:rPr lang="ar-EG" sz="2000" b="1" dirty="0" smtClean="0">
                <a:solidFill>
                  <a:srgbClr val="0070C0"/>
                </a:solidFill>
              </a:rPr>
              <a:t>ومن المثال يتضح اهم عيوب معدل العائد على الاستثمار وهو أن رغبة مديري مراكز الاستثمار في زيادة معدل العائد على الاستثمار قد تدفع مديري المراكز الى رفض مشروعات تعتبر مربحة من وجهة نظر الشركة وبالتالي يؤدي الى وجود تعارض بين اهداف مراكز الاستثمار واهداف الشركة ككل .</a:t>
            </a:r>
            <a:endParaRPr lang="ar-SA" sz="2000" b="1" dirty="0" smtClean="0">
              <a:solidFill>
                <a:srgbClr val="0070C0"/>
              </a:solidFill>
            </a:endParaRPr>
          </a:p>
        </p:txBody>
      </p:sp>
      <p:sp>
        <p:nvSpPr>
          <p:cNvPr id="5" name="Slide Number Placeholder 4"/>
          <p:cNvSpPr>
            <a:spLocks noGrp="1"/>
          </p:cNvSpPr>
          <p:nvPr>
            <p:ph type="sldNum" sz="quarter" idx="12"/>
          </p:nvPr>
        </p:nvSpPr>
        <p:spPr/>
        <p:txBody>
          <a:bodyPr/>
          <a:lstStyle/>
          <a:p>
            <a:fld id="{B31286EC-E9AA-41B2-A439-29B6313FA789}" type="slidenum">
              <a:rPr lang="en-US" smtClean="0">
                <a:solidFill>
                  <a:prstClr val="black">
                    <a:tint val="75000"/>
                  </a:prstClr>
                </a:solidFill>
              </a:rPr>
              <a:pPr/>
              <a:t>12</a:t>
            </a:fld>
            <a:endParaRPr lang="en-US" dirty="0">
              <a:solidFill>
                <a:prstClr val="black">
                  <a:tint val="75000"/>
                </a:prstClr>
              </a:solidFill>
            </a:endParaRPr>
          </a:p>
        </p:txBody>
      </p:sp>
    </p:spTree>
    <p:extLst>
      <p:ext uri="{BB962C8B-B14F-4D97-AF65-F5344CB8AC3E}">
        <p14:creationId xmlns:p14="http://schemas.microsoft.com/office/powerpoint/2010/main" val="31454663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Effect transition="in" filter="wipe(down)">
                                      <p:cBhvr>
                                        <p:cTn id="7" dur="500"/>
                                        <p:tgtEl>
                                          <p:spTgt spid="4">
                                            <p:txEl>
                                              <p:pRg st="1" end="1"/>
                                            </p:txEl>
                                          </p:spTgt>
                                        </p:tgtEl>
                                      </p:cBhvr>
                                    </p:animEffect>
                                  </p:childTnLst>
                                </p:cTn>
                              </p:par>
                              <p:par>
                                <p:cTn id="8" presetID="22" presetClass="entr" presetSubtype="4" fill="hold" nodeType="withEffect">
                                  <p:stCondLst>
                                    <p:cond delay="0"/>
                                  </p:stCondLst>
                                  <p:childTnLst>
                                    <p:set>
                                      <p:cBhvr>
                                        <p:cTn id="9" dur="1" fill="hold">
                                          <p:stCondLst>
                                            <p:cond delay="0"/>
                                          </p:stCondLst>
                                        </p:cTn>
                                        <p:tgtEl>
                                          <p:spTgt spid="4">
                                            <p:txEl>
                                              <p:pRg st="2" end="2"/>
                                            </p:txEl>
                                          </p:spTgt>
                                        </p:tgtEl>
                                        <p:attrNameLst>
                                          <p:attrName>style.visibility</p:attrName>
                                        </p:attrNameLst>
                                      </p:cBhvr>
                                      <p:to>
                                        <p:strVal val="visible"/>
                                      </p:to>
                                    </p:set>
                                    <p:animEffect transition="in" filter="wipe(down)">
                                      <p:cBhvr>
                                        <p:cTn id="10" dur="500"/>
                                        <p:tgtEl>
                                          <p:spTgt spid="4">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nodeType="click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animEffect transition="in" filter="wipe(down)">
                                      <p:cBhvr>
                                        <p:cTn id="15" dur="500"/>
                                        <p:tgtEl>
                                          <p:spTgt spid="4">
                                            <p:txEl>
                                              <p:pRg st="4" end="4"/>
                                            </p:txEl>
                                          </p:spTgt>
                                        </p:tgtEl>
                                      </p:cBhvr>
                                    </p:animEffect>
                                  </p:childTnLst>
                                </p:cTn>
                              </p:par>
                              <p:par>
                                <p:cTn id="16" presetID="22" presetClass="entr" presetSubtype="4" fill="hold" nodeType="withEffect">
                                  <p:stCondLst>
                                    <p:cond delay="0"/>
                                  </p:stCondLst>
                                  <p:childTnLst>
                                    <p:set>
                                      <p:cBhvr>
                                        <p:cTn id="17" dur="1" fill="hold">
                                          <p:stCondLst>
                                            <p:cond delay="0"/>
                                          </p:stCondLst>
                                        </p:cTn>
                                        <p:tgtEl>
                                          <p:spTgt spid="4">
                                            <p:txEl>
                                              <p:pRg st="5" end="5"/>
                                            </p:txEl>
                                          </p:spTgt>
                                        </p:tgtEl>
                                        <p:attrNameLst>
                                          <p:attrName>style.visibility</p:attrName>
                                        </p:attrNameLst>
                                      </p:cBhvr>
                                      <p:to>
                                        <p:strVal val="visible"/>
                                      </p:to>
                                    </p:set>
                                    <p:animEffect transition="in" filter="wipe(down)">
                                      <p:cBhvr>
                                        <p:cTn id="18" dur="500"/>
                                        <p:tgtEl>
                                          <p:spTgt spid="4">
                                            <p:txEl>
                                              <p:pRg st="5" end="5"/>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nodeType="clickEffect">
                                  <p:stCondLst>
                                    <p:cond delay="0"/>
                                  </p:stCondLst>
                                  <p:childTnLst>
                                    <p:set>
                                      <p:cBhvr>
                                        <p:cTn id="22" dur="1" fill="hold">
                                          <p:stCondLst>
                                            <p:cond delay="0"/>
                                          </p:stCondLst>
                                        </p:cTn>
                                        <p:tgtEl>
                                          <p:spTgt spid="4">
                                            <p:txEl>
                                              <p:pRg st="7" end="7"/>
                                            </p:txEl>
                                          </p:spTgt>
                                        </p:tgtEl>
                                        <p:attrNameLst>
                                          <p:attrName>style.visibility</p:attrName>
                                        </p:attrNameLst>
                                      </p:cBhvr>
                                      <p:to>
                                        <p:strVal val="visible"/>
                                      </p:to>
                                    </p:set>
                                    <p:animEffect transition="in" filter="wipe(down)">
                                      <p:cBhvr>
                                        <p:cTn id="23" dur="500"/>
                                        <p:tgtEl>
                                          <p:spTgt spid="4">
                                            <p:txEl>
                                              <p:pRg st="7" end="7"/>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4" fill="hold" nodeType="clickEffect">
                                  <p:stCondLst>
                                    <p:cond delay="0"/>
                                  </p:stCondLst>
                                  <p:childTnLst>
                                    <p:set>
                                      <p:cBhvr>
                                        <p:cTn id="27" dur="1" fill="hold">
                                          <p:stCondLst>
                                            <p:cond delay="0"/>
                                          </p:stCondLst>
                                        </p:cTn>
                                        <p:tgtEl>
                                          <p:spTgt spid="4">
                                            <p:txEl>
                                              <p:pRg st="8" end="8"/>
                                            </p:txEl>
                                          </p:spTgt>
                                        </p:tgtEl>
                                        <p:attrNameLst>
                                          <p:attrName>style.visibility</p:attrName>
                                        </p:attrNameLst>
                                      </p:cBhvr>
                                      <p:to>
                                        <p:strVal val="visible"/>
                                      </p:to>
                                    </p:set>
                                    <p:animEffect transition="in" filter="wipe(down)">
                                      <p:cBhvr>
                                        <p:cTn id="28" dur="500"/>
                                        <p:tgtEl>
                                          <p:spTgt spid="4">
                                            <p:txEl>
                                              <p:pRg st="8" end="8"/>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4" fill="hold" nodeType="clickEffect">
                                  <p:stCondLst>
                                    <p:cond delay="0"/>
                                  </p:stCondLst>
                                  <p:childTnLst>
                                    <p:set>
                                      <p:cBhvr>
                                        <p:cTn id="32" dur="1" fill="hold">
                                          <p:stCondLst>
                                            <p:cond delay="0"/>
                                          </p:stCondLst>
                                        </p:cTn>
                                        <p:tgtEl>
                                          <p:spTgt spid="4">
                                            <p:txEl>
                                              <p:pRg st="10" end="10"/>
                                            </p:txEl>
                                          </p:spTgt>
                                        </p:tgtEl>
                                        <p:attrNameLst>
                                          <p:attrName>style.visibility</p:attrName>
                                        </p:attrNameLst>
                                      </p:cBhvr>
                                      <p:to>
                                        <p:strVal val="visible"/>
                                      </p:to>
                                    </p:set>
                                    <p:animEffect transition="in" filter="wipe(down)">
                                      <p:cBhvr>
                                        <p:cTn id="33" dur="500"/>
                                        <p:tgtEl>
                                          <p:spTgt spid="4">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74638"/>
            <a:ext cx="8229600" cy="868362"/>
          </a:xfrm>
        </p:spPr>
        <p:txBody>
          <a:bodyPr>
            <a:normAutofit/>
          </a:bodyPr>
          <a:lstStyle/>
          <a:p>
            <a:r>
              <a:rPr lang="ar-SA" sz="2400" b="1" u="sng" dirty="0" smtClean="0">
                <a:solidFill>
                  <a:srgbClr val="C00000"/>
                </a:solidFill>
              </a:rPr>
              <a:t>ثانيا : الدخل المتبقي </a:t>
            </a:r>
            <a:endParaRPr lang="en-US" sz="2400" b="1" u="sng" dirty="0">
              <a:solidFill>
                <a:srgbClr val="C00000"/>
              </a:solidFill>
            </a:endParaRPr>
          </a:p>
        </p:txBody>
      </p:sp>
      <p:sp>
        <p:nvSpPr>
          <p:cNvPr id="4" name="Content Placeholder 3"/>
          <p:cNvSpPr>
            <a:spLocks noGrp="1"/>
          </p:cNvSpPr>
          <p:nvPr>
            <p:ph idx="1"/>
          </p:nvPr>
        </p:nvSpPr>
        <p:spPr>
          <a:xfrm>
            <a:off x="533400" y="1219200"/>
            <a:ext cx="8458200" cy="4906963"/>
          </a:xfrm>
        </p:spPr>
        <p:txBody>
          <a:bodyPr>
            <a:normAutofit/>
          </a:bodyPr>
          <a:lstStyle/>
          <a:p>
            <a:pPr marL="449262" indent="0" algn="r" rtl="1">
              <a:buNone/>
            </a:pPr>
            <a:r>
              <a:rPr lang="ar-SA" sz="2400" b="1" dirty="0" smtClean="0">
                <a:solidFill>
                  <a:srgbClr val="00B050"/>
                </a:solidFill>
              </a:rPr>
              <a:t>الدخل المتبقي : </a:t>
            </a:r>
            <a:r>
              <a:rPr lang="ar-SA" sz="2400" b="1" dirty="0" smtClean="0">
                <a:solidFill>
                  <a:srgbClr val="0070C0"/>
                </a:solidFill>
              </a:rPr>
              <a:t>هو عبارة عن الدخل المتبقي بعد استبعاد الحد الادنى للعائد المطلوب تحقيقه ويحدد كالآتي :</a:t>
            </a:r>
          </a:p>
          <a:p>
            <a:pPr marL="449262" indent="0" algn="r" rtl="1">
              <a:buNone/>
            </a:pPr>
            <a:r>
              <a:rPr lang="ar-SA" sz="2400" b="1" dirty="0">
                <a:solidFill>
                  <a:srgbClr val="002060"/>
                </a:solidFill>
              </a:rPr>
              <a:t> </a:t>
            </a:r>
            <a:r>
              <a:rPr lang="ar-SA" sz="2400" b="1" dirty="0" smtClean="0">
                <a:solidFill>
                  <a:srgbClr val="002060"/>
                </a:solidFill>
              </a:rPr>
              <a:t>       صافي الربح التشغيلي                          **</a:t>
            </a:r>
          </a:p>
          <a:p>
            <a:pPr marL="449262" indent="0" algn="r" rtl="1">
              <a:buNone/>
            </a:pPr>
            <a:r>
              <a:rPr lang="ar-SA" sz="2400" b="1" dirty="0">
                <a:solidFill>
                  <a:srgbClr val="002060"/>
                </a:solidFill>
              </a:rPr>
              <a:t> </a:t>
            </a:r>
            <a:r>
              <a:rPr lang="ar-SA" sz="2400" b="1" dirty="0" smtClean="0">
                <a:solidFill>
                  <a:srgbClr val="002060"/>
                </a:solidFill>
              </a:rPr>
              <a:t>    - العائد المطلوب تحقيقه : </a:t>
            </a:r>
          </a:p>
          <a:p>
            <a:pPr marL="449262" indent="0" algn="r" rtl="1">
              <a:buNone/>
            </a:pPr>
            <a:r>
              <a:rPr lang="ar-SA" sz="2400" b="1" dirty="0">
                <a:solidFill>
                  <a:srgbClr val="002060"/>
                </a:solidFill>
              </a:rPr>
              <a:t> </a:t>
            </a:r>
            <a:r>
              <a:rPr lang="ar-SA" sz="2400" b="1" dirty="0" smtClean="0">
                <a:solidFill>
                  <a:srgbClr val="002060"/>
                </a:solidFill>
              </a:rPr>
              <a:t>   </a:t>
            </a:r>
            <a:r>
              <a:rPr lang="ar-SA" sz="2400" b="1" u="sng" dirty="0" smtClean="0">
                <a:solidFill>
                  <a:srgbClr val="002060"/>
                </a:solidFill>
              </a:rPr>
              <a:t>الأصول المستثمرة * معدل العائد المطلوب</a:t>
            </a:r>
            <a:r>
              <a:rPr lang="ar-SA" sz="2400" b="1" dirty="0" smtClean="0">
                <a:solidFill>
                  <a:srgbClr val="002060"/>
                </a:solidFill>
              </a:rPr>
              <a:t>     </a:t>
            </a:r>
            <a:r>
              <a:rPr lang="ar-SA" sz="2400" b="1" u="sng" dirty="0" smtClean="0">
                <a:solidFill>
                  <a:srgbClr val="002060"/>
                </a:solidFill>
              </a:rPr>
              <a:t>( ** )</a:t>
            </a:r>
          </a:p>
          <a:p>
            <a:pPr marL="449262" indent="0" algn="r" rtl="1">
              <a:buNone/>
            </a:pPr>
            <a:r>
              <a:rPr lang="ar-SA" sz="2400" b="1" dirty="0">
                <a:solidFill>
                  <a:srgbClr val="002060"/>
                </a:solidFill>
              </a:rPr>
              <a:t> </a:t>
            </a:r>
            <a:r>
              <a:rPr lang="ar-SA" sz="2400" b="1" dirty="0" smtClean="0">
                <a:solidFill>
                  <a:srgbClr val="002060"/>
                </a:solidFill>
              </a:rPr>
              <a:t>      الدخل المتبقي                                     **</a:t>
            </a:r>
          </a:p>
          <a:p>
            <a:pPr marL="449262" indent="0" algn="r" rtl="1">
              <a:buNone/>
            </a:pPr>
            <a:endParaRPr lang="ar-SA" sz="2400" b="1" u="sng" dirty="0">
              <a:solidFill>
                <a:srgbClr val="002060"/>
              </a:solidFill>
            </a:endParaRPr>
          </a:p>
          <a:p>
            <a:pPr marL="449262" indent="0" algn="r" rtl="1">
              <a:buNone/>
            </a:pPr>
            <a:r>
              <a:rPr lang="ar-SA" sz="2400" b="1" dirty="0" smtClean="0">
                <a:solidFill>
                  <a:srgbClr val="FF0000"/>
                </a:solidFill>
              </a:rPr>
              <a:t>مثال : نفس المثال السابق بافتراض أن الحد الأدنى للعائد المطلوب تحقيقه يبلغ 10% المطلوب : تحديد الدخل المتبقي للمراكز الثلاثة </a:t>
            </a:r>
          </a:p>
        </p:txBody>
      </p:sp>
      <p:sp>
        <p:nvSpPr>
          <p:cNvPr id="5" name="Slide Number Placeholder 4"/>
          <p:cNvSpPr>
            <a:spLocks noGrp="1"/>
          </p:cNvSpPr>
          <p:nvPr>
            <p:ph type="sldNum" sz="quarter" idx="12"/>
          </p:nvPr>
        </p:nvSpPr>
        <p:spPr/>
        <p:txBody>
          <a:bodyPr/>
          <a:lstStyle/>
          <a:p>
            <a:fld id="{B31286EC-E9AA-41B2-A439-29B6313FA789}" type="slidenum">
              <a:rPr lang="en-US" smtClean="0">
                <a:solidFill>
                  <a:prstClr val="black">
                    <a:tint val="75000"/>
                  </a:prstClr>
                </a:solidFill>
              </a:rPr>
              <a:pPr/>
              <a:t>13</a:t>
            </a:fld>
            <a:endParaRPr lang="en-US" dirty="0">
              <a:solidFill>
                <a:prstClr val="black">
                  <a:tint val="75000"/>
                </a:prstClr>
              </a:solidFill>
            </a:endParaRPr>
          </a:p>
        </p:txBody>
      </p:sp>
    </p:spTree>
    <p:extLst>
      <p:ext uri="{BB962C8B-B14F-4D97-AF65-F5344CB8AC3E}">
        <p14:creationId xmlns:p14="http://schemas.microsoft.com/office/powerpoint/2010/main" val="61549750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1430611510"/>
              </p:ext>
            </p:extLst>
          </p:nvPr>
        </p:nvGraphicFramePr>
        <p:xfrm>
          <a:off x="533400" y="1219200"/>
          <a:ext cx="8229600" cy="1503680"/>
        </p:xfrm>
        <a:graphic>
          <a:graphicData uri="http://schemas.openxmlformats.org/drawingml/2006/table">
            <a:tbl>
              <a:tblPr firstRow="1" bandRow="1">
                <a:tableStyleId>{5C22544A-7EE6-4342-B048-85BDC9FD1C3A}</a:tableStyleId>
              </a:tblPr>
              <a:tblGrid>
                <a:gridCol w="1676400"/>
                <a:gridCol w="1676400"/>
                <a:gridCol w="1524000"/>
                <a:gridCol w="3352800"/>
              </a:tblGrid>
              <a:tr h="370840">
                <a:tc>
                  <a:txBody>
                    <a:bodyPr/>
                    <a:lstStyle/>
                    <a:p>
                      <a:pPr algn="ctr" rtl="1"/>
                      <a:r>
                        <a:rPr lang="ar-SA" sz="2000" dirty="0" smtClean="0">
                          <a:solidFill>
                            <a:schemeClr val="tx1"/>
                          </a:solidFill>
                        </a:rPr>
                        <a:t>ج</a:t>
                      </a:r>
                      <a:endParaRPr lang="en-US" sz="2000" dirty="0">
                        <a:solidFill>
                          <a:schemeClr val="tx1"/>
                        </a:solidFill>
                      </a:endParaRPr>
                    </a:p>
                  </a:txBody>
                  <a:tcPr/>
                </a:tc>
                <a:tc>
                  <a:txBody>
                    <a:bodyPr/>
                    <a:lstStyle/>
                    <a:p>
                      <a:pPr algn="ctr" rtl="1"/>
                      <a:r>
                        <a:rPr lang="ar-SA" sz="2000" dirty="0" smtClean="0">
                          <a:solidFill>
                            <a:schemeClr val="tx1"/>
                          </a:solidFill>
                        </a:rPr>
                        <a:t>ب</a:t>
                      </a:r>
                      <a:endParaRPr lang="en-US" sz="2000" dirty="0">
                        <a:solidFill>
                          <a:schemeClr val="tx1"/>
                        </a:solidFill>
                      </a:endParaRPr>
                    </a:p>
                  </a:txBody>
                  <a:tcPr/>
                </a:tc>
                <a:tc>
                  <a:txBody>
                    <a:bodyPr/>
                    <a:lstStyle/>
                    <a:p>
                      <a:pPr algn="ctr" rtl="1"/>
                      <a:r>
                        <a:rPr lang="ar-SA" sz="2000" dirty="0" smtClean="0">
                          <a:solidFill>
                            <a:schemeClr val="tx1"/>
                          </a:solidFill>
                        </a:rPr>
                        <a:t>أ</a:t>
                      </a:r>
                      <a:endParaRPr lang="en-US" sz="2000" dirty="0">
                        <a:solidFill>
                          <a:schemeClr val="tx1"/>
                        </a:solidFill>
                      </a:endParaRPr>
                    </a:p>
                  </a:txBody>
                  <a:tcPr/>
                </a:tc>
                <a:tc>
                  <a:txBody>
                    <a:bodyPr/>
                    <a:lstStyle/>
                    <a:p>
                      <a:pPr algn="r" rtl="1"/>
                      <a:endParaRPr lang="en-US" sz="2000" dirty="0">
                        <a:solidFill>
                          <a:schemeClr val="tx1"/>
                        </a:solidFill>
                      </a:endParaRPr>
                    </a:p>
                  </a:txBody>
                  <a:tcPr/>
                </a:tc>
              </a:tr>
              <a:tr h="370840">
                <a:tc>
                  <a:txBody>
                    <a:bodyPr/>
                    <a:lstStyle/>
                    <a:p>
                      <a:endParaRPr lang="ar-EG"/>
                    </a:p>
                  </a:txBody>
                  <a:tcPr/>
                </a:tc>
                <a:tc>
                  <a:txBody>
                    <a:bodyPr/>
                    <a:lstStyle/>
                    <a:p>
                      <a:endParaRPr lang="ar-EG"/>
                    </a:p>
                  </a:txBody>
                  <a:tcPr/>
                </a:tc>
                <a:tc>
                  <a:txBody>
                    <a:bodyPr/>
                    <a:lstStyle/>
                    <a:p>
                      <a:endParaRPr lang="ar-EG" dirty="0"/>
                    </a:p>
                  </a:txBody>
                  <a:tcPr/>
                </a:tc>
                <a:tc>
                  <a:txBody>
                    <a:bodyPr/>
                    <a:lstStyle/>
                    <a:p>
                      <a:pPr algn="ctr" rtl="1"/>
                      <a:r>
                        <a:rPr lang="ar-SA" b="1" dirty="0" smtClean="0"/>
                        <a:t>صاقي</a:t>
                      </a:r>
                      <a:r>
                        <a:rPr lang="ar-SA" b="1" baseline="0" dirty="0" smtClean="0"/>
                        <a:t> الربح التشغيلي </a:t>
                      </a:r>
                      <a:endParaRPr lang="en-US" b="1" dirty="0"/>
                    </a:p>
                  </a:txBody>
                  <a:tcPr/>
                </a:tc>
              </a:tr>
              <a:tr h="121920">
                <a:tc>
                  <a:txBody>
                    <a:bodyPr/>
                    <a:lstStyle/>
                    <a:p>
                      <a:endParaRPr lang="ar-EG" dirty="0"/>
                    </a:p>
                  </a:txBody>
                  <a:tcPr/>
                </a:tc>
                <a:tc>
                  <a:txBody>
                    <a:bodyPr/>
                    <a:lstStyle/>
                    <a:p>
                      <a:endParaRPr lang="ar-EG" dirty="0"/>
                    </a:p>
                  </a:txBody>
                  <a:tcPr/>
                </a:tc>
                <a:tc>
                  <a:txBody>
                    <a:bodyPr/>
                    <a:lstStyle/>
                    <a:p>
                      <a:endParaRPr lang="ar-EG" dirty="0"/>
                    </a:p>
                  </a:txBody>
                  <a:tcPr/>
                </a:tc>
                <a:tc>
                  <a:txBody>
                    <a:bodyPr/>
                    <a:lstStyle/>
                    <a:p>
                      <a:pPr algn="ctr" rtl="1"/>
                      <a:r>
                        <a:rPr lang="ar-SA" b="1" dirty="0" smtClean="0"/>
                        <a:t>- </a:t>
                      </a:r>
                      <a:r>
                        <a:rPr lang="ar-SA" b="1" u="sng" dirty="0" smtClean="0"/>
                        <a:t>العائد المطلوب تحقيقه</a:t>
                      </a:r>
                      <a:r>
                        <a:rPr lang="ar-SA" b="1" dirty="0" smtClean="0"/>
                        <a:t> </a:t>
                      </a:r>
                      <a:endParaRPr lang="en-US" b="1" dirty="0"/>
                    </a:p>
                  </a:txBody>
                  <a:tcPr/>
                </a:tc>
              </a:tr>
              <a:tr h="370840">
                <a:tc>
                  <a:txBody>
                    <a:bodyPr/>
                    <a:lstStyle/>
                    <a:p>
                      <a:endParaRPr lang="ar-EG" dirty="0"/>
                    </a:p>
                  </a:txBody>
                  <a:tcPr/>
                </a:tc>
                <a:tc>
                  <a:txBody>
                    <a:bodyPr/>
                    <a:lstStyle/>
                    <a:p>
                      <a:endParaRPr lang="ar-EG"/>
                    </a:p>
                  </a:txBody>
                  <a:tcPr/>
                </a:tc>
                <a:tc>
                  <a:txBody>
                    <a:bodyPr/>
                    <a:lstStyle/>
                    <a:p>
                      <a:endParaRPr lang="ar-EG" dirty="0"/>
                    </a:p>
                  </a:txBody>
                  <a:tcPr/>
                </a:tc>
                <a:tc>
                  <a:txBody>
                    <a:bodyPr/>
                    <a:lstStyle/>
                    <a:p>
                      <a:pPr algn="ctr" rtl="1"/>
                      <a:r>
                        <a:rPr lang="ar-SA" b="1" dirty="0" smtClean="0"/>
                        <a:t>= الدخل المتبقي </a:t>
                      </a:r>
                      <a:endParaRPr lang="en-US" b="1" dirty="0"/>
                    </a:p>
                  </a:txBody>
                  <a:tcPr/>
                </a:tc>
              </a:tr>
            </a:tbl>
          </a:graphicData>
        </a:graphic>
      </p:graphicFrame>
      <p:sp>
        <p:nvSpPr>
          <p:cNvPr id="4" name="Slide Number Placeholder 3"/>
          <p:cNvSpPr>
            <a:spLocks noGrp="1"/>
          </p:cNvSpPr>
          <p:nvPr>
            <p:ph type="sldNum" sz="quarter" idx="12"/>
          </p:nvPr>
        </p:nvSpPr>
        <p:spPr/>
        <p:txBody>
          <a:bodyPr/>
          <a:lstStyle/>
          <a:p>
            <a:fld id="{B31286EC-E9AA-41B2-A439-29B6313FA789}" type="slidenum">
              <a:rPr lang="en-US" smtClean="0">
                <a:solidFill>
                  <a:prstClr val="black">
                    <a:tint val="75000"/>
                  </a:prstClr>
                </a:solidFill>
              </a:rPr>
              <a:pPr/>
              <a:t>14</a:t>
            </a:fld>
            <a:endParaRPr lang="en-US" dirty="0">
              <a:solidFill>
                <a:prstClr val="black">
                  <a:tint val="75000"/>
                </a:prstClr>
              </a:solidFill>
            </a:endParaRPr>
          </a:p>
        </p:txBody>
      </p:sp>
      <p:sp>
        <p:nvSpPr>
          <p:cNvPr id="6" name="TextBox 5"/>
          <p:cNvSpPr txBox="1"/>
          <p:nvPr/>
        </p:nvSpPr>
        <p:spPr>
          <a:xfrm>
            <a:off x="609600" y="3962400"/>
            <a:ext cx="7924800" cy="707886"/>
          </a:xfrm>
          <a:prstGeom prst="rect">
            <a:avLst/>
          </a:prstGeom>
          <a:noFill/>
        </p:spPr>
        <p:txBody>
          <a:bodyPr wrap="square" rtlCol="0">
            <a:spAutoFit/>
          </a:bodyPr>
          <a:lstStyle/>
          <a:p>
            <a:pPr algn="r"/>
            <a:r>
              <a:rPr lang="ar-SA" sz="2000" b="1" dirty="0" smtClean="0"/>
              <a:t>اذا المركز </a:t>
            </a:r>
            <a:r>
              <a:rPr lang="ar-SA" sz="2000" b="1" dirty="0"/>
              <a:t>ب</a:t>
            </a:r>
            <a:r>
              <a:rPr lang="ar-SA" sz="2000" b="1" dirty="0" smtClean="0"/>
              <a:t> هو أفضل المراكز </a:t>
            </a:r>
          </a:p>
          <a:p>
            <a:pPr algn="r"/>
            <a:r>
              <a:rPr lang="ar-SA" sz="2000" b="1" dirty="0" smtClean="0"/>
              <a:t>ويستخدم الدخل المتبقي في تقييم اداء المراكز وتحديد مبلغ الحوافز والمكافآت </a:t>
            </a:r>
            <a:endParaRPr lang="en-US" sz="2000" b="1" dirty="0"/>
          </a:p>
        </p:txBody>
      </p:sp>
      <p:sp>
        <p:nvSpPr>
          <p:cNvPr id="2" name="مربع نص 1"/>
          <p:cNvSpPr txBox="1"/>
          <p:nvPr/>
        </p:nvSpPr>
        <p:spPr>
          <a:xfrm>
            <a:off x="502920" y="1660128"/>
            <a:ext cx="5181600" cy="400110"/>
          </a:xfrm>
          <a:prstGeom prst="rect">
            <a:avLst/>
          </a:prstGeom>
          <a:noFill/>
        </p:spPr>
        <p:txBody>
          <a:bodyPr wrap="square" rtlCol="1">
            <a:spAutoFit/>
          </a:bodyPr>
          <a:lstStyle/>
          <a:p>
            <a:pPr algn="r" rtl="1"/>
            <a:r>
              <a:rPr lang="ar-SA" sz="2000" b="1" dirty="0" smtClean="0"/>
              <a:t>      10000               14400                5250               </a:t>
            </a:r>
            <a:endParaRPr lang="ar-EG" sz="2000" b="1" dirty="0"/>
          </a:p>
        </p:txBody>
      </p:sp>
      <p:sp>
        <p:nvSpPr>
          <p:cNvPr id="3" name="مربع نص 2"/>
          <p:cNvSpPr txBox="1"/>
          <p:nvPr/>
        </p:nvSpPr>
        <p:spPr>
          <a:xfrm>
            <a:off x="4396740" y="2014726"/>
            <a:ext cx="1272540" cy="400110"/>
          </a:xfrm>
          <a:prstGeom prst="rect">
            <a:avLst/>
          </a:prstGeom>
          <a:noFill/>
        </p:spPr>
        <p:txBody>
          <a:bodyPr wrap="square" rtlCol="1">
            <a:spAutoFit/>
          </a:bodyPr>
          <a:lstStyle/>
          <a:p>
            <a:r>
              <a:rPr lang="ar-SA" sz="2000" b="1" u="sng" dirty="0" smtClean="0"/>
              <a:t>(5000</a:t>
            </a:r>
            <a:r>
              <a:rPr lang="ar-SA" sz="2000" dirty="0" smtClean="0"/>
              <a:t>)</a:t>
            </a:r>
            <a:endParaRPr lang="ar-EG" sz="2000" dirty="0"/>
          </a:p>
        </p:txBody>
      </p:sp>
      <p:sp>
        <p:nvSpPr>
          <p:cNvPr id="7" name="مربع نص 6"/>
          <p:cNvSpPr txBox="1"/>
          <p:nvPr/>
        </p:nvSpPr>
        <p:spPr>
          <a:xfrm>
            <a:off x="2590800" y="1956604"/>
            <a:ext cx="1272540" cy="400110"/>
          </a:xfrm>
          <a:prstGeom prst="rect">
            <a:avLst/>
          </a:prstGeom>
          <a:noFill/>
        </p:spPr>
        <p:txBody>
          <a:bodyPr wrap="square" rtlCol="1">
            <a:spAutoFit/>
          </a:bodyPr>
          <a:lstStyle/>
          <a:p>
            <a:r>
              <a:rPr lang="ar-SA" sz="2000" b="1" u="sng" dirty="0" smtClean="0"/>
              <a:t>(8000</a:t>
            </a:r>
            <a:r>
              <a:rPr lang="ar-SA" sz="2000" dirty="0" smtClean="0"/>
              <a:t>)</a:t>
            </a:r>
            <a:endParaRPr lang="ar-EG" sz="2000" dirty="0"/>
          </a:p>
        </p:txBody>
      </p:sp>
      <p:sp>
        <p:nvSpPr>
          <p:cNvPr id="8" name="مربع نص 7"/>
          <p:cNvSpPr txBox="1"/>
          <p:nvPr/>
        </p:nvSpPr>
        <p:spPr>
          <a:xfrm>
            <a:off x="842010" y="2003743"/>
            <a:ext cx="1272540" cy="400110"/>
          </a:xfrm>
          <a:prstGeom prst="rect">
            <a:avLst/>
          </a:prstGeom>
          <a:noFill/>
        </p:spPr>
        <p:txBody>
          <a:bodyPr wrap="square" rtlCol="1">
            <a:spAutoFit/>
          </a:bodyPr>
          <a:lstStyle/>
          <a:p>
            <a:r>
              <a:rPr lang="ar-SA" sz="2000" b="1" u="sng" dirty="0" smtClean="0"/>
              <a:t>(3000</a:t>
            </a:r>
            <a:r>
              <a:rPr lang="ar-SA" sz="2000" dirty="0" smtClean="0"/>
              <a:t>)</a:t>
            </a:r>
            <a:endParaRPr lang="ar-EG" sz="2000" dirty="0"/>
          </a:p>
        </p:txBody>
      </p:sp>
      <p:sp>
        <p:nvSpPr>
          <p:cNvPr id="9" name="مربع نص 8"/>
          <p:cNvSpPr txBox="1"/>
          <p:nvPr/>
        </p:nvSpPr>
        <p:spPr>
          <a:xfrm>
            <a:off x="594360" y="2370436"/>
            <a:ext cx="5181600" cy="400110"/>
          </a:xfrm>
          <a:prstGeom prst="rect">
            <a:avLst/>
          </a:prstGeom>
          <a:noFill/>
        </p:spPr>
        <p:txBody>
          <a:bodyPr wrap="square" rtlCol="1">
            <a:spAutoFit/>
          </a:bodyPr>
          <a:lstStyle/>
          <a:p>
            <a:pPr algn="r" rtl="1"/>
            <a:r>
              <a:rPr lang="ar-SA" sz="2000" b="1" dirty="0" smtClean="0"/>
              <a:t>         5000               6400                  2250               </a:t>
            </a:r>
            <a:endParaRPr lang="ar-EG" sz="2000" b="1" dirty="0"/>
          </a:p>
        </p:txBody>
      </p:sp>
    </p:spTree>
    <p:extLst>
      <p:ext uri="{BB962C8B-B14F-4D97-AF65-F5344CB8AC3E}">
        <p14:creationId xmlns:p14="http://schemas.microsoft.com/office/powerpoint/2010/main" val="9002144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down)">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down)">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down)">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9">
                                            <p:txEl>
                                              <p:pRg st="0" end="0"/>
                                            </p:txEl>
                                          </p:spTgt>
                                        </p:tgtEl>
                                        <p:attrNameLst>
                                          <p:attrName>style.visibility</p:attrName>
                                        </p:attrNameLst>
                                      </p:cBhvr>
                                      <p:to>
                                        <p:strVal val="visible"/>
                                      </p:to>
                                    </p:set>
                                    <p:animEffect transition="in" filter="wipe(down)">
                                      <p:cBhvr>
                                        <p:cTn id="27" dur="500"/>
                                        <p:tgtEl>
                                          <p:spTgt spid="9">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6">
                                            <p:txEl>
                                              <p:pRg st="0" end="0"/>
                                            </p:txEl>
                                          </p:spTgt>
                                        </p:tgtEl>
                                        <p:attrNameLst>
                                          <p:attrName>style.visibility</p:attrName>
                                        </p:attrNameLst>
                                      </p:cBhvr>
                                      <p:to>
                                        <p:strVal val="visible"/>
                                      </p:to>
                                    </p:set>
                                    <p:animEffect transition="in" filter="wipe(down)">
                                      <p:cBhvr>
                                        <p:cTn id="32" dur="500"/>
                                        <p:tgtEl>
                                          <p:spTgt spid="6">
                                            <p:txEl>
                                              <p:pRg st="0" end="0"/>
                                            </p:txEl>
                                          </p:spTgt>
                                        </p:tgtEl>
                                      </p:cBhvr>
                                    </p:animEffect>
                                  </p:childTnLst>
                                </p:cTn>
                              </p:par>
                              <p:par>
                                <p:cTn id="33" presetID="22" presetClass="entr" presetSubtype="4" fill="hold" nodeType="withEffect">
                                  <p:stCondLst>
                                    <p:cond delay="0"/>
                                  </p:stCondLst>
                                  <p:childTnLst>
                                    <p:set>
                                      <p:cBhvr>
                                        <p:cTn id="34" dur="1" fill="hold">
                                          <p:stCondLst>
                                            <p:cond delay="0"/>
                                          </p:stCondLst>
                                        </p:cTn>
                                        <p:tgtEl>
                                          <p:spTgt spid="6">
                                            <p:txEl>
                                              <p:pRg st="1" end="1"/>
                                            </p:txEl>
                                          </p:spTgt>
                                        </p:tgtEl>
                                        <p:attrNameLst>
                                          <p:attrName>style.visibility</p:attrName>
                                        </p:attrNameLst>
                                      </p:cBhvr>
                                      <p:to>
                                        <p:strVal val="visible"/>
                                      </p:to>
                                    </p:set>
                                    <p:animEffect transition="in" filter="wipe(down)">
                                      <p:cBhvr>
                                        <p:cTn id="35"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7" grpId="0"/>
      <p:bldP spid="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74638"/>
            <a:ext cx="8229600" cy="868362"/>
          </a:xfrm>
        </p:spPr>
        <p:txBody>
          <a:bodyPr>
            <a:normAutofit/>
          </a:bodyPr>
          <a:lstStyle/>
          <a:p>
            <a:r>
              <a:rPr lang="ar-SA" sz="2400" b="1" u="sng" dirty="0" smtClean="0">
                <a:solidFill>
                  <a:srgbClr val="C00000"/>
                </a:solidFill>
              </a:rPr>
              <a:t>تمرين شامل </a:t>
            </a:r>
            <a:endParaRPr lang="en-US" sz="2400" b="1" u="sng" dirty="0">
              <a:solidFill>
                <a:srgbClr val="C00000"/>
              </a:solidFill>
            </a:endParaRPr>
          </a:p>
        </p:txBody>
      </p:sp>
      <p:sp>
        <p:nvSpPr>
          <p:cNvPr id="4" name="Content Placeholder 3"/>
          <p:cNvSpPr>
            <a:spLocks noGrp="1"/>
          </p:cNvSpPr>
          <p:nvPr>
            <p:ph idx="1"/>
          </p:nvPr>
        </p:nvSpPr>
        <p:spPr>
          <a:xfrm>
            <a:off x="533400" y="1219200"/>
            <a:ext cx="8458200" cy="4906963"/>
          </a:xfrm>
        </p:spPr>
        <p:txBody>
          <a:bodyPr>
            <a:normAutofit/>
          </a:bodyPr>
          <a:lstStyle/>
          <a:p>
            <a:pPr marL="449262" indent="0" algn="r" rtl="1">
              <a:buNone/>
            </a:pPr>
            <a:r>
              <a:rPr lang="ar-SA" sz="2400" b="1" dirty="0" smtClean="0">
                <a:solidFill>
                  <a:srgbClr val="FF0000"/>
                </a:solidFill>
              </a:rPr>
              <a:t>يقوم مركز الاستثمار ( أ ) بانتاج وبيع منتج وحيد بتكلفة متغيرة 4 ريال للوحدة وسعر بيع 10 ريال للوحدة . وتبلغ طاقة هذا المركز 200.000 وحدة يستغل منها حاليا 60 % وتبلغ التكاليف الثابتة السنوية في المركز 480.000 ريال كما تبلغ الأصول المستثمرة في بداية الفترة 500.000 ريال وفي نهاية الفترة 700.000 ريال .</a:t>
            </a:r>
          </a:p>
          <a:p>
            <a:pPr marL="449262" indent="0" algn="r" rtl="1">
              <a:buNone/>
            </a:pPr>
            <a:r>
              <a:rPr lang="ar-SA" sz="2400" b="1" dirty="0" smtClean="0">
                <a:solidFill>
                  <a:srgbClr val="FF0000"/>
                </a:solidFill>
              </a:rPr>
              <a:t>فإذا علمتِ أن الحد الأدنى للعائد المطلوب على الاستثمار 15%</a:t>
            </a:r>
          </a:p>
          <a:p>
            <a:pPr marL="449262" indent="0" algn="r" rtl="1">
              <a:buNone/>
            </a:pPr>
            <a:r>
              <a:rPr lang="ar-SA" sz="2400" b="1" dirty="0" smtClean="0">
                <a:solidFill>
                  <a:srgbClr val="FF0000"/>
                </a:solidFill>
              </a:rPr>
              <a:t>المطلوب : تحديد معدل العائد على الاستثمار والدخل المتبقي ؟</a:t>
            </a:r>
          </a:p>
        </p:txBody>
      </p:sp>
      <p:sp>
        <p:nvSpPr>
          <p:cNvPr id="5" name="Slide Number Placeholder 4"/>
          <p:cNvSpPr>
            <a:spLocks noGrp="1"/>
          </p:cNvSpPr>
          <p:nvPr>
            <p:ph type="sldNum" sz="quarter" idx="12"/>
          </p:nvPr>
        </p:nvSpPr>
        <p:spPr/>
        <p:txBody>
          <a:bodyPr/>
          <a:lstStyle/>
          <a:p>
            <a:fld id="{B31286EC-E9AA-41B2-A439-29B6313FA789}" type="slidenum">
              <a:rPr lang="en-US" smtClean="0">
                <a:solidFill>
                  <a:prstClr val="black">
                    <a:tint val="75000"/>
                  </a:prstClr>
                </a:solidFill>
              </a:rPr>
              <a:pPr/>
              <a:t>15</a:t>
            </a:fld>
            <a:endParaRPr lang="en-US" dirty="0">
              <a:solidFill>
                <a:prstClr val="black">
                  <a:tint val="75000"/>
                </a:prstClr>
              </a:solidFill>
            </a:endParaRPr>
          </a:p>
        </p:txBody>
      </p:sp>
    </p:spTree>
    <p:extLst>
      <p:ext uri="{BB962C8B-B14F-4D97-AF65-F5344CB8AC3E}">
        <p14:creationId xmlns:p14="http://schemas.microsoft.com/office/powerpoint/2010/main" val="344152017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381000"/>
            <a:ext cx="8229600" cy="6477000"/>
          </a:xfrm>
        </p:spPr>
        <p:txBody>
          <a:bodyPr>
            <a:normAutofit/>
          </a:bodyPr>
          <a:lstStyle/>
          <a:p>
            <a:pPr marL="0" indent="0" algn="r" rtl="1">
              <a:buNone/>
            </a:pPr>
            <a:r>
              <a:rPr lang="ar-SA" sz="2000" b="1" dirty="0" smtClean="0"/>
              <a:t>تحديد صافي ربح المركز :</a:t>
            </a:r>
          </a:p>
          <a:p>
            <a:pPr marL="0" indent="0" algn="r" rtl="1">
              <a:buNone/>
            </a:pPr>
            <a:r>
              <a:rPr lang="ar-SA" sz="2000" b="1" dirty="0"/>
              <a:t> </a:t>
            </a:r>
            <a:r>
              <a:rPr lang="ar-SA" sz="2000" b="1" dirty="0" smtClean="0"/>
              <a:t>     قيمة المبيعات</a:t>
            </a:r>
          </a:p>
          <a:p>
            <a:pPr marL="0" indent="0" algn="r" rtl="1">
              <a:buNone/>
            </a:pPr>
            <a:r>
              <a:rPr lang="ar-SA" sz="2000" b="1" dirty="0"/>
              <a:t> </a:t>
            </a:r>
            <a:r>
              <a:rPr lang="ar-SA" sz="2000" b="1" dirty="0" smtClean="0"/>
              <a:t>   - </a:t>
            </a:r>
            <a:r>
              <a:rPr lang="ar-SA" sz="2000" b="1" u="sng" dirty="0" smtClean="0"/>
              <a:t>التكاليف المتغيرة</a:t>
            </a:r>
          </a:p>
          <a:p>
            <a:pPr marL="0" indent="0" algn="r" rtl="1">
              <a:buNone/>
            </a:pPr>
            <a:r>
              <a:rPr lang="ar-SA" sz="2000" b="1" dirty="0" smtClean="0"/>
              <a:t>       الربح الحدي </a:t>
            </a:r>
          </a:p>
          <a:p>
            <a:pPr marL="0" indent="0" algn="r" rtl="1">
              <a:buNone/>
            </a:pPr>
            <a:r>
              <a:rPr lang="ar-SA" sz="2000" b="1" dirty="0"/>
              <a:t> </a:t>
            </a:r>
            <a:r>
              <a:rPr lang="ar-SA" sz="2000" b="1" dirty="0" smtClean="0"/>
              <a:t>   - </a:t>
            </a:r>
            <a:r>
              <a:rPr lang="ar-SA" sz="2000" b="1" u="sng" dirty="0" smtClean="0"/>
              <a:t>التكاليف الثابتة</a:t>
            </a:r>
          </a:p>
          <a:p>
            <a:pPr marL="0" indent="0" algn="r" rtl="1">
              <a:buNone/>
            </a:pPr>
            <a:r>
              <a:rPr lang="ar-SA" sz="2000" b="1" dirty="0" smtClean="0"/>
              <a:t>صافي </a:t>
            </a:r>
            <a:r>
              <a:rPr lang="ar-SA" sz="2000" b="1" dirty="0"/>
              <a:t>الربح </a:t>
            </a:r>
            <a:r>
              <a:rPr lang="ar-SA" sz="2000" b="1" dirty="0" smtClean="0"/>
              <a:t>التشغيلي</a:t>
            </a:r>
          </a:p>
          <a:p>
            <a:pPr marL="0" indent="0" algn="r" rtl="1">
              <a:buNone/>
            </a:pPr>
            <a:endParaRPr lang="ar-SA" sz="2000" b="1" dirty="0"/>
          </a:p>
          <a:p>
            <a:pPr marL="0" indent="0" algn="r" rtl="1">
              <a:buNone/>
            </a:pPr>
            <a:r>
              <a:rPr lang="ar-SA" sz="2000" b="1" dirty="0" smtClean="0"/>
              <a:t> تحديد متوسط الأصول المستثمرة </a:t>
            </a:r>
          </a:p>
          <a:p>
            <a:pPr marL="0" indent="0" algn="r" rtl="1">
              <a:buNone/>
            </a:pPr>
            <a:endParaRPr lang="ar-SA" sz="2000" b="1" dirty="0"/>
          </a:p>
          <a:p>
            <a:pPr marL="0" indent="0" algn="r" rtl="1">
              <a:buNone/>
            </a:pPr>
            <a:r>
              <a:rPr lang="ar-SA" sz="2000" b="1" dirty="0" smtClean="0"/>
              <a:t>  </a:t>
            </a:r>
          </a:p>
          <a:p>
            <a:pPr marL="0" indent="0" algn="r" rtl="1">
              <a:buNone/>
            </a:pPr>
            <a:r>
              <a:rPr lang="ar-SA" sz="2000" b="1" dirty="0"/>
              <a:t> </a:t>
            </a:r>
            <a:r>
              <a:rPr lang="ar-SA" sz="2000" b="1" dirty="0" smtClean="0"/>
              <a:t>معدل العائد على الاستثمار =    </a:t>
            </a:r>
          </a:p>
          <a:p>
            <a:pPr marL="0" indent="0" algn="r" rtl="1">
              <a:buNone/>
            </a:pPr>
            <a:endParaRPr lang="ar-SA" sz="2000" b="1" dirty="0"/>
          </a:p>
          <a:p>
            <a:pPr marL="0" indent="0" algn="r" rtl="1">
              <a:buNone/>
            </a:pPr>
            <a:r>
              <a:rPr lang="ar-SA" sz="2000" b="1" dirty="0" smtClean="0"/>
              <a:t>الدخل المتبقي :</a:t>
            </a:r>
          </a:p>
          <a:p>
            <a:pPr marL="0" indent="0" algn="r" rtl="1">
              <a:buNone/>
            </a:pPr>
            <a:endParaRPr lang="ar-SA" sz="2000" b="1" dirty="0"/>
          </a:p>
        </p:txBody>
      </p:sp>
      <p:sp>
        <p:nvSpPr>
          <p:cNvPr id="4" name="عنصر نائب لرقم الشريحة 3"/>
          <p:cNvSpPr>
            <a:spLocks noGrp="1"/>
          </p:cNvSpPr>
          <p:nvPr>
            <p:ph type="sldNum" sz="quarter" idx="12"/>
          </p:nvPr>
        </p:nvSpPr>
        <p:spPr/>
        <p:txBody>
          <a:bodyPr/>
          <a:lstStyle/>
          <a:p>
            <a:fld id="{B31286EC-E9AA-41B2-A439-29B6313FA789}" type="slidenum">
              <a:rPr lang="en-US" smtClean="0">
                <a:solidFill>
                  <a:prstClr val="black">
                    <a:tint val="75000"/>
                  </a:prstClr>
                </a:solidFill>
              </a:rPr>
              <a:pPr/>
              <a:t>16</a:t>
            </a:fld>
            <a:endParaRPr lang="en-US" dirty="0">
              <a:solidFill>
                <a:prstClr val="black">
                  <a:tint val="75000"/>
                </a:prstClr>
              </a:solidFill>
            </a:endParaRPr>
          </a:p>
        </p:txBody>
      </p:sp>
      <p:sp>
        <p:nvSpPr>
          <p:cNvPr id="5" name="مربع نص 4"/>
          <p:cNvSpPr txBox="1"/>
          <p:nvPr/>
        </p:nvSpPr>
        <p:spPr>
          <a:xfrm>
            <a:off x="5052060" y="1153349"/>
            <a:ext cx="1501140" cy="400110"/>
          </a:xfrm>
          <a:prstGeom prst="rect">
            <a:avLst/>
          </a:prstGeom>
          <a:noFill/>
        </p:spPr>
        <p:txBody>
          <a:bodyPr wrap="square" rtlCol="1">
            <a:spAutoFit/>
          </a:bodyPr>
          <a:lstStyle/>
          <a:p>
            <a:r>
              <a:rPr lang="ar-SA" sz="2000" b="1" u="sng" dirty="0" smtClean="0"/>
              <a:t>(480.000)</a:t>
            </a:r>
            <a:endParaRPr lang="ar-EG" sz="2000" u="sng" dirty="0"/>
          </a:p>
        </p:txBody>
      </p:sp>
      <p:sp>
        <p:nvSpPr>
          <p:cNvPr id="6" name="مربع نص 5"/>
          <p:cNvSpPr txBox="1"/>
          <p:nvPr/>
        </p:nvSpPr>
        <p:spPr>
          <a:xfrm>
            <a:off x="4953000" y="838200"/>
            <a:ext cx="1272540" cy="400110"/>
          </a:xfrm>
          <a:prstGeom prst="rect">
            <a:avLst/>
          </a:prstGeom>
          <a:noFill/>
        </p:spPr>
        <p:txBody>
          <a:bodyPr wrap="square" rtlCol="1">
            <a:spAutoFit/>
          </a:bodyPr>
          <a:lstStyle/>
          <a:p>
            <a:r>
              <a:rPr lang="ar-SA" sz="2000" b="1" dirty="0" smtClean="0"/>
              <a:t>1200.000</a:t>
            </a:r>
            <a:endParaRPr lang="ar-EG" sz="2000" dirty="0"/>
          </a:p>
        </p:txBody>
      </p:sp>
      <p:sp>
        <p:nvSpPr>
          <p:cNvPr id="7" name="مربع نص 6"/>
          <p:cNvSpPr txBox="1"/>
          <p:nvPr/>
        </p:nvSpPr>
        <p:spPr>
          <a:xfrm>
            <a:off x="5002530" y="1531741"/>
            <a:ext cx="1272540" cy="400110"/>
          </a:xfrm>
          <a:prstGeom prst="rect">
            <a:avLst/>
          </a:prstGeom>
          <a:noFill/>
        </p:spPr>
        <p:txBody>
          <a:bodyPr wrap="square" rtlCol="1">
            <a:spAutoFit/>
          </a:bodyPr>
          <a:lstStyle/>
          <a:p>
            <a:r>
              <a:rPr lang="ar-SA" sz="2000" b="1" dirty="0" smtClean="0"/>
              <a:t>720.000</a:t>
            </a:r>
            <a:endParaRPr lang="ar-EG" sz="2000" dirty="0"/>
          </a:p>
        </p:txBody>
      </p:sp>
      <p:sp>
        <p:nvSpPr>
          <p:cNvPr id="8" name="مربع نص 7"/>
          <p:cNvSpPr txBox="1"/>
          <p:nvPr/>
        </p:nvSpPr>
        <p:spPr>
          <a:xfrm>
            <a:off x="5002530" y="1864979"/>
            <a:ext cx="1501140" cy="400110"/>
          </a:xfrm>
          <a:prstGeom prst="rect">
            <a:avLst/>
          </a:prstGeom>
          <a:noFill/>
        </p:spPr>
        <p:txBody>
          <a:bodyPr wrap="square" rtlCol="1">
            <a:spAutoFit/>
          </a:bodyPr>
          <a:lstStyle/>
          <a:p>
            <a:r>
              <a:rPr lang="ar-SA" sz="2000" b="1" u="sng" dirty="0" smtClean="0"/>
              <a:t>(480.000)</a:t>
            </a:r>
            <a:endParaRPr lang="ar-EG" sz="2000" u="sng" dirty="0"/>
          </a:p>
        </p:txBody>
      </p:sp>
      <p:sp>
        <p:nvSpPr>
          <p:cNvPr id="9" name="مربع نص 8"/>
          <p:cNvSpPr txBox="1"/>
          <p:nvPr/>
        </p:nvSpPr>
        <p:spPr>
          <a:xfrm>
            <a:off x="5116830" y="2284199"/>
            <a:ext cx="1272540" cy="400110"/>
          </a:xfrm>
          <a:prstGeom prst="rect">
            <a:avLst/>
          </a:prstGeom>
          <a:noFill/>
        </p:spPr>
        <p:txBody>
          <a:bodyPr wrap="square" rtlCol="1">
            <a:spAutoFit/>
          </a:bodyPr>
          <a:lstStyle/>
          <a:p>
            <a:r>
              <a:rPr lang="ar-SA" sz="2000" b="1" dirty="0" smtClean="0"/>
              <a:t>240.000</a:t>
            </a:r>
            <a:endParaRPr lang="ar-EG" sz="2000" dirty="0"/>
          </a:p>
        </p:txBody>
      </p:sp>
      <p:sp>
        <p:nvSpPr>
          <p:cNvPr id="10" name="مربع نص 9"/>
          <p:cNvSpPr txBox="1"/>
          <p:nvPr/>
        </p:nvSpPr>
        <p:spPr>
          <a:xfrm>
            <a:off x="457200" y="3328293"/>
            <a:ext cx="6377940" cy="707886"/>
          </a:xfrm>
          <a:prstGeom prst="rect">
            <a:avLst/>
          </a:prstGeom>
          <a:noFill/>
        </p:spPr>
        <p:txBody>
          <a:bodyPr wrap="square" rtlCol="1">
            <a:spAutoFit/>
          </a:bodyPr>
          <a:lstStyle/>
          <a:p>
            <a:pPr algn="r"/>
            <a:r>
              <a:rPr lang="ar-SA" sz="2000" b="1" u="sng" dirty="0" smtClean="0"/>
              <a:t>أول الفترة + أخر الفترة</a:t>
            </a:r>
            <a:r>
              <a:rPr lang="ar-SA" sz="2000" b="1" dirty="0" smtClean="0"/>
              <a:t>      = </a:t>
            </a:r>
            <a:r>
              <a:rPr lang="ar-SA" sz="2000" b="1" u="sng" dirty="0" smtClean="0"/>
              <a:t>500.000 +700.000 </a:t>
            </a:r>
            <a:r>
              <a:rPr lang="ar-SA" sz="2000" b="1" dirty="0" smtClean="0"/>
              <a:t>= 600.000</a:t>
            </a:r>
          </a:p>
          <a:p>
            <a:pPr algn="r"/>
            <a:r>
              <a:rPr lang="ar-SA" sz="2000" b="1" dirty="0" smtClean="0"/>
              <a:t>             2                                   2               </a:t>
            </a:r>
            <a:endParaRPr lang="ar-EG" sz="2000" b="1" dirty="0"/>
          </a:p>
        </p:txBody>
      </p:sp>
      <p:sp>
        <p:nvSpPr>
          <p:cNvPr id="11" name="مربع نص 10"/>
          <p:cNvSpPr txBox="1"/>
          <p:nvPr/>
        </p:nvSpPr>
        <p:spPr>
          <a:xfrm>
            <a:off x="2682240" y="3992920"/>
            <a:ext cx="3101340" cy="1015663"/>
          </a:xfrm>
          <a:prstGeom prst="rect">
            <a:avLst/>
          </a:prstGeom>
          <a:noFill/>
        </p:spPr>
        <p:txBody>
          <a:bodyPr wrap="square" rtlCol="1">
            <a:spAutoFit/>
          </a:bodyPr>
          <a:lstStyle/>
          <a:p>
            <a:pPr algn="r"/>
            <a:r>
              <a:rPr lang="ar-SA" sz="2000" b="1" dirty="0" smtClean="0"/>
              <a:t>=    </a:t>
            </a:r>
            <a:r>
              <a:rPr lang="ar-SA" sz="2000" b="1" u="sng" dirty="0" smtClean="0"/>
              <a:t>240.000</a:t>
            </a:r>
            <a:r>
              <a:rPr lang="ar-SA" sz="2000" b="1" dirty="0" smtClean="0"/>
              <a:t>=    40%</a:t>
            </a:r>
          </a:p>
          <a:p>
            <a:pPr algn="r"/>
            <a:r>
              <a:rPr lang="ar-SA" sz="2000" b="1" dirty="0"/>
              <a:t> </a:t>
            </a:r>
            <a:r>
              <a:rPr lang="ar-SA" sz="2000" b="1" dirty="0" smtClean="0"/>
              <a:t>     600.000</a:t>
            </a:r>
          </a:p>
          <a:p>
            <a:pPr algn="r"/>
            <a:r>
              <a:rPr lang="ar-SA" sz="2000" b="1" dirty="0" smtClean="0"/>
              <a:t>             </a:t>
            </a:r>
            <a:endParaRPr lang="ar-EG" sz="2000" b="1" dirty="0"/>
          </a:p>
        </p:txBody>
      </p:sp>
      <p:graphicFrame>
        <p:nvGraphicFramePr>
          <p:cNvPr id="13" name="جدول 12"/>
          <p:cNvGraphicFramePr>
            <a:graphicFrameLocks noGrp="1"/>
          </p:cNvGraphicFramePr>
          <p:nvPr>
            <p:extLst>
              <p:ext uri="{D42A27DB-BD31-4B8C-83A1-F6EECF244321}">
                <p14:modId xmlns:p14="http://schemas.microsoft.com/office/powerpoint/2010/main" val="3217107031"/>
              </p:ext>
            </p:extLst>
          </p:nvPr>
        </p:nvGraphicFramePr>
        <p:xfrm>
          <a:off x="3714750" y="5195987"/>
          <a:ext cx="4876800" cy="1102360"/>
        </p:xfrm>
        <a:graphic>
          <a:graphicData uri="http://schemas.openxmlformats.org/drawingml/2006/table">
            <a:tbl>
              <a:tblPr firstRow="1" bandRow="1">
                <a:tableStyleId>{5C22544A-7EE6-4342-B048-85BDC9FD1C3A}</a:tableStyleId>
              </a:tblPr>
              <a:tblGrid>
                <a:gridCol w="1524000"/>
                <a:gridCol w="3352800"/>
              </a:tblGrid>
              <a:tr h="130741">
                <a:tc>
                  <a:txBody>
                    <a:bodyPr/>
                    <a:lstStyle/>
                    <a:p>
                      <a:endParaRPr lang="ar-EG" dirty="0"/>
                    </a:p>
                  </a:txBody>
                  <a:tcPr/>
                </a:tc>
                <a:tc>
                  <a:txBody>
                    <a:bodyPr/>
                    <a:lstStyle/>
                    <a:p>
                      <a:pPr algn="ctr" rtl="1"/>
                      <a:r>
                        <a:rPr lang="ar-SA" b="1" dirty="0" smtClean="0">
                          <a:solidFill>
                            <a:schemeClr val="tx1"/>
                          </a:solidFill>
                        </a:rPr>
                        <a:t>صاقي</a:t>
                      </a:r>
                      <a:r>
                        <a:rPr lang="ar-SA" b="1" baseline="0" dirty="0" smtClean="0">
                          <a:solidFill>
                            <a:schemeClr val="tx1"/>
                          </a:solidFill>
                        </a:rPr>
                        <a:t> الربح التشغيلي </a:t>
                      </a:r>
                      <a:endParaRPr lang="en-US" b="1" dirty="0">
                        <a:solidFill>
                          <a:schemeClr val="tx1"/>
                        </a:solidFill>
                      </a:endParaRPr>
                    </a:p>
                  </a:txBody>
                  <a:tcPr/>
                </a:tc>
              </a:tr>
              <a:tr h="121920">
                <a:tc>
                  <a:txBody>
                    <a:bodyPr/>
                    <a:lstStyle/>
                    <a:p>
                      <a:endParaRPr lang="ar-EG" dirty="0"/>
                    </a:p>
                  </a:txBody>
                  <a:tcPr/>
                </a:tc>
                <a:tc>
                  <a:txBody>
                    <a:bodyPr/>
                    <a:lstStyle/>
                    <a:p>
                      <a:pPr algn="ctr" rtl="1"/>
                      <a:r>
                        <a:rPr lang="ar-SA" b="1" dirty="0" smtClean="0"/>
                        <a:t>- </a:t>
                      </a:r>
                      <a:r>
                        <a:rPr lang="ar-SA" b="1" u="sng" dirty="0" smtClean="0"/>
                        <a:t>العائد المطلوب تحقيقه</a:t>
                      </a:r>
                      <a:r>
                        <a:rPr lang="ar-SA" b="1" dirty="0" smtClean="0"/>
                        <a:t> </a:t>
                      </a:r>
                      <a:endParaRPr lang="en-US" b="1" dirty="0"/>
                    </a:p>
                  </a:txBody>
                  <a:tcPr/>
                </a:tc>
              </a:tr>
              <a:tr h="370840">
                <a:tc>
                  <a:txBody>
                    <a:bodyPr/>
                    <a:lstStyle/>
                    <a:p>
                      <a:endParaRPr lang="ar-EG" dirty="0"/>
                    </a:p>
                  </a:txBody>
                  <a:tcPr/>
                </a:tc>
                <a:tc>
                  <a:txBody>
                    <a:bodyPr/>
                    <a:lstStyle/>
                    <a:p>
                      <a:pPr algn="ctr" rtl="1"/>
                      <a:r>
                        <a:rPr lang="ar-SA" b="1" dirty="0" smtClean="0"/>
                        <a:t>= الدخل المتبقي </a:t>
                      </a:r>
                      <a:endParaRPr lang="en-US" b="1" dirty="0"/>
                    </a:p>
                  </a:txBody>
                  <a:tcPr/>
                </a:tc>
              </a:tr>
            </a:tbl>
          </a:graphicData>
        </a:graphic>
      </p:graphicFrame>
      <p:sp>
        <p:nvSpPr>
          <p:cNvPr id="14" name="مربع نص 13"/>
          <p:cNvSpPr txBox="1"/>
          <p:nvPr/>
        </p:nvSpPr>
        <p:spPr>
          <a:xfrm>
            <a:off x="3859530" y="5147002"/>
            <a:ext cx="1272540" cy="400110"/>
          </a:xfrm>
          <a:prstGeom prst="rect">
            <a:avLst/>
          </a:prstGeom>
          <a:noFill/>
        </p:spPr>
        <p:txBody>
          <a:bodyPr wrap="square" rtlCol="1">
            <a:spAutoFit/>
          </a:bodyPr>
          <a:lstStyle/>
          <a:p>
            <a:r>
              <a:rPr lang="ar-SA" sz="2000" b="1" dirty="0" smtClean="0"/>
              <a:t>240.000</a:t>
            </a:r>
            <a:endParaRPr lang="ar-EG" sz="2000" dirty="0"/>
          </a:p>
        </p:txBody>
      </p:sp>
      <p:sp>
        <p:nvSpPr>
          <p:cNvPr id="15" name="مربع نص 14"/>
          <p:cNvSpPr txBox="1"/>
          <p:nvPr/>
        </p:nvSpPr>
        <p:spPr>
          <a:xfrm>
            <a:off x="3825240" y="5498127"/>
            <a:ext cx="1501140" cy="400110"/>
          </a:xfrm>
          <a:prstGeom prst="rect">
            <a:avLst/>
          </a:prstGeom>
          <a:noFill/>
        </p:spPr>
        <p:txBody>
          <a:bodyPr wrap="square" rtlCol="1">
            <a:spAutoFit/>
          </a:bodyPr>
          <a:lstStyle/>
          <a:p>
            <a:r>
              <a:rPr lang="ar-SA" sz="2000" b="1" u="sng" dirty="0" smtClean="0"/>
              <a:t>(90.000)</a:t>
            </a:r>
            <a:endParaRPr lang="ar-EG" sz="2000" u="sng" dirty="0"/>
          </a:p>
        </p:txBody>
      </p:sp>
      <p:sp>
        <p:nvSpPr>
          <p:cNvPr id="16" name="مربع نص 15"/>
          <p:cNvSpPr txBox="1"/>
          <p:nvPr/>
        </p:nvSpPr>
        <p:spPr>
          <a:xfrm>
            <a:off x="3935730" y="5898237"/>
            <a:ext cx="1272540" cy="400110"/>
          </a:xfrm>
          <a:prstGeom prst="rect">
            <a:avLst/>
          </a:prstGeom>
          <a:noFill/>
        </p:spPr>
        <p:txBody>
          <a:bodyPr wrap="square" rtlCol="1">
            <a:spAutoFit/>
          </a:bodyPr>
          <a:lstStyle/>
          <a:p>
            <a:r>
              <a:rPr lang="ar-SA" sz="2000" b="1" dirty="0" smtClean="0"/>
              <a:t>150.000</a:t>
            </a:r>
            <a:endParaRPr lang="ar-EG" sz="2000" dirty="0"/>
          </a:p>
        </p:txBody>
      </p:sp>
    </p:spTree>
    <p:extLst>
      <p:ext uri="{BB962C8B-B14F-4D97-AF65-F5344CB8AC3E}">
        <p14:creationId xmlns:p14="http://schemas.microsoft.com/office/powerpoint/2010/main" val="24757019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down)">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down)">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down)">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down)">
                                      <p:cBhvr>
                                        <p:cTn id="27" dur="500"/>
                                        <p:tgtEl>
                                          <p:spTgt spid="9"/>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wipe(down)">
                                      <p:cBhvr>
                                        <p:cTn id="32" dur="500"/>
                                        <p:tgtEl>
                                          <p:spTgt spid="10"/>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wipe(down)">
                                      <p:cBhvr>
                                        <p:cTn id="37" dur="500"/>
                                        <p:tgtEl>
                                          <p:spTgt spid="11"/>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wipe(down)">
                                      <p:cBhvr>
                                        <p:cTn id="42" dur="500"/>
                                        <p:tgtEl>
                                          <p:spTgt spid="14"/>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wipe(down)">
                                      <p:cBhvr>
                                        <p:cTn id="47" dur="500"/>
                                        <p:tgtEl>
                                          <p:spTgt spid="15"/>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grpId="0" nodeType="clickEffect">
                                  <p:stCondLst>
                                    <p:cond delay="0"/>
                                  </p:stCondLst>
                                  <p:childTnLst>
                                    <p:set>
                                      <p:cBhvr>
                                        <p:cTn id="51" dur="1" fill="hold">
                                          <p:stCondLst>
                                            <p:cond delay="0"/>
                                          </p:stCondLst>
                                        </p:cTn>
                                        <p:tgtEl>
                                          <p:spTgt spid="16"/>
                                        </p:tgtEl>
                                        <p:attrNameLst>
                                          <p:attrName>style.visibility</p:attrName>
                                        </p:attrNameLst>
                                      </p:cBhvr>
                                      <p:to>
                                        <p:strVal val="visible"/>
                                      </p:to>
                                    </p:set>
                                    <p:animEffect transition="in" filter="wipe(down)">
                                      <p:cBhvr>
                                        <p:cTn id="5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0" grpId="0"/>
      <p:bldP spid="11" grpId="0"/>
      <p:bldP spid="14" grpId="0"/>
      <p:bldP spid="15" grpId="0"/>
      <p:bldP spid="1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152400"/>
            <a:ext cx="8229600" cy="868362"/>
          </a:xfrm>
        </p:spPr>
        <p:txBody>
          <a:bodyPr>
            <a:normAutofit/>
          </a:bodyPr>
          <a:lstStyle/>
          <a:p>
            <a:r>
              <a:rPr lang="ar-SA" sz="2400" b="1" u="sng" dirty="0" smtClean="0">
                <a:solidFill>
                  <a:srgbClr val="C00000"/>
                </a:solidFill>
              </a:rPr>
              <a:t>ثالثا: مقاييس الأداء الحديثة </a:t>
            </a:r>
            <a:endParaRPr lang="en-US" sz="2400" b="1" u="sng" dirty="0">
              <a:solidFill>
                <a:srgbClr val="C00000"/>
              </a:solidFill>
            </a:endParaRPr>
          </a:p>
        </p:txBody>
      </p:sp>
      <p:sp>
        <p:nvSpPr>
          <p:cNvPr id="4" name="Content Placeholder 3"/>
          <p:cNvSpPr>
            <a:spLocks noGrp="1"/>
          </p:cNvSpPr>
          <p:nvPr>
            <p:ph idx="1"/>
          </p:nvPr>
        </p:nvSpPr>
        <p:spPr>
          <a:xfrm>
            <a:off x="990600" y="1371600"/>
            <a:ext cx="7696200" cy="5181600"/>
          </a:xfrm>
        </p:spPr>
        <p:txBody>
          <a:bodyPr>
            <a:normAutofit/>
          </a:bodyPr>
          <a:lstStyle/>
          <a:p>
            <a:pPr marL="449262" indent="0" algn="r" rtl="1">
              <a:buNone/>
            </a:pPr>
            <a:r>
              <a:rPr lang="ar-SA" sz="2400" b="1" dirty="0" smtClean="0">
                <a:solidFill>
                  <a:srgbClr val="002060"/>
                </a:solidFill>
              </a:rPr>
              <a:t>نظرا للتطور الحديث في تقنية الانتاج والانتاج الفوري وظهور اعتبارات التطور المستمر والحاجة الى تخفيض التكلفة الى اقل قدر ممكن والوصول الى سياسة انعدام الأخطاء فقد تطلب الأمر ضرورة تطوير اساليب الرقابة على الأداء وكشف الانحرافات أولا بأول ،، ومحاولة التخلص من تلك الانحرافات ليس في نهاية خطوط الانتاج وإنما في لحظة حدوثها لذلك ظهرت المعايير الحديثة ومن أهمها :</a:t>
            </a:r>
          </a:p>
        </p:txBody>
      </p:sp>
      <p:sp>
        <p:nvSpPr>
          <p:cNvPr id="5" name="Slide Number Placeholder 4"/>
          <p:cNvSpPr>
            <a:spLocks noGrp="1"/>
          </p:cNvSpPr>
          <p:nvPr>
            <p:ph type="sldNum" sz="quarter" idx="12"/>
          </p:nvPr>
        </p:nvSpPr>
        <p:spPr/>
        <p:txBody>
          <a:bodyPr/>
          <a:lstStyle/>
          <a:p>
            <a:fld id="{B31286EC-E9AA-41B2-A439-29B6313FA789}" type="slidenum">
              <a:rPr lang="en-US" smtClean="0">
                <a:solidFill>
                  <a:prstClr val="black">
                    <a:tint val="75000"/>
                  </a:prstClr>
                </a:solidFill>
              </a:rPr>
              <a:pPr/>
              <a:t>17</a:t>
            </a:fld>
            <a:endParaRPr lang="en-US" dirty="0">
              <a:solidFill>
                <a:prstClr val="black">
                  <a:tint val="75000"/>
                </a:prstClr>
              </a:solidFill>
            </a:endParaRPr>
          </a:p>
        </p:txBody>
      </p:sp>
    </p:spTree>
    <p:extLst>
      <p:ext uri="{BB962C8B-B14F-4D97-AF65-F5344CB8AC3E}">
        <p14:creationId xmlns:p14="http://schemas.microsoft.com/office/powerpoint/2010/main" val="397390685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152400"/>
            <a:ext cx="8229600" cy="868362"/>
          </a:xfrm>
        </p:spPr>
        <p:txBody>
          <a:bodyPr>
            <a:normAutofit/>
          </a:bodyPr>
          <a:lstStyle/>
          <a:p>
            <a:r>
              <a:rPr lang="ar-SA" sz="2400" b="1" u="sng" dirty="0" smtClean="0">
                <a:solidFill>
                  <a:srgbClr val="C00000"/>
                </a:solidFill>
              </a:rPr>
              <a:t>ثالثا : مقاييس الأداء الحديثة </a:t>
            </a:r>
            <a:endParaRPr lang="en-US" sz="2400" b="1" u="sng" dirty="0">
              <a:solidFill>
                <a:srgbClr val="C00000"/>
              </a:solidFill>
            </a:endParaRPr>
          </a:p>
        </p:txBody>
      </p:sp>
      <p:sp>
        <p:nvSpPr>
          <p:cNvPr id="4" name="Content Placeholder 3"/>
          <p:cNvSpPr>
            <a:spLocks noGrp="1"/>
          </p:cNvSpPr>
          <p:nvPr>
            <p:ph idx="1"/>
          </p:nvPr>
        </p:nvSpPr>
        <p:spPr>
          <a:xfrm>
            <a:off x="990600" y="1371600"/>
            <a:ext cx="7696200" cy="5181600"/>
          </a:xfrm>
        </p:spPr>
        <p:txBody>
          <a:bodyPr>
            <a:normAutofit/>
          </a:bodyPr>
          <a:lstStyle/>
          <a:p>
            <a:pPr marL="449262" indent="0" algn="r" rtl="1">
              <a:buNone/>
            </a:pPr>
            <a:r>
              <a:rPr lang="ar-SA" sz="2400" b="1" dirty="0" smtClean="0">
                <a:solidFill>
                  <a:srgbClr val="FF0000"/>
                </a:solidFill>
              </a:rPr>
              <a:t>1.مقاييس رقابة الجودة :</a:t>
            </a:r>
          </a:p>
          <a:p>
            <a:pPr marL="449262" indent="0" algn="r" rtl="1">
              <a:buNone/>
            </a:pPr>
            <a:r>
              <a:rPr lang="ar-SA" sz="2400" b="1" dirty="0">
                <a:solidFill>
                  <a:srgbClr val="002060"/>
                </a:solidFill>
              </a:rPr>
              <a:t> </a:t>
            </a:r>
            <a:r>
              <a:rPr lang="ar-SA" sz="2400" b="1" dirty="0" smtClean="0">
                <a:solidFill>
                  <a:srgbClr val="002060"/>
                </a:solidFill>
              </a:rPr>
              <a:t>تعتبر الجودة العالية من أهم أهداف البيئة الصناعية الحديثة ومن أهم مقاييسها :</a:t>
            </a:r>
          </a:p>
          <a:p>
            <a:pPr marL="1192212" lvl="1" algn="r" rtl="1">
              <a:buFont typeface="Wingdings" panose="05000000000000000000" pitchFamily="2" charset="2"/>
              <a:buChar char="Ø"/>
            </a:pPr>
            <a:r>
              <a:rPr lang="ar-SA" sz="2400" b="1" dirty="0" smtClean="0">
                <a:solidFill>
                  <a:srgbClr val="0070C0"/>
                </a:solidFill>
              </a:rPr>
              <a:t>عدد الشكاوي خلال فترة الضمان </a:t>
            </a:r>
          </a:p>
          <a:p>
            <a:pPr marL="1192212" lvl="1" algn="r" rtl="1">
              <a:buFont typeface="Wingdings" panose="05000000000000000000" pitchFamily="2" charset="2"/>
              <a:buChar char="Ø"/>
            </a:pPr>
            <a:r>
              <a:rPr lang="ar-SA" sz="2400" b="1" dirty="0" smtClean="0">
                <a:solidFill>
                  <a:srgbClr val="0070C0"/>
                </a:solidFill>
              </a:rPr>
              <a:t>عدد العيوب</a:t>
            </a:r>
          </a:p>
          <a:p>
            <a:pPr marL="1192212" lvl="1" algn="r" rtl="1">
              <a:buFont typeface="Wingdings" panose="05000000000000000000" pitchFamily="2" charset="2"/>
              <a:buChar char="Ø"/>
            </a:pPr>
            <a:r>
              <a:rPr lang="ar-SA" sz="2400" b="1" dirty="0" smtClean="0">
                <a:solidFill>
                  <a:srgbClr val="0070C0"/>
                </a:solidFill>
              </a:rPr>
              <a:t>معدل الفشل </a:t>
            </a:r>
          </a:p>
          <a:p>
            <a:pPr marL="906462" lvl="1" indent="0" algn="r" rtl="1">
              <a:buNone/>
            </a:pPr>
            <a:endParaRPr lang="ar-SA" sz="2000" b="1" dirty="0" smtClean="0">
              <a:solidFill>
                <a:srgbClr val="002060"/>
              </a:solidFill>
            </a:endParaRPr>
          </a:p>
        </p:txBody>
      </p:sp>
      <p:sp>
        <p:nvSpPr>
          <p:cNvPr id="5" name="Slide Number Placeholder 4"/>
          <p:cNvSpPr>
            <a:spLocks noGrp="1"/>
          </p:cNvSpPr>
          <p:nvPr>
            <p:ph type="sldNum" sz="quarter" idx="12"/>
          </p:nvPr>
        </p:nvSpPr>
        <p:spPr/>
        <p:txBody>
          <a:bodyPr/>
          <a:lstStyle/>
          <a:p>
            <a:fld id="{B31286EC-E9AA-41B2-A439-29B6313FA789}" type="slidenum">
              <a:rPr lang="en-US" smtClean="0">
                <a:solidFill>
                  <a:prstClr val="black">
                    <a:tint val="75000"/>
                  </a:prstClr>
                </a:solidFill>
              </a:rPr>
              <a:pPr/>
              <a:t>18</a:t>
            </a:fld>
            <a:endParaRPr lang="en-US" dirty="0">
              <a:solidFill>
                <a:prstClr val="black">
                  <a:tint val="75000"/>
                </a:prstClr>
              </a:solidFill>
            </a:endParaRPr>
          </a:p>
        </p:txBody>
      </p:sp>
    </p:spTree>
    <p:extLst>
      <p:ext uri="{BB962C8B-B14F-4D97-AF65-F5344CB8AC3E}">
        <p14:creationId xmlns:p14="http://schemas.microsoft.com/office/powerpoint/2010/main" val="351284611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152400"/>
            <a:ext cx="8229600" cy="868362"/>
          </a:xfrm>
        </p:spPr>
        <p:txBody>
          <a:bodyPr>
            <a:normAutofit/>
          </a:bodyPr>
          <a:lstStyle/>
          <a:p>
            <a:r>
              <a:rPr lang="ar-SA" sz="2400" b="1" u="sng" dirty="0" smtClean="0">
                <a:solidFill>
                  <a:srgbClr val="C00000"/>
                </a:solidFill>
              </a:rPr>
              <a:t>خامسا : مقاييس الأداء الحديثة </a:t>
            </a:r>
            <a:endParaRPr lang="en-US" sz="2400" b="1" u="sng" dirty="0">
              <a:solidFill>
                <a:srgbClr val="C00000"/>
              </a:solidFill>
            </a:endParaRPr>
          </a:p>
        </p:txBody>
      </p:sp>
      <p:sp>
        <p:nvSpPr>
          <p:cNvPr id="4" name="Content Placeholder 3"/>
          <p:cNvSpPr>
            <a:spLocks noGrp="1"/>
          </p:cNvSpPr>
          <p:nvPr>
            <p:ph idx="1"/>
          </p:nvPr>
        </p:nvSpPr>
        <p:spPr>
          <a:xfrm>
            <a:off x="990600" y="1371600"/>
            <a:ext cx="7696200" cy="5181600"/>
          </a:xfrm>
        </p:spPr>
        <p:txBody>
          <a:bodyPr>
            <a:normAutofit/>
          </a:bodyPr>
          <a:lstStyle/>
          <a:p>
            <a:pPr marL="449262" indent="0" algn="r" rtl="1">
              <a:buNone/>
            </a:pPr>
            <a:r>
              <a:rPr lang="ar-SA" sz="2400" b="1" dirty="0">
                <a:solidFill>
                  <a:srgbClr val="FF0000"/>
                </a:solidFill>
              </a:rPr>
              <a:t>2</a:t>
            </a:r>
            <a:r>
              <a:rPr lang="ar-SA" sz="2400" b="1" dirty="0" smtClean="0">
                <a:solidFill>
                  <a:srgbClr val="FF0000"/>
                </a:solidFill>
              </a:rPr>
              <a:t>.مقاييس الرقابة على المواد : </a:t>
            </a:r>
          </a:p>
          <a:p>
            <a:pPr marL="449262" indent="0" algn="r" rtl="1">
              <a:buNone/>
            </a:pPr>
            <a:r>
              <a:rPr lang="ar-SA" sz="2400" b="1" dirty="0">
                <a:solidFill>
                  <a:srgbClr val="002060"/>
                </a:solidFill>
              </a:rPr>
              <a:t> </a:t>
            </a:r>
            <a:r>
              <a:rPr lang="ar-SA" sz="2400" b="1" dirty="0" smtClean="0">
                <a:solidFill>
                  <a:srgbClr val="002060"/>
                </a:solidFill>
              </a:rPr>
              <a:t>في البيئة الآلية يكون التركيز على مستوى جودة المواد المشتراة بغض النظر عن التغير في الأسعار المتاحة ، الأمر الذي يقلل من أهمية تحليل انحراف السعر كما يتم التركيز على تخفيض فترة التوريد وعدم السماح بحدوث تالف او انتاج معيب ،،، ومن أهم مقاييسها :</a:t>
            </a:r>
          </a:p>
          <a:p>
            <a:pPr marL="1192212" lvl="1" algn="r" rtl="1">
              <a:buFont typeface="Wingdings" panose="05000000000000000000" pitchFamily="2" charset="2"/>
              <a:buChar char="Ø"/>
            </a:pPr>
            <a:r>
              <a:rPr lang="ar-SA" sz="2400" b="1" dirty="0" smtClean="0">
                <a:solidFill>
                  <a:srgbClr val="0070C0"/>
                </a:solidFill>
              </a:rPr>
              <a:t>نسبة المواد الى اجمالي التكاليف</a:t>
            </a:r>
          </a:p>
          <a:p>
            <a:pPr marL="1192212" lvl="1" algn="r" rtl="1">
              <a:buFont typeface="Wingdings" panose="05000000000000000000" pitchFamily="2" charset="2"/>
              <a:buChar char="Ø"/>
            </a:pPr>
            <a:r>
              <a:rPr lang="ar-SA" sz="2400" b="1" dirty="0" smtClean="0">
                <a:solidFill>
                  <a:srgbClr val="0070C0"/>
                </a:solidFill>
              </a:rPr>
              <a:t>فترة التوريد</a:t>
            </a:r>
          </a:p>
          <a:p>
            <a:pPr marL="1192212" lvl="1" algn="r" rtl="1">
              <a:buFont typeface="Wingdings" panose="05000000000000000000" pitchFamily="2" charset="2"/>
              <a:buChar char="Ø"/>
            </a:pPr>
            <a:r>
              <a:rPr lang="ar-SA" sz="2400" b="1" dirty="0" smtClean="0">
                <a:solidFill>
                  <a:srgbClr val="0070C0"/>
                </a:solidFill>
              </a:rPr>
              <a:t>نسبة الخردة الى القطع الجديدة </a:t>
            </a:r>
          </a:p>
          <a:p>
            <a:pPr marL="906462" lvl="1" indent="0" algn="r" rtl="1">
              <a:buNone/>
            </a:pPr>
            <a:endParaRPr lang="ar-SA" sz="2000" b="1" dirty="0" smtClean="0">
              <a:solidFill>
                <a:srgbClr val="002060"/>
              </a:solidFill>
            </a:endParaRPr>
          </a:p>
        </p:txBody>
      </p:sp>
      <p:sp>
        <p:nvSpPr>
          <p:cNvPr id="5" name="Slide Number Placeholder 4"/>
          <p:cNvSpPr>
            <a:spLocks noGrp="1"/>
          </p:cNvSpPr>
          <p:nvPr>
            <p:ph type="sldNum" sz="quarter" idx="12"/>
          </p:nvPr>
        </p:nvSpPr>
        <p:spPr/>
        <p:txBody>
          <a:bodyPr/>
          <a:lstStyle/>
          <a:p>
            <a:fld id="{B31286EC-E9AA-41B2-A439-29B6313FA789}" type="slidenum">
              <a:rPr lang="en-US" smtClean="0">
                <a:solidFill>
                  <a:prstClr val="black">
                    <a:tint val="75000"/>
                  </a:prstClr>
                </a:solidFill>
              </a:rPr>
              <a:pPr/>
              <a:t>19</a:t>
            </a:fld>
            <a:endParaRPr lang="en-US" dirty="0">
              <a:solidFill>
                <a:prstClr val="black">
                  <a:tint val="75000"/>
                </a:prstClr>
              </a:solidFill>
            </a:endParaRPr>
          </a:p>
        </p:txBody>
      </p:sp>
    </p:spTree>
    <p:extLst>
      <p:ext uri="{BB962C8B-B14F-4D97-AF65-F5344CB8AC3E}">
        <p14:creationId xmlns:p14="http://schemas.microsoft.com/office/powerpoint/2010/main" val="144272786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pPr algn="r"/>
            <a:r>
              <a:rPr lang="ar-SA" sz="2400" b="1" u="sng" dirty="0" smtClean="0">
                <a:solidFill>
                  <a:srgbClr val="C00000"/>
                </a:solidFill>
              </a:rPr>
              <a:t>أهداف الفصل </a:t>
            </a:r>
            <a:endParaRPr lang="en-US" sz="2400" b="1" u="sng" dirty="0">
              <a:solidFill>
                <a:srgbClr val="C00000"/>
              </a:solidFill>
            </a:endParaRPr>
          </a:p>
        </p:txBody>
      </p:sp>
      <p:sp>
        <p:nvSpPr>
          <p:cNvPr id="4" name="Content Placeholder 3"/>
          <p:cNvSpPr>
            <a:spLocks noGrp="1"/>
          </p:cNvSpPr>
          <p:nvPr>
            <p:ph idx="1"/>
          </p:nvPr>
        </p:nvSpPr>
        <p:spPr>
          <a:xfrm>
            <a:off x="0" y="1340768"/>
            <a:ext cx="8686800" cy="4785395"/>
          </a:xfrm>
        </p:spPr>
        <p:txBody>
          <a:bodyPr/>
          <a:lstStyle/>
          <a:p>
            <a:pPr marL="514350" lvl="0" indent="-514350" algn="r" rtl="1">
              <a:buFont typeface="+mj-lt"/>
              <a:buAutoNum type="arabicPeriod"/>
            </a:pPr>
            <a:r>
              <a:rPr lang="ar-SA" sz="2400" b="1" dirty="0" smtClean="0">
                <a:solidFill>
                  <a:schemeClr val="accent5">
                    <a:lumMod val="75000"/>
                  </a:schemeClr>
                </a:solidFill>
              </a:rPr>
              <a:t>دراسة المقارنات والمعيار</a:t>
            </a:r>
          </a:p>
          <a:p>
            <a:pPr marL="514350" lvl="0" indent="-514350" algn="r" rtl="1">
              <a:buFont typeface="+mj-lt"/>
              <a:buAutoNum type="arabicPeriod"/>
            </a:pPr>
            <a:r>
              <a:rPr lang="ar-SA" sz="2400" b="1" dirty="0" smtClean="0">
                <a:solidFill>
                  <a:schemeClr val="accent5">
                    <a:lumMod val="75000"/>
                  </a:schemeClr>
                </a:solidFill>
              </a:rPr>
              <a:t>محاسبة المسؤولية ومراكز التكلفة </a:t>
            </a:r>
          </a:p>
          <a:p>
            <a:pPr marL="514350" lvl="0" indent="-514350" algn="r" rtl="1">
              <a:buFont typeface="+mj-lt"/>
              <a:buAutoNum type="arabicPeriod"/>
            </a:pPr>
            <a:r>
              <a:rPr lang="ar-SA" sz="2400" b="1" dirty="0" smtClean="0">
                <a:solidFill>
                  <a:schemeClr val="accent5">
                    <a:lumMod val="75000"/>
                  </a:schemeClr>
                </a:solidFill>
              </a:rPr>
              <a:t> مقاييس الأداء</a:t>
            </a:r>
          </a:p>
          <a:p>
            <a:pPr marL="514350" lvl="0" indent="-514350" algn="r" rtl="1">
              <a:buFont typeface="+mj-lt"/>
              <a:buAutoNum type="arabicPeriod"/>
            </a:pPr>
            <a:endParaRPr lang="ar-SA" sz="2000" b="1" dirty="0" smtClean="0">
              <a:solidFill>
                <a:schemeClr val="accent5">
                  <a:lumMod val="75000"/>
                </a:schemeClr>
              </a:solidFill>
            </a:endParaRPr>
          </a:p>
        </p:txBody>
      </p:sp>
      <p:sp>
        <p:nvSpPr>
          <p:cNvPr id="5" name="Slide Number Placeholder 4"/>
          <p:cNvSpPr>
            <a:spLocks noGrp="1"/>
          </p:cNvSpPr>
          <p:nvPr>
            <p:ph type="sldNum" sz="quarter" idx="12"/>
          </p:nvPr>
        </p:nvSpPr>
        <p:spPr/>
        <p:txBody>
          <a:bodyPr/>
          <a:lstStyle/>
          <a:p>
            <a:fld id="{B31286EC-E9AA-41B2-A439-29B6313FA789}" type="slidenum">
              <a:rPr lang="en-US" smtClean="0">
                <a:solidFill>
                  <a:prstClr val="black">
                    <a:tint val="75000"/>
                  </a:prstClr>
                </a:solidFill>
              </a:rPr>
              <a:pPr/>
              <a:t>2</a:t>
            </a:fld>
            <a:endParaRPr lang="en-US" dirty="0">
              <a:solidFill>
                <a:prstClr val="black">
                  <a:tint val="75000"/>
                </a:prstClr>
              </a:solidFill>
            </a:endParaRPr>
          </a:p>
        </p:txBody>
      </p:sp>
    </p:spTree>
    <p:extLst>
      <p:ext uri="{BB962C8B-B14F-4D97-AF65-F5344CB8AC3E}">
        <p14:creationId xmlns:p14="http://schemas.microsoft.com/office/powerpoint/2010/main" val="331142573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152400"/>
            <a:ext cx="8229600" cy="868362"/>
          </a:xfrm>
        </p:spPr>
        <p:txBody>
          <a:bodyPr>
            <a:normAutofit/>
          </a:bodyPr>
          <a:lstStyle/>
          <a:p>
            <a:r>
              <a:rPr lang="ar-SA" sz="2400" b="1" u="sng" dirty="0" smtClean="0">
                <a:solidFill>
                  <a:srgbClr val="C00000"/>
                </a:solidFill>
              </a:rPr>
              <a:t>ثالثا : مقاييس الأداء الحديثة </a:t>
            </a:r>
            <a:endParaRPr lang="en-US" sz="2400" b="1" u="sng" dirty="0">
              <a:solidFill>
                <a:srgbClr val="C00000"/>
              </a:solidFill>
            </a:endParaRPr>
          </a:p>
        </p:txBody>
      </p:sp>
      <p:sp>
        <p:nvSpPr>
          <p:cNvPr id="4" name="Content Placeholder 3"/>
          <p:cNvSpPr>
            <a:spLocks noGrp="1"/>
          </p:cNvSpPr>
          <p:nvPr>
            <p:ph idx="1"/>
          </p:nvPr>
        </p:nvSpPr>
        <p:spPr>
          <a:xfrm>
            <a:off x="990600" y="1371600"/>
            <a:ext cx="7696200" cy="5181600"/>
          </a:xfrm>
        </p:spPr>
        <p:txBody>
          <a:bodyPr>
            <a:normAutofit/>
          </a:bodyPr>
          <a:lstStyle/>
          <a:p>
            <a:pPr marL="449262" indent="0" algn="r" rtl="1">
              <a:buNone/>
            </a:pPr>
            <a:r>
              <a:rPr lang="ar-SA" sz="2400" b="1" dirty="0" smtClean="0">
                <a:solidFill>
                  <a:srgbClr val="FF0000"/>
                </a:solidFill>
              </a:rPr>
              <a:t>3.مقاييس الرقابة على المخزون : </a:t>
            </a:r>
          </a:p>
          <a:p>
            <a:pPr marL="449262" indent="0" algn="r" rtl="1">
              <a:buNone/>
            </a:pPr>
            <a:r>
              <a:rPr lang="ar-SA" sz="2400" b="1" dirty="0">
                <a:solidFill>
                  <a:srgbClr val="002060"/>
                </a:solidFill>
              </a:rPr>
              <a:t> </a:t>
            </a:r>
            <a:r>
              <a:rPr lang="ar-SA" sz="2400" b="1" dirty="0" smtClean="0">
                <a:solidFill>
                  <a:srgbClr val="002060"/>
                </a:solidFill>
              </a:rPr>
              <a:t>تهدف مقاييس الأداء الحديثة الى تخفيض تكلفة المخزون الى الصفر،،، ومن أهم مقاييسها :</a:t>
            </a:r>
          </a:p>
          <a:p>
            <a:pPr marL="1192212" lvl="1" algn="r" rtl="1">
              <a:buFont typeface="Wingdings" panose="05000000000000000000" pitchFamily="2" charset="2"/>
              <a:buChar char="Ø"/>
            </a:pPr>
            <a:r>
              <a:rPr lang="ar-SA" sz="2400" b="1" dirty="0" smtClean="0">
                <a:solidFill>
                  <a:srgbClr val="0070C0"/>
                </a:solidFill>
              </a:rPr>
              <a:t>معدل دوران المخزون </a:t>
            </a:r>
            <a:endParaRPr lang="ar-SA" sz="2000" b="1" dirty="0" smtClean="0">
              <a:solidFill>
                <a:srgbClr val="002060"/>
              </a:solidFill>
            </a:endParaRPr>
          </a:p>
        </p:txBody>
      </p:sp>
      <p:sp>
        <p:nvSpPr>
          <p:cNvPr id="5" name="Slide Number Placeholder 4"/>
          <p:cNvSpPr>
            <a:spLocks noGrp="1"/>
          </p:cNvSpPr>
          <p:nvPr>
            <p:ph type="sldNum" sz="quarter" idx="12"/>
          </p:nvPr>
        </p:nvSpPr>
        <p:spPr/>
        <p:txBody>
          <a:bodyPr/>
          <a:lstStyle/>
          <a:p>
            <a:fld id="{B31286EC-E9AA-41B2-A439-29B6313FA789}" type="slidenum">
              <a:rPr lang="en-US" smtClean="0">
                <a:solidFill>
                  <a:prstClr val="black">
                    <a:tint val="75000"/>
                  </a:prstClr>
                </a:solidFill>
              </a:rPr>
              <a:pPr/>
              <a:t>20</a:t>
            </a:fld>
            <a:endParaRPr lang="en-US" dirty="0">
              <a:solidFill>
                <a:prstClr val="black">
                  <a:tint val="75000"/>
                </a:prstClr>
              </a:solidFill>
            </a:endParaRPr>
          </a:p>
        </p:txBody>
      </p:sp>
    </p:spTree>
    <p:extLst>
      <p:ext uri="{BB962C8B-B14F-4D97-AF65-F5344CB8AC3E}">
        <p14:creationId xmlns:p14="http://schemas.microsoft.com/office/powerpoint/2010/main" val="84962814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152400"/>
            <a:ext cx="8229600" cy="868362"/>
          </a:xfrm>
        </p:spPr>
        <p:txBody>
          <a:bodyPr>
            <a:normAutofit/>
          </a:bodyPr>
          <a:lstStyle/>
          <a:p>
            <a:r>
              <a:rPr lang="ar-SA" sz="2400" b="1" u="sng" dirty="0" smtClean="0">
                <a:solidFill>
                  <a:srgbClr val="C00000"/>
                </a:solidFill>
              </a:rPr>
              <a:t>ثالثا : مقاييس الأداء الحديثة </a:t>
            </a:r>
            <a:endParaRPr lang="en-US" sz="2400" b="1" u="sng" dirty="0">
              <a:solidFill>
                <a:srgbClr val="C00000"/>
              </a:solidFill>
            </a:endParaRPr>
          </a:p>
        </p:txBody>
      </p:sp>
      <p:sp>
        <p:nvSpPr>
          <p:cNvPr id="4" name="Content Placeholder 3"/>
          <p:cNvSpPr>
            <a:spLocks noGrp="1"/>
          </p:cNvSpPr>
          <p:nvPr>
            <p:ph idx="1"/>
          </p:nvPr>
        </p:nvSpPr>
        <p:spPr>
          <a:xfrm>
            <a:off x="990600" y="1371600"/>
            <a:ext cx="7696200" cy="5181600"/>
          </a:xfrm>
        </p:spPr>
        <p:txBody>
          <a:bodyPr>
            <a:normAutofit/>
          </a:bodyPr>
          <a:lstStyle/>
          <a:p>
            <a:pPr marL="449262" indent="0" algn="r" rtl="1">
              <a:buNone/>
            </a:pPr>
            <a:r>
              <a:rPr lang="ar-SA" sz="2400" b="1" dirty="0" smtClean="0">
                <a:solidFill>
                  <a:srgbClr val="FF0000"/>
                </a:solidFill>
              </a:rPr>
              <a:t>4.مقاييس أداء الآلات : </a:t>
            </a:r>
          </a:p>
          <a:p>
            <a:pPr marL="449262" indent="0" algn="r" rtl="1">
              <a:buNone/>
            </a:pPr>
            <a:r>
              <a:rPr lang="ar-SA" sz="2400" b="1" dirty="0" smtClean="0">
                <a:solidFill>
                  <a:srgbClr val="002060"/>
                </a:solidFill>
              </a:rPr>
              <a:t>أهم الاتجاهات في البيئة الصناعية الحديثة هو زيادة الاتجاه نحو استخدام الآلية ،،، ومن أهم مقاييسها :</a:t>
            </a:r>
          </a:p>
          <a:p>
            <a:pPr marL="1192212" lvl="1" algn="r" rtl="1">
              <a:buFont typeface="Wingdings" panose="05000000000000000000" pitchFamily="2" charset="2"/>
              <a:buChar char="Ø"/>
            </a:pPr>
            <a:r>
              <a:rPr lang="ar-SA" sz="2400" b="1" dirty="0" smtClean="0">
                <a:solidFill>
                  <a:srgbClr val="0070C0"/>
                </a:solidFill>
              </a:rPr>
              <a:t>نسبة امكانيات الآلات المتاحة</a:t>
            </a:r>
          </a:p>
          <a:p>
            <a:pPr marL="1192212" lvl="1" algn="r" rtl="1">
              <a:buFont typeface="Wingdings" panose="05000000000000000000" pitchFamily="2" charset="2"/>
              <a:buChar char="Ø"/>
            </a:pPr>
            <a:r>
              <a:rPr lang="ar-SA" sz="2400" b="1" dirty="0" smtClean="0">
                <a:solidFill>
                  <a:srgbClr val="0070C0"/>
                </a:solidFill>
              </a:rPr>
              <a:t>الصيانة المانعة</a:t>
            </a:r>
          </a:p>
          <a:p>
            <a:pPr marL="1192212" lvl="1" algn="r" rtl="1">
              <a:buFont typeface="Wingdings" panose="05000000000000000000" pitchFamily="2" charset="2"/>
              <a:buChar char="Ø"/>
            </a:pPr>
            <a:r>
              <a:rPr lang="ar-SA" sz="2400" b="1" dirty="0" smtClean="0">
                <a:solidFill>
                  <a:srgbClr val="0070C0"/>
                </a:solidFill>
              </a:rPr>
              <a:t>نسبة أعطال الآلات </a:t>
            </a:r>
          </a:p>
          <a:p>
            <a:pPr marL="906462" lvl="1" indent="0" algn="r" rtl="1">
              <a:buNone/>
            </a:pPr>
            <a:endParaRPr lang="ar-SA" sz="2000" b="1" dirty="0" smtClean="0">
              <a:solidFill>
                <a:srgbClr val="002060"/>
              </a:solidFill>
            </a:endParaRPr>
          </a:p>
        </p:txBody>
      </p:sp>
      <p:sp>
        <p:nvSpPr>
          <p:cNvPr id="5" name="Slide Number Placeholder 4"/>
          <p:cNvSpPr>
            <a:spLocks noGrp="1"/>
          </p:cNvSpPr>
          <p:nvPr>
            <p:ph type="sldNum" sz="quarter" idx="12"/>
          </p:nvPr>
        </p:nvSpPr>
        <p:spPr/>
        <p:txBody>
          <a:bodyPr/>
          <a:lstStyle/>
          <a:p>
            <a:fld id="{B31286EC-E9AA-41B2-A439-29B6313FA789}" type="slidenum">
              <a:rPr lang="en-US" smtClean="0">
                <a:solidFill>
                  <a:prstClr val="black">
                    <a:tint val="75000"/>
                  </a:prstClr>
                </a:solidFill>
              </a:rPr>
              <a:pPr/>
              <a:t>21</a:t>
            </a:fld>
            <a:endParaRPr lang="en-US" dirty="0">
              <a:solidFill>
                <a:prstClr val="black">
                  <a:tint val="75000"/>
                </a:prstClr>
              </a:solidFill>
            </a:endParaRPr>
          </a:p>
        </p:txBody>
      </p:sp>
    </p:spTree>
    <p:extLst>
      <p:ext uri="{BB962C8B-B14F-4D97-AF65-F5344CB8AC3E}">
        <p14:creationId xmlns:p14="http://schemas.microsoft.com/office/powerpoint/2010/main" val="275666108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152400"/>
            <a:ext cx="8229600" cy="868362"/>
          </a:xfrm>
        </p:spPr>
        <p:txBody>
          <a:bodyPr>
            <a:normAutofit/>
          </a:bodyPr>
          <a:lstStyle/>
          <a:p>
            <a:r>
              <a:rPr lang="ar-SA" sz="2400" b="1" u="sng" dirty="0" err="1" smtClean="0">
                <a:solidFill>
                  <a:srgbClr val="C00000"/>
                </a:solidFill>
              </a:rPr>
              <a:t>ثالثاا</a:t>
            </a:r>
            <a:r>
              <a:rPr lang="ar-SA" sz="2400" b="1" u="sng" dirty="0" smtClean="0">
                <a:solidFill>
                  <a:srgbClr val="C00000"/>
                </a:solidFill>
              </a:rPr>
              <a:t> : مقاييس الأداء الحديثة </a:t>
            </a:r>
            <a:endParaRPr lang="en-US" sz="2400" b="1" u="sng" dirty="0">
              <a:solidFill>
                <a:srgbClr val="C00000"/>
              </a:solidFill>
            </a:endParaRPr>
          </a:p>
        </p:txBody>
      </p:sp>
      <p:sp>
        <p:nvSpPr>
          <p:cNvPr id="4" name="Content Placeholder 3"/>
          <p:cNvSpPr>
            <a:spLocks noGrp="1"/>
          </p:cNvSpPr>
          <p:nvPr>
            <p:ph idx="1"/>
          </p:nvPr>
        </p:nvSpPr>
        <p:spPr>
          <a:xfrm>
            <a:off x="990600" y="1371600"/>
            <a:ext cx="7696200" cy="5181600"/>
          </a:xfrm>
        </p:spPr>
        <p:txBody>
          <a:bodyPr>
            <a:normAutofit/>
          </a:bodyPr>
          <a:lstStyle/>
          <a:p>
            <a:pPr marL="449262" indent="0" algn="r" rtl="1">
              <a:buNone/>
            </a:pPr>
            <a:r>
              <a:rPr lang="ar-SA" sz="2400" b="1" dirty="0" smtClean="0">
                <a:solidFill>
                  <a:srgbClr val="FF0000"/>
                </a:solidFill>
              </a:rPr>
              <a:t>4.مقاييس أداء التسليم  : </a:t>
            </a:r>
            <a:endParaRPr lang="ar-SA" sz="2000" b="1" dirty="0">
              <a:solidFill>
                <a:srgbClr val="002060"/>
              </a:solidFill>
            </a:endParaRPr>
          </a:p>
          <a:p>
            <a:pPr marL="449262" indent="0" algn="r" rtl="1">
              <a:buNone/>
            </a:pPr>
            <a:r>
              <a:rPr lang="ar-SA" sz="2400" b="1" dirty="0" smtClean="0">
                <a:solidFill>
                  <a:srgbClr val="002060"/>
                </a:solidFill>
              </a:rPr>
              <a:t>    الغرض من عملية الانتاج هو توصيل منتج ذو جودة عالية الى العميل بأسرع وقت ممكن ...  وهنالك العديد من مقاييس أداء التسليم الرئيسية منها : </a:t>
            </a:r>
          </a:p>
          <a:p>
            <a:pPr marL="449262" indent="0" algn="r" rtl="1">
              <a:buNone/>
            </a:pPr>
            <a:r>
              <a:rPr lang="ar-SA" sz="2400" b="1" dirty="0">
                <a:solidFill>
                  <a:srgbClr val="002060"/>
                </a:solidFill>
              </a:rPr>
              <a:t> </a:t>
            </a:r>
            <a:r>
              <a:rPr lang="ar-SA" sz="2400" b="1" dirty="0" smtClean="0">
                <a:solidFill>
                  <a:srgbClr val="0070C0"/>
                </a:solidFill>
              </a:rPr>
              <a:t>نسبة التسليم في الموعد المحدد حيث تتسابق المنشآت للوصول بهذه النسبة الى 100 % ويتوقف مدى نجاح المنشآت في تحقيق ذلك الى عدة عوامل منها :</a:t>
            </a:r>
          </a:p>
          <a:p>
            <a:pPr marL="1649412" lvl="2" indent="-400050" algn="r" rtl="1">
              <a:buFont typeface="+mj-lt"/>
              <a:buAutoNum type="romanLcPeriod"/>
            </a:pPr>
            <a:r>
              <a:rPr lang="ar-SA" b="1" dirty="0" smtClean="0">
                <a:solidFill>
                  <a:srgbClr val="00B050"/>
                </a:solidFill>
              </a:rPr>
              <a:t>زمن دورة التسليم : </a:t>
            </a:r>
            <a:r>
              <a:rPr lang="ar-SA" b="1" dirty="0" smtClean="0">
                <a:solidFill>
                  <a:srgbClr val="0070C0"/>
                </a:solidFill>
              </a:rPr>
              <a:t>الوقت بين استلام الأمر من العميل وحتى تاريخ شحن المنتجات التامة له .</a:t>
            </a:r>
          </a:p>
          <a:p>
            <a:pPr marL="1649412" lvl="2" indent="-400050" algn="r" rtl="1">
              <a:buFont typeface="+mj-lt"/>
              <a:buAutoNum type="romanLcPeriod"/>
            </a:pPr>
            <a:r>
              <a:rPr lang="ar-SA" b="1" dirty="0" smtClean="0">
                <a:solidFill>
                  <a:srgbClr val="00B050"/>
                </a:solidFill>
              </a:rPr>
              <a:t>زمن دورة المخرجات ( دورة التصنيع ) : </a:t>
            </a:r>
            <a:r>
              <a:rPr lang="ar-SA" b="1" dirty="0" smtClean="0">
                <a:solidFill>
                  <a:srgbClr val="0070C0"/>
                </a:solidFill>
              </a:rPr>
              <a:t>الزمن اللازم لتحويل المواد الخام الى انتاج تام .</a:t>
            </a:r>
          </a:p>
          <a:p>
            <a:pPr marL="1249362" lvl="2" indent="0" algn="r" rtl="1">
              <a:buNone/>
            </a:pPr>
            <a:r>
              <a:rPr lang="ar-SA" sz="1600" b="1" dirty="0" smtClean="0">
                <a:solidFill>
                  <a:srgbClr val="0070C0"/>
                </a:solidFill>
              </a:rPr>
              <a:t> </a:t>
            </a:r>
            <a:endParaRPr lang="ar-SA" sz="1600" b="1" dirty="0" smtClean="0">
              <a:solidFill>
                <a:srgbClr val="002060"/>
              </a:solidFill>
            </a:endParaRPr>
          </a:p>
        </p:txBody>
      </p:sp>
      <p:sp>
        <p:nvSpPr>
          <p:cNvPr id="5" name="Slide Number Placeholder 4"/>
          <p:cNvSpPr>
            <a:spLocks noGrp="1"/>
          </p:cNvSpPr>
          <p:nvPr>
            <p:ph type="sldNum" sz="quarter" idx="12"/>
          </p:nvPr>
        </p:nvSpPr>
        <p:spPr/>
        <p:txBody>
          <a:bodyPr/>
          <a:lstStyle/>
          <a:p>
            <a:fld id="{B31286EC-E9AA-41B2-A439-29B6313FA789}" type="slidenum">
              <a:rPr lang="en-US" smtClean="0">
                <a:solidFill>
                  <a:prstClr val="black">
                    <a:tint val="75000"/>
                  </a:prstClr>
                </a:solidFill>
              </a:rPr>
              <a:pPr/>
              <a:t>22</a:t>
            </a:fld>
            <a:endParaRPr lang="en-US" dirty="0">
              <a:solidFill>
                <a:prstClr val="black">
                  <a:tint val="75000"/>
                </a:prstClr>
              </a:solidFill>
            </a:endParaRPr>
          </a:p>
        </p:txBody>
      </p:sp>
    </p:spTree>
    <p:extLst>
      <p:ext uri="{BB962C8B-B14F-4D97-AF65-F5344CB8AC3E}">
        <p14:creationId xmlns:p14="http://schemas.microsoft.com/office/powerpoint/2010/main" val="107356146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152400"/>
            <a:ext cx="8229600" cy="868362"/>
          </a:xfrm>
        </p:spPr>
        <p:txBody>
          <a:bodyPr>
            <a:normAutofit/>
          </a:bodyPr>
          <a:lstStyle/>
          <a:p>
            <a:r>
              <a:rPr lang="ar-SA" sz="2400" b="1" u="sng" dirty="0" smtClean="0">
                <a:solidFill>
                  <a:srgbClr val="C00000"/>
                </a:solidFill>
              </a:rPr>
              <a:t>ثالثا : مقاييس الأداء الحديثة </a:t>
            </a:r>
            <a:endParaRPr lang="en-US" sz="2400" b="1" u="sng" dirty="0">
              <a:solidFill>
                <a:srgbClr val="C00000"/>
              </a:solidFill>
            </a:endParaRPr>
          </a:p>
        </p:txBody>
      </p:sp>
      <p:sp>
        <p:nvSpPr>
          <p:cNvPr id="4" name="Content Placeholder 3"/>
          <p:cNvSpPr>
            <a:spLocks noGrp="1"/>
          </p:cNvSpPr>
          <p:nvPr>
            <p:ph idx="1"/>
          </p:nvPr>
        </p:nvSpPr>
        <p:spPr>
          <a:xfrm>
            <a:off x="381000" y="1371600"/>
            <a:ext cx="8305800" cy="5181600"/>
          </a:xfrm>
        </p:spPr>
        <p:txBody>
          <a:bodyPr>
            <a:normAutofit/>
          </a:bodyPr>
          <a:lstStyle/>
          <a:p>
            <a:pPr marL="449262" indent="0" algn="r" rtl="1">
              <a:buNone/>
            </a:pPr>
            <a:endParaRPr lang="ar-SA" sz="2000" b="1" dirty="0" smtClean="0">
              <a:solidFill>
                <a:srgbClr val="0070C0"/>
              </a:solidFill>
            </a:endParaRPr>
          </a:p>
          <a:p>
            <a:pPr marL="449262" indent="0" algn="r" rtl="1">
              <a:buNone/>
            </a:pPr>
            <a:endParaRPr lang="ar-SA" sz="2000" b="1" dirty="0">
              <a:solidFill>
                <a:srgbClr val="0070C0"/>
              </a:solidFill>
            </a:endParaRPr>
          </a:p>
          <a:p>
            <a:pPr marL="449262" indent="0" algn="r" rtl="1">
              <a:buNone/>
            </a:pPr>
            <a:endParaRPr lang="ar-SA" sz="2000" b="1" dirty="0">
              <a:solidFill>
                <a:srgbClr val="0070C0"/>
              </a:solidFill>
            </a:endParaRPr>
          </a:p>
          <a:p>
            <a:pPr marL="173038" indent="0" algn="r" rtl="1">
              <a:buNone/>
            </a:pPr>
            <a:r>
              <a:rPr lang="ar-SA" sz="2000" b="1" dirty="0" smtClean="0">
                <a:solidFill>
                  <a:srgbClr val="0070C0"/>
                </a:solidFill>
              </a:rPr>
              <a:t>استلام أمر العميل                    بدء الانتاج                                            شحن البضاعة   </a:t>
            </a:r>
          </a:p>
          <a:p>
            <a:pPr marL="173038" indent="0" algn="r" rtl="1">
              <a:buNone/>
            </a:pPr>
            <a:endParaRPr lang="ar-SA" sz="2000" b="1" dirty="0">
              <a:solidFill>
                <a:srgbClr val="0070C0"/>
              </a:solidFill>
            </a:endParaRPr>
          </a:p>
          <a:p>
            <a:pPr marL="173038" indent="0" algn="r" rtl="1">
              <a:buNone/>
            </a:pPr>
            <a:r>
              <a:rPr lang="ar-SA" sz="2000" b="1" dirty="0" smtClean="0">
                <a:solidFill>
                  <a:srgbClr val="0070C0"/>
                </a:solidFill>
              </a:rPr>
              <a:t>وقت انتظار           وقت  التشغيل +   وقت الفحص   + وقت المناولة + وقت انتظار على </a:t>
            </a:r>
          </a:p>
          <a:p>
            <a:pPr marL="449262" indent="0" algn="r" rtl="1">
              <a:buNone/>
            </a:pPr>
            <a:r>
              <a:rPr lang="ar-SA" sz="2000" b="1" dirty="0" smtClean="0">
                <a:solidFill>
                  <a:srgbClr val="0070C0"/>
                </a:solidFill>
              </a:rPr>
              <a:t>                                                                  والتحريك         خط الانتاج</a:t>
            </a:r>
          </a:p>
          <a:p>
            <a:pPr marL="449262" indent="0" algn="r" rtl="1">
              <a:buNone/>
            </a:pPr>
            <a:endParaRPr lang="ar-SA" sz="2000" b="1" dirty="0">
              <a:solidFill>
                <a:srgbClr val="0070C0"/>
              </a:solidFill>
            </a:endParaRPr>
          </a:p>
          <a:p>
            <a:pPr marL="449262" indent="0" algn="r" rtl="1">
              <a:buNone/>
            </a:pPr>
            <a:r>
              <a:rPr lang="ar-SA" sz="2000" b="1" dirty="0" smtClean="0">
                <a:solidFill>
                  <a:srgbClr val="0070C0"/>
                </a:solidFill>
              </a:rPr>
              <a:t>                                 </a:t>
            </a:r>
            <a:r>
              <a:rPr lang="ar-SA" sz="2000" b="1" dirty="0" smtClean="0">
                <a:solidFill>
                  <a:srgbClr val="00B050"/>
                </a:solidFill>
              </a:rPr>
              <a:t>زمن دورة المخرجات ( التصنيع  )</a:t>
            </a:r>
          </a:p>
          <a:p>
            <a:pPr marL="449262" indent="0" algn="r" rtl="1">
              <a:buNone/>
            </a:pPr>
            <a:r>
              <a:rPr lang="ar-SA" sz="2000" b="1" dirty="0">
                <a:solidFill>
                  <a:srgbClr val="0070C0"/>
                </a:solidFill>
              </a:rPr>
              <a:t> </a:t>
            </a:r>
            <a:r>
              <a:rPr lang="ar-SA" sz="2000" b="1" dirty="0" smtClean="0">
                <a:solidFill>
                  <a:srgbClr val="0070C0"/>
                </a:solidFill>
              </a:rPr>
              <a:t>                   </a:t>
            </a:r>
          </a:p>
          <a:p>
            <a:pPr marL="449262" indent="0" algn="r" rtl="1">
              <a:buNone/>
            </a:pPr>
            <a:r>
              <a:rPr lang="ar-SA" sz="2000" b="1" dirty="0" smtClean="0">
                <a:solidFill>
                  <a:srgbClr val="0070C0"/>
                </a:solidFill>
              </a:rPr>
              <a:t>                                     </a:t>
            </a:r>
            <a:r>
              <a:rPr lang="ar-SA" sz="2000" b="1" dirty="0" smtClean="0">
                <a:solidFill>
                  <a:srgbClr val="FF0000"/>
                </a:solidFill>
              </a:rPr>
              <a:t>زمن دورة التسليم </a:t>
            </a:r>
          </a:p>
        </p:txBody>
      </p:sp>
      <p:sp>
        <p:nvSpPr>
          <p:cNvPr id="5" name="Slide Number Placeholder 4"/>
          <p:cNvSpPr>
            <a:spLocks noGrp="1"/>
          </p:cNvSpPr>
          <p:nvPr>
            <p:ph type="sldNum" sz="quarter" idx="12"/>
          </p:nvPr>
        </p:nvSpPr>
        <p:spPr/>
        <p:txBody>
          <a:bodyPr/>
          <a:lstStyle/>
          <a:p>
            <a:fld id="{B31286EC-E9AA-41B2-A439-29B6313FA789}" type="slidenum">
              <a:rPr lang="en-US" smtClean="0">
                <a:solidFill>
                  <a:prstClr val="black">
                    <a:tint val="75000"/>
                  </a:prstClr>
                </a:solidFill>
              </a:rPr>
              <a:pPr/>
              <a:t>23</a:t>
            </a:fld>
            <a:endParaRPr lang="en-US" dirty="0">
              <a:solidFill>
                <a:prstClr val="black">
                  <a:tint val="75000"/>
                </a:prstClr>
              </a:solidFill>
            </a:endParaRPr>
          </a:p>
        </p:txBody>
      </p:sp>
      <p:sp>
        <p:nvSpPr>
          <p:cNvPr id="2" name="Down Arrow 1"/>
          <p:cNvSpPr/>
          <p:nvPr/>
        </p:nvSpPr>
        <p:spPr>
          <a:xfrm>
            <a:off x="8534400" y="2514600"/>
            <a:ext cx="76200" cy="1524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p:nvPr/>
        </p:nvCxnSpPr>
        <p:spPr>
          <a:xfrm>
            <a:off x="457200" y="4038600"/>
            <a:ext cx="8077200" cy="0"/>
          </a:xfrm>
          <a:prstGeom prst="line">
            <a:avLst/>
          </a:prstGeom>
        </p:spPr>
        <p:style>
          <a:lnRef idx="1">
            <a:schemeClr val="accent1"/>
          </a:lnRef>
          <a:fillRef idx="0">
            <a:schemeClr val="accent1"/>
          </a:fillRef>
          <a:effectRef idx="0">
            <a:schemeClr val="accent1"/>
          </a:effectRef>
          <a:fontRef idx="minor">
            <a:schemeClr val="tx1"/>
          </a:fontRef>
        </p:style>
      </p:cxnSp>
      <p:sp>
        <p:nvSpPr>
          <p:cNvPr id="9" name="Down Arrow 8"/>
          <p:cNvSpPr/>
          <p:nvPr/>
        </p:nvSpPr>
        <p:spPr>
          <a:xfrm>
            <a:off x="6934200" y="2514600"/>
            <a:ext cx="76200" cy="1524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Down Arrow 9"/>
          <p:cNvSpPr/>
          <p:nvPr/>
        </p:nvSpPr>
        <p:spPr>
          <a:xfrm>
            <a:off x="368300" y="2510971"/>
            <a:ext cx="76200" cy="1524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Straight Connector 13"/>
          <p:cNvCxnSpPr/>
          <p:nvPr/>
        </p:nvCxnSpPr>
        <p:spPr>
          <a:xfrm>
            <a:off x="368300" y="2971800"/>
            <a:ext cx="8204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8572500" y="4038600"/>
            <a:ext cx="0" cy="1143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6988629" y="4038600"/>
            <a:ext cx="0" cy="1143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393700" y="4034971"/>
            <a:ext cx="0" cy="1146629"/>
          </a:xfrm>
          <a:prstGeom prst="line">
            <a:avLst/>
          </a:prstGeom>
        </p:spPr>
        <p:style>
          <a:lnRef idx="1">
            <a:schemeClr val="accent1"/>
          </a:lnRef>
          <a:fillRef idx="0">
            <a:schemeClr val="accent1"/>
          </a:fillRef>
          <a:effectRef idx="0">
            <a:schemeClr val="accent1"/>
          </a:effectRef>
          <a:fontRef idx="minor">
            <a:schemeClr val="tx1"/>
          </a:fontRef>
        </p:style>
      </p:cxnSp>
      <p:sp>
        <p:nvSpPr>
          <p:cNvPr id="22" name="Right Arrow 21"/>
          <p:cNvSpPr/>
          <p:nvPr/>
        </p:nvSpPr>
        <p:spPr>
          <a:xfrm>
            <a:off x="5889171" y="4460961"/>
            <a:ext cx="1045029" cy="175626"/>
          </a:xfrm>
          <a:prstGeom prst="right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B050"/>
              </a:solidFill>
            </a:endParaRPr>
          </a:p>
        </p:txBody>
      </p:sp>
      <p:sp>
        <p:nvSpPr>
          <p:cNvPr id="23" name="Left Arrow 22"/>
          <p:cNvSpPr/>
          <p:nvPr/>
        </p:nvSpPr>
        <p:spPr>
          <a:xfrm>
            <a:off x="408214" y="4460961"/>
            <a:ext cx="2603500" cy="175626"/>
          </a:xfrm>
          <a:prstGeom prst="left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ight Arrow 23"/>
          <p:cNvSpPr/>
          <p:nvPr/>
        </p:nvSpPr>
        <p:spPr>
          <a:xfrm>
            <a:off x="5715000" y="5123543"/>
            <a:ext cx="2857500" cy="175626"/>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Left Arrow 26"/>
          <p:cNvSpPr/>
          <p:nvPr/>
        </p:nvSpPr>
        <p:spPr>
          <a:xfrm>
            <a:off x="406400" y="5181600"/>
            <a:ext cx="3644900" cy="175626"/>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9911020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152400"/>
            <a:ext cx="8229600" cy="868362"/>
          </a:xfrm>
        </p:spPr>
        <p:txBody>
          <a:bodyPr>
            <a:normAutofit/>
          </a:bodyPr>
          <a:lstStyle/>
          <a:p>
            <a:r>
              <a:rPr lang="ar-SA" sz="2400" b="1" u="sng" dirty="0" smtClean="0">
                <a:solidFill>
                  <a:srgbClr val="C00000"/>
                </a:solidFill>
              </a:rPr>
              <a:t>ثالثا : مقاييس الأداء الحديثة </a:t>
            </a:r>
            <a:endParaRPr lang="en-US" sz="2400" b="1" u="sng" dirty="0">
              <a:solidFill>
                <a:srgbClr val="C00000"/>
              </a:solidFill>
            </a:endParaRPr>
          </a:p>
        </p:txBody>
      </p:sp>
      <p:sp>
        <p:nvSpPr>
          <p:cNvPr id="4" name="Content Placeholder 3"/>
          <p:cNvSpPr>
            <a:spLocks noGrp="1"/>
          </p:cNvSpPr>
          <p:nvPr>
            <p:ph idx="1"/>
          </p:nvPr>
        </p:nvSpPr>
        <p:spPr>
          <a:xfrm>
            <a:off x="990600" y="1371600"/>
            <a:ext cx="7696200" cy="5181600"/>
          </a:xfrm>
        </p:spPr>
        <p:txBody>
          <a:bodyPr>
            <a:normAutofit/>
          </a:bodyPr>
          <a:lstStyle/>
          <a:p>
            <a:pPr marL="536575" lvl="2" indent="0" algn="r" rtl="1">
              <a:buNone/>
            </a:pPr>
            <a:r>
              <a:rPr lang="ar-SA" b="1" dirty="0" smtClean="0">
                <a:solidFill>
                  <a:srgbClr val="002060"/>
                </a:solidFill>
              </a:rPr>
              <a:t>يمكن تحسين زمن دورة المخرجات والذي يعد المقياس الرئيسي لأداء التسليم عن طريق حساب كفاءة دورة التصنيع :  </a:t>
            </a:r>
          </a:p>
          <a:p>
            <a:pPr marL="536575" lvl="2" indent="0" algn="r" rtl="1">
              <a:buNone/>
            </a:pPr>
            <a:endParaRPr lang="ar-SA" b="1" dirty="0" smtClean="0">
              <a:solidFill>
                <a:srgbClr val="002060"/>
              </a:solidFill>
            </a:endParaRPr>
          </a:p>
          <a:p>
            <a:pPr marL="536575" lvl="2" indent="0" algn="r" rtl="1">
              <a:buNone/>
            </a:pPr>
            <a:r>
              <a:rPr lang="ar-SA" b="1" dirty="0">
                <a:solidFill>
                  <a:srgbClr val="0070C0"/>
                </a:solidFill>
              </a:rPr>
              <a:t> </a:t>
            </a:r>
            <a:r>
              <a:rPr lang="ar-SA" b="1" dirty="0" smtClean="0">
                <a:solidFill>
                  <a:srgbClr val="0070C0"/>
                </a:solidFill>
              </a:rPr>
              <a:t>    كفاءة دورة التصنيع  = </a:t>
            </a:r>
            <a:r>
              <a:rPr lang="ar-SA" b="1" u="sng" dirty="0" smtClean="0">
                <a:solidFill>
                  <a:srgbClr val="0070C0"/>
                </a:solidFill>
              </a:rPr>
              <a:t>    الوقت الذي يضيف قيمة       . </a:t>
            </a:r>
          </a:p>
          <a:p>
            <a:pPr marL="536575" lvl="2" indent="0" algn="r" rtl="1">
              <a:buNone/>
            </a:pPr>
            <a:r>
              <a:rPr lang="ar-SA" b="1" dirty="0">
                <a:solidFill>
                  <a:srgbClr val="0070C0"/>
                </a:solidFill>
              </a:rPr>
              <a:t> </a:t>
            </a:r>
            <a:r>
              <a:rPr lang="ar-SA" b="1" dirty="0" smtClean="0">
                <a:solidFill>
                  <a:srgbClr val="0070C0"/>
                </a:solidFill>
              </a:rPr>
              <a:t>                              وقت دورة المخرجات ( التصنيع )</a:t>
            </a:r>
          </a:p>
          <a:p>
            <a:pPr marL="536575" lvl="2" indent="0" algn="r" rtl="1">
              <a:buNone/>
            </a:pPr>
            <a:endParaRPr lang="ar-SA" b="1" dirty="0">
              <a:solidFill>
                <a:srgbClr val="0070C0"/>
              </a:solidFill>
            </a:endParaRPr>
          </a:p>
          <a:p>
            <a:pPr marL="536575" lvl="2" indent="0" algn="r" rtl="1">
              <a:buNone/>
            </a:pPr>
            <a:r>
              <a:rPr lang="ar-SA" b="1" dirty="0" smtClean="0">
                <a:solidFill>
                  <a:srgbClr val="00B050"/>
                </a:solidFill>
              </a:rPr>
              <a:t>ملاحظة : </a:t>
            </a:r>
            <a:r>
              <a:rPr lang="ar-SA" b="1" dirty="0" smtClean="0">
                <a:solidFill>
                  <a:srgbClr val="002060"/>
                </a:solidFill>
              </a:rPr>
              <a:t>اذا كانت نسبة كفاءة التصنيع أقل من 1 يكون هنالك زمن لايضيف قيمة في عملية الانتاج فإذا كانت نسبة كفاءة التصنيع 60% فإن 40% عبارة عن انشطة لاتضيف قيمة .</a:t>
            </a:r>
          </a:p>
        </p:txBody>
      </p:sp>
      <p:sp>
        <p:nvSpPr>
          <p:cNvPr id="5" name="Slide Number Placeholder 4"/>
          <p:cNvSpPr>
            <a:spLocks noGrp="1"/>
          </p:cNvSpPr>
          <p:nvPr>
            <p:ph type="sldNum" sz="quarter" idx="12"/>
          </p:nvPr>
        </p:nvSpPr>
        <p:spPr/>
        <p:txBody>
          <a:bodyPr/>
          <a:lstStyle/>
          <a:p>
            <a:fld id="{B31286EC-E9AA-41B2-A439-29B6313FA789}" type="slidenum">
              <a:rPr lang="en-US" smtClean="0">
                <a:solidFill>
                  <a:prstClr val="black">
                    <a:tint val="75000"/>
                  </a:prstClr>
                </a:solidFill>
              </a:rPr>
              <a:pPr/>
              <a:t>24</a:t>
            </a:fld>
            <a:endParaRPr lang="en-US" dirty="0">
              <a:solidFill>
                <a:prstClr val="black">
                  <a:tint val="75000"/>
                </a:prstClr>
              </a:solidFill>
            </a:endParaRPr>
          </a:p>
        </p:txBody>
      </p:sp>
    </p:spTree>
    <p:extLst>
      <p:ext uri="{BB962C8B-B14F-4D97-AF65-F5344CB8AC3E}">
        <p14:creationId xmlns:p14="http://schemas.microsoft.com/office/powerpoint/2010/main" val="256263050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152400"/>
            <a:ext cx="8229600" cy="868362"/>
          </a:xfrm>
        </p:spPr>
        <p:txBody>
          <a:bodyPr>
            <a:normAutofit/>
          </a:bodyPr>
          <a:lstStyle/>
          <a:p>
            <a:r>
              <a:rPr lang="ar-SA" sz="2400" b="1" u="sng" dirty="0" smtClean="0">
                <a:solidFill>
                  <a:srgbClr val="C00000"/>
                </a:solidFill>
              </a:rPr>
              <a:t>ثالثا : مقاييس الأداء الحديثة </a:t>
            </a:r>
            <a:endParaRPr lang="en-US" sz="2400" b="1" u="sng" dirty="0">
              <a:solidFill>
                <a:srgbClr val="C00000"/>
              </a:solidFill>
            </a:endParaRPr>
          </a:p>
        </p:txBody>
      </p:sp>
      <p:sp>
        <p:nvSpPr>
          <p:cNvPr id="4" name="Content Placeholder 3"/>
          <p:cNvSpPr>
            <a:spLocks noGrp="1"/>
          </p:cNvSpPr>
          <p:nvPr>
            <p:ph idx="1"/>
          </p:nvPr>
        </p:nvSpPr>
        <p:spPr>
          <a:xfrm>
            <a:off x="609600" y="1066800"/>
            <a:ext cx="8077200" cy="5486400"/>
          </a:xfrm>
        </p:spPr>
        <p:txBody>
          <a:bodyPr>
            <a:normAutofit/>
          </a:bodyPr>
          <a:lstStyle/>
          <a:p>
            <a:pPr marL="536575" lvl="2" indent="0" algn="r" rtl="1">
              <a:buNone/>
            </a:pPr>
            <a:r>
              <a:rPr lang="ar-SA" sz="2000" b="1" dirty="0" smtClean="0">
                <a:solidFill>
                  <a:srgbClr val="FF0000"/>
                </a:solidFill>
              </a:rPr>
              <a:t>مثال : تتبع شركة أجياد مكة نظام خاص لتتبع الأوامر وانتاج المنتجات خلال الربع سنة الأخيرة وسجلت متوسط أزمنة لكل أمر كالتالي : </a:t>
            </a:r>
          </a:p>
          <a:p>
            <a:pPr marL="536575" lvl="2" indent="0" algn="r" rtl="1">
              <a:buNone/>
            </a:pPr>
            <a:endParaRPr lang="ar-SA" b="1" dirty="0" smtClean="0">
              <a:solidFill>
                <a:srgbClr val="002060"/>
              </a:solidFill>
            </a:endParaRPr>
          </a:p>
          <a:p>
            <a:pPr marL="536575" lvl="2" indent="0" algn="r" rtl="1">
              <a:buNone/>
            </a:pPr>
            <a:endParaRPr lang="ar-SA" b="1" dirty="0">
              <a:solidFill>
                <a:srgbClr val="002060"/>
              </a:solidFill>
            </a:endParaRPr>
          </a:p>
          <a:p>
            <a:pPr marL="536575" lvl="2" indent="0" algn="r" rtl="1">
              <a:buNone/>
            </a:pPr>
            <a:endParaRPr lang="ar-SA" b="1" dirty="0" smtClean="0">
              <a:solidFill>
                <a:srgbClr val="002060"/>
              </a:solidFill>
            </a:endParaRPr>
          </a:p>
          <a:p>
            <a:pPr marL="536575" lvl="2" indent="0" algn="r" rtl="1">
              <a:buNone/>
            </a:pPr>
            <a:endParaRPr lang="ar-SA" b="1" dirty="0">
              <a:solidFill>
                <a:srgbClr val="002060"/>
              </a:solidFill>
            </a:endParaRPr>
          </a:p>
          <a:p>
            <a:pPr marL="536575" lvl="2" indent="0" algn="r" rtl="1">
              <a:buNone/>
            </a:pPr>
            <a:endParaRPr lang="ar-SA" b="1" dirty="0" smtClean="0">
              <a:solidFill>
                <a:srgbClr val="002060"/>
              </a:solidFill>
            </a:endParaRPr>
          </a:p>
          <a:p>
            <a:pPr marL="536575" lvl="2" indent="0" algn="r" rtl="1">
              <a:buNone/>
            </a:pPr>
            <a:endParaRPr lang="ar-SA" sz="2000" b="1" dirty="0">
              <a:solidFill>
                <a:srgbClr val="FF0000"/>
              </a:solidFill>
            </a:endParaRPr>
          </a:p>
          <a:p>
            <a:pPr marL="536575" lvl="2" indent="0" algn="r" rtl="1">
              <a:buNone/>
            </a:pPr>
            <a:r>
              <a:rPr lang="ar-SA" sz="2000" b="1" dirty="0" smtClean="0">
                <a:solidFill>
                  <a:srgbClr val="FF0000"/>
                </a:solidFill>
              </a:rPr>
              <a:t>المطلوب :</a:t>
            </a:r>
          </a:p>
          <a:p>
            <a:pPr marL="993775" lvl="2" indent="-457200" algn="r" rtl="1">
              <a:buFont typeface="+mj-lt"/>
              <a:buAutoNum type="arabicPeriod"/>
            </a:pPr>
            <a:r>
              <a:rPr lang="ar-SA" sz="2000" b="1" dirty="0" smtClean="0">
                <a:solidFill>
                  <a:srgbClr val="FF0000"/>
                </a:solidFill>
              </a:rPr>
              <a:t>احسبي وقت دورة المخرجات ( التصنيع ) ؟</a:t>
            </a:r>
          </a:p>
          <a:p>
            <a:pPr marL="993775" lvl="2" indent="-457200" algn="r" rtl="1">
              <a:buFont typeface="+mj-lt"/>
              <a:buAutoNum type="arabicPeriod"/>
            </a:pPr>
            <a:r>
              <a:rPr lang="ar-SA" sz="2000" b="1" dirty="0" smtClean="0">
                <a:solidFill>
                  <a:srgbClr val="FF0000"/>
                </a:solidFill>
              </a:rPr>
              <a:t>احسبي كفاءة دورة التصنيع ؟</a:t>
            </a:r>
          </a:p>
          <a:p>
            <a:pPr marL="993775" lvl="2" indent="-457200" algn="r" rtl="1">
              <a:buFont typeface="+mj-lt"/>
              <a:buAutoNum type="arabicPeriod"/>
            </a:pPr>
            <a:r>
              <a:rPr lang="ar-SA" sz="2000" b="1" dirty="0" smtClean="0">
                <a:solidFill>
                  <a:srgbClr val="FF0000"/>
                </a:solidFill>
              </a:rPr>
              <a:t>ماهي نسبة وقت الانتاج المنقضي في انشطة لاتضيف قيمة ؟</a:t>
            </a:r>
          </a:p>
          <a:p>
            <a:pPr marL="993775" lvl="2" indent="-457200" algn="r" rtl="1">
              <a:buFont typeface="+mj-lt"/>
              <a:buAutoNum type="arabicPeriod"/>
            </a:pPr>
            <a:r>
              <a:rPr lang="ar-SA" sz="2000" b="1" dirty="0" smtClean="0">
                <a:solidFill>
                  <a:srgbClr val="FF0000"/>
                </a:solidFill>
              </a:rPr>
              <a:t>احسبي وقت دورة التسليم ؟</a:t>
            </a:r>
            <a:endParaRPr lang="ar-SA" sz="2000" b="1" dirty="0">
              <a:solidFill>
                <a:srgbClr val="FF0000"/>
              </a:solidFill>
            </a:endParaRPr>
          </a:p>
        </p:txBody>
      </p:sp>
      <p:sp>
        <p:nvSpPr>
          <p:cNvPr id="5" name="Slide Number Placeholder 4"/>
          <p:cNvSpPr>
            <a:spLocks noGrp="1"/>
          </p:cNvSpPr>
          <p:nvPr>
            <p:ph type="sldNum" sz="quarter" idx="12"/>
          </p:nvPr>
        </p:nvSpPr>
        <p:spPr/>
        <p:txBody>
          <a:bodyPr/>
          <a:lstStyle/>
          <a:p>
            <a:fld id="{B31286EC-E9AA-41B2-A439-29B6313FA789}" type="slidenum">
              <a:rPr lang="en-US" smtClean="0">
                <a:solidFill>
                  <a:prstClr val="black">
                    <a:tint val="75000"/>
                  </a:prstClr>
                </a:solidFill>
              </a:rPr>
              <a:pPr/>
              <a:t>25</a:t>
            </a:fld>
            <a:endParaRPr lang="en-US" dirty="0">
              <a:solidFill>
                <a:prstClr val="black">
                  <a:tint val="75000"/>
                </a:prstClr>
              </a:solidFill>
            </a:endParaRPr>
          </a:p>
        </p:txBody>
      </p:sp>
      <p:graphicFrame>
        <p:nvGraphicFramePr>
          <p:cNvPr id="2" name="Table 1"/>
          <p:cNvGraphicFramePr>
            <a:graphicFrameLocks noGrp="1"/>
          </p:cNvGraphicFramePr>
          <p:nvPr>
            <p:extLst>
              <p:ext uri="{D42A27DB-BD31-4B8C-83A1-F6EECF244321}">
                <p14:modId xmlns:p14="http://schemas.microsoft.com/office/powerpoint/2010/main" val="1584838942"/>
              </p:ext>
            </p:extLst>
          </p:nvPr>
        </p:nvGraphicFramePr>
        <p:xfrm>
          <a:off x="2286000" y="1981200"/>
          <a:ext cx="3581400" cy="2225040"/>
        </p:xfrm>
        <a:graphic>
          <a:graphicData uri="http://schemas.openxmlformats.org/drawingml/2006/table">
            <a:tbl>
              <a:tblPr firstRow="1" bandRow="1">
                <a:tableStyleId>{5C22544A-7EE6-4342-B048-85BDC9FD1C3A}</a:tableStyleId>
              </a:tblPr>
              <a:tblGrid>
                <a:gridCol w="990600"/>
                <a:gridCol w="2590800"/>
              </a:tblGrid>
              <a:tr h="370840">
                <a:tc>
                  <a:txBody>
                    <a:bodyPr/>
                    <a:lstStyle/>
                    <a:p>
                      <a:pPr algn="ctr"/>
                      <a:r>
                        <a:rPr lang="ar-SA" b="1" dirty="0" smtClean="0">
                          <a:solidFill>
                            <a:srgbClr val="C00000"/>
                          </a:solidFill>
                        </a:rPr>
                        <a:t>الأيام</a:t>
                      </a:r>
                      <a:endParaRPr lang="en-US" b="1" dirty="0">
                        <a:solidFill>
                          <a:srgbClr val="C00000"/>
                        </a:solidFill>
                      </a:endParaRPr>
                    </a:p>
                  </a:txBody>
                  <a:tcPr/>
                </a:tc>
                <a:tc>
                  <a:txBody>
                    <a:bodyPr/>
                    <a:lstStyle/>
                    <a:p>
                      <a:pPr algn="ctr"/>
                      <a:r>
                        <a:rPr lang="ar-SA" b="1" dirty="0" smtClean="0">
                          <a:solidFill>
                            <a:srgbClr val="C00000"/>
                          </a:solidFill>
                        </a:rPr>
                        <a:t>الزمن </a:t>
                      </a:r>
                      <a:endParaRPr lang="en-US" b="1" dirty="0">
                        <a:solidFill>
                          <a:srgbClr val="C00000"/>
                        </a:solidFill>
                      </a:endParaRPr>
                    </a:p>
                  </a:txBody>
                  <a:tcPr/>
                </a:tc>
              </a:tr>
              <a:tr h="370840">
                <a:tc>
                  <a:txBody>
                    <a:bodyPr/>
                    <a:lstStyle/>
                    <a:p>
                      <a:pPr algn="ctr"/>
                      <a:r>
                        <a:rPr lang="ar-SA" b="1" dirty="0" smtClean="0">
                          <a:solidFill>
                            <a:srgbClr val="C00000"/>
                          </a:solidFill>
                        </a:rPr>
                        <a:t>12</a:t>
                      </a:r>
                      <a:endParaRPr lang="en-US" b="1" dirty="0">
                        <a:solidFill>
                          <a:srgbClr val="C00000"/>
                        </a:solidFill>
                      </a:endParaRPr>
                    </a:p>
                  </a:txBody>
                  <a:tcPr/>
                </a:tc>
                <a:tc>
                  <a:txBody>
                    <a:bodyPr/>
                    <a:lstStyle/>
                    <a:p>
                      <a:pPr algn="ctr"/>
                      <a:r>
                        <a:rPr lang="ar-SA" b="1" dirty="0" smtClean="0">
                          <a:solidFill>
                            <a:srgbClr val="C00000"/>
                          </a:solidFill>
                        </a:rPr>
                        <a:t>وقت الانتظار قبل بدء الانتاج</a:t>
                      </a:r>
                      <a:r>
                        <a:rPr lang="ar-SA" b="1" baseline="0" dirty="0" smtClean="0">
                          <a:solidFill>
                            <a:srgbClr val="C00000"/>
                          </a:solidFill>
                        </a:rPr>
                        <a:t> </a:t>
                      </a:r>
                      <a:endParaRPr lang="en-US" b="1" dirty="0">
                        <a:solidFill>
                          <a:srgbClr val="C00000"/>
                        </a:solidFill>
                      </a:endParaRPr>
                    </a:p>
                  </a:txBody>
                  <a:tcPr/>
                </a:tc>
              </a:tr>
              <a:tr h="370840">
                <a:tc>
                  <a:txBody>
                    <a:bodyPr/>
                    <a:lstStyle/>
                    <a:p>
                      <a:pPr algn="ctr"/>
                      <a:r>
                        <a:rPr lang="ar-SA" b="1" dirty="0" smtClean="0">
                          <a:solidFill>
                            <a:srgbClr val="C00000"/>
                          </a:solidFill>
                        </a:rPr>
                        <a:t>0.6</a:t>
                      </a:r>
                      <a:endParaRPr lang="en-US" b="1" dirty="0">
                        <a:solidFill>
                          <a:srgbClr val="C00000"/>
                        </a:solidFill>
                      </a:endParaRPr>
                    </a:p>
                  </a:txBody>
                  <a:tcPr/>
                </a:tc>
                <a:tc>
                  <a:txBody>
                    <a:bodyPr/>
                    <a:lstStyle/>
                    <a:p>
                      <a:pPr algn="ctr"/>
                      <a:r>
                        <a:rPr lang="ar-SA" b="1" dirty="0" smtClean="0">
                          <a:solidFill>
                            <a:srgbClr val="C00000"/>
                          </a:solidFill>
                        </a:rPr>
                        <a:t>وقت الفحص</a:t>
                      </a:r>
                      <a:endParaRPr lang="en-US" b="1" dirty="0">
                        <a:solidFill>
                          <a:srgbClr val="C00000"/>
                        </a:solidFill>
                      </a:endParaRPr>
                    </a:p>
                  </a:txBody>
                  <a:tcPr/>
                </a:tc>
              </a:tr>
              <a:tr h="370840">
                <a:tc>
                  <a:txBody>
                    <a:bodyPr/>
                    <a:lstStyle/>
                    <a:p>
                      <a:pPr algn="ctr"/>
                      <a:r>
                        <a:rPr lang="ar-SA" b="1" dirty="0" smtClean="0">
                          <a:solidFill>
                            <a:srgbClr val="C00000"/>
                          </a:solidFill>
                        </a:rPr>
                        <a:t>0.9</a:t>
                      </a:r>
                    </a:p>
                  </a:txBody>
                  <a:tcPr/>
                </a:tc>
                <a:tc>
                  <a:txBody>
                    <a:bodyPr/>
                    <a:lstStyle/>
                    <a:p>
                      <a:pPr algn="ctr"/>
                      <a:r>
                        <a:rPr lang="ar-SA" b="1" dirty="0" smtClean="0">
                          <a:solidFill>
                            <a:srgbClr val="C00000"/>
                          </a:solidFill>
                        </a:rPr>
                        <a:t>وقت المناولة والتحريك </a:t>
                      </a:r>
                      <a:endParaRPr lang="en-US" b="1" dirty="0">
                        <a:solidFill>
                          <a:srgbClr val="C00000"/>
                        </a:solidFill>
                      </a:endParaRPr>
                    </a:p>
                  </a:txBody>
                  <a:tcPr/>
                </a:tc>
              </a:tr>
              <a:tr h="370840">
                <a:tc>
                  <a:txBody>
                    <a:bodyPr/>
                    <a:lstStyle/>
                    <a:p>
                      <a:pPr algn="ctr"/>
                      <a:r>
                        <a:rPr lang="ar-SA" b="1" dirty="0" smtClean="0">
                          <a:solidFill>
                            <a:srgbClr val="C00000"/>
                          </a:solidFill>
                        </a:rPr>
                        <a:t>3</a:t>
                      </a:r>
                      <a:endParaRPr lang="en-US" b="1" dirty="0">
                        <a:solidFill>
                          <a:srgbClr val="C00000"/>
                        </a:solidFill>
                      </a:endParaRPr>
                    </a:p>
                  </a:txBody>
                  <a:tcPr/>
                </a:tc>
                <a:tc>
                  <a:txBody>
                    <a:bodyPr/>
                    <a:lstStyle/>
                    <a:p>
                      <a:pPr algn="ctr"/>
                      <a:r>
                        <a:rPr lang="ar-SA" b="1" dirty="0" smtClean="0">
                          <a:solidFill>
                            <a:srgbClr val="C00000"/>
                          </a:solidFill>
                        </a:rPr>
                        <a:t>وقت التشغيل</a:t>
                      </a:r>
                      <a:endParaRPr lang="en-US" b="1" dirty="0">
                        <a:solidFill>
                          <a:srgbClr val="C00000"/>
                        </a:solidFill>
                      </a:endParaRPr>
                    </a:p>
                  </a:txBody>
                  <a:tcPr/>
                </a:tc>
              </a:tr>
              <a:tr h="370840">
                <a:tc>
                  <a:txBody>
                    <a:bodyPr/>
                    <a:lstStyle/>
                    <a:p>
                      <a:pPr algn="ctr"/>
                      <a:r>
                        <a:rPr lang="ar-SA" b="1" dirty="0" smtClean="0">
                          <a:solidFill>
                            <a:srgbClr val="C00000"/>
                          </a:solidFill>
                        </a:rPr>
                        <a:t>4.5</a:t>
                      </a:r>
                      <a:endParaRPr lang="en-US" b="1" dirty="0">
                        <a:solidFill>
                          <a:srgbClr val="C00000"/>
                        </a:solidFill>
                      </a:endParaRPr>
                    </a:p>
                  </a:txBody>
                  <a:tcPr/>
                </a:tc>
                <a:tc>
                  <a:txBody>
                    <a:bodyPr/>
                    <a:lstStyle/>
                    <a:p>
                      <a:pPr algn="ctr"/>
                      <a:r>
                        <a:rPr lang="ar-SA" b="1" dirty="0" smtClean="0">
                          <a:solidFill>
                            <a:srgbClr val="C00000"/>
                          </a:solidFill>
                        </a:rPr>
                        <a:t>وقت</a:t>
                      </a:r>
                      <a:r>
                        <a:rPr lang="ar-SA" b="1" baseline="0" dirty="0" smtClean="0">
                          <a:solidFill>
                            <a:srgbClr val="C00000"/>
                          </a:solidFill>
                        </a:rPr>
                        <a:t> الانتظار على خط الانتاج </a:t>
                      </a:r>
                      <a:endParaRPr lang="en-US" b="1" dirty="0">
                        <a:solidFill>
                          <a:srgbClr val="C00000"/>
                        </a:solidFill>
                      </a:endParaRPr>
                    </a:p>
                  </a:txBody>
                  <a:tcPr/>
                </a:tc>
              </a:tr>
            </a:tbl>
          </a:graphicData>
        </a:graphic>
      </p:graphicFrame>
    </p:spTree>
    <p:extLst>
      <p:ext uri="{BB962C8B-B14F-4D97-AF65-F5344CB8AC3E}">
        <p14:creationId xmlns:p14="http://schemas.microsoft.com/office/powerpoint/2010/main" val="44874337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228600"/>
            <a:ext cx="8229600" cy="6400800"/>
          </a:xfrm>
        </p:spPr>
        <p:txBody>
          <a:bodyPr>
            <a:normAutofit/>
          </a:bodyPr>
          <a:lstStyle/>
          <a:p>
            <a:pPr marL="457200" indent="-457200" algn="r" rtl="1">
              <a:buFont typeface="+mj-lt"/>
              <a:buAutoNum type="arabicPeriod"/>
            </a:pPr>
            <a:r>
              <a:rPr lang="ar-EG" sz="2000" b="1" dirty="0" smtClean="0">
                <a:solidFill>
                  <a:srgbClr val="0070C0"/>
                </a:solidFill>
              </a:rPr>
              <a:t>وقت دورة المخرجات = </a:t>
            </a:r>
          </a:p>
          <a:p>
            <a:pPr marL="0" indent="0" algn="r" rtl="1">
              <a:buNone/>
            </a:pPr>
            <a:r>
              <a:rPr lang="ar-EG" sz="2000" b="1" dirty="0">
                <a:solidFill>
                  <a:srgbClr val="0070C0"/>
                </a:solidFill>
              </a:rPr>
              <a:t> </a:t>
            </a:r>
            <a:r>
              <a:rPr lang="ar-EG" sz="2000" b="1" dirty="0" smtClean="0">
                <a:solidFill>
                  <a:srgbClr val="0070C0"/>
                </a:solidFill>
              </a:rPr>
              <a:t>        3يوم + 0.6يوم + 0.9 يوم + 4.5 يوم = 9 يوم </a:t>
            </a:r>
          </a:p>
          <a:p>
            <a:pPr marL="0" indent="0" algn="r" rtl="1">
              <a:buNone/>
            </a:pPr>
            <a:endParaRPr lang="ar-EG" sz="2000" b="1" dirty="0">
              <a:solidFill>
                <a:srgbClr val="0070C0"/>
              </a:solidFill>
            </a:endParaRPr>
          </a:p>
          <a:p>
            <a:pPr marL="0" indent="0" algn="r" rtl="1">
              <a:buNone/>
            </a:pPr>
            <a:r>
              <a:rPr lang="ar-EG" sz="2000" b="1" dirty="0" smtClean="0">
                <a:solidFill>
                  <a:srgbClr val="0070C0"/>
                </a:solidFill>
              </a:rPr>
              <a:t>2. كفاءة دورة التصنيع = </a:t>
            </a:r>
          </a:p>
          <a:p>
            <a:pPr marL="0" indent="0" algn="r" rtl="1">
              <a:buNone/>
            </a:pPr>
            <a:r>
              <a:rPr lang="ar-EG" sz="2000" b="1" dirty="0">
                <a:solidFill>
                  <a:srgbClr val="0070C0"/>
                </a:solidFill>
              </a:rPr>
              <a:t> </a:t>
            </a:r>
            <a:r>
              <a:rPr lang="ar-EG" sz="2000" b="1" dirty="0" smtClean="0">
                <a:solidFill>
                  <a:srgbClr val="0070C0"/>
                </a:solidFill>
              </a:rPr>
              <a:t>                            </a:t>
            </a:r>
            <a:r>
              <a:rPr lang="ar-EG" sz="2000" b="1" u="sng" dirty="0" smtClean="0">
                <a:solidFill>
                  <a:srgbClr val="0070C0"/>
                </a:solidFill>
              </a:rPr>
              <a:t>3 يوم   </a:t>
            </a:r>
            <a:r>
              <a:rPr lang="ar-EG" sz="2000" b="1" dirty="0" smtClean="0">
                <a:solidFill>
                  <a:srgbClr val="0070C0"/>
                </a:solidFill>
              </a:rPr>
              <a:t>= 33 %</a:t>
            </a:r>
          </a:p>
          <a:p>
            <a:pPr marL="0" indent="0" algn="r" rtl="1">
              <a:buNone/>
            </a:pPr>
            <a:r>
              <a:rPr lang="ar-EG" sz="2000" b="1" dirty="0">
                <a:solidFill>
                  <a:srgbClr val="0070C0"/>
                </a:solidFill>
              </a:rPr>
              <a:t> </a:t>
            </a:r>
            <a:r>
              <a:rPr lang="ar-EG" sz="2000" b="1" dirty="0" smtClean="0">
                <a:solidFill>
                  <a:srgbClr val="0070C0"/>
                </a:solidFill>
              </a:rPr>
              <a:t>                             9 يوم </a:t>
            </a:r>
          </a:p>
          <a:p>
            <a:pPr marL="0" indent="0" algn="r" rtl="1">
              <a:buNone/>
            </a:pPr>
            <a:r>
              <a:rPr lang="ar-EG" sz="2000" b="1" dirty="0" smtClean="0">
                <a:solidFill>
                  <a:srgbClr val="0070C0"/>
                </a:solidFill>
              </a:rPr>
              <a:t>3. هذا يعني ان 67% من اجمالي وقت الإنتاج يضيع في أنشطة لا تضيف قيمة </a:t>
            </a:r>
          </a:p>
          <a:p>
            <a:pPr marL="0" indent="0" algn="r" rtl="1">
              <a:buNone/>
            </a:pPr>
            <a:r>
              <a:rPr lang="ar-EG" sz="2000" b="1" dirty="0">
                <a:solidFill>
                  <a:srgbClr val="0070C0"/>
                </a:solidFill>
              </a:rPr>
              <a:t> </a:t>
            </a:r>
            <a:r>
              <a:rPr lang="ar-EG" sz="2000" b="1" dirty="0" smtClean="0">
                <a:solidFill>
                  <a:srgbClr val="0070C0"/>
                </a:solidFill>
              </a:rPr>
              <a:t>   و 33 % فقط من اجمالي وقت الإنتاج يكون في أنشطة تضيف قيمة .</a:t>
            </a:r>
          </a:p>
          <a:p>
            <a:pPr marL="0" indent="0" algn="r" rtl="1">
              <a:buNone/>
            </a:pPr>
            <a:endParaRPr lang="ar-EG" sz="2000" b="1" dirty="0">
              <a:solidFill>
                <a:srgbClr val="0070C0"/>
              </a:solidFill>
            </a:endParaRPr>
          </a:p>
          <a:p>
            <a:pPr marL="0" indent="0" algn="r" rtl="1">
              <a:buNone/>
            </a:pPr>
            <a:r>
              <a:rPr lang="ar-EG" sz="2000" b="1" dirty="0" smtClean="0">
                <a:solidFill>
                  <a:srgbClr val="0070C0"/>
                </a:solidFill>
              </a:rPr>
              <a:t>4. وقت دورة التسليم = </a:t>
            </a:r>
          </a:p>
          <a:p>
            <a:pPr marL="0" indent="0" algn="r" rtl="1">
              <a:buNone/>
            </a:pPr>
            <a:r>
              <a:rPr lang="ar-EG" sz="2000" b="1" dirty="0">
                <a:solidFill>
                  <a:srgbClr val="0070C0"/>
                </a:solidFill>
              </a:rPr>
              <a:t> </a:t>
            </a:r>
            <a:r>
              <a:rPr lang="ar-EG" sz="2000" b="1" dirty="0" smtClean="0">
                <a:solidFill>
                  <a:srgbClr val="0070C0"/>
                </a:solidFill>
              </a:rPr>
              <a:t>                    12 يوم   +   9 يوم     = 21 يوم </a:t>
            </a:r>
          </a:p>
          <a:p>
            <a:pPr marL="0" indent="0" algn="r" rtl="1">
              <a:buNone/>
            </a:pPr>
            <a:endParaRPr lang="ar-EG" sz="2000" dirty="0" smtClean="0">
              <a:solidFill>
                <a:srgbClr val="0070C0"/>
              </a:solidFill>
            </a:endParaRPr>
          </a:p>
          <a:p>
            <a:pPr marL="0" indent="0" algn="r" rtl="1">
              <a:buNone/>
            </a:pPr>
            <a:endParaRPr lang="ar-EG" sz="2000" dirty="0" smtClean="0">
              <a:solidFill>
                <a:srgbClr val="0070C0"/>
              </a:solidFill>
            </a:endParaRPr>
          </a:p>
          <a:p>
            <a:pPr marL="0" indent="0" algn="r" rtl="1">
              <a:buNone/>
            </a:pPr>
            <a:r>
              <a:rPr lang="ar-EG" sz="2000" dirty="0">
                <a:solidFill>
                  <a:srgbClr val="0070C0"/>
                </a:solidFill>
              </a:rPr>
              <a:t> </a:t>
            </a:r>
            <a:r>
              <a:rPr lang="ar-EG" sz="2000" dirty="0" smtClean="0">
                <a:solidFill>
                  <a:srgbClr val="0070C0"/>
                </a:solidFill>
              </a:rPr>
              <a:t>                      </a:t>
            </a:r>
            <a:endParaRPr lang="ar-EG" sz="2000" dirty="0">
              <a:solidFill>
                <a:srgbClr val="0070C0"/>
              </a:solidFill>
            </a:endParaRPr>
          </a:p>
        </p:txBody>
      </p:sp>
      <p:sp>
        <p:nvSpPr>
          <p:cNvPr id="4" name="عنصر نائب لرقم الشريحة 3"/>
          <p:cNvSpPr>
            <a:spLocks noGrp="1"/>
          </p:cNvSpPr>
          <p:nvPr>
            <p:ph type="sldNum" sz="quarter" idx="12"/>
          </p:nvPr>
        </p:nvSpPr>
        <p:spPr/>
        <p:txBody>
          <a:bodyPr/>
          <a:lstStyle/>
          <a:p>
            <a:fld id="{B31286EC-E9AA-41B2-A439-29B6313FA789}" type="slidenum">
              <a:rPr lang="en-US" smtClean="0">
                <a:solidFill>
                  <a:prstClr val="black">
                    <a:tint val="75000"/>
                  </a:prstClr>
                </a:solidFill>
              </a:rPr>
              <a:pPr/>
              <a:t>26</a:t>
            </a:fld>
            <a:endParaRPr lang="en-US" dirty="0">
              <a:solidFill>
                <a:prstClr val="black">
                  <a:tint val="75000"/>
                </a:prstClr>
              </a:solidFill>
            </a:endParaRPr>
          </a:p>
        </p:txBody>
      </p:sp>
    </p:spTree>
    <p:extLst>
      <p:ext uri="{BB962C8B-B14F-4D97-AF65-F5344CB8AC3E}">
        <p14:creationId xmlns:p14="http://schemas.microsoft.com/office/powerpoint/2010/main" val="28151277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down)">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wipe(down)">
                                      <p:cBhvr>
                                        <p:cTn id="12" dur="500"/>
                                        <p:tgtEl>
                                          <p:spTgt spid="3">
                                            <p:txEl>
                                              <p:pRg st="4" end="4"/>
                                            </p:txEl>
                                          </p:spTgt>
                                        </p:tgtEl>
                                      </p:cBhvr>
                                    </p:animEffect>
                                  </p:childTnLst>
                                </p:cTn>
                              </p:par>
                              <p:par>
                                <p:cTn id="13" presetID="22" presetClass="entr" presetSubtype="4"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animEffect transition="in" filter="wipe(down)">
                                      <p:cBhvr>
                                        <p:cTn id="15" dur="500"/>
                                        <p:tgtEl>
                                          <p:spTgt spid="3">
                                            <p:txEl>
                                              <p:pRg st="5" end="5"/>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nodeType="clickEffect">
                                  <p:stCondLst>
                                    <p:cond delay="0"/>
                                  </p:stCondLst>
                                  <p:childTnLst>
                                    <p:set>
                                      <p:cBhvr>
                                        <p:cTn id="19" dur="1" fill="hold">
                                          <p:stCondLst>
                                            <p:cond delay="0"/>
                                          </p:stCondLst>
                                        </p:cTn>
                                        <p:tgtEl>
                                          <p:spTgt spid="3">
                                            <p:txEl>
                                              <p:pRg st="6" end="6"/>
                                            </p:txEl>
                                          </p:spTgt>
                                        </p:tgtEl>
                                        <p:attrNameLst>
                                          <p:attrName>style.visibility</p:attrName>
                                        </p:attrNameLst>
                                      </p:cBhvr>
                                      <p:to>
                                        <p:strVal val="visible"/>
                                      </p:to>
                                    </p:set>
                                    <p:animEffect transition="in" filter="wipe(down)">
                                      <p:cBhvr>
                                        <p:cTn id="20" dur="500"/>
                                        <p:tgtEl>
                                          <p:spTgt spid="3">
                                            <p:txEl>
                                              <p:pRg st="6" end="6"/>
                                            </p:txEl>
                                          </p:spTgt>
                                        </p:tgtEl>
                                      </p:cBhvr>
                                    </p:animEffect>
                                  </p:childTnLst>
                                </p:cTn>
                              </p:par>
                              <p:par>
                                <p:cTn id="21" presetID="22" presetClass="entr" presetSubtype="4" fill="hold"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animEffect transition="in" filter="wipe(down)">
                                      <p:cBhvr>
                                        <p:cTn id="23" dur="500"/>
                                        <p:tgtEl>
                                          <p:spTgt spid="3">
                                            <p:txEl>
                                              <p:pRg st="7" end="7"/>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4" fill="hold" nodeType="clickEffect">
                                  <p:stCondLst>
                                    <p:cond delay="0"/>
                                  </p:stCondLst>
                                  <p:childTnLst>
                                    <p:set>
                                      <p:cBhvr>
                                        <p:cTn id="27" dur="1" fill="hold">
                                          <p:stCondLst>
                                            <p:cond delay="0"/>
                                          </p:stCondLst>
                                        </p:cTn>
                                        <p:tgtEl>
                                          <p:spTgt spid="3">
                                            <p:txEl>
                                              <p:pRg st="10" end="10"/>
                                            </p:txEl>
                                          </p:spTgt>
                                        </p:tgtEl>
                                        <p:attrNameLst>
                                          <p:attrName>style.visibility</p:attrName>
                                        </p:attrNameLst>
                                      </p:cBhvr>
                                      <p:to>
                                        <p:strVal val="visible"/>
                                      </p:to>
                                    </p:set>
                                    <p:animEffect transition="in" filter="wipe(down)">
                                      <p:cBhvr>
                                        <p:cTn id="28"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pPr algn="r"/>
            <a:r>
              <a:rPr lang="ar-SA" sz="2400" b="1" u="sng" dirty="0" smtClean="0">
                <a:solidFill>
                  <a:srgbClr val="C00000"/>
                </a:solidFill>
              </a:rPr>
              <a:t>مقدمة ،،،،،، </a:t>
            </a:r>
            <a:endParaRPr lang="en-US" sz="2400" b="1" u="sng" dirty="0">
              <a:solidFill>
                <a:srgbClr val="C00000"/>
              </a:solidFill>
            </a:endParaRPr>
          </a:p>
        </p:txBody>
      </p:sp>
      <p:sp>
        <p:nvSpPr>
          <p:cNvPr id="4" name="Content Placeholder 3"/>
          <p:cNvSpPr>
            <a:spLocks noGrp="1"/>
          </p:cNvSpPr>
          <p:nvPr>
            <p:ph idx="1"/>
          </p:nvPr>
        </p:nvSpPr>
        <p:spPr>
          <a:xfrm>
            <a:off x="762000" y="1340768"/>
            <a:ext cx="7696200" cy="4785395"/>
          </a:xfrm>
        </p:spPr>
        <p:txBody>
          <a:bodyPr>
            <a:normAutofit/>
          </a:bodyPr>
          <a:lstStyle/>
          <a:p>
            <a:pPr algn="r" rtl="1"/>
            <a:r>
              <a:rPr lang="ar-SA" sz="2400" b="1" dirty="0" smtClean="0">
                <a:solidFill>
                  <a:schemeClr val="accent5">
                    <a:lumMod val="75000"/>
                  </a:schemeClr>
                </a:solidFill>
              </a:rPr>
              <a:t>بعد اعداد الموازنات التقديرية وتحديد الأهداف التي تسعى الشركة الى تحقيقها ، فإنه يجب رقابة ومتابعة تحقيق هذه الأهداف ، ويتم ذلك عن طريق قياس وتقييم أداء القطاعات المختلفة داخل الشركة .</a:t>
            </a:r>
          </a:p>
        </p:txBody>
      </p:sp>
      <p:sp>
        <p:nvSpPr>
          <p:cNvPr id="5" name="Slide Number Placeholder 4"/>
          <p:cNvSpPr>
            <a:spLocks noGrp="1"/>
          </p:cNvSpPr>
          <p:nvPr>
            <p:ph type="sldNum" sz="quarter" idx="12"/>
          </p:nvPr>
        </p:nvSpPr>
        <p:spPr/>
        <p:txBody>
          <a:bodyPr/>
          <a:lstStyle/>
          <a:p>
            <a:fld id="{B31286EC-E9AA-41B2-A439-29B6313FA789}" type="slidenum">
              <a:rPr lang="en-US" smtClean="0">
                <a:solidFill>
                  <a:prstClr val="black">
                    <a:tint val="75000"/>
                  </a:prstClr>
                </a:solidFill>
              </a:rPr>
              <a:pPr/>
              <a:t>3</a:t>
            </a:fld>
            <a:endParaRPr lang="en-US" dirty="0">
              <a:solidFill>
                <a:prstClr val="black">
                  <a:tint val="75000"/>
                </a:prstClr>
              </a:solidFill>
            </a:endParaRPr>
          </a:p>
        </p:txBody>
      </p:sp>
    </p:spTree>
    <p:extLst>
      <p:ext uri="{BB962C8B-B14F-4D97-AF65-F5344CB8AC3E}">
        <p14:creationId xmlns:p14="http://schemas.microsoft.com/office/powerpoint/2010/main" val="416907724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74638"/>
            <a:ext cx="8229600" cy="944562"/>
          </a:xfrm>
        </p:spPr>
        <p:txBody>
          <a:bodyPr>
            <a:normAutofit/>
          </a:bodyPr>
          <a:lstStyle/>
          <a:p>
            <a:r>
              <a:rPr lang="ar-SA" sz="2400" b="1" u="sng" dirty="0" smtClean="0">
                <a:solidFill>
                  <a:srgbClr val="C00000"/>
                </a:solidFill>
              </a:rPr>
              <a:t>المقارنات</a:t>
            </a:r>
            <a:endParaRPr lang="en-US" sz="2400" b="1" u="sng" dirty="0">
              <a:solidFill>
                <a:srgbClr val="C00000"/>
              </a:solidFill>
            </a:endParaRPr>
          </a:p>
        </p:txBody>
      </p:sp>
      <p:sp>
        <p:nvSpPr>
          <p:cNvPr id="4" name="Content Placeholder 3"/>
          <p:cNvSpPr>
            <a:spLocks noGrp="1"/>
          </p:cNvSpPr>
          <p:nvPr>
            <p:ph idx="1"/>
          </p:nvPr>
        </p:nvSpPr>
        <p:spPr>
          <a:xfrm>
            <a:off x="762000" y="1219200"/>
            <a:ext cx="7696200" cy="4906963"/>
          </a:xfrm>
        </p:spPr>
        <p:txBody>
          <a:bodyPr>
            <a:normAutofit/>
          </a:bodyPr>
          <a:lstStyle/>
          <a:p>
            <a:pPr algn="r" rtl="1"/>
            <a:r>
              <a:rPr lang="ar-SA" sz="2400" b="1" dirty="0" smtClean="0">
                <a:solidFill>
                  <a:schemeClr val="accent5">
                    <a:lumMod val="75000"/>
                  </a:schemeClr>
                </a:solidFill>
              </a:rPr>
              <a:t>لايمكن الحكم على الأداء الا بالمقارنة مع نط أو معيار أو مؤشر ، أي مقياس آخر مناسب .</a:t>
            </a:r>
          </a:p>
          <a:p>
            <a:pPr algn="r" rtl="1"/>
            <a:r>
              <a:rPr lang="ar-SA" sz="2400" b="1" u="sng" dirty="0" smtClean="0">
                <a:solidFill>
                  <a:srgbClr val="FF0000"/>
                </a:solidFill>
              </a:rPr>
              <a:t>والمقارنات المستخدمة عادة تشمل الأنواع التالية :</a:t>
            </a:r>
          </a:p>
          <a:p>
            <a:pPr marL="457200" indent="-7938" algn="r" rtl="1">
              <a:buFont typeface="+mj-lt"/>
              <a:buAutoNum type="arabicPeriod"/>
            </a:pPr>
            <a:r>
              <a:rPr lang="ar-SA" sz="2400" b="1" dirty="0">
                <a:solidFill>
                  <a:schemeClr val="accent5">
                    <a:lumMod val="75000"/>
                  </a:schemeClr>
                </a:solidFill>
              </a:rPr>
              <a:t> </a:t>
            </a:r>
            <a:r>
              <a:rPr lang="ar-SA" sz="2400" b="1" dirty="0" smtClean="0">
                <a:solidFill>
                  <a:schemeClr val="accent5">
                    <a:lumMod val="75000"/>
                  </a:schemeClr>
                </a:solidFill>
              </a:rPr>
              <a:t>مقارنة الأداء الحالي بالأداء السابق لنفس الفرد أو القسم أو المنشأة .</a:t>
            </a:r>
          </a:p>
          <a:p>
            <a:pPr marL="457200" indent="-7938" algn="r" rtl="1">
              <a:buFont typeface="+mj-lt"/>
              <a:buAutoNum type="arabicPeriod"/>
            </a:pPr>
            <a:r>
              <a:rPr lang="ar-SA" sz="2400" b="1" dirty="0" smtClean="0">
                <a:solidFill>
                  <a:schemeClr val="accent5">
                    <a:lumMod val="75000"/>
                  </a:schemeClr>
                </a:solidFill>
              </a:rPr>
              <a:t>مقارنة الأداء الحالي لفرد أو قسم أو منشأة بالأداء الحالي لفرد آخر أو قسم أو منشأة أخرى وتحت ظروف مماثلة .</a:t>
            </a:r>
          </a:p>
          <a:p>
            <a:pPr marL="457200" indent="-7938" algn="r" rtl="1">
              <a:buFont typeface="+mj-lt"/>
              <a:buAutoNum type="arabicPeriod"/>
            </a:pPr>
            <a:r>
              <a:rPr lang="ar-SA" sz="2400" b="1" dirty="0" smtClean="0">
                <a:solidFill>
                  <a:schemeClr val="accent5">
                    <a:lumMod val="75000"/>
                  </a:schemeClr>
                </a:solidFill>
              </a:rPr>
              <a:t>مقارنة الأداء الفعلي بالأداء المحدد مقدما أو الأداء المستهدف </a:t>
            </a:r>
          </a:p>
          <a:p>
            <a:pPr marL="457200" indent="-7938" algn="r" rtl="1">
              <a:buFont typeface="+mj-lt"/>
              <a:buAutoNum type="arabicPeriod"/>
            </a:pPr>
            <a:r>
              <a:rPr lang="ar-SA" sz="2400" b="1" dirty="0" smtClean="0">
                <a:solidFill>
                  <a:schemeClr val="accent5">
                    <a:lumMod val="75000"/>
                  </a:schemeClr>
                </a:solidFill>
              </a:rPr>
              <a:t>مقارنة الأداء الفعلي بالمعايير ,,,, </a:t>
            </a:r>
            <a:r>
              <a:rPr lang="ar-SA" sz="2400" b="1" dirty="0" smtClean="0">
                <a:solidFill>
                  <a:srgbClr val="92D050"/>
                </a:solidFill>
              </a:rPr>
              <a:t>وهذا النوع أفضل طرق الحكم على مستوى الأداء .</a:t>
            </a:r>
          </a:p>
        </p:txBody>
      </p:sp>
      <p:sp>
        <p:nvSpPr>
          <p:cNvPr id="5" name="Slide Number Placeholder 4"/>
          <p:cNvSpPr>
            <a:spLocks noGrp="1"/>
          </p:cNvSpPr>
          <p:nvPr>
            <p:ph type="sldNum" sz="quarter" idx="12"/>
          </p:nvPr>
        </p:nvSpPr>
        <p:spPr/>
        <p:txBody>
          <a:bodyPr/>
          <a:lstStyle/>
          <a:p>
            <a:fld id="{B31286EC-E9AA-41B2-A439-29B6313FA789}" type="slidenum">
              <a:rPr lang="en-US" smtClean="0">
                <a:solidFill>
                  <a:prstClr val="black">
                    <a:tint val="75000"/>
                  </a:prstClr>
                </a:solidFill>
              </a:rPr>
              <a:pPr/>
              <a:t>4</a:t>
            </a:fld>
            <a:endParaRPr lang="en-US" dirty="0">
              <a:solidFill>
                <a:prstClr val="black">
                  <a:tint val="75000"/>
                </a:prstClr>
              </a:solidFill>
            </a:endParaRPr>
          </a:p>
        </p:txBody>
      </p:sp>
    </p:spTree>
    <p:extLst>
      <p:ext uri="{BB962C8B-B14F-4D97-AF65-F5344CB8AC3E}">
        <p14:creationId xmlns:p14="http://schemas.microsoft.com/office/powerpoint/2010/main" val="153723639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74638"/>
            <a:ext cx="8229600" cy="868362"/>
          </a:xfrm>
        </p:spPr>
        <p:txBody>
          <a:bodyPr>
            <a:normAutofit/>
          </a:bodyPr>
          <a:lstStyle/>
          <a:p>
            <a:r>
              <a:rPr lang="ar-SA" sz="2400" b="1" u="sng" dirty="0" smtClean="0">
                <a:solidFill>
                  <a:srgbClr val="C00000"/>
                </a:solidFill>
              </a:rPr>
              <a:t>محاسبة المسؤولية</a:t>
            </a:r>
            <a:endParaRPr lang="en-US" sz="2400" b="1" u="sng" dirty="0">
              <a:solidFill>
                <a:srgbClr val="C00000"/>
              </a:solidFill>
            </a:endParaRPr>
          </a:p>
        </p:txBody>
      </p:sp>
      <p:sp>
        <p:nvSpPr>
          <p:cNvPr id="4" name="Content Placeholder 3"/>
          <p:cNvSpPr>
            <a:spLocks noGrp="1"/>
          </p:cNvSpPr>
          <p:nvPr>
            <p:ph idx="1"/>
          </p:nvPr>
        </p:nvSpPr>
        <p:spPr>
          <a:xfrm>
            <a:off x="762000" y="1219200"/>
            <a:ext cx="7696200" cy="4906963"/>
          </a:xfrm>
        </p:spPr>
        <p:txBody>
          <a:bodyPr>
            <a:normAutofit/>
          </a:bodyPr>
          <a:lstStyle/>
          <a:p>
            <a:pPr marL="0" indent="0" algn="r" rtl="1">
              <a:buNone/>
            </a:pPr>
            <a:r>
              <a:rPr lang="ar-SA" sz="2400" b="1" dirty="0" smtClean="0">
                <a:solidFill>
                  <a:srgbClr val="0070C0"/>
                </a:solidFill>
              </a:rPr>
              <a:t>يتم قياس وتقييم الأداء عن طريق تطبيق نظام محاسبة المسؤولية ، حيث يتم تقسيم الشركة الى عدة مراكز تسمى مراكز مسؤولية بحيث يمكن محاسبة مدير كل مركز على العناصر الخاضعة لرقابته .</a:t>
            </a:r>
          </a:p>
          <a:p>
            <a:pPr marL="0" indent="0" algn="r" rtl="1">
              <a:buNone/>
            </a:pPr>
            <a:r>
              <a:rPr lang="ar-SA" sz="2400" b="1" dirty="0">
                <a:solidFill>
                  <a:srgbClr val="FF0000"/>
                </a:solidFill>
              </a:rPr>
              <a:t> </a:t>
            </a:r>
            <a:r>
              <a:rPr lang="ar-SA" sz="2400" b="1" dirty="0" smtClean="0">
                <a:solidFill>
                  <a:srgbClr val="FF0000"/>
                </a:solidFill>
              </a:rPr>
              <a:t>ويمكن أن يأخذ مركز المسؤولية احدى أربعة أشكال هي :</a:t>
            </a:r>
          </a:p>
          <a:p>
            <a:pPr marL="457200" indent="-7938" algn="r" rtl="1">
              <a:buFont typeface="+mj-lt"/>
              <a:buAutoNum type="arabicPeriod"/>
            </a:pPr>
            <a:r>
              <a:rPr lang="ar-SA" sz="2400" b="1" dirty="0" smtClean="0">
                <a:solidFill>
                  <a:srgbClr val="00B050"/>
                </a:solidFill>
              </a:rPr>
              <a:t>مركز تكلفة : </a:t>
            </a:r>
            <a:r>
              <a:rPr lang="ar-SA" sz="2400" b="1" dirty="0" smtClean="0">
                <a:solidFill>
                  <a:srgbClr val="0070C0"/>
                </a:solidFill>
              </a:rPr>
              <a:t>يكون المدير مسؤول عن التكاليف فقط مثل مدير الانتاج أو مدير الصيانة ، ويعتبر هذا المركز من أكثر أنواع مراكز المسؤولية شيوعا واستخداما لأن جميع مراكز المسؤولية يمكن اعتبارها مراكز تكلفة لأنه يسهل تحديد وقياس تكلفتها ويصعب قياس منافعها وأرباحها .</a:t>
            </a:r>
          </a:p>
          <a:p>
            <a:pPr marL="457200" indent="-7938" algn="r" rtl="1">
              <a:buFont typeface="+mj-lt"/>
              <a:buAutoNum type="arabicPeriod"/>
            </a:pPr>
            <a:r>
              <a:rPr lang="ar-SA" sz="2400" b="1" dirty="0" smtClean="0">
                <a:solidFill>
                  <a:srgbClr val="00B050"/>
                </a:solidFill>
              </a:rPr>
              <a:t>مركز ايراد : </a:t>
            </a:r>
            <a:r>
              <a:rPr lang="ar-SA" sz="2400" b="1" dirty="0" smtClean="0">
                <a:solidFill>
                  <a:srgbClr val="0070C0"/>
                </a:solidFill>
              </a:rPr>
              <a:t>يكون المدير مسؤول عن الايرادات فقط مثل مدير المبيعات </a:t>
            </a:r>
          </a:p>
          <a:p>
            <a:pPr marL="457200" indent="-7938" algn="r" rtl="1">
              <a:buFont typeface="+mj-lt"/>
              <a:buAutoNum type="arabicPeriod"/>
            </a:pPr>
            <a:r>
              <a:rPr lang="ar-SA" sz="2400" b="1" dirty="0" smtClean="0">
                <a:solidFill>
                  <a:srgbClr val="00B050"/>
                </a:solidFill>
              </a:rPr>
              <a:t>مركز الربحية : </a:t>
            </a:r>
            <a:r>
              <a:rPr lang="ar-SA" sz="2400" b="1" dirty="0" smtClean="0">
                <a:solidFill>
                  <a:srgbClr val="0070C0"/>
                </a:solidFill>
              </a:rPr>
              <a:t>يكون المدير مسؤول عن الايرادات والتكاليف وبالتالي قدرته على تحقيق الأرباح مثل مدير احد فروع الشركة .</a:t>
            </a:r>
          </a:p>
        </p:txBody>
      </p:sp>
      <p:sp>
        <p:nvSpPr>
          <p:cNvPr id="5" name="Slide Number Placeholder 4"/>
          <p:cNvSpPr>
            <a:spLocks noGrp="1"/>
          </p:cNvSpPr>
          <p:nvPr>
            <p:ph type="sldNum" sz="quarter" idx="12"/>
          </p:nvPr>
        </p:nvSpPr>
        <p:spPr/>
        <p:txBody>
          <a:bodyPr/>
          <a:lstStyle/>
          <a:p>
            <a:fld id="{B31286EC-E9AA-41B2-A439-29B6313FA789}" type="slidenum">
              <a:rPr lang="en-US" smtClean="0">
                <a:solidFill>
                  <a:prstClr val="black">
                    <a:tint val="75000"/>
                  </a:prstClr>
                </a:solidFill>
              </a:rPr>
              <a:pPr/>
              <a:t>5</a:t>
            </a:fld>
            <a:endParaRPr lang="en-US" dirty="0">
              <a:solidFill>
                <a:prstClr val="black">
                  <a:tint val="75000"/>
                </a:prstClr>
              </a:solidFill>
            </a:endParaRPr>
          </a:p>
        </p:txBody>
      </p:sp>
    </p:spTree>
    <p:extLst>
      <p:ext uri="{BB962C8B-B14F-4D97-AF65-F5344CB8AC3E}">
        <p14:creationId xmlns:p14="http://schemas.microsoft.com/office/powerpoint/2010/main" val="411710104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74638"/>
            <a:ext cx="8229600" cy="868362"/>
          </a:xfrm>
        </p:spPr>
        <p:txBody>
          <a:bodyPr>
            <a:normAutofit/>
          </a:bodyPr>
          <a:lstStyle/>
          <a:p>
            <a:r>
              <a:rPr lang="ar-SA" sz="2400" b="1" u="sng" dirty="0" smtClean="0">
                <a:solidFill>
                  <a:srgbClr val="C00000"/>
                </a:solidFill>
              </a:rPr>
              <a:t>محاسبة المسؤولية</a:t>
            </a:r>
            <a:endParaRPr lang="en-US" sz="2400" b="1" u="sng" dirty="0">
              <a:solidFill>
                <a:srgbClr val="C00000"/>
              </a:solidFill>
            </a:endParaRPr>
          </a:p>
        </p:txBody>
      </p:sp>
      <p:sp>
        <p:nvSpPr>
          <p:cNvPr id="4" name="Content Placeholder 3"/>
          <p:cNvSpPr>
            <a:spLocks noGrp="1"/>
          </p:cNvSpPr>
          <p:nvPr>
            <p:ph idx="1"/>
          </p:nvPr>
        </p:nvSpPr>
        <p:spPr>
          <a:xfrm>
            <a:off x="762000" y="1219200"/>
            <a:ext cx="7696200" cy="4906963"/>
          </a:xfrm>
        </p:spPr>
        <p:txBody>
          <a:bodyPr>
            <a:normAutofit/>
          </a:bodyPr>
          <a:lstStyle/>
          <a:p>
            <a:pPr marL="449262" indent="0" algn="r" rtl="1">
              <a:buNone/>
            </a:pPr>
            <a:r>
              <a:rPr lang="ar-SA" sz="2400" b="1" dirty="0" smtClean="0">
                <a:solidFill>
                  <a:srgbClr val="00B050"/>
                </a:solidFill>
              </a:rPr>
              <a:t>4. مركز الاستثمار: </a:t>
            </a:r>
            <a:r>
              <a:rPr lang="ar-SA" sz="2400" b="1" dirty="0" smtClean="0">
                <a:solidFill>
                  <a:srgbClr val="0070C0"/>
                </a:solidFill>
              </a:rPr>
              <a:t>يكون المدير مسؤول عن الايرادات والتكاليف بالاضافة الى استثمارات المركز ( قرارات شراء الأصول ) مثل مدير الشركة أو المدير الاقليمي ( مدير فروع الشركة في بلد معين ) </a:t>
            </a:r>
          </a:p>
          <a:p>
            <a:pPr marL="449262" indent="0" algn="r" rtl="1">
              <a:buNone/>
            </a:pPr>
            <a:r>
              <a:rPr lang="ar-SA" sz="2400" b="1" dirty="0" smtClean="0">
                <a:solidFill>
                  <a:srgbClr val="0070C0"/>
                </a:solidFill>
              </a:rPr>
              <a:t>وسوف نركز على هذا النوع من المراكز .</a:t>
            </a:r>
          </a:p>
          <a:p>
            <a:pPr marL="449262" indent="0" algn="r" rtl="1">
              <a:buNone/>
            </a:pPr>
            <a:endParaRPr lang="ar-SA" sz="2400" b="1" dirty="0" smtClean="0">
              <a:solidFill>
                <a:srgbClr val="0070C0"/>
              </a:solidFill>
            </a:endParaRPr>
          </a:p>
        </p:txBody>
      </p:sp>
      <p:sp>
        <p:nvSpPr>
          <p:cNvPr id="5" name="Slide Number Placeholder 4"/>
          <p:cNvSpPr>
            <a:spLocks noGrp="1"/>
          </p:cNvSpPr>
          <p:nvPr>
            <p:ph type="sldNum" sz="quarter" idx="12"/>
          </p:nvPr>
        </p:nvSpPr>
        <p:spPr/>
        <p:txBody>
          <a:bodyPr/>
          <a:lstStyle/>
          <a:p>
            <a:fld id="{B31286EC-E9AA-41B2-A439-29B6313FA789}" type="slidenum">
              <a:rPr lang="en-US" smtClean="0">
                <a:solidFill>
                  <a:prstClr val="black">
                    <a:tint val="75000"/>
                  </a:prstClr>
                </a:solidFill>
              </a:rPr>
              <a:pPr/>
              <a:t>6</a:t>
            </a:fld>
            <a:endParaRPr lang="en-US" dirty="0">
              <a:solidFill>
                <a:prstClr val="black">
                  <a:tint val="75000"/>
                </a:prstClr>
              </a:solidFill>
            </a:endParaRPr>
          </a:p>
        </p:txBody>
      </p:sp>
    </p:spTree>
    <p:extLst>
      <p:ext uri="{BB962C8B-B14F-4D97-AF65-F5344CB8AC3E}">
        <p14:creationId xmlns:p14="http://schemas.microsoft.com/office/powerpoint/2010/main" val="186748105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74638"/>
            <a:ext cx="8229600" cy="868362"/>
          </a:xfrm>
        </p:spPr>
        <p:txBody>
          <a:bodyPr>
            <a:normAutofit/>
          </a:bodyPr>
          <a:lstStyle/>
          <a:p>
            <a:r>
              <a:rPr lang="ar-SA" sz="2400" b="1" u="sng" dirty="0" smtClean="0">
                <a:solidFill>
                  <a:srgbClr val="C00000"/>
                </a:solidFill>
              </a:rPr>
              <a:t>مقاييس الأداء</a:t>
            </a:r>
            <a:endParaRPr lang="en-US" sz="2400" b="1" u="sng" dirty="0">
              <a:solidFill>
                <a:srgbClr val="C00000"/>
              </a:solidFill>
            </a:endParaRPr>
          </a:p>
        </p:txBody>
      </p:sp>
      <p:sp>
        <p:nvSpPr>
          <p:cNvPr id="4" name="Content Placeholder 3"/>
          <p:cNvSpPr>
            <a:spLocks noGrp="1"/>
          </p:cNvSpPr>
          <p:nvPr>
            <p:ph idx="1"/>
          </p:nvPr>
        </p:nvSpPr>
        <p:spPr>
          <a:xfrm>
            <a:off x="762000" y="1219200"/>
            <a:ext cx="7696200" cy="4906963"/>
          </a:xfrm>
        </p:spPr>
        <p:txBody>
          <a:bodyPr>
            <a:normAutofit/>
          </a:bodyPr>
          <a:lstStyle/>
          <a:p>
            <a:pPr marL="449262" indent="0" algn="r" rtl="1">
              <a:buNone/>
            </a:pPr>
            <a:r>
              <a:rPr lang="ar-SA" sz="2400" b="1" dirty="0" smtClean="0">
                <a:solidFill>
                  <a:srgbClr val="00B050"/>
                </a:solidFill>
              </a:rPr>
              <a:t>يمكن قياس وتقييم الأداء باستخدام العديد من المقاييس ومن أهمها :</a:t>
            </a:r>
          </a:p>
          <a:p>
            <a:pPr marL="906462" indent="-457200" algn="r" rtl="1">
              <a:buFont typeface="+mj-lt"/>
              <a:buAutoNum type="arabicPeriod"/>
            </a:pPr>
            <a:r>
              <a:rPr lang="ar-SA" sz="2400" b="1" dirty="0" smtClean="0">
                <a:solidFill>
                  <a:srgbClr val="0070C0"/>
                </a:solidFill>
              </a:rPr>
              <a:t>معدل العائد على الاستثمار .</a:t>
            </a:r>
          </a:p>
          <a:p>
            <a:pPr marL="906462" indent="-457200" algn="r" rtl="1">
              <a:buFont typeface="+mj-lt"/>
              <a:buAutoNum type="arabicPeriod"/>
            </a:pPr>
            <a:r>
              <a:rPr lang="ar-SA" sz="2400" b="1" dirty="0" smtClean="0">
                <a:solidFill>
                  <a:srgbClr val="0070C0"/>
                </a:solidFill>
              </a:rPr>
              <a:t>الدخل المتبقي </a:t>
            </a:r>
          </a:p>
          <a:p>
            <a:pPr marL="906462" indent="-457200" algn="r" rtl="1">
              <a:buFont typeface="+mj-lt"/>
              <a:buAutoNum type="arabicPeriod"/>
            </a:pPr>
            <a:r>
              <a:rPr lang="ar-SA" sz="2400" b="1" dirty="0" smtClean="0">
                <a:solidFill>
                  <a:srgbClr val="0070C0"/>
                </a:solidFill>
              </a:rPr>
              <a:t>مقاييس الأداء الحديثة </a:t>
            </a:r>
          </a:p>
          <a:p>
            <a:pPr marL="449262" indent="0" algn="r" rtl="1">
              <a:buNone/>
            </a:pPr>
            <a:endParaRPr lang="ar-SA" sz="2400" b="1" dirty="0" smtClean="0">
              <a:solidFill>
                <a:srgbClr val="0070C0"/>
              </a:solidFill>
            </a:endParaRPr>
          </a:p>
        </p:txBody>
      </p:sp>
      <p:sp>
        <p:nvSpPr>
          <p:cNvPr id="5" name="Slide Number Placeholder 4"/>
          <p:cNvSpPr>
            <a:spLocks noGrp="1"/>
          </p:cNvSpPr>
          <p:nvPr>
            <p:ph type="sldNum" sz="quarter" idx="12"/>
          </p:nvPr>
        </p:nvSpPr>
        <p:spPr/>
        <p:txBody>
          <a:bodyPr/>
          <a:lstStyle/>
          <a:p>
            <a:fld id="{B31286EC-E9AA-41B2-A439-29B6313FA789}" type="slidenum">
              <a:rPr lang="en-US" smtClean="0">
                <a:solidFill>
                  <a:prstClr val="black">
                    <a:tint val="75000"/>
                  </a:prstClr>
                </a:solidFill>
              </a:rPr>
              <a:pPr/>
              <a:t>7</a:t>
            </a:fld>
            <a:endParaRPr lang="en-US" dirty="0">
              <a:solidFill>
                <a:prstClr val="black">
                  <a:tint val="75000"/>
                </a:prstClr>
              </a:solidFill>
            </a:endParaRPr>
          </a:p>
        </p:txBody>
      </p:sp>
    </p:spTree>
    <p:extLst>
      <p:ext uri="{BB962C8B-B14F-4D97-AF65-F5344CB8AC3E}">
        <p14:creationId xmlns:p14="http://schemas.microsoft.com/office/powerpoint/2010/main" val="126806942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74638"/>
            <a:ext cx="8229600" cy="868362"/>
          </a:xfrm>
        </p:spPr>
        <p:txBody>
          <a:bodyPr>
            <a:normAutofit/>
          </a:bodyPr>
          <a:lstStyle/>
          <a:p>
            <a:r>
              <a:rPr lang="ar-SA" sz="2400" b="1" u="sng" dirty="0" smtClean="0">
                <a:solidFill>
                  <a:srgbClr val="C00000"/>
                </a:solidFill>
              </a:rPr>
              <a:t>أولا : معدل العائد على الاستثمار </a:t>
            </a:r>
            <a:endParaRPr lang="en-US" sz="2400" b="1" u="sng" dirty="0">
              <a:solidFill>
                <a:srgbClr val="C00000"/>
              </a:solidFill>
            </a:endParaRPr>
          </a:p>
        </p:txBody>
      </p:sp>
      <p:sp>
        <p:nvSpPr>
          <p:cNvPr id="4" name="Content Placeholder 3"/>
          <p:cNvSpPr>
            <a:spLocks noGrp="1"/>
          </p:cNvSpPr>
          <p:nvPr>
            <p:ph idx="1"/>
          </p:nvPr>
        </p:nvSpPr>
        <p:spPr>
          <a:xfrm>
            <a:off x="152400" y="1219200"/>
            <a:ext cx="8305800" cy="4906963"/>
          </a:xfrm>
        </p:spPr>
        <p:txBody>
          <a:bodyPr>
            <a:normAutofit/>
          </a:bodyPr>
          <a:lstStyle/>
          <a:p>
            <a:pPr marL="449262" indent="0" algn="r" rtl="1">
              <a:buNone/>
            </a:pPr>
            <a:r>
              <a:rPr lang="ar-SA" sz="2400" b="1" dirty="0" smtClean="0">
                <a:solidFill>
                  <a:srgbClr val="0070C0"/>
                </a:solidFill>
              </a:rPr>
              <a:t>وهو نسبة صافي الربح التشغيلي الى متوسط الاصول المستثمرة </a:t>
            </a:r>
          </a:p>
          <a:p>
            <a:pPr marL="449262" indent="0" algn="r" rtl="1">
              <a:buNone/>
            </a:pPr>
            <a:r>
              <a:rPr lang="ar-SA" sz="2400" b="1" dirty="0" smtClean="0">
                <a:solidFill>
                  <a:srgbClr val="0070C0"/>
                </a:solidFill>
              </a:rPr>
              <a:t>معدل العائد على الاستثمار = </a:t>
            </a:r>
            <a:r>
              <a:rPr lang="ar-SA" sz="2400" b="1" u="sng" dirty="0" smtClean="0">
                <a:solidFill>
                  <a:srgbClr val="0070C0"/>
                </a:solidFill>
              </a:rPr>
              <a:t>صافي الربح التشغيلي </a:t>
            </a:r>
            <a:r>
              <a:rPr lang="ar-SA" sz="2400" b="1" dirty="0" smtClean="0">
                <a:solidFill>
                  <a:srgbClr val="0070C0"/>
                </a:solidFill>
              </a:rPr>
              <a:t>* 100 </a:t>
            </a:r>
          </a:p>
          <a:p>
            <a:pPr marL="449262" indent="0" algn="r" rtl="1">
              <a:buNone/>
            </a:pPr>
            <a:r>
              <a:rPr lang="ar-SA" sz="2400" b="1" dirty="0">
                <a:solidFill>
                  <a:srgbClr val="0070C0"/>
                </a:solidFill>
              </a:rPr>
              <a:t> </a:t>
            </a:r>
            <a:r>
              <a:rPr lang="ar-SA" sz="2400" b="1" dirty="0" smtClean="0">
                <a:solidFill>
                  <a:srgbClr val="0070C0"/>
                </a:solidFill>
              </a:rPr>
              <a:t>                              متوسط الأصول المستثمرة</a:t>
            </a:r>
          </a:p>
          <a:p>
            <a:pPr marL="449262" indent="0" algn="r" rtl="1">
              <a:buNone/>
            </a:pPr>
            <a:r>
              <a:rPr lang="ar-SA" sz="2400" b="1" dirty="0" smtClean="0">
                <a:solidFill>
                  <a:srgbClr val="00B050"/>
                </a:solidFill>
              </a:rPr>
              <a:t>ولقد تم تطوير المعادلة السابقة لاحتساب معدل العائد على الاستثمار حيث أصبحت تتكون من جزئين كالآتي :</a:t>
            </a:r>
          </a:p>
          <a:p>
            <a:pPr marL="449262" indent="0" algn="r" rtl="1">
              <a:buNone/>
            </a:pPr>
            <a:r>
              <a:rPr lang="ar-SA" sz="2400" b="1" dirty="0" smtClean="0">
                <a:solidFill>
                  <a:srgbClr val="0070C0"/>
                </a:solidFill>
              </a:rPr>
              <a:t>معدل العائد على الاسثمار = نسبة هامش الربح    *   معدل دورن الأصول </a:t>
            </a:r>
          </a:p>
          <a:p>
            <a:pPr marL="449262" indent="0" algn="r" rtl="1">
              <a:buNone/>
            </a:pPr>
            <a:r>
              <a:rPr lang="ar-SA" sz="2400" b="1" dirty="0">
                <a:solidFill>
                  <a:srgbClr val="0070C0"/>
                </a:solidFill>
              </a:rPr>
              <a:t> </a:t>
            </a:r>
            <a:r>
              <a:rPr lang="ar-SA" sz="2400" b="1" dirty="0" smtClean="0">
                <a:solidFill>
                  <a:srgbClr val="0070C0"/>
                </a:solidFill>
              </a:rPr>
              <a:t>                            = </a:t>
            </a:r>
            <a:r>
              <a:rPr lang="ar-SA" sz="2400" b="1" u="sng" dirty="0" smtClean="0">
                <a:solidFill>
                  <a:srgbClr val="0070C0"/>
                </a:solidFill>
              </a:rPr>
              <a:t>صافي الربح التشغيلي </a:t>
            </a:r>
            <a:r>
              <a:rPr lang="ar-SA" sz="2400" b="1" dirty="0" smtClean="0">
                <a:solidFill>
                  <a:srgbClr val="0070C0"/>
                </a:solidFill>
              </a:rPr>
              <a:t>*  </a:t>
            </a:r>
            <a:r>
              <a:rPr lang="ar-SA" sz="2400" b="1" u="sng" dirty="0" smtClean="0">
                <a:solidFill>
                  <a:srgbClr val="0070C0"/>
                </a:solidFill>
              </a:rPr>
              <a:t>    المبيعات         .</a:t>
            </a:r>
          </a:p>
          <a:p>
            <a:pPr marL="449262" indent="0" algn="r" rtl="1">
              <a:buNone/>
            </a:pPr>
            <a:r>
              <a:rPr lang="ar-SA" sz="2400" b="1" dirty="0" smtClean="0">
                <a:solidFill>
                  <a:srgbClr val="0070C0"/>
                </a:solidFill>
              </a:rPr>
              <a:t>                                    المبيعات           متوسط الأصول المستثمرة</a:t>
            </a:r>
          </a:p>
          <a:p>
            <a:pPr marL="449262" indent="0" algn="r" rtl="1">
              <a:buNone/>
            </a:pPr>
            <a:r>
              <a:rPr lang="ar-SA" sz="2400" b="1" dirty="0">
                <a:solidFill>
                  <a:srgbClr val="0070C0"/>
                </a:solidFill>
              </a:rPr>
              <a:t> </a:t>
            </a:r>
            <a:r>
              <a:rPr lang="ar-SA" sz="2400" b="1" dirty="0" smtClean="0">
                <a:solidFill>
                  <a:srgbClr val="0070C0"/>
                </a:solidFill>
              </a:rPr>
              <a:t>                                       %                         مرة </a:t>
            </a:r>
          </a:p>
        </p:txBody>
      </p:sp>
      <p:sp>
        <p:nvSpPr>
          <p:cNvPr id="5" name="Slide Number Placeholder 4"/>
          <p:cNvSpPr>
            <a:spLocks noGrp="1"/>
          </p:cNvSpPr>
          <p:nvPr>
            <p:ph type="sldNum" sz="quarter" idx="12"/>
          </p:nvPr>
        </p:nvSpPr>
        <p:spPr/>
        <p:txBody>
          <a:bodyPr/>
          <a:lstStyle/>
          <a:p>
            <a:fld id="{B31286EC-E9AA-41B2-A439-29B6313FA789}" type="slidenum">
              <a:rPr lang="en-US" smtClean="0">
                <a:solidFill>
                  <a:prstClr val="black">
                    <a:tint val="75000"/>
                  </a:prstClr>
                </a:solidFill>
              </a:rPr>
              <a:pPr/>
              <a:t>8</a:t>
            </a:fld>
            <a:endParaRPr lang="en-US" dirty="0">
              <a:solidFill>
                <a:prstClr val="black">
                  <a:tint val="75000"/>
                </a:prstClr>
              </a:solidFill>
            </a:endParaRPr>
          </a:p>
        </p:txBody>
      </p:sp>
    </p:spTree>
    <p:extLst>
      <p:ext uri="{BB962C8B-B14F-4D97-AF65-F5344CB8AC3E}">
        <p14:creationId xmlns:p14="http://schemas.microsoft.com/office/powerpoint/2010/main" val="132496811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74638"/>
            <a:ext cx="8229600" cy="868362"/>
          </a:xfrm>
        </p:spPr>
        <p:txBody>
          <a:bodyPr>
            <a:normAutofit/>
          </a:bodyPr>
          <a:lstStyle/>
          <a:p>
            <a:r>
              <a:rPr lang="ar-SA" sz="2400" b="1" u="sng" dirty="0" smtClean="0">
                <a:solidFill>
                  <a:srgbClr val="C00000"/>
                </a:solidFill>
              </a:rPr>
              <a:t>أولا : معدل العائد على الاستثمار </a:t>
            </a:r>
            <a:endParaRPr lang="en-US" sz="2400" b="1" u="sng" dirty="0">
              <a:solidFill>
                <a:srgbClr val="C00000"/>
              </a:solidFill>
            </a:endParaRPr>
          </a:p>
        </p:txBody>
      </p:sp>
      <p:sp>
        <p:nvSpPr>
          <p:cNvPr id="4" name="Content Placeholder 3"/>
          <p:cNvSpPr>
            <a:spLocks noGrp="1"/>
          </p:cNvSpPr>
          <p:nvPr>
            <p:ph idx="1"/>
          </p:nvPr>
        </p:nvSpPr>
        <p:spPr>
          <a:xfrm>
            <a:off x="152400" y="1219200"/>
            <a:ext cx="8305800" cy="4906963"/>
          </a:xfrm>
        </p:spPr>
        <p:txBody>
          <a:bodyPr>
            <a:normAutofit/>
          </a:bodyPr>
          <a:lstStyle/>
          <a:p>
            <a:pPr marL="449262" indent="0" algn="r" rtl="1">
              <a:buNone/>
            </a:pPr>
            <a:r>
              <a:rPr lang="ar-SA" sz="2400" b="1" dirty="0" smtClean="0">
                <a:solidFill>
                  <a:srgbClr val="00B050"/>
                </a:solidFill>
              </a:rPr>
              <a:t>أهمية تقسيم معادلة معدل العائد على الاستثمار :</a:t>
            </a:r>
          </a:p>
          <a:p>
            <a:pPr marL="792162" algn="r" rtl="1"/>
            <a:r>
              <a:rPr lang="ar-SA" sz="2400" b="1" dirty="0" smtClean="0">
                <a:solidFill>
                  <a:srgbClr val="0070C0"/>
                </a:solidFill>
              </a:rPr>
              <a:t>تساعد على اقتراح التحسينات المناسبة لتحسين معدل لعائد على الاستثمار </a:t>
            </a:r>
          </a:p>
          <a:p>
            <a:pPr marL="792162" algn="r" rtl="1"/>
            <a:r>
              <a:rPr lang="ar-SA" sz="2400" b="1" dirty="0" smtClean="0">
                <a:solidFill>
                  <a:srgbClr val="0070C0"/>
                </a:solidFill>
              </a:rPr>
              <a:t>اذا كان سبب انخفاض معدل العائد على الاستثمار هو انخفاض نسبة هامش الربح التشغيلي فإنه يجب تحسين هذه النسبة عن طريق تخفيض المصروفات .</a:t>
            </a:r>
          </a:p>
          <a:p>
            <a:pPr marL="792162" algn="r" rtl="1"/>
            <a:r>
              <a:rPr lang="ar-SA" sz="2400" b="1" dirty="0" smtClean="0">
                <a:solidFill>
                  <a:srgbClr val="0070C0"/>
                </a:solidFill>
              </a:rPr>
              <a:t>أما اذا كان سبب انخفاض معدل العائد على الاستثمار هو انخفاض معدل دوران الأصول فإنه يجب تحسين معدل دوران الأصول عن طريق التخلص من الأصول الغير مستخدمة أو تخفيض المخزون والعملاء .</a:t>
            </a:r>
          </a:p>
        </p:txBody>
      </p:sp>
      <p:sp>
        <p:nvSpPr>
          <p:cNvPr id="5" name="Slide Number Placeholder 4"/>
          <p:cNvSpPr>
            <a:spLocks noGrp="1"/>
          </p:cNvSpPr>
          <p:nvPr>
            <p:ph type="sldNum" sz="quarter" idx="12"/>
          </p:nvPr>
        </p:nvSpPr>
        <p:spPr/>
        <p:txBody>
          <a:bodyPr/>
          <a:lstStyle/>
          <a:p>
            <a:fld id="{B31286EC-E9AA-41B2-A439-29B6313FA789}" type="slidenum">
              <a:rPr lang="en-US" smtClean="0">
                <a:solidFill>
                  <a:prstClr val="black">
                    <a:tint val="75000"/>
                  </a:prstClr>
                </a:solidFill>
              </a:rPr>
              <a:pPr/>
              <a:t>9</a:t>
            </a:fld>
            <a:endParaRPr lang="en-US" dirty="0">
              <a:solidFill>
                <a:prstClr val="black">
                  <a:tint val="75000"/>
                </a:prstClr>
              </a:solidFill>
            </a:endParaRPr>
          </a:p>
        </p:txBody>
      </p:sp>
    </p:spTree>
    <p:extLst>
      <p:ext uri="{BB962C8B-B14F-4D97-AF65-F5344CB8AC3E}">
        <p14:creationId xmlns:p14="http://schemas.microsoft.com/office/powerpoint/2010/main" val="10551757"/>
      </p:ext>
    </p:extLst>
  </p:cSld>
  <p:clrMapOvr>
    <a:masterClrMapping/>
  </p:clrMapOvr>
  <p:timing>
    <p:tnLst>
      <p:par>
        <p:cTn id="1" dur="indefinite" restart="never" nodeType="tmRoot"/>
      </p:par>
    </p:tn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2963</TotalTime>
  <Words>1742</Words>
  <Application>Microsoft Office PowerPoint</Application>
  <PresentationFormat>On-screen Show (4:3)</PresentationFormat>
  <Paragraphs>276</Paragraphs>
  <Slides>26</Slides>
  <Notes>1</Notes>
  <HiddenSlides>0</HiddenSlides>
  <MMClips>0</MMClips>
  <ScaleCrop>false</ScaleCrop>
  <HeadingPairs>
    <vt:vector size="4" baseType="variant">
      <vt:variant>
        <vt:lpstr>Theme</vt:lpstr>
      </vt:variant>
      <vt:variant>
        <vt:i4>2</vt:i4>
      </vt:variant>
      <vt:variant>
        <vt:lpstr>Slide Titles</vt:lpstr>
      </vt:variant>
      <vt:variant>
        <vt:i4>26</vt:i4>
      </vt:variant>
    </vt:vector>
  </HeadingPairs>
  <TitlesOfParts>
    <vt:vector size="28" baseType="lpstr">
      <vt:lpstr>1_Office Theme</vt:lpstr>
      <vt:lpstr>Office Theme</vt:lpstr>
      <vt:lpstr>الفصل السادس     قياس وتقييم الأداء PERFORMANCE MEASUREMENT &amp; EVALUATION                                           ا. ايمان العقيل</vt:lpstr>
      <vt:lpstr>أهداف الفصل </vt:lpstr>
      <vt:lpstr>مقدمة ،،،،،، </vt:lpstr>
      <vt:lpstr>المقارنات</vt:lpstr>
      <vt:lpstr>محاسبة المسؤولية</vt:lpstr>
      <vt:lpstr>محاسبة المسؤولية</vt:lpstr>
      <vt:lpstr>مقاييس الأداء</vt:lpstr>
      <vt:lpstr>أولا : معدل العائد على الاستثمار </vt:lpstr>
      <vt:lpstr>أولا : معدل العائد على الاستثمار </vt:lpstr>
      <vt:lpstr>أولا : معدل العائد على الاستثمار</vt:lpstr>
      <vt:lpstr>PowerPoint Presentation</vt:lpstr>
      <vt:lpstr>PowerPoint Presentation</vt:lpstr>
      <vt:lpstr>ثانيا : الدخل المتبقي </vt:lpstr>
      <vt:lpstr>PowerPoint Presentation</vt:lpstr>
      <vt:lpstr>تمرين شامل </vt:lpstr>
      <vt:lpstr>PowerPoint Presentation</vt:lpstr>
      <vt:lpstr>ثالثا: مقاييس الأداء الحديثة </vt:lpstr>
      <vt:lpstr>ثالثا : مقاييس الأداء الحديثة </vt:lpstr>
      <vt:lpstr>خامسا : مقاييس الأداء الحديثة </vt:lpstr>
      <vt:lpstr>ثالثا : مقاييس الأداء الحديثة </vt:lpstr>
      <vt:lpstr>ثالثا : مقاييس الأداء الحديثة </vt:lpstr>
      <vt:lpstr>ثالثاا : مقاييس الأداء الحديثة </vt:lpstr>
      <vt:lpstr>ثالثا : مقاييس الأداء الحديثة </vt:lpstr>
      <vt:lpstr>ثالثا : مقاييس الأداء الحديثة </vt:lpstr>
      <vt:lpstr>ثالثا : مقاييس الأداء الحديثة </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الفصل الثالث          اتخاذ القرار والمفاضلة بين البدائل                                              ا. ايمان العقيل</dc:title>
  <dc:creator>USER</dc:creator>
  <cp:lastModifiedBy>eman</cp:lastModifiedBy>
  <cp:revision>267</cp:revision>
  <cp:lastPrinted>2013-10-22T08:35:40Z</cp:lastPrinted>
  <dcterms:created xsi:type="dcterms:W3CDTF">2006-08-16T00:00:00Z</dcterms:created>
  <dcterms:modified xsi:type="dcterms:W3CDTF">2016-11-29T06:49:51Z</dcterms:modified>
</cp:coreProperties>
</file>