
<file path=[Content_Types].xml><?xml version="1.0" encoding="utf-8"?>
<Types xmlns="http://schemas.openxmlformats.org/package/2006/content-types">
  <Default Extension="png" ContentType="image/png"/>
  <Default Extension="bin" ContentType="application/vnd.openxmlformats-officedocument.oleObject"/>
  <Default Extension="emf" ContentType="image/x-emf"/>
  <Default Extension="jpeg" ContentType="image/jpeg"/>
  <Default Extension="wmf" ContentType="image/x-w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86"/>
  </p:notesMasterIdLst>
  <p:sldIdLst>
    <p:sldId id="256" r:id="rId2"/>
    <p:sldId id="257" r:id="rId3"/>
    <p:sldId id="258" r:id="rId4"/>
    <p:sldId id="259" r:id="rId5"/>
    <p:sldId id="260" r:id="rId6"/>
    <p:sldId id="261" r:id="rId7"/>
    <p:sldId id="339"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 id="313" r:id="rId60"/>
    <p:sldId id="314" r:id="rId61"/>
    <p:sldId id="315" r:id="rId62"/>
    <p:sldId id="316" r:id="rId63"/>
    <p:sldId id="317" r:id="rId64"/>
    <p:sldId id="318" r:id="rId65"/>
    <p:sldId id="319" r:id="rId66"/>
    <p:sldId id="320" r:id="rId67"/>
    <p:sldId id="321" r:id="rId68"/>
    <p:sldId id="322" r:id="rId69"/>
    <p:sldId id="323" r:id="rId70"/>
    <p:sldId id="324" r:id="rId71"/>
    <p:sldId id="325" r:id="rId72"/>
    <p:sldId id="326" r:id="rId73"/>
    <p:sldId id="327" r:id="rId74"/>
    <p:sldId id="328" r:id="rId75"/>
    <p:sldId id="329" r:id="rId76"/>
    <p:sldId id="330" r:id="rId77"/>
    <p:sldId id="331" r:id="rId78"/>
    <p:sldId id="332" r:id="rId79"/>
    <p:sldId id="333" r:id="rId80"/>
    <p:sldId id="334" r:id="rId81"/>
    <p:sldId id="335" r:id="rId82"/>
    <p:sldId id="336" r:id="rId83"/>
    <p:sldId id="337" r:id="rId84"/>
    <p:sldId id="338" r:id="rId8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52" d="100"/>
          <a:sy n="52" d="100"/>
        </p:scale>
        <p:origin x="-1363" y="-91"/>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84" Type="http://schemas.openxmlformats.org/officeDocument/2006/relationships/slide" Target="slides/slide83.xml"/><Relationship Id="rId89" Type="http://schemas.openxmlformats.org/officeDocument/2006/relationships/theme" Target="theme/theme1.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presProps" Target="presProps.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tableStyles" Target="tableStyles.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notesMaster" Target="notesMasters/notesMaster1.xml"/></Relationships>
</file>

<file path=ppt/drawings/_rels/vmlDrawing1.vml.rels><?xml version="1.0" encoding="UTF-8" standalone="yes"?>
<Relationships xmlns="http://schemas.openxmlformats.org/package/2006/relationships"><Relationship Id="rId3" Type="http://schemas.openxmlformats.org/officeDocument/2006/relationships/image" Target="../media/image92.wmf"/><Relationship Id="rId2" Type="http://schemas.openxmlformats.org/officeDocument/2006/relationships/image" Target="../media/image91.wmf"/><Relationship Id="rId1" Type="http://schemas.openxmlformats.org/officeDocument/2006/relationships/image" Target="../media/image90.wmf"/><Relationship Id="rId4" Type="http://schemas.openxmlformats.org/officeDocument/2006/relationships/image" Target="../media/image93.wmf"/></Relationships>
</file>

<file path=ppt/drawings/_rels/vmlDrawing2.vml.rels><?xml version="1.0" encoding="UTF-8" standalone="yes"?>
<Relationships xmlns="http://schemas.openxmlformats.org/package/2006/relationships"><Relationship Id="rId2" Type="http://schemas.openxmlformats.org/officeDocument/2006/relationships/image" Target="../media/image95.wmf"/><Relationship Id="rId1" Type="http://schemas.openxmlformats.org/officeDocument/2006/relationships/image" Target="../media/image94.wmf"/></Relationships>
</file>

<file path=ppt/drawings/_rels/vmlDrawing3.vml.rels><?xml version="1.0" encoding="UTF-8" standalone="yes"?>
<Relationships xmlns="http://schemas.openxmlformats.org/package/2006/relationships"><Relationship Id="rId2" Type="http://schemas.openxmlformats.org/officeDocument/2006/relationships/image" Target="../media/image98.wmf"/><Relationship Id="rId1" Type="http://schemas.openxmlformats.org/officeDocument/2006/relationships/image" Target="../media/image97.w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99.wmf"/></Relationships>
</file>

<file path=ppt/drawings/_rels/vmlDrawing5.vml.rels><?xml version="1.0" encoding="UTF-8" standalone="yes"?>
<Relationships xmlns="http://schemas.openxmlformats.org/package/2006/relationships"><Relationship Id="rId3" Type="http://schemas.openxmlformats.org/officeDocument/2006/relationships/image" Target="../media/image109.wmf"/><Relationship Id="rId2" Type="http://schemas.openxmlformats.org/officeDocument/2006/relationships/image" Target="../media/image108.wmf"/><Relationship Id="rId1" Type="http://schemas.openxmlformats.org/officeDocument/2006/relationships/image" Target="../media/image107.wmf"/></Relationships>
</file>

<file path=ppt/drawings/_rels/vmlDrawing6.vml.rels><?xml version="1.0" encoding="UTF-8" standalone="yes"?>
<Relationships xmlns="http://schemas.openxmlformats.org/package/2006/relationships"><Relationship Id="rId3" Type="http://schemas.openxmlformats.org/officeDocument/2006/relationships/image" Target="../media/image112.wmf"/><Relationship Id="rId2" Type="http://schemas.openxmlformats.org/officeDocument/2006/relationships/image" Target="../media/image111.wmf"/><Relationship Id="rId1" Type="http://schemas.openxmlformats.org/officeDocument/2006/relationships/image" Target="../media/image110.wmf"/><Relationship Id="rId5" Type="http://schemas.openxmlformats.org/officeDocument/2006/relationships/image" Target="../media/image114.wmf"/><Relationship Id="rId4" Type="http://schemas.openxmlformats.org/officeDocument/2006/relationships/image" Target="../media/image113.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FB8817E-8171-4406-9EC5-94524976BE73}" type="datetimeFigureOut">
              <a:rPr lang="en-US" smtClean="0"/>
              <a:pPr/>
              <a:t>11/26/2017</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1F7D552-DA9F-4BEC-B4F6-065460210FB8}" type="slidenum">
              <a:rPr lang="en-GB" smtClean="0"/>
              <a:pPr/>
              <a:t>‹#›</a:t>
            </a:fld>
            <a:endParaRPr lang="en-GB"/>
          </a:p>
        </p:txBody>
      </p:sp>
    </p:spTree>
    <p:extLst>
      <p:ext uri="{BB962C8B-B14F-4D97-AF65-F5344CB8AC3E}">
        <p14:creationId xmlns:p14="http://schemas.microsoft.com/office/powerpoint/2010/main" val="421831639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Rectangle 7"/>
          <p:cNvSpPr>
            <a:spLocks noGrp="1" noChangeArrowheads="1"/>
          </p:cNvSpPr>
          <p:nvPr>
            <p:ph type="sldNum" sz="quarter" idx="5"/>
          </p:nvPr>
        </p:nvSpPr>
        <p:spPr>
          <a:noFill/>
        </p:spPr>
        <p:txBody>
          <a:bodyPr/>
          <a:lstStyle/>
          <a:p>
            <a:fld id="{55151027-52D3-4D18-9A73-5D0B2D3D0E5F}" type="slidenum">
              <a:rPr lang="en-US"/>
              <a:pPr/>
              <a:t>59</a:t>
            </a:fld>
            <a:endParaRPr lang="en-US"/>
          </a:p>
        </p:txBody>
      </p:sp>
      <p:sp>
        <p:nvSpPr>
          <p:cNvPr id="89091" name="Rectangle 2"/>
          <p:cNvSpPr>
            <a:spLocks noGrp="1" noRot="1" noChangeAspect="1" noChangeArrowheads="1" noTextEdit="1"/>
          </p:cNvSpPr>
          <p:nvPr>
            <p:ph type="sldImg"/>
          </p:nvPr>
        </p:nvSpPr>
        <p:spPr>
          <a:xfrm>
            <a:off x="1152525" y="692150"/>
            <a:ext cx="4552950" cy="3416300"/>
          </a:xfrm>
          <a:ln/>
        </p:spPr>
      </p:sp>
      <p:sp>
        <p:nvSpPr>
          <p:cNvPr id="89092" name="Rectangle 3"/>
          <p:cNvSpPr>
            <a:spLocks noGrp="1" noChangeArrowheads="1"/>
          </p:cNvSpPr>
          <p:nvPr>
            <p:ph type="body" idx="1"/>
          </p:nvPr>
        </p:nvSpPr>
        <p:spPr>
          <a:xfrm>
            <a:off x="913805" y="4343704"/>
            <a:ext cx="5030391" cy="4113892"/>
          </a:xfrm>
          <a:noFill/>
          <a:ln/>
        </p:spPr>
        <p:txBody>
          <a:bodyPr/>
          <a:lstStyle/>
          <a:p>
            <a:pPr eaLnBrk="1" hangingPunct="1"/>
            <a:endParaRPr lang="en-US" smtClean="0">
              <a:latin typeface="Arial" pitchFamily="34"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Rectangle 7"/>
          <p:cNvSpPr>
            <a:spLocks noGrp="1" noChangeArrowheads="1"/>
          </p:cNvSpPr>
          <p:nvPr>
            <p:ph type="sldNum" sz="quarter" idx="5"/>
          </p:nvPr>
        </p:nvSpPr>
        <p:spPr>
          <a:noFill/>
        </p:spPr>
        <p:txBody>
          <a:bodyPr/>
          <a:lstStyle/>
          <a:p>
            <a:fld id="{A0ACE87D-14E6-4A72-8679-B2074B664ED0}" type="slidenum">
              <a:rPr lang="en-US"/>
              <a:pPr/>
              <a:t>60</a:t>
            </a:fld>
            <a:endParaRPr lang="en-US"/>
          </a:p>
        </p:txBody>
      </p:sp>
      <p:sp>
        <p:nvSpPr>
          <p:cNvPr id="91139" name="Rectangle 2"/>
          <p:cNvSpPr>
            <a:spLocks noGrp="1" noRot="1" noChangeAspect="1" noChangeArrowheads="1" noTextEdit="1"/>
          </p:cNvSpPr>
          <p:nvPr>
            <p:ph type="sldImg"/>
          </p:nvPr>
        </p:nvSpPr>
        <p:spPr>
          <a:xfrm>
            <a:off x="1152525" y="692150"/>
            <a:ext cx="4552950" cy="3416300"/>
          </a:xfrm>
          <a:ln/>
        </p:spPr>
      </p:sp>
      <p:sp>
        <p:nvSpPr>
          <p:cNvPr id="91140" name="Rectangle 3"/>
          <p:cNvSpPr>
            <a:spLocks noGrp="1" noChangeArrowheads="1"/>
          </p:cNvSpPr>
          <p:nvPr>
            <p:ph type="body" idx="1"/>
          </p:nvPr>
        </p:nvSpPr>
        <p:spPr>
          <a:xfrm>
            <a:off x="913805" y="4343704"/>
            <a:ext cx="5030391" cy="4113892"/>
          </a:xfrm>
          <a:noFill/>
          <a:ln/>
        </p:spPr>
        <p:txBody>
          <a:bodyPr/>
          <a:lstStyle/>
          <a:p>
            <a:pPr eaLnBrk="1" hangingPunct="1"/>
            <a:endParaRPr lang="en-US" smtClean="0">
              <a:latin typeface="Arial" pitchFamily="34"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Rectangle 7"/>
          <p:cNvSpPr>
            <a:spLocks noGrp="1" noChangeArrowheads="1"/>
          </p:cNvSpPr>
          <p:nvPr>
            <p:ph type="sldNum" sz="quarter" idx="5"/>
          </p:nvPr>
        </p:nvSpPr>
        <p:spPr>
          <a:noFill/>
        </p:spPr>
        <p:txBody>
          <a:bodyPr/>
          <a:lstStyle/>
          <a:p>
            <a:fld id="{DA32B963-F0E4-4B33-A1F0-EA64956ADADA}" type="slidenum">
              <a:rPr lang="en-US"/>
              <a:pPr/>
              <a:t>61</a:t>
            </a:fld>
            <a:endParaRPr lang="en-US"/>
          </a:p>
        </p:txBody>
      </p:sp>
      <p:sp>
        <p:nvSpPr>
          <p:cNvPr id="93187" name="Rectangle 2"/>
          <p:cNvSpPr>
            <a:spLocks noGrp="1" noRot="1" noChangeAspect="1" noChangeArrowheads="1" noTextEdit="1"/>
          </p:cNvSpPr>
          <p:nvPr>
            <p:ph type="sldImg"/>
          </p:nvPr>
        </p:nvSpPr>
        <p:spPr>
          <a:xfrm>
            <a:off x="1152525" y="692150"/>
            <a:ext cx="4552950" cy="3416300"/>
          </a:xfrm>
          <a:ln/>
        </p:spPr>
      </p:sp>
      <p:sp>
        <p:nvSpPr>
          <p:cNvPr id="93188" name="Rectangle 3"/>
          <p:cNvSpPr>
            <a:spLocks noGrp="1" noChangeArrowheads="1"/>
          </p:cNvSpPr>
          <p:nvPr>
            <p:ph type="body" idx="1"/>
          </p:nvPr>
        </p:nvSpPr>
        <p:spPr>
          <a:xfrm>
            <a:off x="913805" y="4343704"/>
            <a:ext cx="5030391" cy="4113892"/>
          </a:xfrm>
          <a:noFill/>
          <a:ln/>
        </p:spPr>
        <p:txBody>
          <a:bodyPr/>
          <a:lstStyle/>
          <a:p>
            <a:pPr eaLnBrk="1" hangingPunct="1"/>
            <a:endParaRPr lang="en-US" smtClean="0">
              <a:latin typeface="Arial" pitchFamily="34"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Rectangle 7"/>
          <p:cNvSpPr>
            <a:spLocks noGrp="1" noChangeArrowheads="1"/>
          </p:cNvSpPr>
          <p:nvPr>
            <p:ph type="sldNum" sz="quarter" idx="5"/>
          </p:nvPr>
        </p:nvSpPr>
        <p:spPr>
          <a:noFill/>
        </p:spPr>
        <p:txBody>
          <a:bodyPr/>
          <a:lstStyle/>
          <a:p>
            <a:fld id="{55F283D5-12D8-48D3-B53C-18352D9A80F3}" type="slidenum">
              <a:rPr lang="en-US"/>
              <a:pPr/>
              <a:t>62</a:t>
            </a:fld>
            <a:endParaRPr lang="en-US"/>
          </a:p>
        </p:txBody>
      </p:sp>
      <p:sp>
        <p:nvSpPr>
          <p:cNvPr id="96259" name="Rectangle 2"/>
          <p:cNvSpPr>
            <a:spLocks noGrp="1" noRot="1" noChangeAspect="1" noChangeArrowheads="1" noTextEdit="1"/>
          </p:cNvSpPr>
          <p:nvPr>
            <p:ph type="sldImg"/>
          </p:nvPr>
        </p:nvSpPr>
        <p:spPr>
          <a:xfrm>
            <a:off x="1152525" y="692150"/>
            <a:ext cx="4552950" cy="3416300"/>
          </a:xfrm>
          <a:ln/>
        </p:spPr>
      </p:sp>
      <p:sp>
        <p:nvSpPr>
          <p:cNvPr id="96260" name="Rectangle 3"/>
          <p:cNvSpPr>
            <a:spLocks noGrp="1" noChangeArrowheads="1"/>
          </p:cNvSpPr>
          <p:nvPr>
            <p:ph type="body" idx="1"/>
          </p:nvPr>
        </p:nvSpPr>
        <p:spPr>
          <a:xfrm>
            <a:off x="913805" y="4343704"/>
            <a:ext cx="5030391" cy="4113892"/>
          </a:xfrm>
          <a:noFill/>
          <a:ln/>
        </p:spPr>
        <p:txBody>
          <a:bodyPr/>
          <a:lstStyle/>
          <a:p>
            <a:pPr eaLnBrk="1" hangingPunct="1"/>
            <a:endParaRPr lang="en-US" smtClean="0">
              <a:latin typeface="Arial" pitchFamily="34"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BE90B5C0-F60D-4A12-AAED-E4F55CCB4417}" type="datetimeFigureOut">
              <a:rPr lang="en-US" smtClean="0"/>
              <a:pPr/>
              <a:t>11/26/2017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A9B8CF5-CF7F-4E3F-A38C-137B14757C2B}" type="slidenum">
              <a:rPr lang="en-GB" smtClean="0"/>
              <a:pPr/>
              <a:t>‹#›</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BE90B5C0-F60D-4A12-AAED-E4F55CCB4417}" type="datetimeFigureOut">
              <a:rPr lang="en-US" smtClean="0"/>
              <a:pPr/>
              <a:t>11/26/2017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A9B8CF5-CF7F-4E3F-A38C-137B14757C2B}" type="slidenum">
              <a:rPr lang="en-GB" smtClean="0"/>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BE90B5C0-F60D-4A12-AAED-E4F55CCB4417}" type="datetimeFigureOut">
              <a:rPr lang="en-US" smtClean="0"/>
              <a:pPr/>
              <a:t>11/26/2017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A9B8CF5-CF7F-4E3F-A38C-137B14757C2B}" type="slidenum">
              <a:rPr lang="en-GB" smtClean="0"/>
              <a:pPr/>
              <a:t>‹#›</a:t>
            </a:fld>
            <a:endParaRPr lang="en-GB"/>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AndTx">
  <p:cSld name="Title, Content and Text">
    <p:spTree>
      <p:nvGrpSpPr>
        <p:cNvPr id="1" name=""/>
        <p:cNvGrpSpPr/>
        <p:nvPr/>
      </p:nvGrpSpPr>
      <p:grpSpPr>
        <a:xfrm>
          <a:off x="0" y="0"/>
          <a:ext cx="0" cy="0"/>
          <a:chOff x="0" y="0"/>
          <a:chExt cx="0" cy="0"/>
        </a:xfrm>
      </p:grpSpPr>
      <p:sp>
        <p:nvSpPr>
          <p:cNvPr id="2" name="Title 1"/>
          <p:cNvSpPr>
            <a:spLocks noGrp="1"/>
          </p:cNvSpPr>
          <p:nvPr>
            <p:ph type="title"/>
          </p:nvPr>
        </p:nvSpPr>
        <p:spPr>
          <a:xfrm>
            <a:off x="0" y="228600"/>
            <a:ext cx="9144000" cy="11430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98120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648200" y="198120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F6B18D71-4C53-4575-A5DA-03BC21D9E779}" type="slidenum">
              <a:rPr lang="en-US"/>
              <a:pPr>
                <a:defRPr/>
              </a:pPr>
              <a:t>‹#›</a:t>
            </a:fld>
            <a:endParaRPr lang="en-US"/>
          </a:p>
        </p:txBody>
      </p:sp>
    </p:spTree>
  </p:cSld>
  <p:clrMapOvr>
    <a:masterClrMapping/>
  </p:clrMapOvr>
  <p:transition spd="slow">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txAndTwoObj">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229600" cy="5334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648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Rectangle 4"/>
          <p:cNvSpPr>
            <a:spLocks noGrp="1" noChangeArrowheads="1"/>
          </p:cNvSpPr>
          <p:nvPr>
            <p:ph type="dt" sz="half" idx="10"/>
          </p:nvPr>
        </p:nvSpPr>
        <p:spPr>
          <a:ln/>
        </p:spPr>
        <p:txBody>
          <a:bodyPr/>
          <a:lstStyle>
            <a:lvl1pPr>
              <a:defRPr/>
            </a:lvl1pPr>
          </a:lstStyle>
          <a:p>
            <a:fld id="{07AC40C2-BB0B-4483-B178-04F53F10F6A8}" type="datetime1">
              <a:rPr lang="en-US"/>
              <a:pPr/>
              <a:t>11/26/2017</a:t>
            </a:fld>
            <a:endParaRPr lang="en-US"/>
          </a:p>
        </p:txBody>
      </p:sp>
      <p:sp>
        <p:nvSpPr>
          <p:cNvPr id="7" name="Rectangle 5"/>
          <p:cNvSpPr>
            <a:spLocks noGrp="1" noChangeArrowheads="1"/>
          </p:cNvSpPr>
          <p:nvPr>
            <p:ph type="ftr" sz="quarter" idx="11"/>
          </p:nvPr>
        </p:nvSpPr>
        <p:spPr>
          <a:ln/>
        </p:spPr>
        <p:txBody>
          <a:bodyPr/>
          <a:lstStyle>
            <a:lvl1pPr>
              <a:defRPr/>
            </a:lvl1pPr>
          </a:lstStyle>
          <a:p>
            <a:pPr>
              <a:defRPr/>
            </a:pPr>
            <a:r>
              <a:rPr lang="en-US"/>
              <a:t>Zumdahl Chapter 10</a:t>
            </a:r>
          </a:p>
        </p:txBody>
      </p:sp>
      <p:sp>
        <p:nvSpPr>
          <p:cNvPr id="8" name="Rectangle 6"/>
          <p:cNvSpPr>
            <a:spLocks noGrp="1" noChangeArrowheads="1"/>
          </p:cNvSpPr>
          <p:nvPr>
            <p:ph type="sldNum" sz="quarter" idx="12"/>
          </p:nvPr>
        </p:nvSpPr>
        <p:spPr>
          <a:ln/>
        </p:spPr>
        <p:txBody>
          <a:bodyPr/>
          <a:lstStyle>
            <a:lvl1pPr>
              <a:defRPr/>
            </a:lvl1pPr>
          </a:lstStyle>
          <a:p>
            <a:fld id="{2E40C125-B6E0-423F-A14C-D3D0AD709540}" type="slidenum">
              <a:rPr lang="en-US"/>
              <a:pPr/>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CFADB770-5127-4A77-B5B3-A44722B1787E}" type="slidenum">
              <a:rPr lang="en-US"/>
              <a:pPr>
                <a:defRPr/>
              </a:pPr>
              <a:t>‹#›</a:t>
            </a:fld>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fourObj">
  <p:cSld name="عنوان وأربعة من المحتوى">
    <p:spTree>
      <p:nvGrpSpPr>
        <p:cNvPr id="1" name=""/>
        <p:cNvGrpSpPr/>
        <p:nvPr/>
      </p:nvGrpSpPr>
      <p:grpSpPr>
        <a:xfrm>
          <a:off x="0" y="0"/>
          <a:ext cx="0" cy="0"/>
          <a:chOff x="0" y="0"/>
          <a:chExt cx="0" cy="0"/>
        </a:xfrm>
      </p:grpSpPr>
      <p:sp>
        <p:nvSpPr>
          <p:cNvPr id="2" name="عنوان 1"/>
          <p:cNvSpPr>
            <a:spLocks noGrp="1"/>
          </p:cNvSpPr>
          <p:nvPr>
            <p:ph type="title" sz="quarter"/>
          </p:nvPr>
        </p:nvSpPr>
        <p:spPr>
          <a:xfrm>
            <a:off x="574675" y="304800"/>
            <a:ext cx="8001000" cy="1216025"/>
          </a:xfrm>
        </p:spPr>
        <p:txBody>
          <a:bodyPr/>
          <a:lstStyle/>
          <a:p>
            <a:r>
              <a:rPr lang="ar-SA" smtClean="0"/>
              <a:t>انقر لتحرير نمط العنوان الرئيسي</a:t>
            </a:r>
            <a:endParaRPr lang="en-GB"/>
          </a:p>
        </p:txBody>
      </p:sp>
      <p:sp>
        <p:nvSpPr>
          <p:cNvPr id="3" name="عنصر نائب للمحتوى 2"/>
          <p:cNvSpPr>
            <a:spLocks noGrp="1"/>
          </p:cNvSpPr>
          <p:nvPr>
            <p:ph sz="quarter" idx="1"/>
          </p:nvPr>
        </p:nvSpPr>
        <p:spPr>
          <a:xfrm>
            <a:off x="566738" y="1752600"/>
            <a:ext cx="3924300" cy="2057400"/>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GB"/>
          </a:p>
        </p:txBody>
      </p:sp>
      <p:sp>
        <p:nvSpPr>
          <p:cNvPr id="4" name="عنصر نائب للمحتوى 3"/>
          <p:cNvSpPr>
            <a:spLocks noGrp="1"/>
          </p:cNvSpPr>
          <p:nvPr>
            <p:ph sz="quarter" idx="2"/>
          </p:nvPr>
        </p:nvSpPr>
        <p:spPr>
          <a:xfrm>
            <a:off x="4643438" y="1752600"/>
            <a:ext cx="3924300" cy="2057400"/>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GB"/>
          </a:p>
        </p:txBody>
      </p:sp>
      <p:sp>
        <p:nvSpPr>
          <p:cNvPr id="5" name="عنصر نائب للمحتوى 4"/>
          <p:cNvSpPr>
            <a:spLocks noGrp="1"/>
          </p:cNvSpPr>
          <p:nvPr>
            <p:ph sz="quarter" idx="3"/>
          </p:nvPr>
        </p:nvSpPr>
        <p:spPr>
          <a:xfrm>
            <a:off x="566738" y="3962400"/>
            <a:ext cx="3924300" cy="2057400"/>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GB"/>
          </a:p>
        </p:txBody>
      </p:sp>
      <p:sp>
        <p:nvSpPr>
          <p:cNvPr id="6" name="عنصر نائب للمحتوى 5"/>
          <p:cNvSpPr>
            <a:spLocks noGrp="1"/>
          </p:cNvSpPr>
          <p:nvPr>
            <p:ph sz="quarter" idx="4"/>
          </p:nvPr>
        </p:nvSpPr>
        <p:spPr>
          <a:xfrm>
            <a:off x="4643438" y="3962400"/>
            <a:ext cx="3924300" cy="2057400"/>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GB"/>
          </a:p>
        </p:txBody>
      </p:sp>
      <p:sp>
        <p:nvSpPr>
          <p:cNvPr id="7" name="عنصر نائب للتاريخ 6"/>
          <p:cNvSpPr>
            <a:spLocks noGrp="1"/>
          </p:cNvSpPr>
          <p:nvPr>
            <p:ph type="dt" sz="half" idx="10"/>
          </p:nvPr>
        </p:nvSpPr>
        <p:spPr>
          <a:xfrm>
            <a:off x="609600" y="6245225"/>
            <a:ext cx="1981200" cy="476250"/>
          </a:xfrm>
        </p:spPr>
        <p:txBody>
          <a:bodyPr/>
          <a:lstStyle>
            <a:lvl1pPr>
              <a:defRPr/>
            </a:lvl1pPr>
          </a:lstStyle>
          <a:p>
            <a:endParaRPr lang="en-US"/>
          </a:p>
        </p:txBody>
      </p:sp>
      <p:sp>
        <p:nvSpPr>
          <p:cNvPr id="8" name="عنصر نائب للتذييل 7"/>
          <p:cNvSpPr>
            <a:spLocks noGrp="1"/>
          </p:cNvSpPr>
          <p:nvPr>
            <p:ph type="ftr" sz="quarter" idx="11"/>
          </p:nvPr>
        </p:nvSpPr>
        <p:spPr>
          <a:xfrm>
            <a:off x="3124200" y="6245225"/>
            <a:ext cx="2895600" cy="476250"/>
          </a:xfrm>
        </p:spPr>
        <p:txBody>
          <a:bodyPr/>
          <a:lstStyle>
            <a:lvl1pPr>
              <a:defRPr/>
            </a:lvl1pPr>
          </a:lstStyle>
          <a:p>
            <a:endParaRPr lang="en-US"/>
          </a:p>
        </p:txBody>
      </p:sp>
      <p:sp>
        <p:nvSpPr>
          <p:cNvPr id="9" name="عنصر نائب لرقم الشريحة 8"/>
          <p:cNvSpPr>
            <a:spLocks noGrp="1"/>
          </p:cNvSpPr>
          <p:nvPr>
            <p:ph type="sldNum" sz="quarter" idx="12"/>
          </p:nvPr>
        </p:nvSpPr>
        <p:spPr>
          <a:xfrm>
            <a:off x="6553200" y="6245225"/>
            <a:ext cx="1981200" cy="476250"/>
          </a:xfrm>
        </p:spPr>
        <p:txBody>
          <a:bodyPr/>
          <a:lstStyle>
            <a:lvl1pPr>
              <a:defRPr/>
            </a:lvl1pPr>
          </a:lstStyle>
          <a:p>
            <a:fld id="{1C5D909B-50C5-4E66-8FA1-917EB6D79611}" type="slidenum">
              <a:rPr lang="en-US"/>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BE90B5C0-F60D-4A12-AAED-E4F55CCB4417}" type="datetimeFigureOut">
              <a:rPr lang="en-US" smtClean="0"/>
              <a:pPr/>
              <a:t>11/26/2017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A9B8CF5-CF7F-4E3F-A38C-137B14757C2B}" type="slidenum">
              <a:rPr lang="en-GB" smtClean="0"/>
              <a:pPr/>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E90B5C0-F60D-4A12-AAED-E4F55CCB4417}" type="datetimeFigureOut">
              <a:rPr lang="en-US" smtClean="0"/>
              <a:pPr/>
              <a:t>11/26/2017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A9B8CF5-CF7F-4E3F-A38C-137B14757C2B}" type="slidenum">
              <a:rPr lang="en-GB" smtClean="0"/>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BE90B5C0-F60D-4A12-AAED-E4F55CCB4417}" type="datetimeFigureOut">
              <a:rPr lang="en-US" smtClean="0"/>
              <a:pPr/>
              <a:t>11/26/2017</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A9B8CF5-CF7F-4E3F-A38C-137B14757C2B}" type="slidenum">
              <a:rPr lang="en-GB" smtClean="0"/>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BE90B5C0-F60D-4A12-AAED-E4F55CCB4417}" type="datetimeFigureOut">
              <a:rPr lang="en-US" smtClean="0"/>
              <a:pPr/>
              <a:t>11/26/2017</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9A9B8CF5-CF7F-4E3F-A38C-137B14757C2B}" type="slidenum">
              <a:rPr lang="en-GB" smtClean="0"/>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BE90B5C0-F60D-4A12-AAED-E4F55CCB4417}" type="datetimeFigureOut">
              <a:rPr lang="en-US" smtClean="0"/>
              <a:pPr/>
              <a:t>11/26/2017</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9A9B8CF5-CF7F-4E3F-A38C-137B14757C2B}" type="slidenum">
              <a:rPr lang="en-GB" smtClean="0"/>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E90B5C0-F60D-4A12-AAED-E4F55CCB4417}" type="datetimeFigureOut">
              <a:rPr lang="en-US" smtClean="0"/>
              <a:pPr/>
              <a:t>11/26/2017</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9A9B8CF5-CF7F-4E3F-A38C-137B14757C2B}" type="slidenum">
              <a:rPr lang="en-GB" smtClean="0"/>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E90B5C0-F60D-4A12-AAED-E4F55CCB4417}" type="datetimeFigureOut">
              <a:rPr lang="en-US" smtClean="0"/>
              <a:pPr/>
              <a:t>11/26/2017</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A9B8CF5-CF7F-4E3F-A38C-137B14757C2B}" type="slidenum">
              <a:rPr lang="en-GB" smtClean="0"/>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E90B5C0-F60D-4A12-AAED-E4F55CCB4417}" type="datetimeFigureOut">
              <a:rPr lang="en-US" smtClean="0"/>
              <a:pPr/>
              <a:t>11/26/2017</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A9B8CF5-CF7F-4E3F-A38C-137B14757C2B}" type="slidenum">
              <a:rPr lang="en-GB" smtClean="0"/>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E90B5C0-F60D-4A12-AAED-E4F55CCB4417}" type="datetimeFigureOut">
              <a:rPr lang="en-US" smtClean="0"/>
              <a:pPr/>
              <a:t>11/26/2017</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A9B8CF5-CF7F-4E3F-A38C-137B14757C2B}" type="slidenum">
              <a:rPr lang="en-GB" smtClean="0"/>
              <a:pPr/>
              <a:t>‹#›</a:t>
            </a:fld>
            <a:endParaRPr lang="en-GB"/>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1.png"/><Relationship Id="rId1" Type="http://schemas.openxmlformats.org/officeDocument/2006/relationships/slideLayout" Target="../slideLayouts/slideLayout7.xml"/><Relationship Id="rId4" Type="http://schemas.openxmlformats.org/officeDocument/2006/relationships/image" Target="../media/image11.png"/></Relationships>
</file>

<file path=ppt/slides/_rels/slide1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png"/><Relationship Id="rId1" Type="http://schemas.openxmlformats.org/officeDocument/2006/relationships/slideLayout" Target="../slideLayouts/slideLayout7.xml"/><Relationship Id="rId4" Type="http://schemas.openxmlformats.org/officeDocument/2006/relationships/image" Target="../media/image13.png"/></Relationships>
</file>

<file path=ppt/slides/_rels/slide1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15.emf"/><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3" Type="http://schemas.openxmlformats.org/officeDocument/2006/relationships/image" Target="../media/image16.emf"/><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png"/><Relationship Id="rId1" Type="http://schemas.openxmlformats.org/officeDocument/2006/relationships/slideLayout" Target="../slideLayouts/slideLayout7.xml"/><Relationship Id="rId4" Type="http://schemas.openxmlformats.org/officeDocument/2006/relationships/image" Target="../media/image18.png"/></Relationships>
</file>

<file path=ppt/slides/_rels/slide17.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png"/><Relationship Id="rId1" Type="http://schemas.openxmlformats.org/officeDocument/2006/relationships/slideLayout" Target="../slideLayouts/slideLayout7.xml"/><Relationship Id="rId4" Type="http://schemas.openxmlformats.org/officeDocument/2006/relationships/image" Target="../media/image20.png"/></Relationships>
</file>

<file path=ppt/slides/_rels/slide1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21.emf"/><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png"/><Relationship Id="rId1" Type="http://schemas.openxmlformats.org/officeDocument/2006/relationships/slideLayout" Target="../slideLayouts/slideLayout12.xml"/><Relationship Id="rId4" Type="http://schemas.openxmlformats.org/officeDocument/2006/relationships/image" Target="../media/image3.emf"/></Relationships>
</file>

<file path=ppt/slides/_rels/slide20.xml.rels><?xml version="1.0" encoding="UTF-8" standalone="yes"?>
<Relationships xmlns="http://schemas.openxmlformats.org/package/2006/relationships"><Relationship Id="rId3" Type="http://schemas.openxmlformats.org/officeDocument/2006/relationships/image" Target="../media/image22.emf"/><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1.png"/><Relationship Id="rId1" Type="http://schemas.openxmlformats.org/officeDocument/2006/relationships/slideLayout" Target="../slideLayouts/slideLayout12.xml"/><Relationship Id="rId4" Type="http://schemas.openxmlformats.org/officeDocument/2006/relationships/image" Target="../media/image25.png"/></Relationships>
</file>

<file path=ppt/slides/_rels/slide23.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1.png"/><Relationship Id="rId1" Type="http://schemas.openxmlformats.org/officeDocument/2006/relationships/slideLayout" Target="../slideLayouts/slideLayout12.xml"/><Relationship Id="rId5" Type="http://schemas.openxmlformats.org/officeDocument/2006/relationships/image" Target="../media/image28.png"/><Relationship Id="rId4" Type="http://schemas.openxmlformats.org/officeDocument/2006/relationships/image" Target="../media/image27.png"/></Relationships>
</file>

<file path=ppt/slides/_rels/slide24.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1.png"/><Relationship Id="rId1" Type="http://schemas.openxmlformats.org/officeDocument/2006/relationships/slideLayout" Target="../slideLayouts/slideLayout12.xml"/><Relationship Id="rId4" Type="http://schemas.openxmlformats.org/officeDocument/2006/relationships/image" Target="../media/image30.png"/></Relationships>
</file>

<file path=ppt/slides/_rels/slide25.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1.png"/><Relationship Id="rId1" Type="http://schemas.openxmlformats.org/officeDocument/2006/relationships/slideLayout" Target="../slideLayouts/slideLayout12.xml"/><Relationship Id="rId4" Type="http://schemas.openxmlformats.org/officeDocument/2006/relationships/image" Target="../media/image32.png"/></Relationships>
</file>

<file path=ppt/slides/_rels/slide26.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30.xml.rels><?xml version="1.0" encoding="UTF-8" standalone="yes"?>
<Relationships xmlns="http://schemas.openxmlformats.org/package/2006/relationships"><Relationship Id="rId8" Type="http://schemas.openxmlformats.org/officeDocument/2006/relationships/image" Target="../media/image40.emf"/><Relationship Id="rId3" Type="http://schemas.openxmlformats.org/officeDocument/2006/relationships/image" Target="../media/image35.png"/><Relationship Id="rId7" Type="http://schemas.openxmlformats.org/officeDocument/2006/relationships/image" Target="../media/image39.emf"/><Relationship Id="rId2" Type="http://schemas.openxmlformats.org/officeDocument/2006/relationships/image" Target="../media/image1.png"/><Relationship Id="rId1" Type="http://schemas.openxmlformats.org/officeDocument/2006/relationships/slideLayout" Target="../slideLayouts/slideLayout6.xml"/><Relationship Id="rId6" Type="http://schemas.openxmlformats.org/officeDocument/2006/relationships/image" Target="../media/image38.emf"/><Relationship Id="rId11" Type="http://schemas.openxmlformats.org/officeDocument/2006/relationships/image" Target="../media/image43.emf"/><Relationship Id="rId5" Type="http://schemas.openxmlformats.org/officeDocument/2006/relationships/image" Target="../media/image37.emf"/><Relationship Id="rId10" Type="http://schemas.openxmlformats.org/officeDocument/2006/relationships/image" Target="../media/image42.emf"/><Relationship Id="rId4" Type="http://schemas.openxmlformats.org/officeDocument/2006/relationships/image" Target="../media/image36.emf"/><Relationship Id="rId9" Type="http://schemas.openxmlformats.org/officeDocument/2006/relationships/image" Target="../media/image41.emf"/></Relationships>
</file>

<file path=ppt/slides/_rels/slide31.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1.png"/><Relationship Id="rId1" Type="http://schemas.openxmlformats.org/officeDocument/2006/relationships/slideLayout" Target="../slideLayouts/slideLayout6.xml"/><Relationship Id="rId4" Type="http://schemas.openxmlformats.org/officeDocument/2006/relationships/image" Target="../media/image44.emf"/></Relationships>
</file>

<file path=ppt/slides/_rels/slide32.xml.rels><?xml version="1.0" encoding="UTF-8" standalone="yes"?>
<Relationships xmlns="http://schemas.openxmlformats.org/package/2006/relationships"><Relationship Id="rId3" Type="http://schemas.openxmlformats.org/officeDocument/2006/relationships/image" Target="../media/image45.emf"/><Relationship Id="rId2" Type="http://schemas.openxmlformats.org/officeDocument/2006/relationships/image" Target="../media/image1.png"/><Relationship Id="rId1" Type="http://schemas.openxmlformats.org/officeDocument/2006/relationships/slideLayout" Target="../slideLayouts/slideLayout6.xml"/><Relationship Id="rId5" Type="http://schemas.openxmlformats.org/officeDocument/2006/relationships/image" Target="../media/image47.emf"/><Relationship Id="rId4" Type="http://schemas.openxmlformats.org/officeDocument/2006/relationships/image" Target="../media/image46.emf"/></Relationships>
</file>

<file path=ppt/slides/_rels/slide33.xml.rels><?xml version="1.0" encoding="UTF-8" standalone="yes"?>
<Relationships xmlns="http://schemas.openxmlformats.org/package/2006/relationships"><Relationship Id="rId8" Type="http://schemas.openxmlformats.org/officeDocument/2006/relationships/image" Target="../media/image53.emf"/><Relationship Id="rId3" Type="http://schemas.openxmlformats.org/officeDocument/2006/relationships/image" Target="../media/image48.png"/><Relationship Id="rId7" Type="http://schemas.openxmlformats.org/officeDocument/2006/relationships/image" Target="../media/image52.emf"/><Relationship Id="rId2" Type="http://schemas.openxmlformats.org/officeDocument/2006/relationships/image" Target="../media/image1.png"/><Relationship Id="rId1" Type="http://schemas.openxmlformats.org/officeDocument/2006/relationships/slideLayout" Target="../slideLayouts/slideLayout6.xml"/><Relationship Id="rId6" Type="http://schemas.openxmlformats.org/officeDocument/2006/relationships/image" Target="../media/image51.emf"/><Relationship Id="rId5" Type="http://schemas.openxmlformats.org/officeDocument/2006/relationships/image" Target="../media/image50.emf"/><Relationship Id="rId4" Type="http://schemas.openxmlformats.org/officeDocument/2006/relationships/image" Target="../media/image49.emf"/></Relationships>
</file>

<file path=ppt/slides/_rels/slide3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3" Type="http://schemas.openxmlformats.org/officeDocument/2006/relationships/image" Target="../media/image54.jpe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3" Type="http://schemas.openxmlformats.org/officeDocument/2006/relationships/image" Target="../media/image56.emf"/><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3" Type="http://schemas.openxmlformats.org/officeDocument/2006/relationships/image" Target="../media/image57.emf"/><Relationship Id="rId2" Type="http://schemas.openxmlformats.org/officeDocument/2006/relationships/image" Target="../media/image1.png"/><Relationship Id="rId1" Type="http://schemas.openxmlformats.org/officeDocument/2006/relationships/slideLayout" Target="../slideLayouts/slideLayout7.xml"/><Relationship Id="rId4" Type="http://schemas.openxmlformats.org/officeDocument/2006/relationships/image" Target="../media/image58.emf"/></Relationships>
</file>

<file path=ppt/slides/_rels/slide39.xml.rels><?xml version="1.0" encoding="UTF-8" standalone="yes"?>
<Relationships xmlns="http://schemas.openxmlformats.org/package/2006/relationships"><Relationship Id="rId3" Type="http://schemas.openxmlformats.org/officeDocument/2006/relationships/image" Target="../media/image59.emf"/><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40.xml.rels><?xml version="1.0" encoding="UTF-8" standalone="yes"?>
<Relationships xmlns="http://schemas.openxmlformats.org/package/2006/relationships"><Relationship Id="rId3" Type="http://schemas.openxmlformats.org/officeDocument/2006/relationships/image" Target="../media/image60.jpe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3" Type="http://schemas.openxmlformats.org/officeDocument/2006/relationships/image" Target="../media/image61.jpeg"/><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image" Target="../media/image64.jpeg"/><Relationship Id="rId5" Type="http://schemas.openxmlformats.org/officeDocument/2006/relationships/image" Target="../media/image63.jpeg"/><Relationship Id="rId4" Type="http://schemas.openxmlformats.org/officeDocument/2006/relationships/image" Target="../media/image62.jpeg"/></Relationships>
</file>

<file path=ppt/slides/_rels/slide43.xml.rels><?xml version="1.0" encoding="UTF-8" standalone="yes"?>
<Relationships xmlns="http://schemas.openxmlformats.org/package/2006/relationships"><Relationship Id="rId3" Type="http://schemas.openxmlformats.org/officeDocument/2006/relationships/image" Target="../media/image65.jpe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image" Target="../media/image1.png"/><Relationship Id="rId1" Type="http://schemas.openxmlformats.org/officeDocument/2006/relationships/slideLayout" Target="../slideLayouts/slideLayout7.xml"/><Relationship Id="rId4" Type="http://schemas.openxmlformats.org/officeDocument/2006/relationships/image" Target="../media/image67.png"/></Relationships>
</file>

<file path=ppt/slides/_rels/slide47.xml.rels><?xml version="1.0" encoding="UTF-8" standalone="yes"?>
<Relationships xmlns="http://schemas.openxmlformats.org/package/2006/relationships"><Relationship Id="rId3" Type="http://schemas.openxmlformats.org/officeDocument/2006/relationships/image" Target="../media/image68.png"/><Relationship Id="rId2" Type="http://schemas.openxmlformats.org/officeDocument/2006/relationships/image" Target="../media/image1.png"/><Relationship Id="rId1" Type="http://schemas.openxmlformats.org/officeDocument/2006/relationships/slideLayout" Target="../slideLayouts/slideLayout7.xml"/><Relationship Id="rId4" Type="http://schemas.openxmlformats.org/officeDocument/2006/relationships/image" Target="../media/image69.png"/></Relationships>
</file>

<file path=ppt/slides/_rels/slide48.xml.rels><?xml version="1.0" encoding="UTF-8" standalone="yes"?>
<Relationships xmlns="http://schemas.openxmlformats.org/package/2006/relationships"><Relationship Id="rId3" Type="http://schemas.openxmlformats.org/officeDocument/2006/relationships/image" Target="../media/image70.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3" Type="http://schemas.openxmlformats.org/officeDocument/2006/relationships/image" Target="../media/image71.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3" Type="http://schemas.openxmlformats.org/officeDocument/2006/relationships/image" Target="../media/image72.png"/><Relationship Id="rId2" Type="http://schemas.openxmlformats.org/officeDocument/2006/relationships/image" Target="../media/image1.png"/><Relationship Id="rId1" Type="http://schemas.openxmlformats.org/officeDocument/2006/relationships/slideLayout" Target="../slideLayouts/slideLayout7.xml"/><Relationship Id="rId5" Type="http://schemas.openxmlformats.org/officeDocument/2006/relationships/image" Target="../media/image74.png"/><Relationship Id="rId4" Type="http://schemas.openxmlformats.org/officeDocument/2006/relationships/image" Target="../media/image73.png"/></Relationships>
</file>

<file path=ppt/slides/_rels/slide51.xml.rels><?xml version="1.0" encoding="UTF-8" standalone="yes"?>
<Relationships xmlns="http://schemas.openxmlformats.org/package/2006/relationships"><Relationship Id="rId3" Type="http://schemas.openxmlformats.org/officeDocument/2006/relationships/image" Target="../media/image75.emf"/><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3" Type="http://schemas.openxmlformats.org/officeDocument/2006/relationships/image" Target="../media/image76.emf"/><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3" Type="http://schemas.openxmlformats.org/officeDocument/2006/relationships/image" Target="../media/image77.emf"/><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3" Type="http://schemas.openxmlformats.org/officeDocument/2006/relationships/image" Target="../media/image78.png"/><Relationship Id="rId2" Type="http://schemas.openxmlformats.org/officeDocument/2006/relationships/image" Target="../media/image1.png"/><Relationship Id="rId1" Type="http://schemas.openxmlformats.org/officeDocument/2006/relationships/slideLayout" Target="../slideLayouts/slideLayout7.xml"/><Relationship Id="rId5" Type="http://schemas.openxmlformats.org/officeDocument/2006/relationships/image" Target="../media/image80.png"/><Relationship Id="rId4" Type="http://schemas.openxmlformats.org/officeDocument/2006/relationships/image" Target="../media/image79.png"/></Relationships>
</file>

<file path=ppt/slides/_rels/slide55.xml.rels><?xml version="1.0" encoding="UTF-8" standalone="yes"?>
<Relationships xmlns="http://schemas.openxmlformats.org/package/2006/relationships"><Relationship Id="rId2" Type="http://schemas.openxmlformats.org/officeDocument/2006/relationships/image" Target="../media/image81.png"/><Relationship Id="rId1" Type="http://schemas.openxmlformats.org/officeDocument/2006/relationships/slideLayout" Target="../slideLayouts/slideLayout7.xml"/></Relationships>
</file>

<file path=ppt/slides/_rels/slide56.xml.rels><?xml version="1.0" encoding="UTF-8" standalone="yes"?>
<Relationships xmlns="http://schemas.openxmlformats.org/package/2006/relationships"><Relationship Id="rId3" Type="http://schemas.openxmlformats.org/officeDocument/2006/relationships/image" Target="../media/image82.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57.xml.rels><?xml version="1.0" encoding="UTF-8" standalone="yes"?>
<Relationships xmlns="http://schemas.openxmlformats.org/package/2006/relationships"><Relationship Id="rId3" Type="http://schemas.openxmlformats.org/officeDocument/2006/relationships/image" Target="../media/image83.png"/><Relationship Id="rId2" Type="http://schemas.openxmlformats.org/officeDocument/2006/relationships/image" Target="../media/image1.png"/><Relationship Id="rId1" Type="http://schemas.openxmlformats.org/officeDocument/2006/relationships/slideLayout" Target="../slideLayouts/slideLayout7.xml"/><Relationship Id="rId4" Type="http://schemas.openxmlformats.org/officeDocument/2006/relationships/image" Target="../media/image84.png"/></Relationships>
</file>

<file path=ppt/slides/_rels/slide58.xml.rels><?xml version="1.0" encoding="UTF-8" standalone="yes"?>
<Relationships xmlns="http://schemas.openxmlformats.org/package/2006/relationships"><Relationship Id="rId3" Type="http://schemas.openxmlformats.org/officeDocument/2006/relationships/image" Target="../media/image85.png"/><Relationship Id="rId7" Type="http://schemas.openxmlformats.org/officeDocument/2006/relationships/image" Target="../media/image89.png"/><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image" Target="../media/image88.png"/><Relationship Id="rId5" Type="http://schemas.openxmlformats.org/officeDocument/2006/relationships/image" Target="../media/image87.png"/><Relationship Id="rId4" Type="http://schemas.openxmlformats.org/officeDocument/2006/relationships/image" Target="../media/image86.png"/></Relationships>
</file>

<file path=ppt/slides/_rels/slide59.xml.rels><?xml version="1.0" encoding="UTF-8" standalone="yes"?>
<Relationships xmlns="http://schemas.openxmlformats.org/package/2006/relationships"><Relationship Id="rId8" Type="http://schemas.openxmlformats.org/officeDocument/2006/relationships/image" Target="../media/image91.wmf"/><Relationship Id="rId3" Type="http://schemas.openxmlformats.org/officeDocument/2006/relationships/notesSlide" Target="../notesSlides/notesSlide1.xml"/><Relationship Id="rId7" Type="http://schemas.openxmlformats.org/officeDocument/2006/relationships/oleObject" Target="../embeddings/oleObject2.bin"/><Relationship Id="rId12" Type="http://schemas.openxmlformats.org/officeDocument/2006/relationships/image" Target="../media/image93.wmf"/><Relationship Id="rId2" Type="http://schemas.openxmlformats.org/officeDocument/2006/relationships/slideLayout" Target="../slideLayouts/slideLayout13.xml"/><Relationship Id="rId1" Type="http://schemas.openxmlformats.org/officeDocument/2006/relationships/vmlDrawing" Target="../drawings/vmlDrawing1.vml"/><Relationship Id="rId6" Type="http://schemas.openxmlformats.org/officeDocument/2006/relationships/image" Target="../media/image90.wmf"/><Relationship Id="rId11" Type="http://schemas.openxmlformats.org/officeDocument/2006/relationships/oleObject" Target="../embeddings/oleObject4.bin"/><Relationship Id="rId5" Type="http://schemas.openxmlformats.org/officeDocument/2006/relationships/oleObject" Target="../embeddings/oleObject1.bin"/><Relationship Id="rId10" Type="http://schemas.openxmlformats.org/officeDocument/2006/relationships/image" Target="../media/image92.wmf"/><Relationship Id="rId4" Type="http://schemas.openxmlformats.org/officeDocument/2006/relationships/image" Target="../media/image1.png"/><Relationship Id="rId9" Type="http://schemas.openxmlformats.org/officeDocument/2006/relationships/oleObject" Target="../embeddings/oleObject3.bin"/></Relationships>
</file>

<file path=ppt/slides/_rels/slide6.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60.xml.rels><?xml version="1.0" encoding="UTF-8" standalone="yes"?>
<Relationships xmlns="http://schemas.openxmlformats.org/package/2006/relationships"><Relationship Id="rId8" Type="http://schemas.openxmlformats.org/officeDocument/2006/relationships/image" Target="../media/image95.wmf"/><Relationship Id="rId3" Type="http://schemas.openxmlformats.org/officeDocument/2006/relationships/notesSlide" Target="../notesSlides/notesSlide2.xml"/><Relationship Id="rId7" Type="http://schemas.openxmlformats.org/officeDocument/2006/relationships/oleObject" Target="../embeddings/oleObject6.bin"/><Relationship Id="rId2" Type="http://schemas.openxmlformats.org/officeDocument/2006/relationships/slideLayout" Target="../slideLayouts/slideLayout13.xml"/><Relationship Id="rId1" Type="http://schemas.openxmlformats.org/officeDocument/2006/relationships/vmlDrawing" Target="../drawings/vmlDrawing2.vml"/><Relationship Id="rId6" Type="http://schemas.openxmlformats.org/officeDocument/2006/relationships/image" Target="../media/image94.wmf"/><Relationship Id="rId5" Type="http://schemas.openxmlformats.org/officeDocument/2006/relationships/oleObject" Target="../embeddings/oleObject5.bin"/><Relationship Id="rId4" Type="http://schemas.openxmlformats.org/officeDocument/2006/relationships/image" Target="../media/image1.png"/><Relationship Id="rId9" Type="http://schemas.openxmlformats.org/officeDocument/2006/relationships/image" Target="../media/image96.jpeg"/></Relationships>
</file>

<file path=ppt/slides/_rels/slide61.xml.rels><?xml version="1.0" encoding="UTF-8" standalone="yes"?>
<Relationships xmlns="http://schemas.openxmlformats.org/package/2006/relationships"><Relationship Id="rId8" Type="http://schemas.openxmlformats.org/officeDocument/2006/relationships/image" Target="../media/image98.wmf"/><Relationship Id="rId3" Type="http://schemas.openxmlformats.org/officeDocument/2006/relationships/notesSlide" Target="../notesSlides/notesSlide3.xml"/><Relationship Id="rId7" Type="http://schemas.openxmlformats.org/officeDocument/2006/relationships/oleObject" Target="../embeddings/oleObject8.bin"/><Relationship Id="rId2" Type="http://schemas.openxmlformats.org/officeDocument/2006/relationships/slideLayout" Target="../slideLayouts/slideLayout13.xml"/><Relationship Id="rId1" Type="http://schemas.openxmlformats.org/officeDocument/2006/relationships/vmlDrawing" Target="../drawings/vmlDrawing3.vml"/><Relationship Id="rId6" Type="http://schemas.openxmlformats.org/officeDocument/2006/relationships/image" Target="../media/image97.wmf"/><Relationship Id="rId5" Type="http://schemas.openxmlformats.org/officeDocument/2006/relationships/oleObject" Target="../embeddings/oleObject7.bin"/><Relationship Id="rId4" Type="http://schemas.openxmlformats.org/officeDocument/2006/relationships/image" Target="../media/image1.png"/></Relationships>
</file>

<file path=ppt/slides/_rels/slide62.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14.xml"/><Relationship Id="rId1" Type="http://schemas.openxmlformats.org/officeDocument/2006/relationships/vmlDrawing" Target="../drawings/vmlDrawing4.vml"/><Relationship Id="rId6" Type="http://schemas.openxmlformats.org/officeDocument/2006/relationships/image" Target="../media/image99.wmf"/><Relationship Id="rId5" Type="http://schemas.openxmlformats.org/officeDocument/2006/relationships/oleObject" Target="../embeddings/oleObject9.bin"/><Relationship Id="rId4" Type="http://schemas.openxmlformats.org/officeDocument/2006/relationships/image" Target="../media/image1.png"/></Relationships>
</file>

<file path=ppt/slides/_rels/slide63.xml.rels><?xml version="1.0" encoding="UTF-8" standalone="yes"?>
<Relationships xmlns="http://schemas.openxmlformats.org/package/2006/relationships"><Relationship Id="rId3" Type="http://schemas.openxmlformats.org/officeDocument/2006/relationships/image" Target="../media/image100.png"/><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image" Target="../media/image103.png"/><Relationship Id="rId5" Type="http://schemas.openxmlformats.org/officeDocument/2006/relationships/image" Target="../media/image102.png"/><Relationship Id="rId4" Type="http://schemas.openxmlformats.org/officeDocument/2006/relationships/image" Target="../media/image101.png"/></Relationships>
</file>

<file path=ppt/slides/_rels/slide6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65.xml.rels><?xml version="1.0" encoding="UTF-8" standalone="yes"?>
<Relationships xmlns="http://schemas.openxmlformats.org/package/2006/relationships"><Relationship Id="rId3" Type="http://schemas.openxmlformats.org/officeDocument/2006/relationships/image" Target="../media/image104.emf"/><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66.xml.rels><?xml version="1.0" encoding="UTF-8" standalone="yes"?>
<Relationships xmlns="http://schemas.openxmlformats.org/package/2006/relationships"><Relationship Id="rId3" Type="http://schemas.openxmlformats.org/officeDocument/2006/relationships/image" Target="../media/image105.emf"/><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67.xml.rels><?xml version="1.0" encoding="UTF-8" standalone="yes"?>
<Relationships xmlns="http://schemas.openxmlformats.org/package/2006/relationships"><Relationship Id="rId3" Type="http://schemas.openxmlformats.org/officeDocument/2006/relationships/image" Target="../media/image106.emf"/><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68.xml.rels><?xml version="1.0" encoding="UTF-8" standalone="yes"?>
<Relationships xmlns="http://schemas.openxmlformats.org/package/2006/relationships"><Relationship Id="rId8" Type="http://schemas.openxmlformats.org/officeDocument/2006/relationships/oleObject" Target="../embeddings/oleObject12.bin"/><Relationship Id="rId3" Type="http://schemas.openxmlformats.org/officeDocument/2006/relationships/image" Target="../media/image1.png"/><Relationship Id="rId7" Type="http://schemas.openxmlformats.org/officeDocument/2006/relationships/image" Target="../media/image108.wmf"/><Relationship Id="rId2" Type="http://schemas.openxmlformats.org/officeDocument/2006/relationships/slideLayout" Target="../slideLayouts/slideLayout7.xml"/><Relationship Id="rId1" Type="http://schemas.openxmlformats.org/officeDocument/2006/relationships/vmlDrawing" Target="../drawings/vmlDrawing5.vml"/><Relationship Id="rId6" Type="http://schemas.openxmlformats.org/officeDocument/2006/relationships/oleObject" Target="../embeddings/oleObject11.bin"/><Relationship Id="rId5" Type="http://schemas.openxmlformats.org/officeDocument/2006/relationships/image" Target="../media/image107.wmf"/><Relationship Id="rId4" Type="http://schemas.openxmlformats.org/officeDocument/2006/relationships/oleObject" Target="../embeddings/oleObject10.bin"/><Relationship Id="rId9" Type="http://schemas.openxmlformats.org/officeDocument/2006/relationships/image" Target="../media/image109.wmf"/></Relationships>
</file>

<file path=ppt/slides/_rels/slide69.xml.rels><?xml version="1.0" encoding="UTF-8" standalone="yes"?>
<Relationships xmlns="http://schemas.openxmlformats.org/package/2006/relationships"><Relationship Id="rId8" Type="http://schemas.openxmlformats.org/officeDocument/2006/relationships/oleObject" Target="../embeddings/oleObject15.bin"/><Relationship Id="rId13" Type="http://schemas.openxmlformats.org/officeDocument/2006/relationships/image" Target="../media/image114.wmf"/><Relationship Id="rId3" Type="http://schemas.openxmlformats.org/officeDocument/2006/relationships/image" Target="../media/image1.png"/><Relationship Id="rId7" Type="http://schemas.openxmlformats.org/officeDocument/2006/relationships/image" Target="../media/image111.wmf"/><Relationship Id="rId12" Type="http://schemas.openxmlformats.org/officeDocument/2006/relationships/oleObject" Target="../embeddings/oleObject17.bin"/><Relationship Id="rId2" Type="http://schemas.openxmlformats.org/officeDocument/2006/relationships/slideLayout" Target="../slideLayouts/slideLayout15.xml"/><Relationship Id="rId1" Type="http://schemas.openxmlformats.org/officeDocument/2006/relationships/vmlDrawing" Target="../drawings/vmlDrawing6.vml"/><Relationship Id="rId6" Type="http://schemas.openxmlformats.org/officeDocument/2006/relationships/oleObject" Target="../embeddings/oleObject14.bin"/><Relationship Id="rId11" Type="http://schemas.openxmlformats.org/officeDocument/2006/relationships/image" Target="../media/image113.wmf"/><Relationship Id="rId5" Type="http://schemas.openxmlformats.org/officeDocument/2006/relationships/image" Target="../media/image110.wmf"/><Relationship Id="rId10" Type="http://schemas.openxmlformats.org/officeDocument/2006/relationships/oleObject" Target="../embeddings/oleObject16.bin"/><Relationship Id="rId4" Type="http://schemas.openxmlformats.org/officeDocument/2006/relationships/oleObject" Target="../embeddings/oleObject13.bin"/><Relationship Id="rId9" Type="http://schemas.openxmlformats.org/officeDocument/2006/relationships/image" Target="../media/image112.wmf"/></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7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3" Type="http://schemas.openxmlformats.org/officeDocument/2006/relationships/image" Target="../media/image115.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73.xml.rels><?xml version="1.0" encoding="UTF-8" standalone="yes"?>
<Relationships xmlns="http://schemas.openxmlformats.org/package/2006/relationships"><Relationship Id="rId3" Type="http://schemas.openxmlformats.org/officeDocument/2006/relationships/image" Target="../media/image116.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7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75.xml.rels><?xml version="1.0" encoding="UTF-8" standalone="yes"?>
<Relationships xmlns="http://schemas.openxmlformats.org/package/2006/relationships"><Relationship Id="rId3" Type="http://schemas.openxmlformats.org/officeDocument/2006/relationships/image" Target="../media/image117.emf"/><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76.xml.rels><?xml version="1.0" encoding="UTF-8" standalone="yes"?>
<Relationships xmlns="http://schemas.openxmlformats.org/package/2006/relationships"><Relationship Id="rId3" Type="http://schemas.openxmlformats.org/officeDocument/2006/relationships/image" Target="../media/image118.emf"/><Relationship Id="rId2" Type="http://schemas.openxmlformats.org/officeDocument/2006/relationships/image" Target="../media/image1.png"/><Relationship Id="rId1" Type="http://schemas.openxmlformats.org/officeDocument/2006/relationships/slideLayout" Target="../slideLayouts/slideLayout7.xml"/><Relationship Id="rId4" Type="http://schemas.openxmlformats.org/officeDocument/2006/relationships/image" Target="../media/image119.emf"/></Relationships>
</file>

<file path=ppt/slides/_rels/slide77.xml.rels><?xml version="1.0" encoding="UTF-8" standalone="yes"?>
<Relationships xmlns="http://schemas.openxmlformats.org/package/2006/relationships"><Relationship Id="rId3" Type="http://schemas.openxmlformats.org/officeDocument/2006/relationships/image" Target="../media/image120.emf"/><Relationship Id="rId2" Type="http://schemas.openxmlformats.org/officeDocument/2006/relationships/image" Target="../media/image1.png"/><Relationship Id="rId1" Type="http://schemas.openxmlformats.org/officeDocument/2006/relationships/slideLayout" Target="../slideLayouts/slideLayout7.xml"/><Relationship Id="rId4" Type="http://schemas.openxmlformats.org/officeDocument/2006/relationships/image" Target="../media/image121.emf"/></Relationships>
</file>

<file path=ppt/slides/_rels/slide7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79.xml.rels><?xml version="1.0" encoding="UTF-8" standalone="yes"?>
<Relationships xmlns="http://schemas.openxmlformats.org/package/2006/relationships"><Relationship Id="rId3" Type="http://schemas.openxmlformats.org/officeDocument/2006/relationships/hyperlink" Target="http://chemwiki.ucdavis.edu/@api/deki/files/9973/chemwiki_mixing_2.png" TargetMode="External"/><Relationship Id="rId2" Type="http://schemas.openxmlformats.org/officeDocument/2006/relationships/image" Target="../media/image1.png"/><Relationship Id="rId1" Type="http://schemas.openxmlformats.org/officeDocument/2006/relationships/slideLayout" Target="../slideLayouts/slideLayout7.xml"/><Relationship Id="rId4" Type="http://schemas.openxmlformats.org/officeDocument/2006/relationships/image" Target="../media/image122.png"/></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8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81.xml.rels><?xml version="1.0" encoding="UTF-8" standalone="yes"?>
<Relationships xmlns="http://schemas.openxmlformats.org/package/2006/relationships"><Relationship Id="rId3" Type="http://schemas.openxmlformats.org/officeDocument/2006/relationships/image" Target="../media/image123.emf"/><Relationship Id="rId2" Type="http://schemas.openxmlformats.org/officeDocument/2006/relationships/image" Target="../media/image1.png"/><Relationship Id="rId1" Type="http://schemas.openxmlformats.org/officeDocument/2006/relationships/slideLayout" Target="../slideLayouts/slideLayout7.xml"/><Relationship Id="rId4" Type="http://schemas.openxmlformats.org/officeDocument/2006/relationships/image" Target="../media/image124.emf"/></Relationships>
</file>

<file path=ppt/slides/_rels/slide82.xml.rels><?xml version="1.0" encoding="UTF-8" standalone="yes"?>
<Relationships xmlns="http://schemas.openxmlformats.org/package/2006/relationships"><Relationship Id="rId3" Type="http://schemas.openxmlformats.org/officeDocument/2006/relationships/image" Target="../media/image125.emf"/><Relationship Id="rId2" Type="http://schemas.openxmlformats.org/officeDocument/2006/relationships/image" Target="../media/image1.png"/><Relationship Id="rId1" Type="http://schemas.openxmlformats.org/officeDocument/2006/relationships/slideLayout" Target="../slideLayouts/slideLayout7.xml"/><Relationship Id="rId4" Type="http://schemas.openxmlformats.org/officeDocument/2006/relationships/image" Target="../media/image126.emf"/></Relationships>
</file>

<file path=ppt/slides/_rels/slide83.xml.rels><?xml version="1.0" encoding="UTF-8" standalone="yes"?>
<Relationships xmlns="http://schemas.openxmlformats.org/package/2006/relationships"><Relationship Id="rId3" Type="http://schemas.openxmlformats.org/officeDocument/2006/relationships/image" Target="../media/image127.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8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png"/><Relationship Id="rId1" Type="http://schemas.openxmlformats.org/officeDocument/2006/relationships/slideLayout" Target="../slideLayouts/slideLayout7.xml"/><Relationship Id="rId4" Type="http://schemas.openxmlformats.org/officeDocument/2006/relationships/image" Target="../media/image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14348" y="1571612"/>
            <a:ext cx="7772400" cy="1470025"/>
          </a:xfrm>
        </p:spPr>
        <p:txBody>
          <a:bodyPr/>
          <a:lstStyle/>
          <a:p>
            <a:r>
              <a:rPr lang="en-US" b="1" smtClean="0"/>
              <a:t>Part 6</a:t>
            </a:r>
            <a:r>
              <a:rPr lang="en-US" dirty="0"/>
              <a:t/>
            </a:r>
            <a:br>
              <a:rPr lang="en-US" dirty="0"/>
            </a:br>
            <a:endParaRPr lang="en-GB" dirty="0"/>
          </a:p>
        </p:txBody>
      </p:sp>
      <p:sp>
        <p:nvSpPr>
          <p:cNvPr id="3" name="Subtitle 2"/>
          <p:cNvSpPr>
            <a:spLocks noGrp="1"/>
          </p:cNvSpPr>
          <p:nvPr>
            <p:ph type="subTitle" idx="1"/>
          </p:nvPr>
        </p:nvSpPr>
        <p:spPr>
          <a:xfrm>
            <a:off x="1357290" y="3143248"/>
            <a:ext cx="6400800" cy="1752600"/>
          </a:xfrm>
        </p:spPr>
        <p:txBody>
          <a:bodyPr>
            <a:normAutofit/>
          </a:bodyPr>
          <a:lstStyle/>
          <a:p>
            <a:r>
              <a:rPr lang="en-GB" sz="4400" dirty="0" smtClean="0">
                <a:solidFill>
                  <a:srgbClr val="FF0000"/>
                </a:solidFill>
              </a:rPr>
              <a:t>Free Energy and chemical </a:t>
            </a:r>
            <a:r>
              <a:rPr lang="en-GB" sz="4400" dirty="0" err="1" smtClean="0">
                <a:solidFill>
                  <a:srgbClr val="FF0000"/>
                </a:solidFill>
              </a:rPr>
              <a:t>equilibria</a:t>
            </a:r>
            <a:endParaRPr lang="en-GB" sz="4400" dirty="0">
              <a:solidFill>
                <a:srgbClr val="FF0000"/>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3"/>
          <p:cNvPicPr>
            <a:picLocks noChangeAspect="1" noChangeArrowheads="1"/>
          </p:cNvPicPr>
          <p:nvPr/>
        </p:nvPicPr>
        <p:blipFill>
          <a:blip r:embed="rId2" cstate="print"/>
          <a:srcRect/>
          <a:stretch>
            <a:fillRect/>
          </a:stretch>
        </p:blipFill>
        <p:spPr bwMode="auto">
          <a:xfrm>
            <a:off x="0" y="0"/>
            <a:ext cx="9177276" cy="6858000"/>
          </a:xfrm>
          <a:prstGeom prst="rect">
            <a:avLst/>
          </a:prstGeom>
          <a:noFill/>
          <a:ln w="9525">
            <a:noFill/>
            <a:miter lim="800000"/>
            <a:headEnd/>
            <a:tailEnd/>
          </a:ln>
        </p:spPr>
      </p:pic>
      <p:pic>
        <p:nvPicPr>
          <p:cNvPr id="16386" name="Picture 2"/>
          <p:cNvPicPr>
            <a:picLocks noChangeAspect="1" noChangeArrowheads="1"/>
          </p:cNvPicPr>
          <p:nvPr/>
        </p:nvPicPr>
        <p:blipFill>
          <a:blip r:embed="rId3" cstate="print"/>
          <a:srcRect/>
          <a:stretch>
            <a:fillRect/>
          </a:stretch>
        </p:blipFill>
        <p:spPr bwMode="auto">
          <a:xfrm>
            <a:off x="1524000" y="3200400"/>
            <a:ext cx="6338919" cy="3173796"/>
          </a:xfrm>
          <a:prstGeom prst="rect">
            <a:avLst/>
          </a:prstGeom>
          <a:noFill/>
          <a:ln w="9525">
            <a:noFill/>
            <a:miter lim="800000"/>
            <a:headEnd/>
            <a:tailEnd/>
          </a:ln>
        </p:spPr>
      </p:pic>
      <p:sp>
        <p:nvSpPr>
          <p:cNvPr id="3" name="مربع نص 2"/>
          <p:cNvSpPr txBox="1"/>
          <p:nvPr/>
        </p:nvSpPr>
        <p:spPr>
          <a:xfrm>
            <a:off x="685800" y="2438400"/>
            <a:ext cx="1390124" cy="523220"/>
          </a:xfrm>
          <a:prstGeom prst="rect">
            <a:avLst/>
          </a:prstGeom>
          <a:noFill/>
        </p:spPr>
        <p:txBody>
          <a:bodyPr wrap="none" rtlCol="0">
            <a:spAutoFit/>
          </a:bodyPr>
          <a:lstStyle/>
          <a:p>
            <a:r>
              <a:rPr lang="en-GB" sz="2800" dirty="0" smtClean="0"/>
              <a:t>Solution</a:t>
            </a:r>
            <a:endParaRPr lang="en-GB" sz="2800" dirty="0"/>
          </a:p>
        </p:txBody>
      </p:sp>
      <p:pic>
        <p:nvPicPr>
          <p:cNvPr id="4" name="Picture 2"/>
          <p:cNvPicPr>
            <a:picLocks noChangeAspect="1" noChangeArrowheads="1"/>
          </p:cNvPicPr>
          <p:nvPr/>
        </p:nvPicPr>
        <p:blipFill>
          <a:blip r:embed="rId4" cstate="print"/>
          <a:srcRect/>
          <a:stretch>
            <a:fillRect/>
          </a:stretch>
        </p:blipFill>
        <p:spPr bwMode="auto">
          <a:xfrm>
            <a:off x="1600200" y="381000"/>
            <a:ext cx="5504947" cy="1791557"/>
          </a:xfrm>
          <a:prstGeom prst="rect">
            <a:avLst/>
          </a:prstGeom>
          <a:noFill/>
          <a:ln w="9525">
            <a:noFill/>
            <a:miter lim="800000"/>
            <a:headEnd/>
            <a:tailEnd/>
          </a:ln>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noChangeArrowheads="1"/>
          </p:cNvPicPr>
          <p:nvPr/>
        </p:nvPicPr>
        <p:blipFill>
          <a:blip r:embed="rId2" cstate="print"/>
          <a:srcRect/>
          <a:stretch>
            <a:fillRect/>
          </a:stretch>
        </p:blipFill>
        <p:spPr bwMode="auto">
          <a:xfrm>
            <a:off x="0" y="0"/>
            <a:ext cx="9177276" cy="6858000"/>
          </a:xfrm>
          <a:prstGeom prst="rect">
            <a:avLst/>
          </a:prstGeom>
          <a:noFill/>
          <a:ln w="9525">
            <a:noFill/>
            <a:miter lim="800000"/>
            <a:headEnd/>
            <a:tailEnd/>
          </a:ln>
        </p:spPr>
      </p:pic>
      <p:pic>
        <p:nvPicPr>
          <p:cNvPr id="4098" name="Picture 2"/>
          <p:cNvPicPr>
            <a:picLocks noChangeAspect="1" noChangeArrowheads="1"/>
          </p:cNvPicPr>
          <p:nvPr/>
        </p:nvPicPr>
        <p:blipFill>
          <a:blip r:embed="rId3" cstate="print"/>
          <a:srcRect/>
          <a:stretch>
            <a:fillRect/>
          </a:stretch>
        </p:blipFill>
        <p:spPr bwMode="auto">
          <a:xfrm>
            <a:off x="0" y="1"/>
            <a:ext cx="9144000" cy="1999129"/>
          </a:xfrm>
          <a:prstGeom prst="rect">
            <a:avLst/>
          </a:prstGeom>
          <a:noFill/>
          <a:ln w="9525">
            <a:noFill/>
            <a:miter lim="800000"/>
            <a:headEnd/>
            <a:tailEnd/>
          </a:ln>
        </p:spPr>
      </p:pic>
      <p:pic>
        <p:nvPicPr>
          <p:cNvPr id="4099" name="Picture 3"/>
          <p:cNvPicPr>
            <a:picLocks noChangeAspect="1" noChangeArrowheads="1"/>
          </p:cNvPicPr>
          <p:nvPr/>
        </p:nvPicPr>
        <p:blipFill>
          <a:blip r:embed="rId4" cstate="print"/>
          <a:srcRect/>
          <a:stretch>
            <a:fillRect/>
          </a:stretch>
        </p:blipFill>
        <p:spPr bwMode="auto">
          <a:xfrm>
            <a:off x="2411760" y="2016219"/>
            <a:ext cx="4320480" cy="4841781"/>
          </a:xfrm>
          <a:prstGeom prst="rect">
            <a:avLst/>
          </a:prstGeom>
          <a:noFill/>
          <a:ln w="9525">
            <a:noFill/>
            <a:miter lim="800000"/>
            <a:headEnd/>
            <a:tailEnd/>
          </a:ln>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3"/>
          <p:cNvPicPr>
            <a:picLocks noChangeAspect="1" noChangeArrowheads="1"/>
          </p:cNvPicPr>
          <p:nvPr/>
        </p:nvPicPr>
        <p:blipFill>
          <a:blip r:embed="rId2" cstate="print"/>
          <a:srcRect/>
          <a:stretch>
            <a:fillRect/>
          </a:stretch>
        </p:blipFill>
        <p:spPr bwMode="auto">
          <a:xfrm>
            <a:off x="0" y="0"/>
            <a:ext cx="9177276" cy="6858000"/>
          </a:xfrm>
          <a:prstGeom prst="rect">
            <a:avLst/>
          </a:prstGeom>
          <a:noFill/>
          <a:ln w="9525">
            <a:noFill/>
            <a:miter lim="800000"/>
            <a:headEnd/>
            <a:tailEnd/>
          </a:ln>
        </p:spPr>
      </p:pic>
      <p:pic>
        <p:nvPicPr>
          <p:cNvPr id="5122" name="Picture 2"/>
          <p:cNvPicPr>
            <a:picLocks noChangeAspect="1" noChangeArrowheads="1"/>
          </p:cNvPicPr>
          <p:nvPr/>
        </p:nvPicPr>
        <p:blipFill>
          <a:blip r:embed="rId3" cstate="print"/>
          <a:srcRect/>
          <a:stretch>
            <a:fillRect/>
          </a:stretch>
        </p:blipFill>
        <p:spPr bwMode="auto">
          <a:xfrm>
            <a:off x="1" y="609600"/>
            <a:ext cx="9144000" cy="5431809"/>
          </a:xfrm>
          <a:prstGeom prst="rect">
            <a:avLst/>
          </a:prstGeom>
          <a:noFill/>
          <a:ln w="9525">
            <a:noFill/>
            <a:miter lim="800000"/>
            <a:headEnd/>
            <a:tailEnd/>
          </a:ln>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Picture 3"/>
          <p:cNvPicPr>
            <a:picLocks noChangeAspect="1" noChangeArrowheads="1"/>
          </p:cNvPicPr>
          <p:nvPr/>
        </p:nvPicPr>
        <p:blipFill>
          <a:blip r:embed="rId2" cstate="print"/>
          <a:srcRect/>
          <a:stretch>
            <a:fillRect/>
          </a:stretch>
        </p:blipFill>
        <p:spPr bwMode="auto">
          <a:xfrm>
            <a:off x="0" y="0"/>
            <a:ext cx="9177276" cy="6858000"/>
          </a:xfrm>
          <a:prstGeom prst="rect">
            <a:avLst/>
          </a:prstGeom>
          <a:noFill/>
          <a:ln w="9525">
            <a:noFill/>
            <a:miter lim="800000"/>
            <a:headEnd/>
            <a:tailEnd/>
          </a:ln>
        </p:spPr>
      </p:pic>
      <p:sp>
        <p:nvSpPr>
          <p:cNvPr id="1200129" name="Rectangle 1"/>
          <p:cNvSpPr>
            <a:spLocks noChangeArrowheads="1"/>
          </p:cNvSpPr>
          <p:nvPr/>
        </p:nvSpPr>
        <p:spPr bwMode="auto">
          <a:xfrm>
            <a:off x="228600" y="152400"/>
            <a:ext cx="5520870" cy="461665"/>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justLow" defTabSz="914400" rtl="0" eaLnBrk="1" fontAlgn="base" latinLnBrk="0" hangingPunct="1">
              <a:lnSpc>
                <a:spcPct val="100000"/>
              </a:lnSpc>
              <a:spcBef>
                <a:spcPct val="0"/>
              </a:spcBef>
              <a:spcAft>
                <a:spcPct val="0"/>
              </a:spcAft>
              <a:buClrTx/>
              <a:buSzTx/>
              <a:buFontTx/>
              <a:buNone/>
              <a:tabLst/>
            </a:pPr>
            <a:r>
              <a:rPr kumimoji="0" lang="en-GB" sz="2400" b="0" i="1" u="sng"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Mathematical expression for G of ideal gas</a:t>
            </a:r>
            <a:endParaRPr kumimoji="0" lang="en-GB" sz="2400" b="0" i="0" u="none" strike="noStrike" cap="none" normalizeH="0" baseline="0" dirty="0" smtClean="0">
              <a:ln>
                <a:noFill/>
              </a:ln>
              <a:solidFill>
                <a:schemeClr val="tx1"/>
              </a:solidFill>
              <a:effectLst/>
              <a:latin typeface="Arial" pitchFamily="34" charset="0"/>
              <a:cs typeface="Arial" pitchFamily="34" charset="0"/>
            </a:endParaRPr>
          </a:p>
        </p:txBody>
      </p:sp>
      <p:sp>
        <p:nvSpPr>
          <p:cNvPr id="1200133" name="Rectangle 5"/>
          <p:cNvSpPr>
            <a:spLocks noChangeArrowheads="1"/>
          </p:cNvSpPr>
          <p:nvPr/>
        </p:nvSpPr>
        <p:spPr bwMode="auto">
          <a:xfrm>
            <a:off x="838200" y="826785"/>
            <a:ext cx="6096000" cy="70788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G = H - TS 			G = U+ PV - TS </a:t>
            </a:r>
            <a:endParaRPr kumimoji="0" lang="en-GB"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GB" sz="2000" b="0" i="0" u="none" strike="noStrike" cap="none" normalizeH="0" baseline="0" dirty="0" smtClean="0">
              <a:ln>
                <a:noFill/>
              </a:ln>
              <a:solidFill>
                <a:schemeClr val="tx1"/>
              </a:solidFill>
              <a:effectLst/>
              <a:latin typeface="Arial" pitchFamily="34" charset="0"/>
              <a:cs typeface="Arial" pitchFamily="34" charset="0"/>
            </a:endParaRPr>
          </a:p>
        </p:txBody>
      </p:sp>
      <p:grpSp>
        <p:nvGrpSpPr>
          <p:cNvPr id="2" name="Group 2"/>
          <p:cNvGrpSpPr>
            <a:grpSpLocks/>
          </p:cNvGrpSpPr>
          <p:nvPr/>
        </p:nvGrpSpPr>
        <p:grpSpPr bwMode="auto">
          <a:xfrm>
            <a:off x="3048000" y="990600"/>
            <a:ext cx="990600" cy="76200"/>
            <a:chOff x="6110" y="13349"/>
            <a:chExt cx="395" cy="97"/>
          </a:xfrm>
        </p:grpSpPr>
        <p:sp>
          <p:nvSpPr>
            <p:cNvPr id="1200132" name="AutoShape 4"/>
            <p:cNvSpPr>
              <a:spLocks noChangeShapeType="1"/>
            </p:cNvSpPr>
            <p:nvPr/>
          </p:nvSpPr>
          <p:spPr bwMode="auto">
            <a:xfrm>
              <a:off x="6110" y="13349"/>
              <a:ext cx="389" cy="13"/>
            </a:xfrm>
            <a:prstGeom prst="straightConnector1">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en-GB"/>
            </a:p>
          </p:txBody>
        </p:sp>
        <p:sp>
          <p:nvSpPr>
            <p:cNvPr id="1200131" name="AutoShape 3"/>
            <p:cNvSpPr>
              <a:spLocks noChangeShapeType="1"/>
            </p:cNvSpPr>
            <p:nvPr/>
          </p:nvSpPr>
          <p:spPr bwMode="auto">
            <a:xfrm>
              <a:off x="6116" y="13433"/>
              <a:ext cx="389" cy="13"/>
            </a:xfrm>
            <a:prstGeom prst="straightConnector1">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en-GB"/>
            </a:p>
          </p:txBody>
        </p:sp>
      </p:grpSp>
      <p:sp>
        <p:nvSpPr>
          <p:cNvPr id="1200134" name="Rectangle 6"/>
          <p:cNvSpPr>
            <a:spLocks noChangeArrowheads="1"/>
          </p:cNvSpPr>
          <p:nvPr/>
        </p:nvSpPr>
        <p:spPr bwMode="auto">
          <a:xfrm>
            <a:off x="914400" y="1371600"/>
            <a:ext cx="6172200" cy="40011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0" eaLnBrk="1" fontAlgn="base" latinLnBrk="0" hangingPunct="1">
              <a:lnSpc>
                <a:spcPct val="100000"/>
              </a:lnSpc>
              <a:spcBef>
                <a:spcPct val="0"/>
              </a:spcBef>
              <a:spcAft>
                <a:spcPct val="0"/>
              </a:spcAft>
              <a:buClrTx/>
              <a:buSzTx/>
              <a:buFontTx/>
              <a:buNone/>
              <a:tabLst/>
            </a:pPr>
            <a:r>
              <a:rPr kumimoji="0" lang="en-GB" sz="2000" b="0"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dG</a:t>
            </a:r>
            <a:r>
              <a:rPr kumimoji="0" lang="en-GB"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 </a:t>
            </a:r>
            <a:r>
              <a:rPr kumimoji="0" lang="en-GB" sz="2000" b="0"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dH</a:t>
            </a:r>
            <a:r>
              <a:rPr kumimoji="0" lang="en-GB"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 </a:t>
            </a:r>
            <a:r>
              <a:rPr kumimoji="0" lang="en-GB" sz="2000" b="0"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TdS</a:t>
            </a:r>
            <a:r>
              <a:rPr kumimoji="0" lang="en-GB"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t>
            </a:r>
            <a:r>
              <a:rPr kumimoji="0" lang="en-GB" sz="2000" b="0"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dG</a:t>
            </a:r>
            <a:r>
              <a:rPr kumimoji="0" lang="en-GB"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 </a:t>
            </a:r>
            <a:r>
              <a:rPr kumimoji="0" lang="en-GB" sz="2000" b="0"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dU</a:t>
            </a:r>
            <a:r>
              <a:rPr kumimoji="0" lang="en-GB"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 </a:t>
            </a:r>
            <a:r>
              <a:rPr kumimoji="0" lang="en-GB" sz="2000" b="0"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δw</a:t>
            </a:r>
            <a:r>
              <a:rPr kumimoji="0" lang="en-GB"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 </a:t>
            </a:r>
            <a:r>
              <a:rPr kumimoji="0" lang="en-GB" sz="2000" b="0"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δq</a:t>
            </a:r>
            <a:endParaRPr kumimoji="0" lang="en-GB" sz="2000" b="0" i="0" u="none" strike="noStrike" cap="none" normalizeH="0" baseline="0" dirty="0" smtClean="0">
              <a:ln>
                <a:noFill/>
              </a:ln>
              <a:solidFill>
                <a:schemeClr val="tx1"/>
              </a:solidFill>
              <a:effectLst/>
              <a:latin typeface="Arial" pitchFamily="34" charset="0"/>
              <a:cs typeface="Arial" pitchFamily="34" charset="0"/>
            </a:endParaRPr>
          </a:p>
        </p:txBody>
      </p:sp>
      <p:grpSp>
        <p:nvGrpSpPr>
          <p:cNvPr id="3" name="Group 2"/>
          <p:cNvGrpSpPr>
            <a:grpSpLocks/>
          </p:cNvGrpSpPr>
          <p:nvPr/>
        </p:nvGrpSpPr>
        <p:grpSpPr bwMode="auto">
          <a:xfrm>
            <a:off x="3124200" y="1524000"/>
            <a:ext cx="990600" cy="76200"/>
            <a:chOff x="6110" y="13349"/>
            <a:chExt cx="395" cy="97"/>
          </a:xfrm>
        </p:grpSpPr>
        <p:sp>
          <p:nvSpPr>
            <p:cNvPr id="9" name="AutoShape 4"/>
            <p:cNvSpPr>
              <a:spLocks noChangeShapeType="1"/>
            </p:cNvSpPr>
            <p:nvPr/>
          </p:nvSpPr>
          <p:spPr bwMode="auto">
            <a:xfrm>
              <a:off x="6110" y="13349"/>
              <a:ext cx="389" cy="13"/>
            </a:xfrm>
            <a:prstGeom prst="straightConnector1">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en-GB"/>
            </a:p>
          </p:txBody>
        </p:sp>
        <p:sp>
          <p:nvSpPr>
            <p:cNvPr id="10" name="AutoShape 3"/>
            <p:cNvSpPr>
              <a:spLocks noChangeShapeType="1"/>
            </p:cNvSpPr>
            <p:nvPr/>
          </p:nvSpPr>
          <p:spPr bwMode="auto">
            <a:xfrm>
              <a:off x="6116" y="13433"/>
              <a:ext cx="389" cy="13"/>
            </a:xfrm>
            <a:prstGeom prst="straightConnector1">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en-GB"/>
            </a:p>
          </p:txBody>
        </p:sp>
      </p:grpSp>
      <p:sp>
        <p:nvSpPr>
          <p:cNvPr id="1200135" name="Rectangle 7"/>
          <p:cNvSpPr>
            <a:spLocks noChangeArrowheads="1"/>
          </p:cNvSpPr>
          <p:nvPr/>
        </p:nvSpPr>
        <p:spPr bwMode="auto">
          <a:xfrm>
            <a:off x="609600" y="1882914"/>
            <a:ext cx="8001000" cy="70788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algn="justLow" fontAlgn="base">
              <a:spcBef>
                <a:spcPct val="0"/>
              </a:spcBef>
              <a:spcAft>
                <a:spcPct val="0"/>
              </a:spcAft>
            </a:pPr>
            <a:r>
              <a:rPr lang="en-GB" sz="2000" dirty="0" smtClean="0">
                <a:latin typeface="Times New Roman" pitchFamily="18" charset="0"/>
                <a:ea typeface="Calibri" pitchFamily="34" charset="0"/>
                <a:cs typeface="Times New Roman" pitchFamily="18" charset="0"/>
              </a:rPr>
              <a:t>1 - </a:t>
            </a:r>
            <a:r>
              <a:rPr lang="en-GB" sz="2000" i="1" dirty="0" smtClean="0">
                <a:latin typeface="Times New Roman" pitchFamily="18" charset="0"/>
                <a:ea typeface="Calibri" pitchFamily="34" charset="0"/>
                <a:cs typeface="Times New Roman" pitchFamily="18" charset="0"/>
              </a:rPr>
              <a:t>The pressure dependence (constant T) of the Gibbs energy for an ideal gas is given by</a:t>
            </a:r>
            <a:r>
              <a:rPr lang="en-GB" sz="2000" dirty="0" smtClean="0">
                <a:latin typeface="Times New Roman" pitchFamily="18" charset="0"/>
                <a:ea typeface="Calibri" pitchFamily="34" charset="0"/>
                <a:cs typeface="Times New Roman" pitchFamily="18" charset="0"/>
              </a:rPr>
              <a:t>:</a:t>
            </a:r>
            <a:endParaRPr kumimoji="0" lang="en-GB" sz="2000" b="0" i="0" u="none" strike="noStrike" cap="none" normalizeH="0" baseline="0" dirty="0" smtClean="0">
              <a:ln>
                <a:noFill/>
              </a:ln>
              <a:solidFill>
                <a:schemeClr val="tx1"/>
              </a:solidFill>
              <a:effectLst/>
              <a:latin typeface="Arial" pitchFamily="34" charset="0"/>
              <a:cs typeface="Arial" pitchFamily="34" charset="0"/>
            </a:endParaRPr>
          </a:p>
        </p:txBody>
      </p:sp>
      <p:sp>
        <p:nvSpPr>
          <p:cNvPr id="1200139" name="Rectangle 11"/>
          <p:cNvSpPr>
            <a:spLocks noChangeArrowheads="1"/>
          </p:cNvSpPr>
          <p:nvPr/>
        </p:nvSpPr>
        <p:spPr bwMode="auto">
          <a:xfrm>
            <a:off x="1066800" y="2721114"/>
            <a:ext cx="7620000" cy="70788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2000" b="0"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dU</a:t>
            </a:r>
            <a:r>
              <a:rPr kumimoji="0" lang="en-GB"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 0		,	</a:t>
            </a:r>
            <a:r>
              <a:rPr kumimoji="0" lang="en-GB" sz="2000" b="0"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dq</a:t>
            </a:r>
            <a:r>
              <a:rPr kumimoji="0" lang="en-GB"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 0	(iso.sy)	, 	w = </a:t>
            </a:r>
            <a:r>
              <a:rPr kumimoji="0" lang="en-GB" sz="2000" b="0"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VdP</a:t>
            </a:r>
            <a:endParaRPr kumimoji="0" lang="en-GB"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GB" sz="2000" b="0" i="0" u="none" strike="noStrike" cap="none" normalizeH="0" baseline="0" dirty="0" smtClean="0">
              <a:ln>
                <a:noFill/>
              </a:ln>
              <a:solidFill>
                <a:schemeClr val="tx1"/>
              </a:solidFill>
              <a:effectLst/>
              <a:latin typeface="Arial" pitchFamily="34" charset="0"/>
              <a:cs typeface="Arial" pitchFamily="34" charset="0"/>
            </a:endParaRPr>
          </a:p>
        </p:txBody>
      </p:sp>
      <p:grpSp>
        <p:nvGrpSpPr>
          <p:cNvPr id="4" name="Group 8"/>
          <p:cNvGrpSpPr>
            <a:grpSpLocks/>
          </p:cNvGrpSpPr>
          <p:nvPr/>
        </p:nvGrpSpPr>
        <p:grpSpPr bwMode="auto">
          <a:xfrm>
            <a:off x="609600" y="3505200"/>
            <a:ext cx="250825" cy="61912"/>
            <a:chOff x="6110" y="13349"/>
            <a:chExt cx="395" cy="97"/>
          </a:xfrm>
        </p:grpSpPr>
        <p:sp>
          <p:nvSpPr>
            <p:cNvPr id="1200138" name="AutoShape 10"/>
            <p:cNvSpPr>
              <a:spLocks noChangeShapeType="1"/>
            </p:cNvSpPr>
            <p:nvPr/>
          </p:nvSpPr>
          <p:spPr bwMode="auto">
            <a:xfrm>
              <a:off x="6110" y="13349"/>
              <a:ext cx="389" cy="13"/>
            </a:xfrm>
            <a:prstGeom prst="straightConnector1">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en-GB"/>
            </a:p>
          </p:txBody>
        </p:sp>
        <p:sp>
          <p:nvSpPr>
            <p:cNvPr id="1200137" name="AutoShape 9"/>
            <p:cNvSpPr>
              <a:spLocks noChangeShapeType="1"/>
            </p:cNvSpPr>
            <p:nvPr/>
          </p:nvSpPr>
          <p:spPr bwMode="auto">
            <a:xfrm>
              <a:off x="6116" y="13433"/>
              <a:ext cx="389" cy="13"/>
            </a:xfrm>
            <a:prstGeom prst="straightConnector1">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en-GB"/>
            </a:p>
          </p:txBody>
        </p:sp>
      </p:grpSp>
      <p:sp>
        <p:nvSpPr>
          <p:cNvPr id="1200140" name="Rectangle 12"/>
          <p:cNvSpPr>
            <a:spLocks noChangeArrowheads="1"/>
          </p:cNvSpPr>
          <p:nvPr/>
        </p:nvSpPr>
        <p:spPr bwMode="auto">
          <a:xfrm>
            <a:off x="1066800" y="3333690"/>
            <a:ext cx="6324600" cy="40011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0" eaLnBrk="1" fontAlgn="base" latinLnBrk="0" hangingPunct="1">
              <a:lnSpc>
                <a:spcPct val="100000"/>
              </a:lnSpc>
              <a:spcBef>
                <a:spcPct val="0"/>
              </a:spcBef>
              <a:spcAft>
                <a:spcPct val="0"/>
              </a:spcAft>
              <a:buClrTx/>
              <a:buSzTx/>
              <a:buFontTx/>
              <a:buNone/>
              <a:tabLst/>
            </a:pPr>
            <a:r>
              <a:rPr kumimoji="0" lang="en-GB" sz="2000" b="0"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dG</a:t>
            </a:r>
            <a:r>
              <a:rPr kumimoji="0" lang="en-GB"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 </a:t>
            </a:r>
            <a:r>
              <a:rPr kumimoji="0" lang="en-GB" sz="2000" b="0"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VdP</a:t>
            </a:r>
            <a:endParaRPr kumimoji="0" lang="en-GB" sz="2000" b="0" i="0" u="none" strike="noStrike" cap="none" normalizeH="0" baseline="0" dirty="0" smtClean="0">
              <a:ln>
                <a:noFill/>
              </a:ln>
              <a:solidFill>
                <a:schemeClr val="tx1"/>
              </a:solidFill>
              <a:effectLst/>
              <a:latin typeface="Arial" pitchFamily="34" charset="0"/>
              <a:cs typeface="Arial" pitchFamily="34" charset="0"/>
            </a:endParaRPr>
          </a:p>
        </p:txBody>
      </p:sp>
      <p:pic>
        <p:nvPicPr>
          <p:cNvPr id="1200142" name="Picture 14"/>
          <p:cNvPicPr>
            <a:picLocks noChangeAspect="1" noChangeArrowheads="1"/>
          </p:cNvPicPr>
          <p:nvPr/>
        </p:nvPicPr>
        <p:blipFill>
          <a:blip r:embed="rId3" cstate="print"/>
          <a:srcRect/>
          <a:stretch>
            <a:fillRect/>
          </a:stretch>
        </p:blipFill>
        <p:spPr bwMode="auto">
          <a:xfrm>
            <a:off x="1150362" y="3505200"/>
            <a:ext cx="8603238" cy="3505200"/>
          </a:xfrm>
          <a:prstGeom prst="rect">
            <a:avLst/>
          </a:prstGeom>
          <a:noFill/>
          <a:ln w="9525">
            <a:noFill/>
            <a:miter lim="800000"/>
            <a:headEnd/>
            <a:tailEnd/>
          </a:ln>
          <a:effectLst/>
        </p:spPr>
      </p:pic>
    </p:spTree>
  </p:cSld>
  <p:clrMapOvr>
    <a:masterClrMapping/>
  </p:clrMapOvr>
  <p:transition spd="slow">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3"/>
          <p:cNvPicPr>
            <a:picLocks noChangeAspect="1" noChangeArrowheads="1"/>
          </p:cNvPicPr>
          <p:nvPr/>
        </p:nvPicPr>
        <p:blipFill>
          <a:blip r:embed="rId2" cstate="print"/>
          <a:srcRect/>
          <a:stretch>
            <a:fillRect/>
          </a:stretch>
        </p:blipFill>
        <p:spPr bwMode="auto">
          <a:xfrm>
            <a:off x="0" y="0"/>
            <a:ext cx="9177276" cy="6858000"/>
          </a:xfrm>
          <a:prstGeom prst="rect">
            <a:avLst/>
          </a:prstGeom>
          <a:noFill/>
          <a:ln w="9525">
            <a:noFill/>
            <a:miter lim="800000"/>
            <a:headEnd/>
            <a:tailEnd/>
          </a:ln>
        </p:spPr>
      </p:pic>
      <p:sp>
        <p:nvSpPr>
          <p:cNvPr id="1200129" name="Rectangle 1"/>
          <p:cNvSpPr>
            <a:spLocks noChangeArrowheads="1"/>
          </p:cNvSpPr>
          <p:nvPr/>
        </p:nvSpPr>
        <p:spPr bwMode="auto">
          <a:xfrm>
            <a:off x="228600" y="152400"/>
            <a:ext cx="5520870" cy="461665"/>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justLow" defTabSz="914400" rtl="0" eaLnBrk="1" fontAlgn="base" latinLnBrk="0" hangingPunct="1">
              <a:lnSpc>
                <a:spcPct val="100000"/>
              </a:lnSpc>
              <a:spcBef>
                <a:spcPct val="0"/>
              </a:spcBef>
              <a:spcAft>
                <a:spcPct val="0"/>
              </a:spcAft>
              <a:buClrTx/>
              <a:buSzTx/>
              <a:buFontTx/>
              <a:buNone/>
              <a:tabLst/>
            </a:pPr>
            <a:r>
              <a:rPr kumimoji="0" lang="en-GB" sz="2400" b="0" i="1" u="sng"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Mathematical expression for G of ideal gas</a:t>
            </a:r>
            <a:endParaRPr kumimoji="0" lang="en-GB" sz="2400" b="0" i="0" u="none" strike="noStrike" cap="none" normalizeH="0" baseline="0" dirty="0" smtClean="0">
              <a:ln>
                <a:noFill/>
              </a:ln>
              <a:solidFill>
                <a:schemeClr val="tx1"/>
              </a:solidFill>
              <a:effectLst/>
              <a:latin typeface="Arial" pitchFamily="34" charset="0"/>
              <a:cs typeface="Arial" pitchFamily="34" charset="0"/>
            </a:endParaRPr>
          </a:p>
        </p:txBody>
      </p:sp>
      <p:sp>
        <p:nvSpPr>
          <p:cNvPr id="1206273" name="Rectangle 1"/>
          <p:cNvSpPr>
            <a:spLocks noChangeArrowheads="1"/>
          </p:cNvSpPr>
          <p:nvPr/>
        </p:nvSpPr>
        <p:spPr bwMode="auto">
          <a:xfrm>
            <a:off x="533400" y="838200"/>
            <a:ext cx="5334000" cy="40011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0" eaLnBrk="1" fontAlgn="base" latinLnBrk="0" hangingPunct="1">
              <a:lnSpc>
                <a:spcPct val="100000"/>
              </a:lnSpc>
              <a:spcBef>
                <a:spcPct val="0"/>
              </a:spcBef>
              <a:spcAft>
                <a:spcPct val="0"/>
              </a:spcAft>
              <a:buClrTx/>
              <a:buSzTx/>
              <a:buFontTx/>
              <a:buNone/>
              <a:tabLst/>
            </a:pPr>
            <a:r>
              <a:rPr kumimoji="0" lang="en-GB"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from general equation at constant </a:t>
            </a:r>
            <a:r>
              <a:rPr kumimoji="0" lang="en-GB" sz="2000" b="0"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nRT</a:t>
            </a:r>
            <a:endParaRPr kumimoji="0" lang="en-GB" sz="2000" b="0" i="0" u="none" strike="noStrike" cap="none" normalizeH="0" baseline="0" dirty="0" smtClean="0">
              <a:ln>
                <a:noFill/>
              </a:ln>
              <a:solidFill>
                <a:schemeClr val="tx1"/>
              </a:solidFill>
              <a:effectLst/>
              <a:latin typeface="Arial" pitchFamily="34" charset="0"/>
              <a:cs typeface="Arial" pitchFamily="34" charset="0"/>
            </a:endParaRPr>
          </a:p>
        </p:txBody>
      </p:sp>
      <p:pic>
        <p:nvPicPr>
          <p:cNvPr id="1206274" name="Picture 2"/>
          <p:cNvPicPr>
            <a:picLocks noChangeAspect="1" noChangeArrowheads="1"/>
          </p:cNvPicPr>
          <p:nvPr/>
        </p:nvPicPr>
        <p:blipFill>
          <a:blip r:embed="rId3" cstate="print"/>
          <a:srcRect/>
          <a:stretch>
            <a:fillRect/>
          </a:stretch>
        </p:blipFill>
        <p:spPr bwMode="auto">
          <a:xfrm>
            <a:off x="304800" y="533400"/>
            <a:ext cx="9436940" cy="3429000"/>
          </a:xfrm>
          <a:prstGeom prst="rect">
            <a:avLst/>
          </a:prstGeom>
          <a:noFill/>
          <a:ln w="9525">
            <a:noFill/>
            <a:miter lim="800000"/>
            <a:headEnd/>
            <a:tailEnd/>
          </a:ln>
          <a:effectLst/>
        </p:spPr>
      </p:pic>
    </p:spTree>
  </p:cSld>
  <p:clrMapOvr>
    <a:masterClrMapping/>
  </p:clrMapOvr>
  <p:transition spd="slow">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3"/>
          <p:cNvPicPr>
            <a:picLocks noChangeAspect="1" noChangeArrowheads="1"/>
          </p:cNvPicPr>
          <p:nvPr/>
        </p:nvPicPr>
        <p:blipFill>
          <a:blip r:embed="rId2" cstate="print"/>
          <a:srcRect/>
          <a:stretch>
            <a:fillRect/>
          </a:stretch>
        </p:blipFill>
        <p:spPr bwMode="auto">
          <a:xfrm>
            <a:off x="0" y="0"/>
            <a:ext cx="9177276" cy="6858000"/>
          </a:xfrm>
          <a:prstGeom prst="rect">
            <a:avLst/>
          </a:prstGeom>
          <a:noFill/>
          <a:ln w="9525">
            <a:noFill/>
            <a:miter lim="800000"/>
            <a:headEnd/>
            <a:tailEnd/>
          </a:ln>
        </p:spPr>
      </p:pic>
      <p:sp>
        <p:nvSpPr>
          <p:cNvPr id="8" name="TextBox 7"/>
          <p:cNvSpPr txBox="1"/>
          <p:nvPr/>
        </p:nvSpPr>
        <p:spPr>
          <a:xfrm>
            <a:off x="381000" y="685800"/>
            <a:ext cx="8001000" cy="4315027"/>
          </a:xfrm>
          <a:prstGeom prst="rect">
            <a:avLst/>
          </a:prstGeom>
          <a:noFill/>
        </p:spPr>
        <p:txBody>
          <a:bodyPr wrap="square" rtlCol="0">
            <a:spAutoFit/>
          </a:bodyPr>
          <a:lstStyle/>
          <a:p>
            <a:pPr algn="just">
              <a:lnSpc>
                <a:spcPct val="200000"/>
              </a:lnSpc>
            </a:pPr>
            <a:r>
              <a:rPr lang="en-US" sz="2000" dirty="0"/>
              <a:t>Under </a:t>
            </a:r>
            <a:r>
              <a:rPr lang="en-US" sz="2000" dirty="0">
                <a:solidFill>
                  <a:srgbClr val="FF0000"/>
                </a:solidFill>
              </a:rPr>
              <a:t>normal laboratory conditions </a:t>
            </a:r>
            <a:r>
              <a:rPr lang="en-US" sz="2000" dirty="0"/>
              <a:t>(</a:t>
            </a:r>
            <a:r>
              <a:rPr lang="en-US" sz="2000" i="1" dirty="0"/>
              <a:t>p</a:t>
            </a:r>
            <a:r>
              <a:rPr lang="en-US" sz="2000" baseline="-25000" dirty="0"/>
              <a:t>f</a:t>
            </a:r>
            <a:r>
              <a:rPr lang="en-US" sz="2000" dirty="0"/>
              <a:t> − </a:t>
            </a:r>
            <a:r>
              <a:rPr lang="en-US" sz="2000" i="1" dirty="0"/>
              <a:t>p</a:t>
            </a:r>
            <a:r>
              <a:rPr lang="en-US" sz="2000" baseline="-25000" dirty="0"/>
              <a:t>i</a:t>
            </a:r>
            <a:r>
              <a:rPr lang="en-US" sz="2000" dirty="0"/>
              <a:t>)</a:t>
            </a:r>
            <a:r>
              <a:rPr lang="en-US" sz="2000" i="1" dirty="0" err="1"/>
              <a:t>V</a:t>
            </a:r>
            <a:r>
              <a:rPr lang="en-US" sz="2000" baseline="-25000" dirty="0" err="1"/>
              <a:t>m</a:t>
            </a:r>
            <a:r>
              <a:rPr lang="en-US" sz="2000" dirty="0"/>
              <a:t> is very small and may be </a:t>
            </a:r>
            <a:r>
              <a:rPr lang="en-US" sz="2000" dirty="0">
                <a:solidFill>
                  <a:srgbClr val="FF0000"/>
                </a:solidFill>
              </a:rPr>
              <a:t>neglected</a:t>
            </a:r>
            <a:r>
              <a:rPr lang="en-US" sz="2000" dirty="0" smtClean="0"/>
              <a:t>. Hence</a:t>
            </a:r>
            <a:r>
              <a:rPr lang="en-US" sz="2000" dirty="0"/>
              <a:t>, we may usually suppose that the Gibbs energies of </a:t>
            </a:r>
            <a:r>
              <a:rPr lang="en-US" sz="2000" b="1" i="1" dirty="0"/>
              <a:t>solids</a:t>
            </a:r>
            <a:r>
              <a:rPr lang="en-US" sz="2000" dirty="0"/>
              <a:t> and </a:t>
            </a:r>
            <a:r>
              <a:rPr lang="en-US" sz="2000" b="1" i="1" dirty="0"/>
              <a:t>liquids</a:t>
            </a:r>
            <a:r>
              <a:rPr lang="en-US" sz="2000" dirty="0"/>
              <a:t> </a:t>
            </a:r>
            <a:r>
              <a:rPr lang="en-US" sz="2000" dirty="0" smtClean="0"/>
              <a:t>are independent </a:t>
            </a:r>
            <a:r>
              <a:rPr lang="en-US" sz="2000" dirty="0"/>
              <a:t>of pressure. However, if we are interested in </a:t>
            </a:r>
            <a:r>
              <a:rPr lang="en-US" sz="2000" b="1" dirty="0">
                <a:solidFill>
                  <a:schemeClr val="accent1"/>
                </a:solidFill>
              </a:rPr>
              <a:t>geophysical</a:t>
            </a:r>
            <a:r>
              <a:rPr lang="en-US" sz="2000" dirty="0"/>
              <a:t> problems, then</a:t>
            </a:r>
            <a:r>
              <a:rPr lang="en-US" sz="2000" dirty="0" smtClean="0"/>
              <a:t>, because </a:t>
            </a:r>
            <a:r>
              <a:rPr lang="en-US" sz="2000" dirty="0"/>
              <a:t>pressures in the Earth’s interior are huge, their effect on the Gibbs energy </a:t>
            </a:r>
            <a:r>
              <a:rPr lang="en-US" sz="2000" b="1" dirty="0" smtClean="0">
                <a:solidFill>
                  <a:schemeClr val="accent1"/>
                </a:solidFill>
              </a:rPr>
              <a:t>cannot be </a:t>
            </a:r>
            <a:r>
              <a:rPr lang="en-US" sz="2000" b="1" dirty="0">
                <a:solidFill>
                  <a:schemeClr val="accent1"/>
                </a:solidFill>
              </a:rPr>
              <a:t>ignored</a:t>
            </a:r>
            <a:r>
              <a:rPr lang="en-US" sz="2000" dirty="0"/>
              <a:t>. If the pressures are so great that there are substantial volume </a:t>
            </a:r>
            <a:r>
              <a:rPr lang="en-US" sz="2000" dirty="0" smtClean="0"/>
              <a:t>changes over </a:t>
            </a:r>
            <a:r>
              <a:rPr lang="en-US" sz="2000" dirty="0"/>
              <a:t>the range of </a:t>
            </a:r>
            <a:r>
              <a:rPr lang="en-US" sz="2000" dirty="0" smtClean="0"/>
              <a:t>integration</a:t>
            </a:r>
            <a:r>
              <a:rPr lang="en-US" sz="2000" dirty="0"/>
              <a:t>, then we must use the complete </a:t>
            </a:r>
            <a:r>
              <a:rPr lang="en-US" sz="2000" dirty="0" smtClean="0"/>
              <a:t>expression</a:t>
            </a:r>
            <a:r>
              <a:rPr lang="en-US" sz="2000" dirty="0"/>
              <a:t>.</a:t>
            </a:r>
          </a:p>
        </p:txBody>
      </p:sp>
    </p:spTree>
    <p:extLst>
      <p:ext uri="{BB962C8B-B14F-4D97-AF65-F5344CB8AC3E}">
        <p14:creationId xmlns:p14="http://schemas.microsoft.com/office/powerpoint/2010/main" val="426760028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noChangeArrowheads="1"/>
          </p:cNvPicPr>
          <p:nvPr/>
        </p:nvPicPr>
        <p:blipFill>
          <a:blip r:embed="rId2" cstate="print"/>
          <a:srcRect/>
          <a:stretch>
            <a:fillRect/>
          </a:stretch>
        </p:blipFill>
        <p:spPr bwMode="auto">
          <a:xfrm>
            <a:off x="0" y="0"/>
            <a:ext cx="9177276" cy="6858000"/>
          </a:xfrm>
          <a:prstGeom prst="rect">
            <a:avLst/>
          </a:prstGeom>
          <a:noFill/>
          <a:ln w="9525">
            <a:noFill/>
            <a:miter lim="800000"/>
            <a:headEnd/>
            <a:tailEnd/>
          </a:ln>
        </p:spPr>
      </p:pic>
      <p:pic>
        <p:nvPicPr>
          <p:cNvPr id="1026" name="Picture 2"/>
          <p:cNvPicPr>
            <a:picLocks noChangeAspect="1" noChangeArrowheads="1"/>
          </p:cNvPicPr>
          <p:nvPr/>
        </p:nvPicPr>
        <p:blipFill>
          <a:blip r:embed="rId3" cstate="print"/>
          <a:srcRect/>
          <a:stretch>
            <a:fillRect/>
          </a:stretch>
        </p:blipFill>
        <p:spPr bwMode="auto">
          <a:xfrm>
            <a:off x="1" y="-27384"/>
            <a:ext cx="9144000" cy="1787354"/>
          </a:xfrm>
          <a:prstGeom prst="rect">
            <a:avLst/>
          </a:prstGeom>
          <a:noFill/>
          <a:ln w="9525">
            <a:noFill/>
            <a:miter lim="800000"/>
            <a:headEnd/>
            <a:tailEnd/>
          </a:ln>
        </p:spPr>
      </p:pic>
      <p:pic>
        <p:nvPicPr>
          <p:cNvPr id="1027" name="Picture 3"/>
          <p:cNvPicPr>
            <a:picLocks noChangeAspect="1" noChangeArrowheads="1"/>
          </p:cNvPicPr>
          <p:nvPr/>
        </p:nvPicPr>
        <p:blipFill>
          <a:blip r:embed="rId4" cstate="print"/>
          <a:srcRect/>
          <a:stretch>
            <a:fillRect/>
          </a:stretch>
        </p:blipFill>
        <p:spPr bwMode="auto">
          <a:xfrm>
            <a:off x="251520" y="1916832"/>
            <a:ext cx="8748464" cy="4405072"/>
          </a:xfrm>
          <a:prstGeom prst="rect">
            <a:avLst/>
          </a:prstGeom>
          <a:noFill/>
          <a:ln w="9525">
            <a:noFill/>
            <a:miter lim="800000"/>
            <a:headEnd/>
            <a:tailEnd/>
          </a:ln>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3"/>
          <p:cNvPicPr>
            <a:picLocks noChangeAspect="1" noChangeArrowheads="1"/>
          </p:cNvPicPr>
          <p:nvPr/>
        </p:nvPicPr>
        <p:blipFill>
          <a:blip r:embed="rId2" cstate="print"/>
          <a:srcRect/>
          <a:stretch>
            <a:fillRect/>
          </a:stretch>
        </p:blipFill>
        <p:spPr bwMode="auto">
          <a:xfrm>
            <a:off x="0" y="0"/>
            <a:ext cx="9177276" cy="6858000"/>
          </a:xfrm>
          <a:prstGeom prst="rect">
            <a:avLst/>
          </a:prstGeom>
          <a:noFill/>
          <a:ln w="9525">
            <a:noFill/>
            <a:miter lim="800000"/>
            <a:headEnd/>
            <a:tailEnd/>
          </a:ln>
        </p:spPr>
      </p:pic>
      <p:pic>
        <p:nvPicPr>
          <p:cNvPr id="2051" name="Picture 3"/>
          <p:cNvPicPr>
            <a:picLocks noChangeAspect="1" noChangeArrowheads="1"/>
          </p:cNvPicPr>
          <p:nvPr/>
        </p:nvPicPr>
        <p:blipFill>
          <a:blip r:embed="rId3" cstate="print"/>
          <a:srcRect/>
          <a:stretch>
            <a:fillRect/>
          </a:stretch>
        </p:blipFill>
        <p:spPr bwMode="auto">
          <a:xfrm>
            <a:off x="1419027" y="2287045"/>
            <a:ext cx="6249317" cy="4526331"/>
          </a:xfrm>
          <a:prstGeom prst="rect">
            <a:avLst/>
          </a:prstGeom>
          <a:noFill/>
          <a:ln w="9525">
            <a:noFill/>
            <a:miter lim="800000"/>
            <a:headEnd/>
            <a:tailEnd/>
          </a:ln>
        </p:spPr>
      </p:pic>
      <p:pic>
        <p:nvPicPr>
          <p:cNvPr id="4" name="صورة 3"/>
          <p:cNvPicPr/>
          <p:nvPr/>
        </p:nvPicPr>
        <p:blipFill>
          <a:blip r:embed="rId4" cstate="print"/>
          <a:srcRect/>
          <a:stretch>
            <a:fillRect/>
          </a:stretch>
        </p:blipFill>
        <p:spPr bwMode="auto">
          <a:xfrm>
            <a:off x="0" y="404664"/>
            <a:ext cx="9144000" cy="1628800"/>
          </a:xfrm>
          <a:prstGeom prst="rect">
            <a:avLst/>
          </a:prstGeom>
          <a:noFill/>
          <a:ln w="9525">
            <a:noFill/>
            <a:miter lim="800000"/>
            <a:headEnd/>
            <a:tailEnd/>
          </a:ln>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noChangeArrowheads="1"/>
          </p:cNvPicPr>
          <p:nvPr/>
        </p:nvPicPr>
        <p:blipFill>
          <a:blip r:embed="rId2" cstate="print"/>
          <a:srcRect/>
          <a:stretch>
            <a:fillRect/>
          </a:stretch>
        </p:blipFill>
        <p:spPr bwMode="auto">
          <a:xfrm>
            <a:off x="0" y="0"/>
            <a:ext cx="9177276" cy="6858000"/>
          </a:xfrm>
          <a:prstGeom prst="rect">
            <a:avLst/>
          </a:prstGeom>
          <a:noFill/>
          <a:ln w="9525">
            <a:noFill/>
            <a:miter lim="800000"/>
            <a:headEnd/>
            <a:tailEnd/>
          </a:ln>
        </p:spPr>
      </p:pic>
      <p:sp>
        <p:nvSpPr>
          <p:cNvPr id="2" name="Rectangle 1"/>
          <p:cNvSpPr>
            <a:spLocks noChangeArrowheads="1"/>
          </p:cNvSpPr>
          <p:nvPr/>
        </p:nvSpPr>
        <p:spPr bwMode="auto">
          <a:xfrm>
            <a:off x="457200" y="289776"/>
            <a:ext cx="8229600" cy="175432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0" eaLnBrk="1" fontAlgn="base" latinLnBrk="0" hangingPunct="1">
              <a:lnSpc>
                <a:spcPct val="150000"/>
              </a:lnSpc>
              <a:spcBef>
                <a:spcPct val="0"/>
              </a:spcBef>
              <a:spcAft>
                <a:spcPct val="0"/>
              </a:spcAft>
              <a:buClrTx/>
              <a:buSzTx/>
              <a:buFontTx/>
              <a:buNone/>
              <a:tabLst/>
            </a:pPr>
            <a:r>
              <a:rPr kumimoji="0" lang="en-GB" sz="2400" b="0"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Calculate the change in G (J/mol) 25 </a:t>
            </a:r>
            <a:r>
              <a:rPr lang="en-GB" sz="2400" dirty="0" smtClean="0">
                <a:latin typeface="Times New Roman" pitchFamily="18" charset="0"/>
                <a:ea typeface="Calibri" pitchFamily="34" charset="0"/>
                <a:cs typeface="Times New Roman" pitchFamily="18" charset="0"/>
              </a:rPr>
              <a:t>m</a:t>
            </a:r>
            <a:r>
              <a:rPr lang="en-GB" sz="2400" baseline="30000" dirty="0" smtClean="0">
                <a:latin typeface="Times New Roman" pitchFamily="18" charset="0"/>
                <a:ea typeface="Calibri" pitchFamily="34" charset="0"/>
                <a:cs typeface="Times New Roman" pitchFamily="18" charset="0"/>
              </a:rPr>
              <a:t>3</a:t>
            </a:r>
            <a:r>
              <a:rPr lang="en-GB" sz="2400" dirty="0" smtClean="0">
                <a:latin typeface="Times New Roman" pitchFamily="18" charset="0"/>
                <a:ea typeface="Calibri" pitchFamily="34" charset="0"/>
                <a:cs typeface="Times New Roman" pitchFamily="18" charset="0"/>
              </a:rPr>
              <a:t> of </a:t>
            </a:r>
            <a:r>
              <a:rPr kumimoji="0" lang="en-GB" sz="2400" b="0"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ice at -10 </a:t>
            </a:r>
            <a:r>
              <a:rPr kumimoji="0" lang="en-GB" sz="2400" b="0" strike="noStrike" cap="none" normalizeH="0" baseline="30000" dirty="0" err="1" smtClean="0">
                <a:ln>
                  <a:noFill/>
                </a:ln>
                <a:solidFill>
                  <a:schemeClr val="tx1"/>
                </a:solidFill>
                <a:effectLst/>
                <a:latin typeface="Times New Roman" pitchFamily="18" charset="0"/>
                <a:ea typeface="Calibri" pitchFamily="34" charset="0"/>
                <a:cs typeface="Times New Roman" pitchFamily="18" charset="0"/>
              </a:rPr>
              <a:t>o</a:t>
            </a:r>
            <a:r>
              <a:rPr kumimoji="0" lang="en-GB" sz="2400" b="0"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C</a:t>
            </a:r>
            <a:r>
              <a:rPr kumimoji="0" lang="en-GB" sz="2400" b="0"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with density 917 Kg/m</a:t>
            </a:r>
            <a:r>
              <a:rPr kumimoji="0" lang="en-GB" sz="2400" b="0" strike="noStrike" cap="none" normalizeH="0" baseline="30000" dirty="0" smtClean="0">
                <a:ln>
                  <a:noFill/>
                </a:ln>
                <a:solidFill>
                  <a:schemeClr val="tx1"/>
                </a:solidFill>
                <a:effectLst/>
                <a:latin typeface="Times New Roman" pitchFamily="18" charset="0"/>
                <a:ea typeface="Calibri" pitchFamily="34" charset="0"/>
                <a:cs typeface="Times New Roman" pitchFamily="18" charset="0"/>
              </a:rPr>
              <a:t>3</a:t>
            </a:r>
            <a:r>
              <a:rPr kumimoji="0" lang="en-GB" sz="2400" b="0"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when the pressure in increased from 1.0</a:t>
            </a:r>
            <a:r>
              <a:rPr kumimoji="0" lang="en-GB" sz="2400" b="0" strike="noStrike" cap="none" normalizeH="0" dirty="0" smtClean="0">
                <a:ln>
                  <a:noFill/>
                </a:ln>
                <a:solidFill>
                  <a:schemeClr val="tx1"/>
                </a:solidFill>
                <a:effectLst/>
                <a:latin typeface="Times New Roman" pitchFamily="18" charset="0"/>
                <a:ea typeface="Calibri" pitchFamily="34" charset="0"/>
                <a:cs typeface="Times New Roman" pitchFamily="18" charset="0"/>
              </a:rPr>
              <a:t> bar to 2.0 bar?</a:t>
            </a:r>
            <a:endParaRPr kumimoji="0" lang="en-GB" sz="2400" b="0" strike="noStrike" cap="none" normalizeH="0" baseline="0" dirty="0" smtClean="0">
              <a:ln>
                <a:noFill/>
              </a:ln>
              <a:solidFill>
                <a:schemeClr val="tx1"/>
              </a:solidFill>
              <a:effectLst/>
              <a:latin typeface="Arial" pitchFamily="34" charset="0"/>
              <a:cs typeface="Arial" pitchFamily="34" charset="0"/>
            </a:endParaRPr>
          </a:p>
        </p:txBody>
      </p:sp>
      <p:sp>
        <p:nvSpPr>
          <p:cNvPr id="3" name="Rectangle 1"/>
          <p:cNvSpPr>
            <a:spLocks noChangeArrowheads="1"/>
          </p:cNvSpPr>
          <p:nvPr/>
        </p:nvSpPr>
        <p:spPr bwMode="auto">
          <a:xfrm>
            <a:off x="609600" y="2362200"/>
            <a:ext cx="1752600" cy="64633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0" eaLnBrk="1" fontAlgn="base" latinLnBrk="0" hangingPunct="1">
              <a:lnSpc>
                <a:spcPct val="150000"/>
              </a:lnSpc>
              <a:spcBef>
                <a:spcPct val="0"/>
              </a:spcBef>
              <a:spcAft>
                <a:spcPct val="0"/>
              </a:spcAft>
              <a:buClrTx/>
              <a:buSzTx/>
              <a:buFontTx/>
              <a:buNone/>
              <a:tabLst/>
            </a:pPr>
            <a:r>
              <a:rPr kumimoji="0" lang="en-GB" sz="2400" b="0"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Solution</a:t>
            </a:r>
            <a:endParaRPr kumimoji="0" lang="en-GB" sz="2400" b="0"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3"/>
          <p:cNvPicPr>
            <a:picLocks noChangeAspect="1" noChangeArrowheads="1"/>
          </p:cNvPicPr>
          <p:nvPr/>
        </p:nvPicPr>
        <p:blipFill>
          <a:blip r:embed="rId2" cstate="print"/>
          <a:srcRect/>
          <a:stretch>
            <a:fillRect/>
          </a:stretch>
        </p:blipFill>
        <p:spPr bwMode="auto">
          <a:xfrm>
            <a:off x="0" y="0"/>
            <a:ext cx="9177276" cy="6858000"/>
          </a:xfrm>
          <a:prstGeom prst="rect">
            <a:avLst/>
          </a:prstGeom>
          <a:noFill/>
          <a:ln w="9525">
            <a:noFill/>
            <a:miter lim="800000"/>
            <a:headEnd/>
            <a:tailEnd/>
          </a:ln>
        </p:spPr>
      </p:pic>
      <p:pic>
        <p:nvPicPr>
          <p:cNvPr id="2" name="Picture 1"/>
          <p:cNvPicPr>
            <a:picLocks noChangeAspect="1"/>
          </p:cNvPicPr>
          <p:nvPr/>
        </p:nvPicPr>
        <p:blipFill>
          <a:blip r:embed="rId3" cstate="print"/>
          <a:stretch>
            <a:fillRect/>
          </a:stretch>
        </p:blipFill>
        <p:spPr>
          <a:xfrm>
            <a:off x="367729" y="676056"/>
            <a:ext cx="8487160" cy="2852334"/>
          </a:xfrm>
          <a:prstGeom prst="rect">
            <a:avLst/>
          </a:prstGeom>
        </p:spPr>
      </p:pic>
    </p:spTree>
    <p:extLst>
      <p:ext uri="{BB962C8B-B14F-4D97-AF65-F5344CB8AC3E}">
        <p14:creationId xmlns:p14="http://schemas.microsoft.com/office/powerpoint/2010/main" val="384682906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3"/>
          <p:cNvPicPr>
            <a:picLocks noChangeAspect="1" noChangeArrowheads="1"/>
          </p:cNvPicPr>
          <p:nvPr/>
        </p:nvPicPr>
        <p:blipFill>
          <a:blip r:embed="rId2" cstate="print"/>
          <a:srcRect/>
          <a:stretch>
            <a:fillRect/>
          </a:stretch>
        </p:blipFill>
        <p:spPr bwMode="auto">
          <a:xfrm>
            <a:off x="0" y="0"/>
            <a:ext cx="9177276" cy="6858000"/>
          </a:xfrm>
          <a:prstGeom prst="rect">
            <a:avLst/>
          </a:prstGeom>
          <a:noFill/>
          <a:ln w="9525">
            <a:noFill/>
            <a:miter lim="800000"/>
            <a:headEnd/>
            <a:tailEnd/>
          </a:ln>
        </p:spPr>
      </p:pic>
      <p:sp>
        <p:nvSpPr>
          <p:cNvPr id="1186817" name="Rectangle 1"/>
          <p:cNvSpPr>
            <a:spLocks noChangeArrowheads="1"/>
          </p:cNvSpPr>
          <p:nvPr/>
        </p:nvSpPr>
        <p:spPr bwMode="auto">
          <a:xfrm>
            <a:off x="946617" y="-22086"/>
            <a:ext cx="7250767" cy="707886"/>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justLow" defTabSz="914400" rtl="0" eaLnBrk="1" fontAlgn="base" latinLnBrk="0" hangingPunct="1">
              <a:lnSpc>
                <a:spcPct val="100000"/>
              </a:lnSpc>
              <a:spcBef>
                <a:spcPct val="0"/>
              </a:spcBef>
              <a:spcAft>
                <a:spcPct val="0"/>
              </a:spcAft>
              <a:buClrTx/>
              <a:buSzTx/>
              <a:buFontTx/>
              <a:buNone/>
              <a:tabLst/>
            </a:pPr>
            <a:r>
              <a:rPr kumimoji="0" lang="en-GB" sz="40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Gibbs Free Energy (G = f (P, T))</a:t>
            </a:r>
            <a:endParaRPr kumimoji="0" lang="en-GB" sz="4000" b="0" i="0" u="none" strike="noStrike" cap="none" normalizeH="0" baseline="0" dirty="0" smtClean="0">
              <a:ln>
                <a:noFill/>
              </a:ln>
              <a:solidFill>
                <a:schemeClr val="tx1"/>
              </a:solidFill>
              <a:effectLst/>
              <a:latin typeface="Arial" pitchFamily="34" charset="0"/>
              <a:cs typeface="Arial" pitchFamily="34" charset="0"/>
            </a:endParaRPr>
          </a:p>
        </p:txBody>
      </p:sp>
      <p:sp>
        <p:nvSpPr>
          <p:cNvPr id="3" name="مستطيل 2"/>
          <p:cNvSpPr/>
          <p:nvPr/>
        </p:nvSpPr>
        <p:spPr>
          <a:xfrm>
            <a:off x="381000" y="762000"/>
            <a:ext cx="8763000" cy="1133965"/>
          </a:xfrm>
          <a:prstGeom prst="rect">
            <a:avLst/>
          </a:prstGeom>
        </p:spPr>
        <p:txBody>
          <a:bodyPr wrap="square">
            <a:spAutoFit/>
          </a:bodyPr>
          <a:lstStyle/>
          <a:p>
            <a:pPr>
              <a:lnSpc>
                <a:spcPct val="150000"/>
              </a:lnSpc>
            </a:pPr>
            <a:r>
              <a:rPr lang="en-GB" sz="2400" dirty="0" smtClean="0">
                <a:latin typeface="Times New Roman" pitchFamily="18" charset="0"/>
                <a:cs typeface="Times New Roman" pitchFamily="18" charset="0"/>
              </a:rPr>
              <a:t>Gibbs free energy is a concept invented to create a thermodynamic relationship between enthalpy and entropy.</a:t>
            </a:r>
            <a:endParaRPr lang="en-GB" sz="2400" dirty="0">
              <a:latin typeface="Times New Roman" pitchFamily="18" charset="0"/>
              <a:cs typeface="Times New Roman" pitchFamily="18" charset="0"/>
            </a:endParaRPr>
          </a:p>
        </p:txBody>
      </p:sp>
      <p:pic>
        <p:nvPicPr>
          <p:cNvPr id="1186824" name="Picture 8"/>
          <p:cNvPicPr>
            <a:picLocks noChangeAspect="1" noChangeArrowheads="1"/>
          </p:cNvPicPr>
          <p:nvPr/>
        </p:nvPicPr>
        <p:blipFill>
          <a:blip r:embed="rId3" cstate="print"/>
          <a:srcRect/>
          <a:stretch>
            <a:fillRect/>
          </a:stretch>
        </p:blipFill>
        <p:spPr bwMode="auto">
          <a:xfrm>
            <a:off x="152400" y="1524000"/>
            <a:ext cx="9043736" cy="2667000"/>
          </a:xfrm>
          <a:prstGeom prst="rect">
            <a:avLst/>
          </a:prstGeom>
          <a:noFill/>
          <a:ln w="9525">
            <a:noFill/>
            <a:miter lim="800000"/>
            <a:headEnd/>
            <a:tailEnd/>
          </a:ln>
          <a:effectLst/>
        </p:spPr>
      </p:pic>
      <p:sp>
        <p:nvSpPr>
          <p:cNvPr id="1186826"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GB"/>
          </a:p>
        </p:txBody>
      </p:sp>
      <p:pic>
        <p:nvPicPr>
          <p:cNvPr id="1186828" name="Picture 12"/>
          <p:cNvPicPr>
            <a:picLocks noChangeAspect="1" noChangeArrowheads="1"/>
          </p:cNvPicPr>
          <p:nvPr/>
        </p:nvPicPr>
        <p:blipFill>
          <a:blip r:embed="rId4" cstate="print"/>
          <a:srcRect/>
          <a:stretch>
            <a:fillRect/>
          </a:stretch>
        </p:blipFill>
        <p:spPr bwMode="auto">
          <a:xfrm>
            <a:off x="0" y="5308211"/>
            <a:ext cx="10677843" cy="1009186"/>
          </a:xfrm>
          <a:prstGeom prst="rect">
            <a:avLst/>
          </a:prstGeom>
          <a:noFill/>
          <a:ln w="9525">
            <a:noFill/>
            <a:miter lim="800000"/>
            <a:headEnd/>
            <a:tailEnd/>
          </a:ln>
          <a:effectLst/>
        </p:spPr>
      </p:pic>
      <p:sp>
        <p:nvSpPr>
          <p:cNvPr id="1186827" name="Rectangle 11"/>
          <p:cNvSpPr>
            <a:spLocks noChangeArrowheads="1"/>
          </p:cNvSpPr>
          <p:nvPr/>
        </p:nvSpPr>
        <p:spPr bwMode="auto">
          <a:xfrm>
            <a:off x="457200" y="4269805"/>
            <a:ext cx="8458200" cy="101566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0" eaLnBrk="1" fontAlgn="base" latinLnBrk="0" hangingPunct="1">
              <a:lnSpc>
                <a:spcPct val="150000"/>
              </a:lnSpc>
              <a:spcBef>
                <a:spcPct val="0"/>
              </a:spcBef>
              <a:spcAft>
                <a:spcPct val="0"/>
              </a:spcAft>
              <a:buClrTx/>
              <a:buSzTx/>
              <a:buFontTx/>
              <a:buNone/>
              <a:tabLst/>
            </a:pPr>
            <a:r>
              <a:rPr kumimoji="0" lang="en-GB"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If </a:t>
            </a:r>
            <a:r>
              <a:rPr kumimoji="0" lang="en-GB" sz="2000" b="0"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ΔS</a:t>
            </a:r>
            <a:r>
              <a:rPr kumimoji="0" lang="en-GB" sz="2000" b="0" i="0" u="none" strike="noStrike" cap="none" normalizeH="0" baseline="-30000" dirty="0" err="1" smtClean="0">
                <a:ln>
                  <a:noFill/>
                </a:ln>
                <a:solidFill>
                  <a:schemeClr val="tx1"/>
                </a:solidFill>
                <a:effectLst/>
                <a:latin typeface="Times New Roman" pitchFamily="18" charset="0"/>
                <a:ea typeface="Calibri" pitchFamily="34" charset="0"/>
                <a:cs typeface="Times New Roman" pitchFamily="18" charset="0"/>
              </a:rPr>
              <a:t>surr</a:t>
            </a:r>
            <a:r>
              <a:rPr kumimoji="0" lang="en-GB"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in equation 2 is replaced by </a:t>
            </a:r>
            <a:r>
              <a:rPr kumimoji="0" lang="en-GB" sz="2000" b="0"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ΔS</a:t>
            </a:r>
            <a:r>
              <a:rPr kumimoji="0" lang="en-GB" sz="2000" b="0" i="0" u="none" strike="noStrike" cap="none" normalizeH="0" baseline="-30000" dirty="0" err="1" smtClean="0">
                <a:ln>
                  <a:noFill/>
                </a:ln>
                <a:solidFill>
                  <a:schemeClr val="tx1"/>
                </a:solidFill>
                <a:effectLst/>
                <a:latin typeface="Times New Roman" pitchFamily="18" charset="0"/>
                <a:ea typeface="Calibri" pitchFamily="34" charset="0"/>
                <a:cs typeface="Times New Roman" pitchFamily="18" charset="0"/>
              </a:rPr>
              <a:t>surr</a:t>
            </a:r>
            <a:r>
              <a:rPr kumimoji="0" lang="en-GB"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in equation 1, and the equation is then multiplied by T and by -1, it results:</a:t>
            </a:r>
            <a:endParaRPr kumimoji="0" lang="en-GB" sz="2000" b="0" i="0" u="none" strike="noStrike" cap="none" normalizeH="0" baseline="0" dirty="0" smtClean="0">
              <a:ln>
                <a:noFill/>
              </a:ln>
              <a:solidFill>
                <a:schemeClr val="tx1"/>
              </a:solidFill>
              <a:effectLst/>
              <a:latin typeface="Times New Roman" pitchFamily="18" charset="0"/>
              <a:cs typeface="Times New Roman" pitchFamily="18" charset="0"/>
            </a:endParaRPr>
          </a:p>
        </p:txBody>
      </p:sp>
    </p:spTree>
  </p:cSld>
  <p:clrMapOvr>
    <a:masterClrMapping/>
  </p:clrMapOvr>
  <p:transition spd="slow">
    <p:fad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3"/>
          <p:cNvPicPr>
            <a:picLocks noChangeAspect="1" noChangeArrowheads="1"/>
          </p:cNvPicPr>
          <p:nvPr/>
        </p:nvPicPr>
        <p:blipFill>
          <a:blip r:embed="rId2" cstate="print"/>
          <a:srcRect/>
          <a:stretch>
            <a:fillRect/>
          </a:stretch>
        </p:blipFill>
        <p:spPr bwMode="auto">
          <a:xfrm>
            <a:off x="0" y="0"/>
            <a:ext cx="9177276" cy="6858000"/>
          </a:xfrm>
          <a:prstGeom prst="rect">
            <a:avLst/>
          </a:prstGeom>
          <a:noFill/>
          <a:ln w="9525">
            <a:noFill/>
            <a:miter lim="800000"/>
            <a:headEnd/>
            <a:tailEnd/>
          </a:ln>
        </p:spPr>
      </p:pic>
      <p:pic>
        <p:nvPicPr>
          <p:cNvPr id="2" name="Picture 2"/>
          <p:cNvPicPr>
            <a:picLocks noChangeAspect="1"/>
          </p:cNvPicPr>
          <p:nvPr/>
        </p:nvPicPr>
        <p:blipFill>
          <a:blip r:embed="rId3" cstate="print"/>
          <a:stretch>
            <a:fillRect/>
          </a:stretch>
        </p:blipFill>
        <p:spPr>
          <a:xfrm>
            <a:off x="457200" y="762000"/>
            <a:ext cx="8039884" cy="1143000"/>
          </a:xfrm>
          <a:prstGeom prst="rect">
            <a:avLst/>
          </a:prstGeom>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3"/>
          <p:cNvPicPr>
            <a:picLocks noChangeAspect="1" noChangeArrowheads="1"/>
          </p:cNvPicPr>
          <p:nvPr/>
        </p:nvPicPr>
        <p:blipFill>
          <a:blip r:embed="rId2" cstate="print"/>
          <a:srcRect/>
          <a:stretch>
            <a:fillRect/>
          </a:stretch>
        </p:blipFill>
        <p:spPr bwMode="auto">
          <a:xfrm>
            <a:off x="0" y="0"/>
            <a:ext cx="9177276" cy="6858000"/>
          </a:xfrm>
          <a:prstGeom prst="rect">
            <a:avLst/>
          </a:prstGeom>
          <a:noFill/>
          <a:ln w="9525">
            <a:noFill/>
            <a:miter lim="800000"/>
            <a:headEnd/>
            <a:tailEnd/>
          </a:ln>
        </p:spPr>
      </p:pic>
      <p:sp>
        <p:nvSpPr>
          <p:cNvPr id="1200129" name="Rectangle 1"/>
          <p:cNvSpPr>
            <a:spLocks noChangeArrowheads="1"/>
          </p:cNvSpPr>
          <p:nvPr/>
        </p:nvSpPr>
        <p:spPr bwMode="auto">
          <a:xfrm>
            <a:off x="228600" y="0"/>
            <a:ext cx="5520870" cy="461665"/>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justLow" defTabSz="914400" rtl="0" eaLnBrk="1" fontAlgn="base" latinLnBrk="0" hangingPunct="1">
              <a:lnSpc>
                <a:spcPct val="100000"/>
              </a:lnSpc>
              <a:spcBef>
                <a:spcPct val="0"/>
              </a:spcBef>
              <a:spcAft>
                <a:spcPct val="0"/>
              </a:spcAft>
              <a:buClrTx/>
              <a:buSzTx/>
              <a:buFontTx/>
              <a:buNone/>
              <a:tabLst/>
            </a:pPr>
            <a:r>
              <a:rPr kumimoji="0" lang="en-GB" sz="2400" b="0" i="1" u="sng"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Mathematical expression for G of ideal gas</a:t>
            </a:r>
            <a:endParaRPr kumimoji="0" lang="en-GB" sz="2400" b="0" i="0" u="none" strike="noStrike" cap="none" normalizeH="0" baseline="0" dirty="0" smtClean="0">
              <a:ln>
                <a:noFill/>
              </a:ln>
              <a:solidFill>
                <a:schemeClr val="tx1"/>
              </a:solidFill>
              <a:effectLst/>
              <a:latin typeface="Arial" pitchFamily="34" charset="0"/>
              <a:cs typeface="Arial" pitchFamily="34" charset="0"/>
            </a:endParaRPr>
          </a:p>
        </p:txBody>
      </p:sp>
      <p:sp>
        <p:nvSpPr>
          <p:cNvPr id="20" name="Rectangle 7"/>
          <p:cNvSpPr>
            <a:spLocks noChangeArrowheads="1"/>
          </p:cNvSpPr>
          <p:nvPr/>
        </p:nvSpPr>
        <p:spPr bwMode="auto">
          <a:xfrm>
            <a:off x="457200" y="457200"/>
            <a:ext cx="8001000" cy="70788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algn="justLow" fontAlgn="base">
              <a:spcBef>
                <a:spcPct val="0"/>
              </a:spcBef>
              <a:spcAft>
                <a:spcPct val="0"/>
              </a:spcAft>
            </a:pPr>
            <a:r>
              <a:rPr lang="en-GB" sz="2000" dirty="0" smtClean="0">
                <a:latin typeface="Times New Roman" pitchFamily="18" charset="0"/>
                <a:ea typeface="Calibri" pitchFamily="34" charset="0"/>
                <a:cs typeface="Times New Roman" pitchFamily="18" charset="0"/>
              </a:rPr>
              <a:t>2 - </a:t>
            </a:r>
            <a:r>
              <a:rPr lang="en-GB" sz="2000" i="1" dirty="0" smtClean="0">
                <a:latin typeface="Times New Roman" pitchFamily="18" charset="0"/>
                <a:ea typeface="Calibri" pitchFamily="34" charset="0"/>
                <a:cs typeface="Times New Roman" pitchFamily="18" charset="0"/>
              </a:rPr>
              <a:t>The temperature dependence (constant p) of the Gibbs energy (Gibbs–Helmholtz equation) for an ideal gas is given by</a:t>
            </a:r>
            <a:r>
              <a:rPr lang="en-GB" sz="2000" dirty="0" smtClean="0">
                <a:latin typeface="Times New Roman" pitchFamily="18" charset="0"/>
                <a:ea typeface="Calibri" pitchFamily="34" charset="0"/>
                <a:cs typeface="Times New Roman" pitchFamily="18" charset="0"/>
              </a:rPr>
              <a:t>:</a:t>
            </a:r>
            <a:endParaRPr kumimoji="0" lang="en-GB" sz="2000" b="0" i="0" u="none" strike="noStrike" cap="none" normalizeH="0" baseline="0" dirty="0" smtClean="0">
              <a:ln>
                <a:noFill/>
              </a:ln>
              <a:solidFill>
                <a:schemeClr val="tx1"/>
              </a:solidFill>
              <a:effectLst/>
              <a:latin typeface="Arial" pitchFamily="34" charset="0"/>
              <a:cs typeface="Arial" pitchFamily="34" charset="0"/>
            </a:endParaRPr>
          </a:p>
        </p:txBody>
      </p:sp>
      <p:pic>
        <p:nvPicPr>
          <p:cNvPr id="1207299" name="Picture 3"/>
          <p:cNvPicPr>
            <a:picLocks noChangeAspect="1" noChangeArrowheads="1"/>
          </p:cNvPicPr>
          <p:nvPr/>
        </p:nvPicPr>
        <p:blipFill>
          <a:blip r:embed="rId3" cstate="print"/>
          <a:srcRect/>
          <a:stretch>
            <a:fillRect/>
          </a:stretch>
        </p:blipFill>
        <p:spPr bwMode="auto">
          <a:xfrm>
            <a:off x="228600" y="1219199"/>
            <a:ext cx="8839200" cy="5509691"/>
          </a:xfrm>
          <a:prstGeom prst="rect">
            <a:avLst/>
          </a:prstGeom>
          <a:noFill/>
          <a:ln w="9525">
            <a:noFill/>
            <a:miter lim="800000"/>
            <a:headEnd/>
            <a:tailEnd/>
          </a:ln>
        </p:spPr>
      </p:pic>
    </p:spTree>
  </p:cSld>
  <p:clrMapOvr>
    <a:masterClrMapping/>
  </p:clrMapOvr>
  <p:transition spd="slow">
    <p:fad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noChangeArrowheads="1"/>
          </p:cNvPicPr>
          <p:nvPr/>
        </p:nvPicPr>
        <p:blipFill>
          <a:blip r:embed="rId2" cstate="print"/>
          <a:srcRect/>
          <a:stretch>
            <a:fillRect/>
          </a:stretch>
        </p:blipFill>
        <p:spPr bwMode="auto">
          <a:xfrm>
            <a:off x="0" y="0"/>
            <a:ext cx="9177276" cy="6858000"/>
          </a:xfrm>
          <a:prstGeom prst="rect">
            <a:avLst/>
          </a:prstGeom>
          <a:noFill/>
          <a:ln w="9525">
            <a:noFill/>
            <a:miter lim="800000"/>
            <a:headEnd/>
            <a:tailEnd/>
          </a:ln>
        </p:spPr>
      </p:pic>
      <p:pic>
        <p:nvPicPr>
          <p:cNvPr id="1199105" name="Picture 1"/>
          <p:cNvPicPr>
            <a:picLocks noChangeAspect="1" noChangeArrowheads="1"/>
          </p:cNvPicPr>
          <p:nvPr/>
        </p:nvPicPr>
        <p:blipFill>
          <a:blip r:embed="rId3" cstate="print"/>
          <a:srcRect/>
          <a:stretch>
            <a:fillRect/>
          </a:stretch>
        </p:blipFill>
        <p:spPr bwMode="auto">
          <a:xfrm>
            <a:off x="76200" y="533400"/>
            <a:ext cx="8991600" cy="4559393"/>
          </a:xfrm>
          <a:prstGeom prst="rect">
            <a:avLst/>
          </a:prstGeom>
          <a:noFill/>
          <a:ln w="9525">
            <a:noFill/>
            <a:miter lim="800000"/>
            <a:headEnd/>
            <a:tailEnd/>
          </a:ln>
        </p:spPr>
      </p:pic>
      <p:pic>
        <p:nvPicPr>
          <p:cNvPr id="1199106" name="Picture 2"/>
          <p:cNvPicPr>
            <a:picLocks noChangeAspect="1" noChangeArrowheads="1"/>
          </p:cNvPicPr>
          <p:nvPr/>
        </p:nvPicPr>
        <p:blipFill>
          <a:blip r:embed="rId4" cstate="print"/>
          <a:srcRect/>
          <a:stretch>
            <a:fillRect/>
          </a:stretch>
        </p:blipFill>
        <p:spPr bwMode="auto">
          <a:xfrm>
            <a:off x="228600" y="5257800"/>
            <a:ext cx="8763000" cy="1229364"/>
          </a:xfrm>
          <a:prstGeom prst="rect">
            <a:avLst/>
          </a:prstGeom>
          <a:noFill/>
          <a:ln w="9525">
            <a:noFill/>
            <a:miter lim="800000"/>
            <a:headEnd/>
            <a:tailEnd/>
          </a:ln>
        </p:spPr>
      </p:pic>
    </p:spTree>
  </p:cSld>
  <p:clrMapOvr>
    <a:masterClrMapping/>
  </p:clrMapOvr>
  <p:transition spd="slow">
    <p:fad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3"/>
          <p:cNvPicPr>
            <a:picLocks noChangeAspect="1" noChangeArrowheads="1"/>
          </p:cNvPicPr>
          <p:nvPr/>
        </p:nvPicPr>
        <p:blipFill>
          <a:blip r:embed="rId2" cstate="print"/>
          <a:srcRect/>
          <a:stretch>
            <a:fillRect/>
          </a:stretch>
        </p:blipFill>
        <p:spPr bwMode="auto">
          <a:xfrm>
            <a:off x="0" y="0"/>
            <a:ext cx="9177276" cy="6858000"/>
          </a:xfrm>
          <a:prstGeom prst="rect">
            <a:avLst/>
          </a:prstGeom>
          <a:noFill/>
          <a:ln w="9525">
            <a:noFill/>
            <a:miter lim="800000"/>
            <a:headEnd/>
            <a:tailEnd/>
          </a:ln>
        </p:spPr>
      </p:pic>
      <p:pic>
        <p:nvPicPr>
          <p:cNvPr id="1198081" name="Picture 1"/>
          <p:cNvPicPr>
            <a:picLocks noChangeAspect="1" noChangeArrowheads="1"/>
          </p:cNvPicPr>
          <p:nvPr/>
        </p:nvPicPr>
        <p:blipFill>
          <a:blip r:embed="rId3" cstate="print"/>
          <a:srcRect/>
          <a:stretch>
            <a:fillRect/>
          </a:stretch>
        </p:blipFill>
        <p:spPr bwMode="auto">
          <a:xfrm>
            <a:off x="76200" y="381000"/>
            <a:ext cx="8947470" cy="2819400"/>
          </a:xfrm>
          <a:prstGeom prst="rect">
            <a:avLst/>
          </a:prstGeom>
          <a:noFill/>
          <a:ln w="9525">
            <a:noFill/>
            <a:miter lim="800000"/>
            <a:headEnd/>
            <a:tailEnd/>
          </a:ln>
        </p:spPr>
      </p:pic>
      <p:pic>
        <p:nvPicPr>
          <p:cNvPr id="1198082" name="Picture 2"/>
          <p:cNvPicPr>
            <a:picLocks noChangeAspect="1" noChangeArrowheads="1"/>
          </p:cNvPicPr>
          <p:nvPr/>
        </p:nvPicPr>
        <p:blipFill>
          <a:blip r:embed="rId4" cstate="print"/>
          <a:srcRect/>
          <a:stretch>
            <a:fillRect/>
          </a:stretch>
        </p:blipFill>
        <p:spPr bwMode="auto">
          <a:xfrm>
            <a:off x="2590800" y="3581400"/>
            <a:ext cx="2743200" cy="1454641"/>
          </a:xfrm>
          <a:prstGeom prst="rect">
            <a:avLst/>
          </a:prstGeom>
          <a:noFill/>
          <a:ln w="9525">
            <a:noFill/>
            <a:miter lim="800000"/>
            <a:headEnd/>
            <a:tailEnd/>
          </a:ln>
        </p:spPr>
      </p:pic>
      <p:pic>
        <p:nvPicPr>
          <p:cNvPr id="1198083" name="Picture 3"/>
          <p:cNvPicPr>
            <a:picLocks noChangeAspect="1" noChangeArrowheads="1"/>
          </p:cNvPicPr>
          <p:nvPr/>
        </p:nvPicPr>
        <p:blipFill>
          <a:blip r:embed="rId5" cstate="print"/>
          <a:srcRect/>
          <a:stretch>
            <a:fillRect/>
          </a:stretch>
        </p:blipFill>
        <p:spPr bwMode="auto">
          <a:xfrm>
            <a:off x="2209800" y="5257800"/>
            <a:ext cx="3810000" cy="1412273"/>
          </a:xfrm>
          <a:prstGeom prst="rect">
            <a:avLst/>
          </a:prstGeom>
          <a:noFill/>
          <a:ln w="9525">
            <a:noFill/>
            <a:miter lim="800000"/>
            <a:headEnd/>
            <a:tailEnd/>
          </a:ln>
        </p:spPr>
      </p:pic>
    </p:spTree>
  </p:cSld>
  <p:clrMapOvr>
    <a:masterClrMapping/>
  </p:clrMapOvr>
  <p:transition spd="slow">
    <p:fad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3"/>
          <p:cNvPicPr>
            <a:picLocks noChangeAspect="1" noChangeArrowheads="1"/>
          </p:cNvPicPr>
          <p:nvPr/>
        </p:nvPicPr>
        <p:blipFill>
          <a:blip r:embed="rId2" cstate="print"/>
          <a:srcRect/>
          <a:stretch>
            <a:fillRect/>
          </a:stretch>
        </p:blipFill>
        <p:spPr bwMode="auto">
          <a:xfrm>
            <a:off x="0" y="0"/>
            <a:ext cx="9177276" cy="6858000"/>
          </a:xfrm>
          <a:prstGeom prst="rect">
            <a:avLst/>
          </a:prstGeom>
          <a:noFill/>
          <a:ln w="9525">
            <a:noFill/>
            <a:miter lim="800000"/>
            <a:headEnd/>
            <a:tailEnd/>
          </a:ln>
        </p:spPr>
      </p:pic>
      <p:sp>
        <p:nvSpPr>
          <p:cNvPr id="2" name="عنوان 1"/>
          <p:cNvSpPr>
            <a:spLocks noGrp="1"/>
          </p:cNvSpPr>
          <p:nvPr>
            <p:ph type="title"/>
          </p:nvPr>
        </p:nvSpPr>
        <p:spPr>
          <a:xfrm>
            <a:off x="0" y="-76200"/>
            <a:ext cx="9144000" cy="1143000"/>
          </a:xfrm>
        </p:spPr>
        <p:txBody>
          <a:bodyPr>
            <a:noAutofit/>
          </a:bodyPr>
          <a:lstStyle/>
          <a:p>
            <a:r>
              <a:rPr lang="en-GB" sz="3600" b="1" dirty="0" smtClean="0"/>
              <a:t>Exploring the Temperature Dependence of the Gibbs Free Energy Change</a:t>
            </a:r>
            <a:endParaRPr lang="en-GB" sz="3600" dirty="0"/>
          </a:p>
        </p:txBody>
      </p:sp>
      <p:pic>
        <p:nvPicPr>
          <p:cNvPr id="1932290" name="Picture 2"/>
          <p:cNvPicPr>
            <a:picLocks noChangeAspect="1" noChangeArrowheads="1"/>
          </p:cNvPicPr>
          <p:nvPr/>
        </p:nvPicPr>
        <p:blipFill>
          <a:blip r:embed="rId3" cstate="print"/>
          <a:srcRect/>
          <a:stretch>
            <a:fillRect/>
          </a:stretch>
        </p:blipFill>
        <p:spPr bwMode="auto">
          <a:xfrm>
            <a:off x="1600200" y="1295400"/>
            <a:ext cx="6038850" cy="4554554"/>
          </a:xfrm>
          <a:prstGeom prst="rect">
            <a:avLst/>
          </a:prstGeom>
          <a:noFill/>
          <a:ln w="9525">
            <a:noFill/>
            <a:miter lim="800000"/>
            <a:headEnd/>
            <a:tailEnd/>
          </a:ln>
        </p:spPr>
      </p:pic>
      <p:pic>
        <p:nvPicPr>
          <p:cNvPr id="1932291" name="Picture 3"/>
          <p:cNvPicPr>
            <a:picLocks noChangeAspect="1" noChangeArrowheads="1"/>
          </p:cNvPicPr>
          <p:nvPr/>
        </p:nvPicPr>
        <p:blipFill>
          <a:blip r:embed="rId4" cstate="print"/>
          <a:srcRect/>
          <a:stretch>
            <a:fillRect/>
          </a:stretch>
        </p:blipFill>
        <p:spPr bwMode="auto">
          <a:xfrm>
            <a:off x="3048000" y="6029325"/>
            <a:ext cx="4019550" cy="600075"/>
          </a:xfrm>
          <a:prstGeom prst="rect">
            <a:avLst/>
          </a:prstGeom>
          <a:noFill/>
          <a:ln w="9525">
            <a:noFill/>
            <a:miter lim="800000"/>
            <a:headEnd/>
            <a:tailEnd/>
          </a:ln>
        </p:spPr>
      </p:pic>
    </p:spTree>
  </p:cSld>
  <p:clrMapOvr>
    <a:masterClrMapping/>
  </p:clrMapOvr>
  <p:transition spd="slow">
    <p:fade/>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3"/>
          <p:cNvPicPr>
            <a:picLocks noChangeAspect="1" noChangeArrowheads="1"/>
          </p:cNvPicPr>
          <p:nvPr/>
        </p:nvPicPr>
        <p:blipFill>
          <a:blip r:embed="rId2" cstate="print"/>
          <a:srcRect/>
          <a:stretch>
            <a:fillRect/>
          </a:stretch>
        </p:blipFill>
        <p:spPr bwMode="auto">
          <a:xfrm>
            <a:off x="0" y="0"/>
            <a:ext cx="9177276" cy="6858000"/>
          </a:xfrm>
          <a:prstGeom prst="rect">
            <a:avLst/>
          </a:prstGeom>
          <a:noFill/>
          <a:ln w="9525">
            <a:noFill/>
            <a:miter lim="800000"/>
            <a:headEnd/>
            <a:tailEnd/>
          </a:ln>
        </p:spPr>
      </p:pic>
      <p:pic>
        <p:nvPicPr>
          <p:cNvPr id="1933314" name="Picture 2"/>
          <p:cNvPicPr>
            <a:picLocks noChangeAspect="1" noChangeArrowheads="1"/>
          </p:cNvPicPr>
          <p:nvPr/>
        </p:nvPicPr>
        <p:blipFill>
          <a:blip r:embed="rId3" cstate="print"/>
          <a:srcRect/>
          <a:stretch>
            <a:fillRect/>
          </a:stretch>
        </p:blipFill>
        <p:spPr bwMode="auto">
          <a:xfrm>
            <a:off x="1295400" y="685800"/>
            <a:ext cx="6103477" cy="4800600"/>
          </a:xfrm>
          <a:prstGeom prst="rect">
            <a:avLst/>
          </a:prstGeom>
          <a:noFill/>
          <a:ln w="9525">
            <a:noFill/>
            <a:miter lim="800000"/>
            <a:headEnd/>
            <a:tailEnd/>
          </a:ln>
        </p:spPr>
      </p:pic>
      <p:pic>
        <p:nvPicPr>
          <p:cNvPr id="1933315" name="Picture 3"/>
          <p:cNvPicPr>
            <a:picLocks noChangeAspect="1" noChangeArrowheads="1"/>
          </p:cNvPicPr>
          <p:nvPr/>
        </p:nvPicPr>
        <p:blipFill>
          <a:blip r:embed="rId4" cstate="print"/>
          <a:srcRect/>
          <a:stretch>
            <a:fillRect/>
          </a:stretch>
        </p:blipFill>
        <p:spPr bwMode="auto">
          <a:xfrm>
            <a:off x="2819400" y="5791200"/>
            <a:ext cx="4010025" cy="466725"/>
          </a:xfrm>
          <a:prstGeom prst="rect">
            <a:avLst/>
          </a:prstGeom>
          <a:noFill/>
          <a:ln w="9525">
            <a:noFill/>
            <a:miter lim="800000"/>
            <a:headEnd/>
            <a:tailEnd/>
          </a:ln>
        </p:spPr>
      </p:pic>
    </p:spTree>
  </p:cSld>
  <p:clrMapOvr>
    <a:masterClrMapping/>
  </p:clrMapOvr>
  <p:transition spd="slow">
    <p:fade/>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3"/>
          <p:cNvPicPr>
            <a:picLocks noChangeAspect="1" noChangeArrowheads="1"/>
          </p:cNvPicPr>
          <p:nvPr/>
        </p:nvPicPr>
        <p:blipFill>
          <a:blip r:embed="rId2" cstate="print"/>
          <a:srcRect/>
          <a:stretch>
            <a:fillRect/>
          </a:stretch>
        </p:blipFill>
        <p:spPr bwMode="auto">
          <a:xfrm>
            <a:off x="0" y="0"/>
            <a:ext cx="9177276" cy="6858000"/>
          </a:xfrm>
          <a:prstGeom prst="rect">
            <a:avLst/>
          </a:prstGeom>
          <a:noFill/>
          <a:ln w="9525">
            <a:noFill/>
            <a:miter lim="800000"/>
            <a:headEnd/>
            <a:tailEnd/>
          </a:ln>
        </p:spPr>
      </p:pic>
      <p:pic>
        <p:nvPicPr>
          <p:cNvPr id="13314" name="Picture 2"/>
          <p:cNvPicPr>
            <a:picLocks noChangeAspect="1" noChangeArrowheads="1"/>
          </p:cNvPicPr>
          <p:nvPr/>
        </p:nvPicPr>
        <p:blipFill>
          <a:blip r:embed="rId3" cstate="print"/>
          <a:srcRect/>
          <a:stretch>
            <a:fillRect/>
          </a:stretch>
        </p:blipFill>
        <p:spPr bwMode="auto">
          <a:xfrm>
            <a:off x="206405" y="332656"/>
            <a:ext cx="8729600" cy="6192687"/>
          </a:xfrm>
          <a:prstGeom prst="rect">
            <a:avLst/>
          </a:prstGeom>
          <a:noFill/>
          <a:ln w="9525">
            <a:noFill/>
            <a:miter lim="800000"/>
            <a:headEnd/>
            <a:tailEnd/>
          </a:ln>
        </p:spPr>
      </p:pic>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noChangeArrowheads="1"/>
          </p:cNvPicPr>
          <p:nvPr/>
        </p:nvPicPr>
        <p:blipFill>
          <a:blip r:embed="rId2" cstate="print"/>
          <a:srcRect/>
          <a:stretch>
            <a:fillRect/>
          </a:stretch>
        </p:blipFill>
        <p:spPr bwMode="auto">
          <a:xfrm>
            <a:off x="0" y="0"/>
            <a:ext cx="9177276" cy="6858000"/>
          </a:xfrm>
          <a:prstGeom prst="rect">
            <a:avLst/>
          </a:prstGeom>
          <a:noFill/>
          <a:ln w="9525">
            <a:noFill/>
            <a:miter lim="800000"/>
            <a:headEnd/>
            <a:tailEnd/>
          </a:ln>
        </p:spPr>
      </p:pic>
      <p:sp>
        <p:nvSpPr>
          <p:cNvPr id="1211393" name="Rectangle 1"/>
          <p:cNvSpPr>
            <a:spLocks noChangeArrowheads="1"/>
          </p:cNvSpPr>
          <p:nvPr/>
        </p:nvSpPr>
        <p:spPr bwMode="auto">
          <a:xfrm>
            <a:off x="2133600" y="30777"/>
            <a:ext cx="5867400" cy="64633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0" eaLnBrk="1" fontAlgn="base" latinLnBrk="0" hangingPunct="1">
              <a:lnSpc>
                <a:spcPct val="100000"/>
              </a:lnSpc>
              <a:spcBef>
                <a:spcPct val="0"/>
              </a:spcBef>
              <a:spcAft>
                <a:spcPct val="0"/>
              </a:spcAft>
              <a:buClrTx/>
              <a:buSzTx/>
              <a:buFontTx/>
              <a:buNone/>
              <a:tabLst/>
            </a:pPr>
            <a:r>
              <a:rPr kumimoji="0" lang="en-GB" sz="3600" b="1" i="0" u="none" strike="noStrike" cap="none" normalizeH="0" baseline="0" smtClean="0">
                <a:ln>
                  <a:noFill/>
                </a:ln>
                <a:solidFill>
                  <a:schemeClr val="tx1"/>
                </a:solidFill>
                <a:effectLst/>
                <a:latin typeface="Times New Roman" pitchFamily="18" charset="0"/>
                <a:ea typeface="Calibri" pitchFamily="34" charset="0"/>
                <a:cs typeface="Times New Roman" pitchFamily="18" charset="0"/>
              </a:rPr>
              <a:t>Helmholtz energy</a:t>
            </a:r>
            <a:endParaRPr kumimoji="0" lang="en-GB" sz="3600" b="0" i="0" u="none" strike="noStrike" cap="none" normalizeH="0" baseline="0" smtClean="0">
              <a:ln>
                <a:noFill/>
              </a:ln>
              <a:solidFill>
                <a:schemeClr val="tx1"/>
              </a:solidFill>
              <a:effectLst/>
              <a:latin typeface="Arial" pitchFamily="34" charset="0"/>
              <a:cs typeface="Arial" pitchFamily="34" charset="0"/>
            </a:endParaRPr>
          </a:p>
        </p:txBody>
      </p:sp>
      <p:sp>
        <p:nvSpPr>
          <p:cNvPr id="1211394" name="Rectangle 2"/>
          <p:cNvSpPr>
            <a:spLocks noChangeArrowheads="1"/>
          </p:cNvSpPr>
          <p:nvPr/>
        </p:nvSpPr>
        <p:spPr bwMode="auto">
          <a:xfrm>
            <a:off x="381000" y="990600"/>
            <a:ext cx="8458200" cy="507831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0" eaLnBrk="1" fontAlgn="base" latinLnBrk="0" hangingPunct="1">
              <a:lnSpc>
                <a:spcPct val="150000"/>
              </a:lnSpc>
              <a:spcBef>
                <a:spcPct val="0"/>
              </a:spcBef>
              <a:spcAft>
                <a:spcPct val="0"/>
              </a:spcAft>
              <a:buClrTx/>
              <a:buSzTx/>
              <a:buFontTx/>
              <a:buNone/>
              <a:tabLst/>
            </a:pPr>
            <a:r>
              <a:rPr kumimoji="0" lang="en-GB" sz="2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Helmholtz energy function (A) was introduced by German physicist Hermann Ludwig Ferdinand von Helmholtz and is defined by</a:t>
            </a:r>
            <a:endParaRPr kumimoji="0" lang="en-GB"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Low" defTabSz="914400" rtl="0" eaLnBrk="0" fontAlgn="base" latinLnBrk="0" hangingPunct="0">
              <a:lnSpc>
                <a:spcPct val="150000"/>
              </a:lnSpc>
              <a:spcBef>
                <a:spcPct val="0"/>
              </a:spcBef>
              <a:spcAft>
                <a:spcPct val="0"/>
              </a:spcAft>
              <a:buClrTx/>
              <a:buSzTx/>
              <a:buFontTx/>
              <a:buNone/>
              <a:tabLst/>
            </a:pPr>
            <a:r>
              <a:rPr kumimoji="0" lang="en-GB" sz="2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 = U </a:t>
            </a:r>
            <a:r>
              <a:rPr kumimoji="0" lang="en-GB" sz="2400" b="0" i="0" u="none" strike="noStrike" cap="none" normalizeH="0" baseline="0" dirty="0" smtClean="0">
                <a:ln>
                  <a:noFill/>
                </a:ln>
                <a:solidFill>
                  <a:schemeClr val="tx1"/>
                </a:solidFill>
                <a:effectLst/>
                <a:latin typeface="Calibri"/>
                <a:ea typeface="Calibri" pitchFamily="34" charset="0"/>
                <a:cs typeface="Times New Roman" pitchFamily="18" charset="0"/>
              </a:rPr>
              <a:t>–</a:t>
            </a:r>
            <a:r>
              <a:rPr kumimoji="0" lang="en-GB" sz="2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TS</a:t>
            </a:r>
            <a:endParaRPr kumimoji="0" lang="en-GB"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Low" defTabSz="914400" rtl="0" eaLnBrk="0" fontAlgn="base" latinLnBrk="0" hangingPunct="0">
              <a:lnSpc>
                <a:spcPct val="150000"/>
              </a:lnSpc>
              <a:spcBef>
                <a:spcPct val="0"/>
              </a:spcBef>
              <a:spcAft>
                <a:spcPct val="0"/>
              </a:spcAft>
              <a:buClrTx/>
              <a:buSzTx/>
              <a:buFontTx/>
              <a:buNone/>
              <a:tabLst/>
            </a:pPr>
            <a:r>
              <a:rPr kumimoji="0" lang="en-GB" sz="2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where U is internal energy, T is Kelvin temperature and S is entropy. The symbol A is the first letter of the German word </a:t>
            </a:r>
            <a:r>
              <a:rPr kumimoji="0" lang="en-GB" sz="2400" b="0"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Arbeit</a:t>
            </a:r>
            <a:r>
              <a:rPr kumimoji="0" lang="en-GB" sz="2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which means work. Therefore, Helmholtz energy (A) is also called work function.</a:t>
            </a:r>
            <a:endParaRPr kumimoji="0" lang="en-GB"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Low" defTabSz="914400" rtl="0" eaLnBrk="0" fontAlgn="base" latinLnBrk="0" hangingPunct="0">
              <a:lnSpc>
                <a:spcPct val="150000"/>
              </a:lnSpc>
              <a:spcBef>
                <a:spcPct val="0"/>
              </a:spcBef>
              <a:spcAft>
                <a:spcPct val="0"/>
              </a:spcAft>
              <a:buClrTx/>
              <a:buSzTx/>
              <a:buFontTx/>
              <a:buNone/>
              <a:tabLst/>
            </a:pPr>
            <a:r>
              <a:rPr kumimoji="0" lang="en-GB" sz="2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From the first law</a:t>
            </a:r>
            <a:endParaRPr kumimoji="0" lang="en-GB" sz="24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3"/>
          <p:cNvPicPr>
            <a:picLocks noChangeAspect="1" noChangeArrowheads="1"/>
          </p:cNvPicPr>
          <p:nvPr/>
        </p:nvPicPr>
        <p:blipFill>
          <a:blip r:embed="rId2" cstate="print"/>
          <a:srcRect/>
          <a:stretch>
            <a:fillRect/>
          </a:stretch>
        </p:blipFill>
        <p:spPr bwMode="auto">
          <a:xfrm>
            <a:off x="0" y="0"/>
            <a:ext cx="9177276" cy="6858000"/>
          </a:xfrm>
          <a:prstGeom prst="rect">
            <a:avLst/>
          </a:prstGeom>
          <a:noFill/>
          <a:ln w="9525">
            <a:noFill/>
            <a:miter lim="800000"/>
            <a:headEnd/>
            <a:tailEnd/>
          </a:ln>
        </p:spPr>
      </p:pic>
      <p:sp>
        <p:nvSpPr>
          <p:cNvPr id="1211393" name="Rectangle 1"/>
          <p:cNvSpPr>
            <a:spLocks noChangeArrowheads="1"/>
          </p:cNvSpPr>
          <p:nvPr/>
        </p:nvSpPr>
        <p:spPr bwMode="auto">
          <a:xfrm>
            <a:off x="2133600" y="30777"/>
            <a:ext cx="5867400" cy="64633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0" eaLnBrk="1" fontAlgn="base" latinLnBrk="0" hangingPunct="1">
              <a:lnSpc>
                <a:spcPct val="100000"/>
              </a:lnSpc>
              <a:spcBef>
                <a:spcPct val="0"/>
              </a:spcBef>
              <a:spcAft>
                <a:spcPct val="0"/>
              </a:spcAft>
              <a:buClrTx/>
              <a:buSzTx/>
              <a:buFontTx/>
              <a:buNone/>
              <a:tabLst/>
            </a:pPr>
            <a:r>
              <a:rPr kumimoji="0" lang="en-GB" sz="36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Helmholtz energy</a:t>
            </a:r>
            <a:endParaRPr kumimoji="0" lang="en-GB" sz="3600" b="0" i="0" u="none" strike="noStrike" cap="none" normalizeH="0" baseline="0" dirty="0" smtClean="0">
              <a:ln>
                <a:noFill/>
              </a:ln>
              <a:solidFill>
                <a:schemeClr val="tx1"/>
              </a:solidFill>
              <a:effectLst/>
              <a:latin typeface="Arial" pitchFamily="34" charset="0"/>
              <a:cs typeface="Arial" pitchFamily="34" charset="0"/>
            </a:endParaRPr>
          </a:p>
        </p:txBody>
      </p:sp>
      <p:sp>
        <p:nvSpPr>
          <p:cNvPr id="1212418" name="Rectangle 2"/>
          <p:cNvSpPr>
            <a:spLocks noChangeArrowheads="1"/>
          </p:cNvSpPr>
          <p:nvPr/>
        </p:nvSpPr>
        <p:spPr bwMode="auto">
          <a:xfrm>
            <a:off x="381000" y="572006"/>
            <a:ext cx="8382000" cy="304698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0" eaLnBrk="1" fontAlgn="base" latinLnBrk="0" hangingPunct="1">
              <a:lnSpc>
                <a:spcPct val="200000"/>
              </a:lnSpc>
              <a:spcBef>
                <a:spcPct val="0"/>
              </a:spcBef>
              <a:spcAft>
                <a:spcPct val="0"/>
              </a:spcAft>
              <a:buClrTx/>
              <a:buSzTx/>
              <a:buFontTx/>
              <a:buNone/>
              <a:tabLst/>
            </a:pPr>
            <a:r>
              <a:rPr kumimoji="0" lang="en-GB" sz="2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From the first law</a:t>
            </a:r>
            <a:endParaRPr kumimoji="0" lang="en-GB"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Low" defTabSz="914400" rtl="0" eaLnBrk="0" fontAlgn="base" latinLnBrk="0" hangingPunct="0">
              <a:lnSpc>
                <a:spcPct val="200000"/>
              </a:lnSpc>
              <a:spcBef>
                <a:spcPct val="0"/>
              </a:spcBef>
              <a:spcAft>
                <a:spcPct val="0"/>
              </a:spcAft>
              <a:buClrTx/>
              <a:buSzTx/>
              <a:buFontTx/>
              <a:buNone/>
              <a:tabLst/>
            </a:pPr>
            <a:r>
              <a:rPr kumimoji="0" lang="en-GB" sz="2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t>
            </a:r>
            <a:r>
              <a:rPr kumimoji="0" lang="en-GB" sz="2400" b="0"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dU</a:t>
            </a:r>
            <a:r>
              <a:rPr kumimoji="0" lang="en-GB" sz="2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 </a:t>
            </a:r>
            <a:r>
              <a:rPr kumimoji="0" lang="en-GB" sz="2400" b="0"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δq</a:t>
            </a:r>
            <a:r>
              <a:rPr kumimoji="0" lang="en-GB" sz="2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 </a:t>
            </a:r>
            <a:r>
              <a:rPr kumimoji="0" lang="en-GB" sz="2400" b="0"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δw</a:t>
            </a:r>
            <a:r>
              <a:rPr kumimoji="0" lang="en-GB" sz="2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at constant V :  </a:t>
            </a:r>
            <a:r>
              <a:rPr kumimoji="0" lang="en-GB" sz="2400" b="0"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δw</a:t>
            </a:r>
            <a:r>
              <a:rPr kumimoji="0" lang="en-GB" sz="2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 -</a:t>
            </a:r>
            <a:r>
              <a:rPr kumimoji="0" lang="en-GB" sz="2400" b="0"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PdV</a:t>
            </a:r>
            <a:r>
              <a:rPr kumimoji="0" lang="en-GB" sz="2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 0</a:t>
            </a:r>
            <a:endParaRPr kumimoji="0" lang="en-GB"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Low" defTabSz="914400" rtl="0" eaLnBrk="0" fontAlgn="base" latinLnBrk="0" hangingPunct="0">
              <a:lnSpc>
                <a:spcPct val="200000"/>
              </a:lnSpc>
              <a:spcBef>
                <a:spcPct val="0"/>
              </a:spcBef>
              <a:spcAft>
                <a:spcPct val="0"/>
              </a:spcAft>
              <a:buClrTx/>
              <a:buSzTx/>
              <a:buFontTx/>
              <a:buNone/>
              <a:tabLst/>
            </a:pPr>
            <a:r>
              <a:rPr kumimoji="0" lang="en-GB" sz="2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From second law</a:t>
            </a:r>
            <a:endParaRPr kumimoji="0" lang="en-GB"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Low" defTabSz="914400" rtl="0" eaLnBrk="0" fontAlgn="base" latinLnBrk="0" hangingPunct="0">
              <a:lnSpc>
                <a:spcPct val="200000"/>
              </a:lnSpc>
              <a:spcBef>
                <a:spcPct val="0"/>
              </a:spcBef>
              <a:spcAft>
                <a:spcPct val="0"/>
              </a:spcAft>
              <a:buClrTx/>
              <a:buSzTx/>
              <a:buFontTx/>
              <a:buNone/>
              <a:tabLst/>
            </a:pPr>
            <a:r>
              <a:rPr kumimoji="0" lang="en-GB" sz="2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t>
            </a:r>
            <a:r>
              <a:rPr kumimoji="0" lang="en-GB" sz="2400" b="0"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dS</a:t>
            </a:r>
            <a:r>
              <a:rPr kumimoji="0" lang="en-GB" sz="2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 </a:t>
            </a:r>
            <a:endParaRPr kumimoji="0" lang="en-GB" sz="2400" b="0" i="0" u="none" strike="noStrike" cap="none" normalizeH="0" baseline="0" dirty="0" smtClean="0">
              <a:ln>
                <a:noFill/>
              </a:ln>
              <a:solidFill>
                <a:schemeClr val="tx1"/>
              </a:solidFill>
              <a:effectLst/>
              <a:latin typeface="Arial" pitchFamily="34" charset="0"/>
              <a:cs typeface="Arial" pitchFamily="34" charset="0"/>
            </a:endParaRPr>
          </a:p>
        </p:txBody>
      </p:sp>
      <p:pic>
        <p:nvPicPr>
          <p:cNvPr id="1212417" name="Picture 1"/>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2362200" y="2971800"/>
            <a:ext cx="304800" cy="685800"/>
          </a:xfrm>
          <a:prstGeom prst="rect">
            <a:avLst/>
          </a:prstGeom>
          <a:noFill/>
        </p:spPr>
      </p:pic>
      <p:sp>
        <p:nvSpPr>
          <p:cNvPr id="1212419" name="Rectangle 3"/>
          <p:cNvSpPr>
            <a:spLocks noChangeArrowheads="1"/>
          </p:cNvSpPr>
          <p:nvPr/>
        </p:nvSpPr>
        <p:spPr bwMode="auto">
          <a:xfrm>
            <a:off x="533400" y="3677343"/>
            <a:ext cx="8382000" cy="230832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200000"/>
              </a:lnSpc>
              <a:spcBef>
                <a:spcPct val="0"/>
              </a:spcBef>
              <a:spcAft>
                <a:spcPct val="0"/>
              </a:spcAft>
              <a:buClrTx/>
              <a:buSzTx/>
              <a:buFontTx/>
              <a:buNone/>
              <a:tabLst/>
            </a:pPr>
            <a:r>
              <a:rPr kumimoji="0" lang="en-GB" sz="2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Then </a:t>
            </a:r>
            <a:endParaRPr kumimoji="0" lang="en-GB"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200000"/>
              </a:lnSpc>
              <a:spcBef>
                <a:spcPct val="0"/>
              </a:spcBef>
              <a:spcAft>
                <a:spcPct val="0"/>
              </a:spcAft>
              <a:buClrTx/>
              <a:buSzTx/>
              <a:buFontTx/>
              <a:buNone/>
              <a:tabLst/>
            </a:pPr>
            <a:r>
              <a:rPr kumimoji="0" lang="en-GB" sz="2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t>
            </a:r>
            <a:r>
              <a:rPr kumimoji="0" lang="en-GB" sz="2400" b="0"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dU</a:t>
            </a:r>
            <a:r>
              <a:rPr kumimoji="0" lang="en-GB" sz="2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 </a:t>
            </a:r>
            <a:r>
              <a:rPr kumimoji="0" lang="en-GB" sz="2400" b="0"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TdS</a:t>
            </a:r>
            <a:r>
              <a:rPr kumimoji="0" lang="en-GB" sz="2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at constant V</a:t>
            </a:r>
            <a:endParaRPr kumimoji="0" lang="en-GB"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200000"/>
              </a:lnSpc>
              <a:spcBef>
                <a:spcPct val="0"/>
              </a:spcBef>
              <a:spcAft>
                <a:spcPct val="0"/>
              </a:spcAft>
              <a:buClrTx/>
              <a:buSzTx/>
              <a:buFontTx/>
              <a:buNone/>
              <a:tabLst/>
            </a:pPr>
            <a:r>
              <a:rPr kumimoji="0" lang="en-GB" sz="2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d(U - TS) = 0</a:t>
            </a:r>
            <a:endParaRPr kumimoji="0" lang="en-GB" sz="24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3"/>
          <p:cNvPicPr>
            <a:picLocks noChangeAspect="1" noChangeArrowheads="1"/>
          </p:cNvPicPr>
          <p:nvPr/>
        </p:nvPicPr>
        <p:blipFill>
          <a:blip r:embed="rId2" cstate="print"/>
          <a:srcRect/>
          <a:stretch>
            <a:fillRect/>
          </a:stretch>
        </p:blipFill>
        <p:spPr bwMode="auto">
          <a:xfrm>
            <a:off x="0" y="0"/>
            <a:ext cx="9177276" cy="6858000"/>
          </a:xfrm>
          <a:prstGeom prst="rect">
            <a:avLst/>
          </a:prstGeom>
          <a:noFill/>
          <a:ln w="9525">
            <a:noFill/>
            <a:miter lim="800000"/>
            <a:headEnd/>
            <a:tailEnd/>
          </a:ln>
        </p:spPr>
      </p:pic>
      <p:sp>
        <p:nvSpPr>
          <p:cNvPr id="1210370" name="Rectangle 2"/>
          <p:cNvSpPr>
            <a:spLocks noChangeArrowheads="1"/>
          </p:cNvSpPr>
          <p:nvPr/>
        </p:nvSpPr>
        <p:spPr bwMode="auto">
          <a:xfrm>
            <a:off x="2743200" y="1800337"/>
            <a:ext cx="2362200" cy="1295400"/>
          </a:xfrm>
          <a:prstGeom prst="rect">
            <a:avLst/>
          </a:prstGeom>
          <a:no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GB"/>
          </a:p>
        </p:txBody>
      </p:sp>
      <p:sp>
        <p:nvSpPr>
          <p:cNvPr id="1210369" name="Rectangle 1"/>
          <p:cNvSpPr>
            <a:spLocks noChangeArrowheads="1"/>
          </p:cNvSpPr>
          <p:nvPr/>
        </p:nvSpPr>
        <p:spPr bwMode="auto">
          <a:xfrm>
            <a:off x="3048000" y="4010137"/>
            <a:ext cx="1066800" cy="457200"/>
          </a:xfrm>
          <a:prstGeom prst="rect">
            <a:avLst/>
          </a:prstGeom>
          <a:no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GB"/>
          </a:p>
        </p:txBody>
      </p:sp>
      <p:sp>
        <p:nvSpPr>
          <p:cNvPr id="1210371" name="Rectangle 3"/>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GB"/>
          </a:p>
        </p:txBody>
      </p:sp>
      <p:sp>
        <p:nvSpPr>
          <p:cNvPr id="1210372" name="Rectangle 4"/>
          <p:cNvSpPr>
            <a:spLocks noChangeArrowheads="1"/>
          </p:cNvSpPr>
          <p:nvPr/>
        </p:nvSpPr>
        <p:spPr bwMode="auto">
          <a:xfrm>
            <a:off x="381000" y="1066800"/>
            <a:ext cx="8686800" cy="255454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200000"/>
              </a:lnSpc>
              <a:spcBef>
                <a:spcPct val="0"/>
              </a:spcBef>
              <a:spcAft>
                <a:spcPct val="0"/>
              </a:spcAft>
              <a:buClrTx/>
              <a:buSzTx/>
              <a:buFontTx/>
              <a:buNone/>
              <a:tabLst/>
            </a:pPr>
            <a:r>
              <a:rPr kumimoji="0" lang="en-GB"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Define a new state function, the Helmholtz energy (A)</a:t>
            </a:r>
            <a:endParaRPr kumimoji="0" lang="en-GB"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200000"/>
              </a:lnSpc>
              <a:spcBef>
                <a:spcPct val="0"/>
              </a:spcBef>
              <a:spcAft>
                <a:spcPct val="0"/>
              </a:spcAft>
              <a:buClrTx/>
              <a:buSzTx/>
              <a:buFontTx/>
              <a:buNone/>
              <a:tabLst/>
            </a:pPr>
            <a:r>
              <a:rPr kumimoji="0" lang="en-GB"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 = U - TS </a:t>
            </a:r>
            <a:endParaRPr kumimoji="0" lang="en-GB"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200000"/>
              </a:lnSpc>
              <a:spcBef>
                <a:spcPct val="0"/>
              </a:spcBef>
              <a:spcAft>
                <a:spcPct val="0"/>
              </a:spcAft>
              <a:buClrTx/>
              <a:buSzTx/>
              <a:buFontTx/>
              <a:buNone/>
              <a:tabLst/>
            </a:pPr>
            <a:r>
              <a:rPr kumimoji="0" lang="en-GB"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ΔA = ΔU - TΔS</a:t>
            </a:r>
            <a:endParaRPr kumimoji="0" lang="en-GB"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200000"/>
              </a:lnSpc>
              <a:spcBef>
                <a:spcPct val="0"/>
              </a:spcBef>
              <a:spcAft>
                <a:spcPct val="0"/>
              </a:spcAft>
              <a:buClrTx/>
              <a:buSzTx/>
              <a:buFontTx/>
              <a:buNone/>
              <a:tabLst/>
            </a:pPr>
            <a:endParaRPr kumimoji="0" lang="en-GB" sz="2000" b="0" i="0" u="none" strike="noStrike" cap="none" normalizeH="0" baseline="0" dirty="0" smtClean="0">
              <a:ln>
                <a:noFill/>
              </a:ln>
              <a:solidFill>
                <a:schemeClr val="tx1"/>
              </a:solidFill>
              <a:effectLst/>
              <a:latin typeface="Arial" pitchFamily="34" charset="0"/>
              <a:cs typeface="Arial" pitchFamily="34" charset="0"/>
            </a:endParaRPr>
          </a:p>
        </p:txBody>
      </p:sp>
      <p:sp>
        <p:nvSpPr>
          <p:cNvPr id="1210373" name="Rectangle 5"/>
          <p:cNvSpPr>
            <a:spLocks noChangeArrowheads="1"/>
          </p:cNvSpPr>
          <p:nvPr/>
        </p:nvSpPr>
        <p:spPr bwMode="auto">
          <a:xfrm>
            <a:off x="381000" y="3245315"/>
            <a:ext cx="6934200" cy="122931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0" eaLnBrk="1" fontAlgn="base" latinLnBrk="0" hangingPunct="1">
              <a:lnSpc>
                <a:spcPct val="200000"/>
              </a:lnSpc>
              <a:spcBef>
                <a:spcPct val="0"/>
              </a:spcBef>
              <a:spcAft>
                <a:spcPct val="0"/>
              </a:spcAft>
              <a:buClrTx/>
              <a:buSzTx/>
              <a:buFontTx/>
              <a:buNone/>
              <a:tabLst/>
            </a:pPr>
            <a:r>
              <a:rPr kumimoji="0" lang="en-GB"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For a reaction to be spontaneous</a:t>
            </a:r>
            <a:endParaRPr kumimoji="0" lang="en-GB"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Low" defTabSz="914400" rtl="0" eaLnBrk="0" fontAlgn="base" latinLnBrk="0" hangingPunct="0">
              <a:lnSpc>
                <a:spcPct val="200000"/>
              </a:lnSpc>
              <a:spcBef>
                <a:spcPct val="0"/>
              </a:spcBef>
              <a:spcAft>
                <a:spcPct val="0"/>
              </a:spcAft>
              <a:buClrTx/>
              <a:buSzTx/>
              <a:buFontTx/>
              <a:buNone/>
              <a:tabLst/>
            </a:pPr>
            <a:r>
              <a:rPr kumimoji="0" lang="en-GB"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t>
            </a:r>
            <a:r>
              <a:rPr kumimoji="0" lang="en-GB" sz="2000" b="0"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dA</a:t>
            </a:r>
            <a:r>
              <a:rPr kumimoji="0" lang="en-GB"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&lt; 0</a:t>
            </a:r>
            <a:endParaRPr kumimoji="0" lang="en-GB" sz="2000" b="0" i="0" u="none" strike="noStrike" cap="none" normalizeH="0" baseline="0" dirty="0" smtClean="0">
              <a:ln>
                <a:noFill/>
              </a:ln>
              <a:solidFill>
                <a:schemeClr val="tx1"/>
              </a:solidFill>
              <a:effectLst/>
              <a:latin typeface="Arial" pitchFamily="34" charset="0"/>
              <a:cs typeface="Arial" pitchFamily="34" charset="0"/>
            </a:endParaRPr>
          </a:p>
        </p:txBody>
      </p:sp>
      <p:sp>
        <p:nvSpPr>
          <p:cNvPr id="7" name="Rectangle 1"/>
          <p:cNvSpPr>
            <a:spLocks noChangeArrowheads="1"/>
          </p:cNvSpPr>
          <p:nvPr/>
        </p:nvSpPr>
        <p:spPr bwMode="auto">
          <a:xfrm>
            <a:off x="2057400" y="191869"/>
            <a:ext cx="5867400" cy="64633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0" eaLnBrk="1" fontAlgn="base" latinLnBrk="0" hangingPunct="1">
              <a:lnSpc>
                <a:spcPct val="100000"/>
              </a:lnSpc>
              <a:spcBef>
                <a:spcPct val="0"/>
              </a:spcBef>
              <a:spcAft>
                <a:spcPct val="0"/>
              </a:spcAft>
              <a:buClrTx/>
              <a:buSzTx/>
              <a:buFontTx/>
              <a:buNone/>
              <a:tabLst/>
            </a:pPr>
            <a:r>
              <a:rPr kumimoji="0" lang="en-GB" sz="36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Helmholtz energy</a:t>
            </a:r>
            <a:endParaRPr kumimoji="0" lang="en-GB" sz="36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3"/>
          <p:cNvPicPr>
            <a:picLocks noChangeAspect="1" noChangeArrowheads="1"/>
          </p:cNvPicPr>
          <p:nvPr/>
        </p:nvPicPr>
        <p:blipFill>
          <a:blip r:embed="rId2" cstate="print"/>
          <a:srcRect/>
          <a:stretch>
            <a:fillRect/>
          </a:stretch>
        </p:blipFill>
        <p:spPr bwMode="auto">
          <a:xfrm>
            <a:off x="0" y="0"/>
            <a:ext cx="9177276" cy="6858000"/>
          </a:xfrm>
          <a:prstGeom prst="rect">
            <a:avLst/>
          </a:prstGeom>
          <a:noFill/>
          <a:ln w="9525">
            <a:noFill/>
            <a:miter lim="800000"/>
            <a:headEnd/>
            <a:tailEnd/>
          </a:ln>
        </p:spPr>
      </p:pic>
      <p:sp>
        <p:nvSpPr>
          <p:cNvPr id="1202178"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GB"/>
          </a:p>
        </p:txBody>
      </p:sp>
      <p:sp>
        <p:nvSpPr>
          <p:cNvPr id="1202177" name="Rectangle 1"/>
          <p:cNvSpPr>
            <a:spLocks noChangeArrowheads="1"/>
          </p:cNvSpPr>
          <p:nvPr/>
        </p:nvSpPr>
        <p:spPr bwMode="auto">
          <a:xfrm>
            <a:off x="1371600" y="1524000"/>
            <a:ext cx="3124200" cy="609600"/>
          </a:xfrm>
          <a:prstGeom prst="rect">
            <a:avLst/>
          </a:prstGeom>
          <a:no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GB"/>
          </a:p>
        </p:txBody>
      </p:sp>
      <p:sp>
        <p:nvSpPr>
          <p:cNvPr id="1202179" name="Rectangle 3"/>
          <p:cNvSpPr>
            <a:spLocks noChangeArrowheads="1"/>
          </p:cNvSpPr>
          <p:nvPr/>
        </p:nvSpPr>
        <p:spPr bwMode="auto">
          <a:xfrm>
            <a:off x="533400" y="895290"/>
            <a:ext cx="8382000" cy="40011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0" eaLnBrk="1" fontAlgn="base" latinLnBrk="0" hangingPunct="1">
              <a:lnSpc>
                <a:spcPct val="100000"/>
              </a:lnSpc>
              <a:spcBef>
                <a:spcPct val="0"/>
              </a:spcBef>
              <a:spcAft>
                <a:spcPct val="0"/>
              </a:spcAft>
              <a:buClrTx/>
              <a:buSzTx/>
              <a:buFontTx/>
              <a:buNone/>
              <a:tabLst/>
            </a:pPr>
            <a:r>
              <a:rPr kumimoji="0" lang="en-GB"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The left side of the equation is replaced by ΔG, then the equation will be:</a:t>
            </a:r>
            <a:endParaRPr kumimoji="0" lang="en-GB" sz="2000" b="0" i="0" u="none" strike="noStrike" cap="none" normalizeH="0" baseline="0" dirty="0" smtClean="0">
              <a:ln>
                <a:noFill/>
              </a:ln>
              <a:solidFill>
                <a:schemeClr val="tx1"/>
              </a:solidFill>
              <a:effectLst/>
              <a:latin typeface="Arial" pitchFamily="34" charset="0"/>
              <a:cs typeface="Arial" pitchFamily="34" charset="0"/>
            </a:endParaRPr>
          </a:p>
        </p:txBody>
      </p:sp>
      <p:sp>
        <p:nvSpPr>
          <p:cNvPr id="5" name="Rectangle 1"/>
          <p:cNvSpPr>
            <a:spLocks noChangeArrowheads="1"/>
          </p:cNvSpPr>
          <p:nvPr/>
        </p:nvSpPr>
        <p:spPr bwMode="auto">
          <a:xfrm>
            <a:off x="2404420" y="-22086"/>
            <a:ext cx="4335161" cy="707886"/>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justLow" defTabSz="914400" rtl="0" eaLnBrk="1" fontAlgn="base" latinLnBrk="0" hangingPunct="1">
              <a:lnSpc>
                <a:spcPct val="100000"/>
              </a:lnSpc>
              <a:spcBef>
                <a:spcPct val="0"/>
              </a:spcBef>
              <a:spcAft>
                <a:spcPct val="0"/>
              </a:spcAft>
              <a:buClrTx/>
              <a:buSzTx/>
              <a:buFontTx/>
              <a:buNone/>
              <a:tabLst/>
            </a:pPr>
            <a:r>
              <a:rPr kumimoji="0" lang="en-GB" sz="40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Gibbs Free Energy</a:t>
            </a:r>
            <a:endParaRPr kumimoji="0" lang="en-GB" sz="4000" b="0" i="0" u="none" strike="noStrike" cap="none" normalizeH="0" baseline="0" dirty="0" smtClean="0">
              <a:ln>
                <a:noFill/>
              </a:ln>
              <a:solidFill>
                <a:schemeClr val="tx1"/>
              </a:solidFill>
              <a:effectLst/>
              <a:latin typeface="Arial" pitchFamily="34" charset="0"/>
              <a:cs typeface="Arial" pitchFamily="34" charset="0"/>
            </a:endParaRPr>
          </a:p>
        </p:txBody>
      </p:sp>
      <p:sp>
        <p:nvSpPr>
          <p:cNvPr id="1202180" name="Rectangle 4"/>
          <p:cNvSpPr>
            <a:spLocks noChangeArrowheads="1"/>
          </p:cNvSpPr>
          <p:nvPr/>
        </p:nvSpPr>
        <p:spPr bwMode="auto">
          <a:xfrm>
            <a:off x="1447800" y="1595735"/>
            <a:ext cx="4800600" cy="46166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0" eaLnBrk="1" fontAlgn="base" latinLnBrk="0" hangingPunct="1">
              <a:lnSpc>
                <a:spcPct val="100000"/>
              </a:lnSpc>
              <a:spcBef>
                <a:spcPct val="0"/>
              </a:spcBef>
              <a:spcAft>
                <a:spcPct val="0"/>
              </a:spcAft>
              <a:buClrTx/>
              <a:buSzTx/>
              <a:buFontTx/>
              <a:buNone/>
              <a:tabLst/>
            </a:pPr>
            <a:r>
              <a:rPr kumimoji="0" lang="en-GB" sz="2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ΔG  = </a:t>
            </a:r>
            <a:r>
              <a:rPr kumimoji="0" lang="en-GB" sz="2400" b="0"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ΔH</a:t>
            </a:r>
            <a:r>
              <a:rPr kumimoji="0" lang="en-GB" sz="2400" b="0" i="0" u="none" strike="noStrike" cap="none" normalizeH="0" baseline="-30000" dirty="0" err="1" smtClean="0">
                <a:ln>
                  <a:noFill/>
                </a:ln>
                <a:solidFill>
                  <a:schemeClr val="tx1"/>
                </a:solidFill>
                <a:effectLst/>
                <a:latin typeface="Times New Roman" pitchFamily="18" charset="0"/>
                <a:ea typeface="Calibri" pitchFamily="34" charset="0"/>
                <a:cs typeface="Times New Roman" pitchFamily="18" charset="0"/>
              </a:rPr>
              <a:t>sys</a:t>
            </a:r>
            <a:r>
              <a:rPr kumimoji="0" lang="en-GB" sz="2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 </a:t>
            </a:r>
            <a:r>
              <a:rPr kumimoji="0" lang="en-GB" sz="2400" b="0"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TΔS</a:t>
            </a:r>
            <a:r>
              <a:rPr kumimoji="0" lang="en-GB" sz="2400" b="0" i="0" u="none" strike="noStrike" cap="none" normalizeH="0" baseline="-30000" dirty="0" err="1" smtClean="0">
                <a:ln>
                  <a:noFill/>
                </a:ln>
                <a:solidFill>
                  <a:schemeClr val="tx1"/>
                </a:solidFill>
                <a:effectLst/>
                <a:latin typeface="Times New Roman" pitchFamily="18" charset="0"/>
                <a:ea typeface="Calibri" pitchFamily="34" charset="0"/>
                <a:cs typeface="Times New Roman" pitchFamily="18" charset="0"/>
              </a:rPr>
              <a:t>sys</a:t>
            </a:r>
            <a:endParaRPr kumimoji="0" lang="en-GB" sz="2400" b="0" i="0" u="none" strike="noStrike" cap="none" normalizeH="0" baseline="0" dirty="0" smtClean="0">
              <a:ln>
                <a:noFill/>
              </a:ln>
              <a:solidFill>
                <a:schemeClr val="tx1"/>
              </a:solidFill>
              <a:effectLst/>
              <a:latin typeface="Arial" pitchFamily="34" charset="0"/>
              <a:cs typeface="Arial" pitchFamily="34" charset="0"/>
            </a:endParaRPr>
          </a:p>
        </p:txBody>
      </p:sp>
      <p:pic>
        <p:nvPicPr>
          <p:cNvPr id="1202182" name="Picture 6"/>
          <p:cNvPicPr>
            <a:picLocks noChangeAspect="1" noChangeArrowheads="1"/>
          </p:cNvPicPr>
          <p:nvPr/>
        </p:nvPicPr>
        <p:blipFill>
          <a:blip r:embed="rId3" cstate="print"/>
          <a:srcRect/>
          <a:stretch>
            <a:fillRect/>
          </a:stretch>
        </p:blipFill>
        <p:spPr bwMode="auto">
          <a:xfrm>
            <a:off x="45353" y="2133600"/>
            <a:ext cx="10013047" cy="2667000"/>
          </a:xfrm>
          <a:prstGeom prst="rect">
            <a:avLst/>
          </a:prstGeom>
          <a:noFill/>
          <a:ln w="9525">
            <a:noFill/>
            <a:miter lim="800000"/>
            <a:headEnd/>
            <a:tailEnd/>
          </a:ln>
          <a:effectLst/>
        </p:spPr>
      </p:pic>
      <p:sp>
        <p:nvSpPr>
          <p:cNvPr id="1202181" name="Rectangle 5"/>
          <p:cNvSpPr>
            <a:spLocks noChangeArrowheads="1"/>
          </p:cNvSpPr>
          <p:nvPr/>
        </p:nvSpPr>
        <p:spPr bwMode="auto">
          <a:xfrm>
            <a:off x="533400" y="2438400"/>
            <a:ext cx="7010400" cy="40011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0" eaLnBrk="1" fontAlgn="base" latinLnBrk="0" hangingPunct="1">
              <a:lnSpc>
                <a:spcPct val="100000"/>
              </a:lnSpc>
              <a:spcBef>
                <a:spcPct val="0"/>
              </a:spcBef>
              <a:spcAft>
                <a:spcPct val="0"/>
              </a:spcAft>
              <a:buClrTx/>
              <a:buSzTx/>
              <a:buFontTx/>
              <a:buNone/>
              <a:tabLst/>
            </a:pPr>
            <a:r>
              <a:rPr kumimoji="0" lang="en-GB"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ΔG is measured at constant P and given temperature T.</a:t>
            </a:r>
            <a:endParaRPr kumimoji="0" lang="en-GB" sz="2000" b="0" i="0" u="none" strike="noStrike" cap="none" normalizeH="0" baseline="0" dirty="0" smtClean="0">
              <a:ln>
                <a:noFill/>
              </a:ln>
              <a:solidFill>
                <a:schemeClr val="tx1"/>
              </a:solidFill>
              <a:effectLst/>
              <a:latin typeface="Arial" pitchFamily="34" charset="0"/>
              <a:cs typeface="Arial" pitchFamily="34" charset="0"/>
            </a:endParaRPr>
          </a:p>
        </p:txBody>
      </p:sp>
      <p:sp>
        <p:nvSpPr>
          <p:cNvPr id="1202194" name="Rectangle 18"/>
          <p:cNvSpPr>
            <a:spLocks noChangeArrowheads="1"/>
          </p:cNvSpPr>
          <p:nvPr/>
        </p:nvSpPr>
        <p:spPr bwMode="auto">
          <a:xfrm>
            <a:off x="685800" y="5010090"/>
            <a:ext cx="7772400" cy="40011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0" eaLnBrk="1" fontAlgn="base" latinLnBrk="0" hangingPunct="1">
              <a:lnSpc>
                <a:spcPct val="100000"/>
              </a:lnSpc>
              <a:spcBef>
                <a:spcPct val="0"/>
              </a:spcBef>
              <a:spcAft>
                <a:spcPct val="0"/>
              </a:spcAft>
              <a:buClrTx/>
              <a:buSzTx/>
              <a:buFontTx/>
              <a:buNone/>
              <a:tabLst/>
            </a:pPr>
            <a:r>
              <a:rPr kumimoji="0" lang="en-GB"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At standard conditions (T = 25 </a:t>
            </a:r>
            <a:r>
              <a:rPr kumimoji="0" lang="en-GB" sz="2000" b="0" i="0" u="none" strike="noStrike" cap="none" normalizeH="0" baseline="30000" dirty="0" err="1" smtClean="0">
                <a:ln>
                  <a:noFill/>
                </a:ln>
                <a:solidFill>
                  <a:schemeClr val="tx1"/>
                </a:solidFill>
                <a:effectLst/>
                <a:latin typeface="Times New Roman" pitchFamily="18" charset="0"/>
                <a:ea typeface="Calibri" pitchFamily="34" charset="0"/>
                <a:cs typeface="Times New Roman" pitchFamily="18" charset="0"/>
              </a:rPr>
              <a:t>o</a:t>
            </a:r>
            <a:r>
              <a:rPr kumimoji="0" lang="en-GB" sz="2000" b="0"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C</a:t>
            </a:r>
            <a:r>
              <a:rPr kumimoji="0" lang="en-GB"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P = 1 </a:t>
            </a:r>
            <a:r>
              <a:rPr kumimoji="0" lang="en-GB" sz="2000" b="0"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atm</a:t>
            </a:r>
            <a:r>
              <a:rPr kumimoji="0" lang="en-GB"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and 1 M aqueous solution)</a:t>
            </a:r>
            <a:endParaRPr kumimoji="0" lang="en-GB" sz="2000" b="0" i="0" u="none" strike="noStrike" cap="none" normalizeH="0" baseline="0" dirty="0" smtClean="0">
              <a:ln>
                <a:noFill/>
              </a:ln>
              <a:solidFill>
                <a:schemeClr val="tx1"/>
              </a:solidFill>
              <a:effectLst/>
              <a:latin typeface="Arial" pitchFamily="34" charset="0"/>
              <a:cs typeface="Arial" pitchFamily="34" charset="0"/>
            </a:endParaRPr>
          </a:p>
        </p:txBody>
      </p:sp>
      <p:sp>
        <p:nvSpPr>
          <p:cNvPr id="1202195" name="Rectangle 19"/>
          <p:cNvSpPr>
            <a:spLocks noChangeArrowheads="1"/>
          </p:cNvSpPr>
          <p:nvPr/>
        </p:nvSpPr>
        <p:spPr bwMode="auto">
          <a:xfrm>
            <a:off x="1447800" y="5750870"/>
            <a:ext cx="3124200" cy="46166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0" eaLnBrk="1" fontAlgn="base" latinLnBrk="0" hangingPunct="1">
              <a:lnSpc>
                <a:spcPct val="100000"/>
              </a:lnSpc>
              <a:spcBef>
                <a:spcPct val="0"/>
              </a:spcBef>
              <a:spcAft>
                <a:spcPct val="0"/>
              </a:spcAft>
              <a:buClrTx/>
              <a:buSzTx/>
              <a:buFontTx/>
              <a:buNone/>
              <a:tabLst/>
            </a:pPr>
            <a:r>
              <a:rPr kumimoji="0" lang="en-GB" sz="2400" b="0"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ΔG</a:t>
            </a:r>
            <a:r>
              <a:rPr kumimoji="0" lang="en-GB" sz="2400" b="0" i="0" u="none" strike="noStrike" cap="none" normalizeH="0" baseline="30000" dirty="0" err="1" smtClean="0">
                <a:ln>
                  <a:noFill/>
                </a:ln>
                <a:solidFill>
                  <a:schemeClr val="tx1"/>
                </a:solidFill>
                <a:effectLst/>
                <a:latin typeface="Times New Roman" pitchFamily="18" charset="0"/>
                <a:ea typeface="Calibri" pitchFamily="34" charset="0"/>
                <a:cs typeface="Times New Roman" pitchFamily="18" charset="0"/>
              </a:rPr>
              <a:t>o</a:t>
            </a:r>
            <a:r>
              <a:rPr kumimoji="0" lang="en-GB" sz="2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 </a:t>
            </a:r>
            <a:r>
              <a:rPr kumimoji="0" lang="en-GB" sz="2400" b="0"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ΔH</a:t>
            </a:r>
            <a:r>
              <a:rPr kumimoji="0" lang="en-GB" sz="2400" b="0" i="0" u="none" strike="noStrike" cap="none" normalizeH="0" baseline="30000" dirty="0" err="1" smtClean="0">
                <a:ln>
                  <a:noFill/>
                </a:ln>
                <a:solidFill>
                  <a:schemeClr val="tx1"/>
                </a:solidFill>
                <a:effectLst/>
                <a:latin typeface="Times New Roman" pitchFamily="18" charset="0"/>
                <a:ea typeface="Calibri" pitchFamily="34" charset="0"/>
                <a:cs typeface="Times New Roman" pitchFamily="18" charset="0"/>
              </a:rPr>
              <a:t>o</a:t>
            </a:r>
            <a:r>
              <a:rPr kumimoji="0" lang="en-GB" sz="2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 </a:t>
            </a:r>
            <a:r>
              <a:rPr kumimoji="0" lang="en-GB" sz="2400" b="0"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TΔS</a:t>
            </a:r>
            <a:r>
              <a:rPr kumimoji="0" lang="en-GB" sz="2400" b="0" i="0" u="none" strike="noStrike" cap="none" normalizeH="0" baseline="30000" dirty="0" err="1" smtClean="0">
                <a:ln>
                  <a:noFill/>
                </a:ln>
                <a:solidFill>
                  <a:schemeClr val="tx1"/>
                </a:solidFill>
                <a:effectLst/>
                <a:latin typeface="Times New Roman" pitchFamily="18" charset="0"/>
                <a:ea typeface="Calibri" pitchFamily="34" charset="0"/>
                <a:cs typeface="Times New Roman" pitchFamily="18" charset="0"/>
              </a:rPr>
              <a:t>o</a:t>
            </a:r>
            <a:endParaRPr kumimoji="0" lang="en-GB" sz="2400" b="0" i="0" u="none" strike="noStrike" cap="none" normalizeH="0" baseline="0" dirty="0" smtClean="0">
              <a:ln>
                <a:noFill/>
              </a:ln>
              <a:solidFill>
                <a:schemeClr val="tx1"/>
              </a:solidFill>
              <a:effectLst/>
              <a:latin typeface="Arial" pitchFamily="34" charset="0"/>
              <a:cs typeface="Arial" pitchFamily="34" charset="0"/>
            </a:endParaRPr>
          </a:p>
        </p:txBody>
      </p:sp>
      <p:sp>
        <p:nvSpPr>
          <p:cNvPr id="1202196" name="Rectangle 20"/>
          <p:cNvSpPr>
            <a:spLocks noChangeArrowheads="1"/>
          </p:cNvSpPr>
          <p:nvPr/>
        </p:nvSpPr>
        <p:spPr bwMode="auto">
          <a:xfrm>
            <a:off x="1371600" y="5791200"/>
            <a:ext cx="2514600" cy="457200"/>
          </a:xfrm>
          <a:prstGeom prst="rect">
            <a:avLst/>
          </a:prstGeom>
          <a:no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GB"/>
          </a:p>
        </p:txBody>
      </p:sp>
    </p:spTree>
  </p:cSld>
  <p:clrMapOvr>
    <a:masterClrMapping/>
  </p:clrMapOvr>
  <p:transition spd="slow">
    <p:fade/>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3"/>
          <p:cNvPicPr>
            <a:picLocks noChangeAspect="1" noChangeArrowheads="1"/>
          </p:cNvPicPr>
          <p:nvPr/>
        </p:nvPicPr>
        <p:blipFill>
          <a:blip r:embed="rId2" cstate="print"/>
          <a:srcRect/>
          <a:stretch>
            <a:fillRect/>
          </a:stretch>
        </p:blipFill>
        <p:spPr bwMode="auto">
          <a:xfrm>
            <a:off x="0" y="0"/>
            <a:ext cx="9177276" cy="6858000"/>
          </a:xfrm>
          <a:prstGeom prst="rect">
            <a:avLst/>
          </a:prstGeom>
          <a:noFill/>
          <a:ln w="9525">
            <a:noFill/>
            <a:miter lim="800000"/>
            <a:headEnd/>
            <a:tailEnd/>
          </a:ln>
        </p:spPr>
      </p:pic>
      <p:sp>
        <p:nvSpPr>
          <p:cNvPr id="2" name="Title 1"/>
          <p:cNvSpPr>
            <a:spLocks noGrp="1"/>
          </p:cNvSpPr>
          <p:nvPr>
            <p:ph type="title"/>
          </p:nvPr>
        </p:nvSpPr>
        <p:spPr/>
        <p:txBody>
          <a:bodyPr/>
          <a:lstStyle/>
          <a:p>
            <a:r>
              <a:rPr lang="en-US" b="1" dirty="0"/>
              <a:t>Criteria for spontaneity</a:t>
            </a:r>
            <a:endParaRPr lang="en-US" dirty="0"/>
          </a:p>
        </p:txBody>
      </p:sp>
      <p:pic>
        <p:nvPicPr>
          <p:cNvPr id="4" name="Picture 3"/>
          <p:cNvPicPr>
            <a:picLocks noChangeAspect="1"/>
          </p:cNvPicPr>
          <p:nvPr/>
        </p:nvPicPr>
        <p:blipFill>
          <a:blip r:embed="rId3" cstate="print"/>
          <a:stretch>
            <a:fillRect/>
          </a:stretch>
        </p:blipFill>
        <p:spPr>
          <a:xfrm>
            <a:off x="949445" y="1980434"/>
            <a:ext cx="1040721" cy="971860"/>
          </a:xfrm>
          <a:prstGeom prst="rect">
            <a:avLst/>
          </a:prstGeom>
        </p:spPr>
      </p:pic>
      <p:pic>
        <p:nvPicPr>
          <p:cNvPr id="5" name="Picture 4"/>
          <p:cNvPicPr>
            <a:picLocks noChangeAspect="1"/>
          </p:cNvPicPr>
          <p:nvPr/>
        </p:nvPicPr>
        <p:blipFill>
          <a:blip r:embed="rId4" cstate="print"/>
          <a:stretch>
            <a:fillRect/>
          </a:stretch>
        </p:blipFill>
        <p:spPr>
          <a:xfrm>
            <a:off x="3103084" y="2025614"/>
            <a:ext cx="1310738" cy="881500"/>
          </a:xfrm>
          <a:prstGeom prst="rect">
            <a:avLst/>
          </a:prstGeom>
        </p:spPr>
      </p:pic>
      <p:pic>
        <p:nvPicPr>
          <p:cNvPr id="6" name="Picture 5"/>
          <p:cNvPicPr>
            <a:picLocks noChangeAspect="1"/>
          </p:cNvPicPr>
          <p:nvPr/>
        </p:nvPicPr>
        <p:blipFill>
          <a:blip r:embed="rId5" cstate="print"/>
          <a:stretch>
            <a:fillRect/>
          </a:stretch>
        </p:blipFill>
        <p:spPr>
          <a:xfrm>
            <a:off x="4849885" y="2025615"/>
            <a:ext cx="1353713" cy="910167"/>
          </a:xfrm>
          <a:prstGeom prst="rect">
            <a:avLst/>
          </a:prstGeom>
        </p:spPr>
      </p:pic>
      <p:sp>
        <p:nvSpPr>
          <p:cNvPr id="7" name="TextBox 6"/>
          <p:cNvSpPr txBox="1"/>
          <p:nvPr/>
        </p:nvSpPr>
        <p:spPr>
          <a:xfrm>
            <a:off x="6427695" y="2050866"/>
            <a:ext cx="1939066" cy="1569660"/>
          </a:xfrm>
          <a:prstGeom prst="rect">
            <a:avLst/>
          </a:prstGeom>
          <a:noFill/>
        </p:spPr>
        <p:txBody>
          <a:bodyPr wrap="square" rtlCol="0">
            <a:spAutoFit/>
          </a:bodyPr>
          <a:lstStyle/>
          <a:p>
            <a:r>
              <a:rPr lang="en-US" sz="2400" dirty="0"/>
              <a:t>heating at constant </a:t>
            </a:r>
            <a:r>
              <a:rPr lang="en-US" sz="2400" dirty="0" smtClean="0"/>
              <a:t>volume: </a:t>
            </a:r>
            <a:r>
              <a:rPr lang="en-US" sz="2400" b="1" dirty="0" err="1">
                <a:solidFill>
                  <a:srgbClr val="FF0000"/>
                </a:solidFill>
              </a:rPr>
              <a:t>d</a:t>
            </a:r>
            <a:r>
              <a:rPr lang="en-US" sz="2400" b="1" i="1" dirty="0" err="1">
                <a:solidFill>
                  <a:srgbClr val="FF0000"/>
                </a:solidFill>
              </a:rPr>
              <a:t>q</a:t>
            </a:r>
            <a:r>
              <a:rPr lang="en-US" sz="2400" b="1" i="1" baseline="-25000" dirty="0" err="1">
                <a:solidFill>
                  <a:srgbClr val="FF0000"/>
                </a:solidFill>
              </a:rPr>
              <a:t>V</a:t>
            </a:r>
            <a:r>
              <a:rPr lang="en-US" sz="2400" b="1" i="1" dirty="0">
                <a:solidFill>
                  <a:srgbClr val="FF0000"/>
                </a:solidFill>
              </a:rPr>
              <a:t> </a:t>
            </a:r>
            <a:r>
              <a:rPr lang="en-US" sz="2400" b="1" dirty="0">
                <a:solidFill>
                  <a:srgbClr val="FF0000"/>
                </a:solidFill>
              </a:rPr>
              <a:t>= </a:t>
            </a:r>
            <a:r>
              <a:rPr lang="en-US" sz="2400" b="1" dirty="0" err="1">
                <a:solidFill>
                  <a:srgbClr val="FF0000"/>
                </a:solidFill>
              </a:rPr>
              <a:t>d</a:t>
            </a:r>
            <a:r>
              <a:rPr lang="en-US" sz="2400" b="1" i="1" dirty="0" err="1">
                <a:solidFill>
                  <a:srgbClr val="FF0000"/>
                </a:solidFill>
              </a:rPr>
              <a:t>U</a:t>
            </a:r>
            <a:endParaRPr lang="en-US" sz="2400" b="1" dirty="0">
              <a:solidFill>
                <a:srgbClr val="FF0000"/>
              </a:solidFill>
            </a:endParaRPr>
          </a:p>
        </p:txBody>
      </p:sp>
      <p:pic>
        <p:nvPicPr>
          <p:cNvPr id="8" name="Picture 7"/>
          <p:cNvPicPr>
            <a:picLocks noChangeAspect="1"/>
          </p:cNvPicPr>
          <p:nvPr/>
        </p:nvPicPr>
        <p:blipFill>
          <a:blip r:embed="rId6" cstate="print"/>
          <a:stretch>
            <a:fillRect/>
          </a:stretch>
        </p:blipFill>
        <p:spPr>
          <a:xfrm>
            <a:off x="949444" y="3224036"/>
            <a:ext cx="4871978" cy="729399"/>
          </a:xfrm>
          <a:prstGeom prst="rect">
            <a:avLst/>
          </a:prstGeom>
        </p:spPr>
      </p:pic>
      <p:pic>
        <p:nvPicPr>
          <p:cNvPr id="9" name="Picture 8"/>
          <p:cNvPicPr>
            <a:picLocks noChangeAspect="1"/>
          </p:cNvPicPr>
          <p:nvPr/>
        </p:nvPicPr>
        <p:blipFill>
          <a:blip r:embed="rId7" cstate="print"/>
          <a:stretch>
            <a:fillRect/>
          </a:stretch>
        </p:blipFill>
        <p:spPr>
          <a:xfrm>
            <a:off x="949445" y="4153547"/>
            <a:ext cx="1831810" cy="559000"/>
          </a:xfrm>
          <a:prstGeom prst="rect">
            <a:avLst/>
          </a:prstGeom>
        </p:spPr>
      </p:pic>
      <p:pic>
        <p:nvPicPr>
          <p:cNvPr id="10" name="Picture 9"/>
          <p:cNvPicPr>
            <a:picLocks noChangeAspect="1"/>
          </p:cNvPicPr>
          <p:nvPr/>
        </p:nvPicPr>
        <p:blipFill>
          <a:blip r:embed="rId8" cstate="print"/>
          <a:stretch>
            <a:fillRect/>
          </a:stretch>
        </p:blipFill>
        <p:spPr>
          <a:xfrm>
            <a:off x="3859310" y="4159114"/>
            <a:ext cx="1917760" cy="559000"/>
          </a:xfrm>
          <a:prstGeom prst="rect">
            <a:avLst/>
          </a:prstGeom>
        </p:spPr>
      </p:pic>
      <p:pic>
        <p:nvPicPr>
          <p:cNvPr id="11" name="Picture 10"/>
          <p:cNvPicPr>
            <a:picLocks noChangeAspect="1"/>
          </p:cNvPicPr>
          <p:nvPr/>
        </p:nvPicPr>
        <p:blipFill>
          <a:blip r:embed="rId9" cstate="print"/>
          <a:stretch>
            <a:fillRect/>
          </a:stretch>
        </p:blipFill>
        <p:spPr>
          <a:xfrm>
            <a:off x="5848855" y="4220031"/>
            <a:ext cx="3201638" cy="437167"/>
          </a:xfrm>
          <a:prstGeom prst="rect">
            <a:avLst/>
          </a:prstGeom>
        </p:spPr>
      </p:pic>
      <p:pic>
        <p:nvPicPr>
          <p:cNvPr id="14" name="Picture 13"/>
          <p:cNvPicPr>
            <a:picLocks noChangeAspect="1"/>
          </p:cNvPicPr>
          <p:nvPr/>
        </p:nvPicPr>
        <p:blipFill>
          <a:blip r:embed="rId10" cstate="print"/>
          <a:stretch>
            <a:fillRect/>
          </a:stretch>
        </p:blipFill>
        <p:spPr>
          <a:xfrm>
            <a:off x="863303" y="5008519"/>
            <a:ext cx="5130141" cy="566167"/>
          </a:xfrm>
          <a:prstGeom prst="rect">
            <a:avLst/>
          </a:prstGeom>
        </p:spPr>
      </p:pic>
      <p:pic>
        <p:nvPicPr>
          <p:cNvPr id="16" name="Picture 15"/>
          <p:cNvPicPr>
            <a:picLocks noChangeAspect="1"/>
          </p:cNvPicPr>
          <p:nvPr/>
        </p:nvPicPr>
        <p:blipFill>
          <a:blip r:embed="rId11" cstate="print"/>
          <a:stretch>
            <a:fillRect/>
          </a:stretch>
        </p:blipFill>
        <p:spPr>
          <a:xfrm>
            <a:off x="949444" y="5726575"/>
            <a:ext cx="4351220" cy="566167"/>
          </a:xfrm>
          <a:prstGeom prst="rect">
            <a:avLst/>
          </a:prstGeom>
        </p:spPr>
      </p:pic>
      <p:sp>
        <p:nvSpPr>
          <p:cNvPr id="17" name="TextBox 16"/>
          <p:cNvSpPr txBox="1"/>
          <p:nvPr/>
        </p:nvSpPr>
        <p:spPr>
          <a:xfrm>
            <a:off x="5526741" y="5726574"/>
            <a:ext cx="3523752" cy="954107"/>
          </a:xfrm>
          <a:prstGeom prst="rect">
            <a:avLst/>
          </a:prstGeom>
          <a:noFill/>
        </p:spPr>
        <p:txBody>
          <a:bodyPr wrap="square" rtlCol="0">
            <a:spAutoFit/>
          </a:bodyPr>
          <a:lstStyle/>
          <a:p>
            <a:r>
              <a:rPr lang="en-US" sz="2800" b="1" i="1" dirty="0">
                <a:solidFill>
                  <a:srgbClr val="0070C0"/>
                </a:solidFill>
              </a:rPr>
              <a:t>Helmholtz</a:t>
            </a:r>
            <a:r>
              <a:rPr lang="en-US" sz="2800" b="1" dirty="0">
                <a:solidFill>
                  <a:srgbClr val="0070C0"/>
                </a:solidFill>
              </a:rPr>
              <a:t> </a:t>
            </a:r>
            <a:r>
              <a:rPr lang="en-US" sz="2800" b="1" dirty="0">
                <a:solidFill>
                  <a:srgbClr val="FF0000"/>
                </a:solidFill>
              </a:rPr>
              <a:t>and </a:t>
            </a:r>
            <a:r>
              <a:rPr lang="en-US" sz="2800" b="1" i="1" dirty="0">
                <a:solidFill>
                  <a:srgbClr val="0070C0"/>
                </a:solidFill>
              </a:rPr>
              <a:t>Gibbs</a:t>
            </a:r>
            <a:r>
              <a:rPr lang="en-US" sz="2800" b="1" dirty="0">
                <a:solidFill>
                  <a:srgbClr val="0070C0"/>
                </a:solidFill>
              </a:rPr>
              <a:t> </a:t>
            </a:r>
            <a:r>
              <a:rPr lang="en-US" sz="2800" b="1" dirty="0">
                <a:solidFill>
                  <a:srgbClr val="FF0000"/>
                </a:solidFill>
              </a:rPr>
              <a:t>energies</a:t>
            </a:r>
            <a:endParaRPr lang="en-US" sz="2800" dirty="0">
              <a:solidFill>
                <a:srgbClr val="FF0000"/>
              </a:solidFill>
            </a:endParaRPr>
          </a:p>
        </p:txBody>
      </p:sp>
    </p:spTree>
    <p:extLst>
      <p:ext uri="{BB962C8B-B14F-4D97-AF65-F5344CB8AC3E}">
        <p14:creationId xmlns:p14="http://schemas.microsoft.com/office/powerpoint/2010/main" val="8090685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4" presetClass="entr" presetSubtype="1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randombar(horizontal)">
                                      <p:cBhvr>
                                        <p:cTn id="15" dur="500"/>
                                        <p:tgtEl>
                                          <p:spTgt spid="7"/>
                                        </p:tgtEl>
                                      </p:cBhvr>
                                    </p:animEffect>
                                  </p:childTnLst>
                                </p:cTn>
                              </p:par>
                            </p:childTnLst>
                          </p:cTn>
                        </p:par>
                      </p:childTnLst>
                    </p:cTn>
                  </p:par>
                  <p:par>
                    <p:cTn id="16" fill="hold">
                      <p:stCondLst>
                        <p:cond delay="indefinite"/>
                      </p:stCondLst>
                      <p:childTnLst>
                        <p:par>
                          <p:cTn id="17" fill="hold">
                            <p:stCondLst>
                              <p:cond delay="0"/>
                            </p:stCondLst>
                            <p:childTnLst>
                              <p:par>
                                <p:cTn id="18" presetID="2" presetClass="entr" presetSubtype="4" fill="hold" nodeType="clickEffect">
                                  <p:stCondLst>
                                    <p:cond delay="0"/>
                                  </p:stCondLst>
                                  <p:childTnLst>
                                    <p:set>
                                      <p:cBhvr>
                                        <p:cTn id="19" dur="1" fill="hold">
                                          <p:stCondLst>
                                            <p:cond delay="0"/>
                                          </p:stCondLst>
                                        </p:cTn>
                                        <p:tgtEl>
                                          <p:spTgt spid="8"/>
                                        </p:tgtEl>
                                        <p:attrNameLst>
                                          <p:attrName>style.visibility</p:attrName>
                                        </p:attrNameLst>
                                      </p:cBhvr>
                                      <p:to>
                                        <p:strVal val="visible"/>
                                      </p:to>
                                    </p:set>
                                    <p:anim calcmode="lin" valueType="num">
                                      <p:cBhvr additive="base">
                                        <p:cTn id="20" dur="500" fill="hold"/>
                                        <p:tgtEl>
                                          <p:spTgt spid="8"/>
                                        </p:tgtEl>
                                        <p:attrNameLst>
                                          <p:attrName>ppt_x</p:attrName>
                                        </p:attrNameLst>
                                      </p:cBhvr>
                                      <p:tavLst>
                                        <p:tav tm="0">
                                          <p:val>
                                            <p:strVal val="#ppt_x"/>
                                          </p:val>
                                        </p:tav>
                                        <p:tav tm="100000">
                                          <p:val>
                                            <p:strVal val="#ppt_x"/>
                                          </p:val>
                                        </p:tav>
                                      </p:tavLst>
                                    </p:anim>
                                    <p:anim calcmode="lin" valueType="num">
                                      <p:cBhvr additive="base">
                                        <p:cTn id="21"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2" presetClass="entr" presetSubtype="4" fill="hold" nodeType="clickEffect">
                                  <p:stCondLst>
                                    <p:cond delay="0"/>
                                  </p:stCondLst>
                                  <p:childTnLst>
                                    <p:set>
                                      <p:cBhvr>
                                        <p:cTn id="25" dur="1" fill="hold">
                                          <p:stCondLst>
                                            <p:cond delay="0"/>
                                          </p:stCondLst>
                                        </p:cTn>
                                        <p:tgtEl>
                                          <p:spTgt spid="9"/>
                                        </p:tgtEl>
                                        <p:attrNameLst>
                                          <p:attrName>style.visibility</p:attrName>
                                        </p:attrNameLst>
                                      </p:cBhvr>
                                      <p:to>
                                        <p:strVal val="visible"/>
                                      </p:to>
                                    </p:set>
                                    <p:anim calcmode="lin" valueType="num">
                                      <p:cBhvr additive="base">
                                        <p:cTn id="26" dur="500" fill="hold"/>
                                        <p:tgtEl>
                                          <p:spTgt spid="9"/>
                                        </p:tgtEl>
                                        <p:attrNameLst>
                                          <p:attrName>ppt_x</p:attrName>
                                        </p:attrNameLst>
                                      </p:cBhvr>
                                      <p:tavLst>
                                        <p:tav tm="0">
                                          <p:val>
                                            <p:strVal val="#ppt_x"/>
                                          </p:val>
                                        </p:tav>
                                        <p:tav tm="100000">
                                          <p:val>
                                            <p:strVal val="#ppt_x"/>
                                          </p:val>
                                        </p:tav>
                                      </p:tavLst>
                                    </p:anim>
                                    <p:anim calcmode="lin" valueType="num">
                                      <p:cBhvr additive="base">
                                        <p:cTn id="27"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53" presetClass="entr" presetSubtype="16" fill="hold" nodeType="clickEffect">
                                  <p:stCondLst>
                                    <p:cond delay="0"/>
                                  </p:stCondLst>
                                  <p:childTnLst>
                                    <p:set>
                                      <p:cBhvr>
                                        <p:cTn id="31" dur="1" fill="hold">
                                          <p:stCondLst>
                                            <p:cond delay="0"/>
                                          </p:stCondLst>
                                        </p:cTn>
                                        <p:tgtEl>
                                          <p:spTgt spid="10"/>
                                        </p:tgtEl>
                                        <p:attrNameLst>
                                          <p:attrName>style.visibility</p:attrName>
                                        </p:attrNameLst>
                                      </p:cBhvr>
                                      <p:to>
                                        <p:strVal val="visible"/>
                                      </p:to>
                                    </p:set>
                                    <p:anim calcmode="lin" valueType="num">
                                      <p:cBhvr>
                                        <p:cTn id="32" dur="500" fill="hold"/>
                                        <p:tgtEl>
                                          <p:spTgt spid="10"/>
                                        </p:tgtEl>
                                        <p:attrNameLst>
                                          <p:attrName>ppt_w</p:attrName>
                                        </p:attrNameLst>
                                      </p:cBhvr>
                                      <p:tavLst>
                                        <p:tav tm="0">
                                          <p:val>
                                            <p:fltVal val="0"/>
                                          </p:val>
                                        </p:tav>
                                        <p:tav tm="100000">
                                          <p:val>
                                            <p:strVal val="#ppt_w"/>
                                          </p:val>
                                        </p:tav>
                                      </p:tavLst>
                                    </p:anim>
                                    <p:anim calcmode="lin" valueType="num">
                                      <p:cBhvr>
                                        <p:cTn id="33" dur="500" fill="hold"/>
                                        <p:tgtEl>
                                          <p:spTgt spid="10"/>
                                        </p:tgtEl>
                                        <p:attrNameLst>
                                          <p:attrName>ppt_h</p:attrName>
                                        </p:attrNameLst>
                                      </p:cBhvr>
                                      <p:tavLst>
                                        <p:tav tm="0">
                                          <p:val>
                                            <p:fltVal val="0"/>
                                          </p:val>
                                        </p:tav>
                                        <p:tav tm="100000">
                                          <p:val>
                                            <p:strVal val="#ppt_h"/>
                                          </p:val>
                                        </p:tav>
                                      </p:tavLst>
                                    </p:anim>
                                    <p:animEffect transition="in" filter="fade">
                                      <p:cBhvr>
                                        <p:cTn id="34" dur="500"/>
                                        <p:tgtEl>
                                          <p:spTgt spid="10"/>
                                        </p:tgtEl>
                                      </p:cBhvr>
                                    </p:animEffect>
                                  </p:childTnLst>
                                </p:cTn>
                              </p:par>
                              <p:par>
                                <p:cTn id="35" presetID="53" presetClass="entr" presetSubtype="16" fill="hold" nodeType="withEffect">
                                  <p:stCondLst>
                                    <p:cond delay="0"/>
                                  </p:stCondLst>
                                  <p:childTnLst>
                                    <p:set>
                                      <p:cBhvr>
                                        <p:cTn id="36" dur="1" fill="hold">
                                          <p:stCondLst>
                                            <p:cond delay="0"/>
                                          </p:stCondLst>
                                        </p:cTn>
                                        <p:tgtEl>
                                          <p:spTgt spid="11"/>
                                        </p:tgtEl>
                                        <p:attrNameLst>
                                          <p:attrName>style.visibility</p:attrName>
                                        </p:attrNameLst>
                                      </p:cBhvr>
                                      <p:to>
                                        <p:strVal val="visible"/>
                                      </p:to>
                                    </p:set>
                                    <p:anim calcmode="lin" valueType="num">
                                      <p:cBhvr>
                                        <p:cTn id="37" dur="500" fill="hold"/>
                                        <p:tgtEl>
                                          <p:spTgt spid="11"/>
                                        </p:tgtEl>
                                        <p:attrNameLst>
                                          <p:attrName>ppt_w</p:attrName>
                                        </p:attrNameLst>
                                      </p:cBhvr>
                                      <p:tavLst>
                                        <p:tav tm="0">
                                          <p:val>
                                            <p:fltVal val="0"/>
                                          </p:val>
                                        </p:tav>
                                        <p:tav tm="100000">
                                          <p:val>
                                            <p:strVal val="#ppt_w"/>
                                          </p:val>
                                        </p:tav>
                                      </p:tavLst>
                                    </p:anim>
                                    <p:anim calcmode="lin" valueType="num">
                                      <p:cBhvr>
                                        <p:cTn id="38" dur="500" fill="hold"/>
                                        <p:tgtEl>
                                          <p:spTgt spid="11"/>
                                        </p:tgtEl>
                                        <p:attrNameLst>
                                          <p:attrName>ppt_h</p:attrName>
                                        </p:attrNameLst>
                                      </p:cBhvr>
                                      <p:tavLst>
                                        <p:tav tm="0">
                                          <p:val>
                                            <p:fltVal val="0"/>
                                          </p:val>
                                        </p:tav>
                                        <p:tav tm="100000">
                                          <p:val>
                                            <p:strVal val="#ppt_h"/>
                                          </p:val>
                                        </p:tav>
                                      </p:tavLst>
                                    </p:anim>
                                    <p:animEffect transition="in" filter="fade">
                                      <p:cBhvr>
                                        <p:cTn id="39" dur="500"/>
                                        <p:tgtEl>
                                          <p:spTgt spid="11"/>
                                        </p:tgtEl>
                                      </p:cBhvr>
                                    </p:animEffect>
                                  </p:childTnLst>
                                </p:cTn>
                              </p:par>
                            </p:childTnLst>
                          </p:cTn>
                        </p:par>
                      </p:childTnLst>
                    </p:cTn>
                  </p:par>
                  <p:par>
                    <p:cTn id="40" fill="hold">
                      <p:stCondLst>
                        <p:cond delay="indefinite"/>
                      </p:stCondLst>
                      <p:childTnLst>
                        <p:par>
                          <p:cTn id="41" fill="hold">
                            <p:stCondLst>
                              <p:cond delay="0"/>
                            </p:stCondLst>
                            <p:childTnLst>
                              <p:par>
                                <p:cTn id="42" presetID="2" presetClass="entr" presetSubtype="4" fill="hold" nodeType="clickEffect">
                                  <p:stCondLst>
                                    <p:cond delay="0"/>
                                  </p:stCondLst>
                                  <p:childTnLst>
                                    <p:set>
                                      <p:cBhvr>
                                        <p:cTn id="43" dur="1" fill="hold">
                                          <p:stCondLst>
                                            <p:cond delay="0"/>
                                          </p:stCondLst>
                                        </p:cTn>
                                        <p:tgtEl>
                                          <p:spTgt spid="14"/>
                                        </p:tgtEl>
                                        <p:attrNameLst>
                                          <p:attrName>style.visibility</p:attrName>
                                        </p:attrNameLst>
                                      </p:cBhvr>
                                      <p:to>
                                        <p:strVal val="visible"/>
                                      </p:to>
                                    </p:set>
                                    <p:anim calcmode="lin" valueType="num">
                                      <p:cBhvr additive="base">
                                        <p:cTn id="44" dur="500" fill="hold"/>
                                        <p:tgtEl>
                                          <p:spTgt spid="14"/>
                                        </p:tgtEl>
                                        <p:attrNameLst>
                                          <p:attrName>ppt_x</p:attrName>
                                        </p:attrNameLst>
                                      </p:cBhvr>
                                      <p:tavLst>
                                        <p:tav tm="0">
                                          <p:val>
                                            <p:strVal val="#ppt_x"/>
                                          </p:val>
                                        </p:tav>
                                        <p:tav tm="100000">
                                          <p:val>
                                            <p:strVal val="#ppt_x"/>
                                          </p:val>
                                        </p:tav>
                                      </p:tavLst>
                                    </p:anim>
                                    <p:anim calcmode="lin" valueType="num">
                                      <p:cBhvr additive="base">
                                        <p:cTn id="45"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par>
                    <p:cTn id="46" fill="hold">
                      <p:stCondLst>
                        <p:cond delay="indefinite"/>
                      </p:stCondLst>
                      <p:childTnLst>
                        <p:par>
                          <p:cTn id="47" fill="hold">
                            <p:stCondLst>
                              <p:cond delay="0"/>
                            </p:stCondLst>
                            <p:childTnLst>
                              <p:par>
                                <p:cTn id="48" presetID="2" presetClass="entr" presetSubtype="4" fill="hold" nodeType="clickEffect">
                                  <p:stCondLst>
                                    <p:cond delay="0"/>
                                  </p:stCondLst>
                                  <p:childTnLst>
                                    <p:set>
                                      <p:cBhvr>
                                        <p:cTn id="49" dur="1" fill="hold">
                                          <p:stCondLst>
                                            <p:cond delay="0"/>
                                          </p:stCondLst>
                                        </p:cTn>
                                        <p:tgtEl>
                                          <p:spTgt spid="16"/>
                                        </p:tgtEl>
                                        <p:attrNameLst>
                                          <p:attrName>style.visibility</p:attrName>
                                        </p:attrNameLst>
                                      </p:cBhvr>
                                      <p:to>
                                        <p:strVal val="visible"/>
                                      </p:to>
                                    </p:set>
                                    <p:anim calcmode="lin" valueType="num">
                                      <p:cBhvr additive="base">
                                        <p:cTn id="50" dur="500" fill="hold"/>
                                        <p:tgtEl>
                                          <p:spTgt spid="16"/>
                                        </p:tgtEl>
                                        <p:attrNameLst>
                                          <p:attrName>ppt_x</p:attrName>
                                        </p:attrNameLst>
                                      </p:cBhvr>
                                      <p:tavLst>
                                        <p:tav tm="0">
                                          <p:val>
                                            <p:strVal val="#ppt_x"/>
                                          </p:val>
                                        </p:tav>
                                        <p:tav tm="100000">
                                          <p:val>
                                            <p:strVal val="#ppt_x"/>
                                          </p:val>
                                        </p:tav>
                                      </p:tavLst>
                                    </p:anim>
                                    <p:anim calcmode="lin" valueType="num">
                                      <p:cBhvr additive="base">
                                        <p:cTn id="51"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31" presetClass="entr" presetSubtype="0" fill="hold" grpId="0" nodeType="clickEffect">
                                  <p:stCondLst>
                                    <p:cond delay="0"/>
                                  </p:stCondLst>
                                  <p:childTnLst>
                                    <p:set>
                                      <p:cBhvr>
                                        <p:cTn id="55" dur="1" fill="hold">
                                          <p:stCondLst>
                                            <p:cond delay="0"/>
                                          </p:stCondLst>
                                        </p:cTn>
                                        <p:tgtEl>
                                          <p:spTgt spid="17"/>
                                        </p:tgtEl>
                                        <p:attrNameLst>
                                          <p:attrName>style.visibility</p:attrName>
                                        </p:attrNameLst>
                                      </p:cBhvr>
                                      <p:to>
                                        <p:strVal val="visible"/>
                                      </p:to>
                                    </p:set>
                                    <p:anim calcmode="lin" valueType="num">
                                      <p:cBhvr>
                                        <p:cTn id="56" dur="1000" fill="hold"/>
                                        <p:tgtEl>
                                          <p:spTgt spid="17"/>
                                        </p:tgtEl>
                                        <p:attrNameLst>
                                          <p:attrName>ppt_w</p:attrName>
                                        </p:attrNameLst>
                                      </p:cBhvr>
                                      <p:tavLst>
                                        <p:tav tm="0">
                                          <p:val>
                                            <p:fltVal val="0"/>
                                          </p:val>
                                        </p:tav>
                                        <p:tav tm="100000">
                                          <p:val>
                                            <p:strVal val="#ppt_w"/>
                                          </p:val>
                                        </p:tav>
                                      </p:tavLst>
                                    </p:anim>
                                    <p:anim calcmode="lin" valueType="num">
                                      <p:cBhvr>
                                        <p:cTn id="57" dur="1000" fill="hold"/>
                                        <p:tgtEl>
                                          <p:spTgt spid="17"/>
                                        </p:tgtEl>
                                        <p:attrNameLst>
                                          <p:attrName>ppt_h</p:attrName>
                                        </p:attrNameLst>
                                      </p:cBhvr>
                                      <p:tavLst>
                                        <p:tav tm="0">
                                          <p:val>
                                            <p:fltVal val="0"/>
                                          </p:val>
                                        </p:tav>
                                        <p:tav tm="100000">
                                          <p:val>
                                            <p:strVal val="#ppt_h"/>
                                          </p:val>
                                        </p:tav>
                                      </p:tavLst>
                                    </p:anim>
                                    <p:anim calcmode="lin" valueType="num">
                                      <p:cBhvr>
                                        <p:cTn id="58" dur="1000" fill="hold"/>
                                        <p:tgtEl>
                                          <p:spTgt spid="17"/>
                                        </p:tgtEl>
                                        <p:attrNameLst>
                                          <p:attrName>style.rotation</p:attrName>
                                        </p:attrNameLst>
                                      </p:cBhvr>
                                      <p:tavLst>
                                        <p:tav tm="0">
                                          <p:val>
                                            <p:fltVal val="90"/>
                                          </p:val>
                                        </p:tav>
                                        <p:tav tm="100000">
                                          <p:val>
                                            <p:fltVal val="0"/>
                                          </p:val>
                                        </p:tav>
                                      </p:tavLst>
                                    </p:anim>
                                    <p:animEffect transition="in" filter="fade">
                                      <p:cBhvr>
                                        <p:cTn id="59" dur="10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17"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3"/>
          <p:cNvPicPr>
            <a:picLocks noChangeAspect="1" noChangeArrowheads="1"/>
          </p:cNvPicPr>
          <p:nvPr/>
        </p:nvPicPr>
        <p:blipFill>
          <a:blip r:embed="rId2" cstate="print"/>
          <a:srcRect/>
          <a:stretch>
            <a:fillRect/>
          </a:stretch>
        </p:blipFill>
        <p:spPr bwMode="auto">
          <a:xfrm>
            <a:off x="0" y="0"/>
            <a:ext cx="9177276" cy="6858000"/>
          </a:xfrm>
          <a:prstGeom prst="rect">
            <a:avLst/>
          </a:prstGeom>
          <a:noFill/>
          <a:ln w="9525">
            <a:noFill/>
            <a:miter lim="800000"/>
            <a:headEnd/>
            <a:tailEnd/>
          </a:ln>
        </p:spPr>
      </p:pic>
      <p:sp>
        <p:nvSpPr>
          <p:cNvPr id="2" name="Title 1"/>
          <p:cNvSpPr>
            <a:spLocks noGrp="1"/>
          </p:cNvSpPr>
          <p:nvPr>
            <p:ph type="title"/>
          </p:nvPr>
        </p:nvSpPr>
        <p:spPr/>
        <p:txBody>
          <a:bodyPr/>
          <a:lstStyle/>
          <a:p>
            <a:r>
              <a:rPr lang="en-US" b="1" dirty="0"/>
              <a:t>Criteria for spontaneity</a:t>
            </a:r>
            <a:endParaRPr lang="en-US" dirty="0"/>
          </a:p>
        </p:txBody>
      </p:sp>
      <p:pic>
        <p:nvPicPr>
          <p:cNvPr id="4" name="Picture 3"/>
          <p:cNvPicPr>
            <a:picLocks noChangeAspect="1"/>
          </p:cNvPicPr>
          <p:nvPr/>
        </p:nvPicPr>
        <p:blipFill>
          <a:blip r:embed="rId3" cstate="print"/>
          <a:stretch>
            <a:fillRect/>
          </a:stretch>
        </p:blipFill>
        <p:spPr>
          <a:xfrm>
            <a:off x="3335457" y="1923284"/>
            <a:ext cx="1040721" cy="971860"/>
          </a:xfrm>
          <a:prstGeom prst="rect">
            <a:avLst/>
          </a:prstGeom>
        </p:spPr>
      </p:pic>
      <p:pic>
        <p:nvPicPr>
          <p:cNvPr id="3" name="Picture 2"/>
          <p:cNvPicPr>
            <a:picLocks noChangeAspect="1"/>
          </p:cNvPicPr>
          <p:nvPr/>
        </p:nvPicPr>
        <p:blipFill>
          <a:blip r:embed="rId4" cstate="print"/>
          <a:stretch>
            <a:fillRect/>
          </a:stretch>
        </p:blipFill>
        <p:spPr>
          <a:xfrm>
            <a:off x="1454062" y="3235716"/>
            <a:ext cx="5221463" cy="996167"/>
          </a:xfrm>
          <a:prstGeom prst="rect">
            <a:avLst/>
          </a:prstGeom>
        </p:spPr>
      </p:pic>
      <p:sp>
        <p:nvSpPr>
          <p:cNvPr id="12" name="TextBox 11"/>
          <p:cNvSpPr txBox="1"/>
          <p:nvPr/>
        </p:nvSpPr>
        <p:spPr>
          <a:xfrm>
            <a:off x="950119" y="4231884"/>
            <a:ext cx="7215188" cy="830997"/>
          </a:xfrm>
          <a:prstGeom prst="rect">
            <a:avLst/>
          </a:prstGeom>
          <a:noFill/>
        </p:spPr>
        <p:txBody>
          <a:bodyPr wrap="square" rtlCol="0">
            <a:spAutoFit/>
          </a:bodyPr>
          <a:lstStyle/>
          <a:p>
            <a:r>
              <a:rPr lang="en-US" sz="2400" dirty="0"/>
              <a:t>A change in a system at </a:t>
            </a:r>
            <a:r>
              <a:rPr lang="en-US" sz="2400" b="1" dirty="0">
                <a:solidFill>
                  <a:srgbClr val="0070C0"/>
                </a:solidFill>
              </a:rPr>
              <a:t>constant temperature and </a:t>
            </a:r>
            <a:r>
              <a:rPr lang="en-US" sz="2400" b="1" dirty="0">
                <a:solidFill>
                  <a:srgbClr val="FF0000"/>
                </a:solidFill>
              </a:rPr>
              <a:t>volume</a:t>
            </a:r>
            <a:r>
              <a:rPr lang="en-US" sz="2400" b="1" dirty="0">
                <a:solidFill>
                  <a:srgbClr val="0070C0"/>
                </a:solidFill>
              </a:rPr>
              <a:t> </a:t>
            </a:r>
            <a:r>
              <a:rPr lang="en-US" sz="2400" dirty="0"/>
              <a:t>is spontaneous if </a:t>
            </a:r>
            <a:r>
              <a:rPr lang="en-US" sz="2400" dirty="0" smtClean="0"/>
              <a:t>    </a:t>
            </a:r>
            <a:r>
              <a:rPr lang="en-US" sz="2400" dirty="0" err="1" smtClean="0">
                <a:solidFill>
                  <a:srgbClr val="FF0000"/>
                </a:solidFill>
              </a:rPr>
              <a:t>d</a:t>
            </a:r>
            <a:r>
              <a:rPr lang="en-US" sz="2400" i="1" dirty="0" err="1" smtClean="0">
                <a:solidFill>
                  <a:srgbClr val="FF0000"/>
                </a:solidFill>
              </a:rPr>
              <a:t>A</a:t>
            </a:r>
            <a:r>
              <a:rPr lang="en-US" sz="2400" i="1" baseline="-25000" dirty="0" err="1" smtClean="0">
                <a:solidFill>
                  <a:srgbClr val="FF0000"/>
                </a:solidFill>
              </a:rPr>
              <a:t>T</a:t>
            </a:r>
            <a:r>
              <a:rPr lang="en-US" sz="2400" baseline="-25000" dirty="0" err="1" smtClean="0">
                <a:solidFill>
                  <a:srgbClr val="FF0000"/>
                </a:solidFill>
              </a:rPr>
              <a:t>,</a:t>
            </a:r>
            <a:r>
              <a:rPr lang="en-US" sz="2400" i="1" baseline="-25000" dirty="0" err="1" smtClean="0">
                <a:solidFill>
                  <a:srgbClr val="FF0000"/>
                </a:solidFill>
              </a:rPr>
              <a:t>V</a:t>
            </a:r>
            <a:r>
              <a:rPr lang="en-US" sz="2400" i="1" dirty="0" smtClean="0">
                <a:solidFill>
                  <a:srgbClr val="FF0000"/>
                </a:solidFill>
              </a:rPr>
              <a:t> </a:t>
            </a:r>
            <a:r>
              <a:rPr lang="en-US" sz="2400" dirty="0">
                <a:solidFill>
                  <a:srgbClr val="FF0000"/>
                </a:solidFill>
              </a:rPr>
              <a:t>≤ 0</a:t>
            </a:r>
            <a:r>
              <a:rPr lang="en-US" sz="2400" dirty="0"/>
              <a:t>.</a:t>
            </a:r>
          </a:p>
        </p:txBody>
      </p:sp>
      <p:sp>
        <p:nvSpPr>
          <p:cNvPr id="18" name="TextBox 17"/>
          <p:cNvSpPr txBox="1"/>
          <p:nvPr/>
        </p:nvSpPr>
        <p:spPr>
          <a:xfrm>
            <a:off x="950118" y="5120031"/>
            <a:ext cx="7322344" cy="830997"/>
          </a:xfrm>
          <a:prstGeom prst="rect">
            <a:avLst/>
          </a:prstGeom>
          <a:noFill/>
        </p:spPr>
        <p:txBody>
          <a:bodyPr wrap="square" rtlCol="0">
            <a:spAutoFit/>
          </a:bodyPr>
          <a:lstStyle/>
          <a:p>
            <a:r>
              <a:rPr lang="en-US" sz="2400" dirty="0"/>
              <a:t>A change in a system at </a:t>
            </a:r>
            <a:r>
              <a:rPr lang="en-US" sz="2400" b="1" dirty="0">
                <a:solidFill>
                  <a:srgbClr val="0070C0"/>
                </a:solidFill>
              </a:rPr>
              <a:t>constant temperature and </a:t>
            </a:r>
            <a:r>
              <a:rPr lang="en-US" sz="2400" b="1" dirty="0" smtClean="0">
                <a:solidFill>
                  <a:srgbClr val="FF0000"/>
                </a:solidFill>
              </a:rPr>
              <a:t>pressure</a:t>
            </a:r>
            <a:r>
              <a:rPr lang="en-US" sz="2400" b="1" dirty="0" smtClean="0">
                <a:solidFill>
                  <a:srgbClr val="0070C0"/>
                </a:solidFill>
              </a:rPr>
              <a:t> </a:t>
            </a:r>
            <a:r>
              <a:rPr lang="en-US" sz="2400" dirty="0" smtClean="0"/>
              <a:t>is </a:t>
            </a:r>
            <a:r>
              <a:rPr lang="en-US" sz="2400" dirty="0"/>
              <a:t>spontaneous if </a:t>
            </a:r>
            <a:r>
              <a:rPr lang="en-US" sz="2400" dirty="0" err="1" smtClean="0">
                <a:solidFill>
                  <a:srgbClr val="FF0000"/>
                </a:solidFill>
              </a:rPr>
              <a:t>d</a:t>
            </a:r>
            <a:r>
              <a:rPr lang="en-US" sz="2400" i="1" dirty="0" err="1" smtClean="0">
                <a:solidFill>
                  <a:srgbClr val="FF0000"/>
                </a:solidFill>
              </a:rPr>
              <a:t>G</a:t>
            </a:r>
            <a:r>
              <a:rPr lang="en-US" sz="2400" i="1" baseline="-25000" dirty="0" err="1" smtClean="0">
                <a:solidFill>
                  <a:srgbClr val="FF0000"/>
                </a:solidFill>
              </a:rPr>
              <a:t>T</a:t>
            </a:r>
            <a:r>
              <a:rPr lang="en-US" sz="2400" baseline="-25000" dirty="0" err="1" smtClean="0">
                <a:solidFill>
                  <a:srgbClr val="FF0000"/>
                </a:solidFill>
              </a:rPr>
              <a:t>,</a:t>
            </a:r>
            <a:r>
              <a:rPr lang="en-US" sz="2400" i="1" baseline="-25000" dirty="0" err="1" smtClean="0">
                <a:solidFill>
                  <a:srgbClr val="FF0000"/>
                </a:solidFill>
              </a:rPr>
              <a:t>V</a:t>
            </a:r>
            <a:r>
              <a:rPr lang="en-US" sz="2400" i="1" dirty="0" smtClean="0">
                <a:solidFill>
                  <a:srgbClr val="FF0000"/>
                </a:solidFill>
              </a:rPr>
              <a:t> </a:t>
            </a:r>
            <a:r>
              <a:rPr lang="en-US" sz="2400" dirty="0">
                <a:solidFill>
                  <a:srgbClr val="FF0000"/>
                </a:solidFill>
              </a:rPr>
              <a:t>≤ 0</a:t>
            </a:r>
            <a:r>
              <a:rPr lang="en-US" sz="2400" dirty="0"/>
              <a:t>.</a:t>
            </a:r>
          </a:p>
        </p:txBody>
      </p:sp>
    </p:spTree>
    <p:extLst>
      <p:ext uri="{BB962C8B-B14F-4D97-AF65-F5344CB8AC3E}">
        <p14:creationId xmlns:p14="http://schemas.microsoft.com/office/powerpoint/2010/main" val="20878643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 presetClass="entr" presetSubtype="4" fill="hold" grpId="0" nodeType="clickEffect">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cBhvr additive="base">
                                        <p:cTn id="11" dur="500" fill="hold"/>
                                        <p:tgtEl>
                                          <p:spTgt spid="12"/>
                                        </p:tgtEl>
                                        <p:attrNameLst>
                                          <p:attrName>ppt_x</p:attrName>
                                        </p:attrNameLst>
                                      </p:cBhvr>
                                      <p:tavLst>
                                        <p:tav tm="0">
                                          <p:val>
                                            <p:strVal val="#ppt_x"/>
                                          </p:val>
                                        </p:tav>
                                        <p:tav tm="100000">
                                          <p:val>
                                            <p:strVal val="#ppt_x"/>
                                          </p:val>
                                        </p:tav>
                                      </p:tavLst>
                                    </p:anim>
                                    <p:anim calcmode="lin" valueType="num">
                                      <p:cBhvr additive="base">
                                        <p:cTn id="12"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18"/>
                                        </p:tgtEl>
                                        <p:attrNameLst>
                                          <p:attrName>style.visibility</p:attrName>
                                        </p:attrNameLst>
                                      </p:cBhvr>
                                      <p:to>
                                        <p:strVal val="visible"/>
                                      </p:to>
                                    </p:set>
                                    <p:anim calcmode="lin" valueType="num">
                                      <p:cBhvr additive="base">
                                        <p:cTn id="17" dur="500" fill="hold"/>
                                        <p:tgtEl>
                                          <p:spTgt spid="18"/>
                                        </p:tgtEl>
                                        <p:attrNameLst>
                                          <p:attrName>ppt_x</p:attrName>
                                        </p:attrNameLst>
                                      </p:cBhvr>
                                      <p:tavLst>
                                        <p:tav tm="0">
                                          <p:val>
                                            <p:strVal val="#ppt_x"/>
                                          </p:val>
                                        </p:tav>
                                        <p:tav tm="100000">
                                          <p:val>
                                            <p:strVal val="#ppt_x"/>
                                          </p:val>
                                        </p:tav>
                                      </p:tavLst>
                                    </p:anim>
                                    <p:anim calcmode="lin" valueType="num">
                                      <p:cBhvr additive="base">
                                        <p:cTn id="18" dur="500" fill="hold"/>
                                        <p:tgtEl>
                                          <p:spTgt spid="1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8"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3"/>
          <p:cNvPicPr>
            <a:picLocks noChangeAspect="1" noChangeArrowheads="1"/>
          </p:cNvPicPr>
          <p:nvPr/>
        </p:nvPicPr>
        <p:blipFill>
          <a:blip r:embed="rId2" cstate="print"/>
          <a:srcRect/>
          <a:stretch>
            <a:fillRect/>
          </a:stretch>
        </p:blipFill>
        <p:spPr bwMode="auto">
          <a:xfrm>
            <a:off x="0" y="0"/>
            <a:ext cx="9177276" cy="6858000"/>
          </a:xfrm>
          <a:prstGeom prst="rect">
            <a:avLst/>
          </a:prstGeom>
          <a:noFill/>
          <a:ln w="9525">
            <a:noFill/>
            <a:miter lim="800000"/>
            <a:headEnd/>
            <a:tailEnd/>
          </a:ln>
        </p:spPr>
      </p:pic>
      <p:sp>
        <p:nvSpPr>
          <p:cNvPr id="2" name="Title 1"/>
          <p:cNvSpPr>
            <a:spLocks noGrp="1"/>
          </p:cNvSpPr>
          <p:nvPr>
            <p:ph type="title"/>
          </p:nvPr>
        </p:nvSpPr>
        <p:spPr/>
        <p:txBody>
          <a:bodyPr/>
          <a:lstStyle/>
          <a:p>
            <a:r>
              <a:rPr lang="en-US" b="1" dirty="0"/>
              <a:t>Maximum work</a:t>
            </a:r>
            <a:endParaRPr lang="en-US" dirty="0"/>
          </a:p>
        </p:txBody>
      </p:sp>
      <p:sp>
        <p:nvSpPr>
          <p:cNvPr id="3" name="TextBox 2"/>
          <p:cNvSpPr txBox="1"/>
          <p:nvPr/>
        </p:nvSpPr>
        <p:spPr>
          <a:xfrm>
            <a:off x="914400" y="2000251"/>
            <a:ext cx="7629525" cy="1384995"/>
          </a:xfrm>
          <a:prstGeom prst="rect">
            <a:avLst/>
          </a:prstGeom>
          <a:noFill/>
        </p:spPr>
        <p:txBody>
          <a:bodyPr wrap="square" rtlCol="0">
            <a:spAutoFit/>
          </a:bodyPr>
          <a:lstStyle/>
          <a:p>
            <a:r>
              <a:rPr lang="en-US" sz="2800" i="1" dirty="0"/>
              <a:t>the change in the </a:t>
            </a:r>
            <a:r>
              <a:rPr lang="en-US" sz="2800" i="1" dirty="0" smtClean="0"/>
              <a:t>Helmholtz function </a:t>
            </a:r>
            <a:r>
              <a:rPr lang="en-US" sz="2800" i="1" dirty="0"/>
              <a:t>is equal to the </a:t>
            </a:r>
            <a:r>
              <a:rPr lang="en-US" sz="2800" b="1" i="1" dirty="0">
                <a:solidFill>
                  <a:srgbClr val="FF0000"/>
                </a:solidFill>
              </a:rPr>
              <a:t>maximum work </a:t>
            </a:r>
            <a:r>
              <a:rPr lang="en-US" sz="2800" i="1" dirty="0"/>
              <a:t>accompanying a process at constant temperature</a:t>
            </a:r>
            <a:r>
              <a:rPr lang="en-US" sz="2800" dirty="0"/>
              <a:t>:</a:t>
            </a:r>
          </a:p>
        </p:txBody>
      </p:sp>
      <p:pic>
        <p:nvPicPr>
          <p:cNvPr id="4" name="Picture 3"/>
          <p:cNvPicPr>
            <a:picLocks noChangeAspect="1"/>
          </p:cNvPicPr>
          <p:nvPr/>
        </p:nvPicPr>
        <p:blipFill>
          <a:blip r:embed="rId3" cstate="print"/>
          <a:stretch>
            <a:fillRect/>
          </a:stretch>
        </p:blipFill>
        <p:spPr>
          <a:xfrm>
            <a:off x="885825" y="3753974"/>
            <a:ext cx="2241169" cy="970426"/>
          </a:xfrm>
          <a:prstGeom prst="rect">
            <a:avLst/>
          </a:prstGeom>
        </p:spPr>
      </p:pic>
      <p:pic>
        <p:nvPicPr>
          <p:cNvPr id="5" name="Picture 4"/>
          <p:cNvPicPr>
            <a:picLocks noChangeAspect="1"/>
          </p:cNvPicPr>
          <p:nvPr/>
        </p:nvPicPr>
        <p:blipFill>
          <a:blip r:embed="rId4" cstate="print"/>
          <a:stretch>
            <a:fillRect/>
          </a:stretch>
        </p:blipFill>
        <p:spPr>
          <a:xfrm>
            <a:off x="5274055" y="3662419"/>
            <a:ext cx="2269745" cy="1061981"/>
          </a:xfrm>
          <a:prstGeom prst="rect">
            <a:avLst/>
          </a:prstGeom>
        </p:spPr>
      </p:pic>
      <p:pic>
        <p:nvPicPr>
          <p:cNvPr id="6" name="Picture 5"/>
          <p:cNvPicPr>
            <a:picLocks noChangeAspect="1"/>
          </p:cNvPicPr>
          <p:nvPr/>
        </p:nvPicPr>
        <p:blipFill>
          <a:blip r:embed="rId5" cstate="print"/>
          <a:stretch>
            <a:fillRect/>
          </a:stretch>
        </p:blipFill>
        <p:spPr>
          <a:xfrm>
            <a:off x="2610981" y="5085680"/>
            <a:ext cx="3027819" cy="934120"/>
          </a:xfrm>
          <a:prstGeom prst="rect">
            <a:avLst/>
          </a:prstGeom>
        </p:spPr>
      </p:pic>
    </p:spTree>
    <p:extLst>
      <p:ext uri="{BB962C8B-B14F-4D97-AF65-F5344CB8AC3E}">
        <p14:creationId xmlns:p14="http://schemas.microsoft.com/office/powerpoint/2010/main" val="26119201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6" presetClass="entr" presetSubtype="16"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circle(in)">
                                      <p:cBhvr>
                                        <p:cTn id="11" dur="2000"/>
                                        <p:tgtEl>
                                          <p:spTgt spid="5"/>
                                        </p:tgtEl>
                                      </p:cBhvr>
                                    </p:animEffect>
                                  </p:childTnLst>
                                </p:cTn>
                              </p:par>
                            </p:childTnLst>
                          </p:cTn>
                        </p:par>
                      </p:childTnLst>
                    </p:cTn>
                  </p:par>
                  <p:par>
                    <p:cTn id="12" fill="hold">
                      <p:stCondLst>
                        <p:cond delay="indefinite"/>
                      </p:stCondLst>
                      <p:childTnLst>
                        <p:par>
                          <p:cTn id="13" fill="hold">
                            <p:stCondLst>
                              <p:cond delay="0"/>
                            </p:stCondLst>
                            <p:childTnLst>
                              <p:par>
                                <p:cTn id="14" presetID="42" presetClass="entr" presetSubtype="0" fill="hold" nodeType="click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fade">
                                      <p:cBhvr>
                                        <p:cTn id="16" dur="1000"/>
                                        <p:tgtEl>
                                          <p:spTgt spid="6"/>
                                        </p:tgtEl>
                                      </p:cBhvr>
                                    </p:animEffect>
                                    <p:anim calcmode="lin" valueType="num">
                                      <p:cBhvr>
                                        <p:cTn id="17" dur="1000" fill="hold"/>
                                        <p:tgtEl>
                                          <p:spTgt spid="6"/>
                                        </p:tgtEl>
                                        <p:attrNameLst>
                                          <p:attrName>ppt_x</p:attrName>
                                        </p:attrNameLst>
                                      </p:cBhvr>
                                      <p:tavLst>
                                        <p:tav tm="0">
                                          <p:val>
                                            <p:strVal val="#ppt_x"/>
                                          </p:val>
                                        </p:tav>
                                        <p:tav tm="100000">
                                          <p:val>
                                            <p:strVal val="#ppt_x"/>
                                          </p:val>
                                        </p:tav>
                                      </p:tavLst>
                                    </p:anim>
                                    <p:anim calcmode="lin" valueType="num">
                                      <p:cBhvr>
                                        <p:cTn id="18"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3"/>
          <p:cNvPicPr>
            <a:picLocks noChangeAspect="1" noChangeArrowheads="1"/>
          </p:cNvPicPr>
          <p:nvPr/>
        </p:nvPicPr>
        <p:blipFill>
          <a:blip r:embed="rId2" cstate="print"/>
          <a:srcRect/>
          <a:stretch>
            <a:fillRect/>
          </a:stretch>
        </p:blipFill>
        <p:spPr bwMode="auto">
          <a:xfrm>
            <a:off x="0" y="0"/>
            <a:ext cx="9177276" cy="6858000"/>
          </a:xfrm>
          <a:prstGeom prst="rect">
            <a:avLst/>
          </a:prstGeom>
          <a:noFill/>
          <a:ln w="9525">
            <a:noFill/>
            <a:miter lim="800000"/>
            <a:headEnd/>
            <a:tailEnd/>
          </a:ln>
        </p:spPr>
      </p:pic>
      <p:sp>
        <p:nvSpPr>
          <p:cNvPr id="2" name="Title 1"/>
          <p:cNvSpPr>
            <a:spLocks noGrp="1"/>
          </p:cNvSpPr>
          <p:nvPr>
            <p:ph type="title"/>
          </p:nvPr>
        </p:nvSpPr>
        <p:spPr/>
        <p:txBody>
          <a:bodyPr/>
          <a:lstStyle/>
          <a:p>
            <a:r>
              <a:rPr lang="en-US" b="1" dirty="0"/>
              <a:t>Maximum </a:t>
            </a:r>
            <a:r>
              <a:rPr lang="en-US" b="1" dirty="0" smtClean="0"/>
              <a:t>work (</a:t>
            </a:r>
            <a:r>
              <a:rPr lang="en-US" b="1" dirty="0" smtClean="0">
                <a:solidFill>
                  <a:srgbClr val="FF0000"/>
                </a:solidFill>
              </a:rPr>
              <a:t>justification</a:t>
            </a:r>
            <a:r>
              <a:rPr lang="en-US" b="1" dirty="0" smtClean="0"/>
              <a:t>)</a:t>
            </a:r>
            <a:endParaRPr lang="en-US" dirty="0"/>
          </a:p>
        </p:txBody>
      </p:sp>
      <p:pic>
        <p:nvPicPr>
          <p:cNvPr id="7" name="Picture 6"/>
          <p:cNvPicPr>
            <a:picLocks noChangeAspect="1"/>
          </p:cNvPicPr>
          <p:nvPr/>
        </p:nvPicPr>
        <p:blipFill>
          <a:blip r:embed="rId3" cstate="print"/>
          <a:stretch>
            <a:fillRect/>
          </a:stretch>
        </p:blipFill>
        <p:spPr>
          <a:xfrm>
            <a:off x="3744114" y="2521148"/>
            <a:ext cx="1037934" cy="975445"/>
          </a:xfrm>
          <a:prstGeom prst="rect">
            <a:avLst/>
          </a:prstGeom>
        </p:spPr>
      </p:pic>
      <p:pic>
        <p:nvPicPr>
          <p:cNvPr id="8" name="Picture 7"/>
          <p:cNvPicPr>
            <a:picLocks noChangeAspect="1"/>
          </p:cNvPicPr>
          <p:nvPr/>
        </p:nvPicPr>
        <p:blipFill>
          <a:blip r:embed="rId4" cstate="print"/>
          <a:stretch>
            <a:fillRect/>
          </a:stretch>
        </p:blipFill>
        <p:spPr>
          <a:xfrm>
            <a:off x="1105224" y="2722205"/>
            <a:ext cx="1719000" cy="573333"/>
          </a:xfrm>
          <a:prstGeom prst="rect">
            <a:avLst/>
          </a:prstGeom>
        </p:spPr>
      </p:pic>
      <p:pic>
        <p:nvPicPr>
          <p:cNvPr id="9" name="Picture 8"/>
          <p:cNvPicPr>
            <a:picLocks noChangeAspect="1"/>
          </p:cNvPicPr>
          <p:nvPr/>
        </p:nvPicPr>
        <p:blipFill>
          <a:blip r:embed="rId5" cstate="print"/>
          <a:stretch>
            <a:fillRect/>
          </a:stretch>
        </p:blipFill>
        <p:spPr>
          <a:xfrm>
            <a:off x="6092272" y="2713966"/>
            <a:ext cx="2062800" cy="537500"/>
          </a:xfrm>
          <a:prstGeom prst="rect">
            <a:avLst/>
          </a:prstGeom>
        </p:spPr>
      </p:pic>
      <p:sp>
        <p:nvSpPr>
          <p:cNvPr id="10" name="4-Point Star 9"/>
          <p:cNvSpPr/>
          <p:nvPr/>
        </p:nvSpPr>
        <p:spPr>
          <a:xfrm>
            <a:off x="3033584" y="2722205"/>
            <a:ext cx="457200" cy="573333"/>
          </a:xfrm>
          <a:prstGeom prst="star4">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ight Arrow 10"/>
          <p:cNvSpPr/>
          <p:nvPr/>
        </p:nvSpPr>
        <p:spPr>
          <a:xfrm>
            <a:off x="5146589" y="2833818"/>
            <a:ext cx="852617" cy="376459"/>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11"/>
          <p:cNvPicPr>
            <a:picLocks noChangeAspect="1"/>
          </p:cNvPicPr>
          <p:nvPr/>
        </p:nvPicPr>
        <p:blipFill>
          <a:blip r:embed="rId6" cstate="print"/>
          <a:stretch>
            <a:fillRect/>
          </a:stretch>
        </p:blipFill>
        <p:spPr>
          <a:xfrm>
            <a:off x="5999206" y="4244064"/>
            <a:ext cx="2019825" cy="544667"/>
          </a:xfrm>
          <a:prstGeom prst="rect">
            <a:avLst/>
          </a:prstGeom>
        </p:spPr>
      </p:pic>
      <p:sp>
        <p:nvSpPr>
          <p:cNvPr id="13" name="Down Arrow 12"/>
          <p:cNvSpPr/>
          <p:nvPr/>
        </p:nvSpPr>
        <p:spPr>
          <a:xfrm>
            <a:off x="6901248" y="3361441"/>
            <a:ext cx="271848" cy="73276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4" name="Picture 13"/>
          <p:cNvPicPr>
            <a:picLocks noChangeAspect="1"/>
          </p:cNvPicPr>
          <p:nvPr/>
        </p:nvPicPr>
        <p:blipFill>
          <a:blip r:embed="rId7" cstate="print"/>
          <a:stretch>
            <a:fillRect/>
          </a:stretch>
        </p:blipFill>
        <p:spPr>
          <a:xfrm>
            <a:off x="2681563" y="4244063"/>
            <a:ext cx="2471063" cy="623500"/>
          </a:xfrm>
          <a:prstGeom prst="rect">
            <a:avLst/>
          </a:prstGeom>
        </p:spPr>
      </p:pic>
      <p:sp>
        <p:nvSpPr>
          <p:cNvPr id="15" name="Left Arrow 14"/>
          <p:cNvSpPr/>
          <p:nvPr/>
        </p:nvSpPr>
        <p:spPr>
          <a:xfrm>
            <a:off x="5146589" y="4399008"/>
            <a:ext cx="611660" cy="30480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Curved Right Arrow 20"/>
          <p:cNvSpPr/>
          <p:nvPr/>
        </p:nvSpPr>
        <p:spPr>
          <a:xfrm>
            <a:off x="1994419" y="4525348"/>
            <a:ext cx="573833" cy="1334277"/>
          </a:xfrm>
          <a:prstGeom prst="curved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pic>
        <p:nvPicPr>
          <p:cNvPr id="22" name="Picture 21"/>
          <p:cNvPicPr>
            <a:picLocks noChangeAspect="1"/>
          </p:cNvPicPr>
          <p:nvPr/>
        </p:nvPicPr>
        <p:blipFill>
          <a:blip r:embed="rId8" cstate="print"/>
          <a:stretch>
            <a:fillRect/>
          </a:stretch>
        </p:blipFill>
        <p:spPr>
          <a:xfrm>
            <a:off x="2908788" y="5300963"/>
            <a:ext cx="1504125" cy="702333"/>
          </a:xfrm>
          <a:prstGeom prst="rect">
            <a:avLst/>
          </a:prstGeom>
        </p:spPr>
      </p:pic>
      <p:sp>
        <p:nvSpPr>
          <p:cNvPr id="23" name="TextBox 22"/>
          <p:cNvSpPr txBox="1"/>
          <p:nvPr/>
        </p:nvSpPr>
        <p:spPr>
          <a:xfrm>
            <a:off x="4648200" y="5166494"/>
            <a:ext cx="4057152" cy="954107"/>
          </a:xfrm>
          <a:prstGeom prst="rect">
            <a:avLst/>
          </a:prstGeom>
          <a:noFill/>
        </p:spPr>
        <p:txBody>
          <a:bodyPr wrap="square" rtlCol="0">
            <a:spAutoFit/>
          </a:bodyPr>
          <a:lstStyle/>
          <a:p>
            <a:r>
              <a:rPr lang="en-US" sz="2800" dirty="0"/>
              <a:t>done </a:t>
            </a:r>
            <a:r>
              <a:rPr lang="en-US" sz="2800" b="1" dirty="0">
                <a:solidFill>
                  <a:srgbClr val="FF0000"/>
                </a:solidFill>
              </a:rPr>
              <a:t>only</a:t>
            </a:r>
            <a:r>
              <a:rPr lang="en-US" sz="2800" dirty="0">
                <a:solidFill>
                  <a:srgbClr val="FF0000"/>
                </a:solidFill>
              </a:rPr>
              <a:t> </a:t>
            </a:r>
            <a:r>
              <a:rPr lang="en-US" sz="2800" dirty="0"/>
              <a:t>when the path is traversed </a:t>
            </a:r>
            <a:r>
              <a:rPr lang="en-US" sz="2800" b="1" dirty="0">
                <a:solidFill>
                  <a:srgbClr val="FF0000"/>
                </a:solidFill>
              </a:rPr>
              <a:t>reversibly</a:t>
            </a:r>
          </a:p>
        </p:txBody>
      </p:sp>
    </p:spTree>
    <p:extLst>
      <p:ext uri="{BB962C8B-B14F-4D97-AF65-F5344CB8AC3E}">
        <p14:creationId xmlns:p14="http://schemas.microsoft.com/office/powerpoint/2010/main" val="14745005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6" presetClass="entr" presetSubtype="16" fill="hold" grpId="0" nodeType="clickEffect">
                                  <p:stCondLst>
                                    <p:cond delay="0"/>
                                  </p:stCondLst>
                                  <p:childTnLst>
                                    <p:set>
                                      <p:cBhvr>
                                        <p:cTn id="10" dur="1" fill="hold">
                                          <p:stCondLst>
                                            <p:cond delay="0"/>
                                          </p:stCondLst>
                                        </p:cTn>
                                        <p:tgtEl>
                                          <p:spTgt spid="13"/>
                                        </p:tgtEl>
                                        <p:attrNameLst>
                                          <p:attrName>style.visibility</p:attrName>
                                        </p:attrNameLst>
                                      </p:cBhvr>
                                      <p:to>
                                        <p:strVal val="visible"/>
                                      </p:to>
                                    </p:set>
                                    <p:animEffect transition="in" filter="circle(in)">
                                      <p:cBhvr>
                                        <p:cTn id="11" dur="2000"/>
                                        <p:tgtEl>
                                          <p:spTgt spid="13"/>
                                        </p:tgtEl>
                                      </p:cBhvr>
                                    </p:animEffect>
                                  </p:childTnLst>
                                </p:cTn>
                              </p:par>
                              <p:par>
                                <p:cTn id="12" presetID="6" presetClass="entr" presetSubtype="16" fill="hold" nodeType="withEffect">
                                  <p:stCondLst>
                                    <p:cond delay="0"/>
                                  </p:stCondLst>
                                  <p:childTnLst>
                                    <p:set>
                                      <p:cBhvr>
                                        <p:cTn id="13" dur="1" fill="hold">
                                          <p:stCondLst>
                                            <p:cond delay="0"/>
                                          </p:stCondLst>
                                        </p:cTn>
                                        <p:tgtEl>
                                          <p:spTgt spid="12"/>
                                        </p:tgtEl>
                                        <p:attrNameLst>
                                          <p:attrName>style.visibility</p:attrName>
                                        </p:attrNameLst>
                                      </p:cBhvr>
                                      <p:to>
                                        <p:strVal val="visible"/>
                                      </p:to>
                                    </p:set>
                                    <p:animEffect transition="in" filter="circle(in)">
                                      <p:cBhvr>
                                        <p:cTn id="14" dur="2000"/>
                                        <p:tgtEl>
                                          <p:spTgt spid="12"/>
                                        </p:tgtEl>
                                      </p:cBhvr>
                                    </p:animEffect>
                                  </p:childTnLst>
                                </p:cTn>
                              </p:par>
                            </p:childTnLst>
                          </p:cTn>
                        </p:par>
                      </p:childTnLst>
                    </p:cTn>
                  </p:par>
                  <p:par>
                    <p:cTn id="15" fill="hold">
                      <p:stCondLst>
                        <p:cond delay="indefinite"/>
                      </p:stCondLst>
                      <p:childTnLst>
                        <p:par>
                          <p:cTn id="16" fill="hold">
                            <p:stCondLst>
                              <p:cond delay="0"/>
                            </p:stCondLst>
                            <p:childTnLst>
                              <p:par>
                                <p:cTn id="17" presetID="53" presetClass="entr" presetSubtype="16" fill="hold" grpId="0" nodeType="clickEffect">
                                  <p:stCondLst>
                                    <p:cond delay="0"/>
                                  </p:stCondLst>
                                  <p:childTnLst>
                                    <p:set>
                                      <p:cBhvr>
                                        <p:cTn id="18" dur="1" fill="hold">
                                          <p:stCondLst>
                                            <p:cond delay="0"/>
                                          </p:stCondLst>
                                        </p:cTn>
                                        <p:tgtEl>
                                          <p:spTgt spid="15"/>
                                        </p:tgtEl>
                                        <p:attrNameLst>
                                          <p:attrName>style.visibility</p:attrName>
                                        </p:attrNameLst>
                                      </p:cBhvr>
                                      <p:to>
                                        <p:strVal val="visible"/>
                                      </p:to>
                                    </p:set>
                                    <p:anim calcmode="lin" valueType="num">
                                      <p:cBhvr>
                                        <p:cTn id="19" dur="500" fill="hold"/>
                                        <p:tgtEl>
                                          <p:spTgt spid="15"/>
                                        </p:tgtEl>
                                        <p:attrNameLst>
                                          <p:attrName>ppt_w</p:attrName>
                                        </p:attrNameLst>
                                      </p:cBhvr>
                                      <p:tavLst>
                                        <p:tav tm="0">
                                          <p:val>
                                            <p:fltVal val="0"/>
                                          </p:val>
                                        </p:tav>
                                        <p:tav tm="100000">
                                          <p:val>
                                            <p:strVal val="#ppt_w"/>
                                          </p:val>
                                        </p:tav>
                                      </p:tavLst>
                                    </p:anim>
                                    <p:anim calcmode="lin" valueType="num">
                                      <p:cBhvr>
                                        <p:cTn id="20" dur="500" fill="hold"/>
                                        <p:tgtEl>
                                          <p:spTgt spid="15"/>
                                        </p:tgtEl>
                                        <p:attrNameLst>
                                          <p:attrName>ppt_h</p:attrName>
                                        </p:attrNameLst>
                                      </p:cBhvr>
                                      <p:tavLst>
                                        <p:tav tm="0">
                                          <p:val>
                                            <p:fltVal val="0"/>
                                          </p:val>
                                        </p:tav>
                                        <p:tav tm="100000">
                                          <p:val>
                                            <p:strVal val="#ppt_h"/>
                                          </p:val>
                                        </p:tav>
                                      </p:tavLst>
                                    </p:anim>
                                    <p:animEffect transition="in" filter="fade">
                                      <p:cBhvr>
                                        <p:cTn id="21" dur="500"/>
                                        <p:tgtEl>
                                          <p:spTgt spid="15"/>
                                        </p:tgtEl>
                                      </p:cBhvr>
                                    </p:animEffect>
                                  </p:childTnLst>
                                </p:cTn>
                              </p:par>
                              <p:par>
                                <p:cTn id="22" presetID="53" presetClass="entr" presetSubtype="16" fill="hold" nodeType="withEffect">
                                  <p:stCondLst>
                                    <p:cond delay="0"/>
                                  </p:stCondLst>
                                  <p:childTnLst>
                                    <p:set>
                                      <p:cBhvr>
                                        <p:cTn id="23" dur="1" fill="hold">
                                          <p:stCondLst>
                                            <p:cond delay="0"/>
                                          </p:stCondLst>
                                        </p:cTn>
                                        <p:tgtEl>
                                          <p:spTgt spid="14"/>
                                        </p:tgtEl>
                                        <p:attrNameLst>
                                          <p:attrName>style.visibility</p:attrName>
                                        </p:attrNameLst>
                                      </p:cBhvr>
                                      <p:to>
                                        <p:strVal val="visible"/>
                                      </p:to>
                                    </p:set>
                                    <p:anim calcmode="lin" valueType="num">
                                      <p:cBhvr>
                                        <p:cTn id="24" dur="500" fill="hold"/>
                                        <p:tgtEl>
                                          <p:spTgt spid="14"/>
                                        </p:tgtEl>
                                        <p:attrNameLst>
                                          <p:attrName>ppt_w</p:attrName>
                                        </p:attrNameLst>
                                      </p:cBhvr>
                                      <p:tavLst>
                                        <p:tav tm="0">
                                          <p:val>
                                            <p:fltVal val="0"/>
                                          </p:val>
                                        </p:tav>
                                        <p:tav tm="100000">
                                          <p:val>
                                            <p:strVal val="#ppt_w"/>
                                          </p:val>
                                        </p:tav>
                                      </p:tavLst>
                                    </p:anim>
                                    <p:anim calcmode="lin" valueType="num">
                                      <p:cBhvr>
                                        <p:cTn id="25" dur="500" fill="hold"/>
                                        <p:tgtEl>
                                          <p:spTgt spid="14"/>
                                        </p:tgtEl>
                                        <p:attrNameLst>
                                          <p:attrName>ppt_h</p:attrName>
                                        </p:attrNameLst>
                                      </p:cBhvr>
                                      <p:tavLst>
                                        <p:tav tm="0">
                                          <p:val>
                                            <p:fltVal val="0"/>
                                          </p:val>
                                        </p:tav>
                                        <p:tav tm="100000">
                                          <p:val>
                                            <p:strVal val="#ppt_h"/>
                                          </p:val>
                                        </p:tav>
                                      </p:tavLst>
                                    </p:anim>
                                    <p:animEffect transition="in" filter="fade">
                                      <p:cBhvr>
                                        <p:cTn id="26" dur="500"/>
                                        <p:tgtEl>
                                          <p:spTgt spid="14"/>
                                        </p:tgtEl>
                                      </p:cBhvr>
                                    </p:animEffect>
                                  </p:childTnLst>
                                </p:cTn>
                              </p:par>
                            </p:childTnLst>
                          </p:cTn>
                        </p:par>
                      </p:childTnLst>
                    </p:cTn>
                  </p:par>
                  <p:par>
                    <p:cTn id="27" fill="hold">
                      <p:stCondLst>
                        <p:cond delay="indefinite"/>
                      </p:stCondLst>
                      <p:childTnLst>
                        <p:par>
                          <p:cTn id="28" fill="hold">
                            <p:stCondLst>
                              <p:cond delay="0"/>
                            </p:stCondLst>
                            <p:childTnLst>
                              <p:par>
                                <p:cTn id="29" presetID="42" presetClass="entr" presetSubtype="0" fill="hold" nodeType="clickEffect">
                                  <p:stCondLst>
                                    <p:cond delay="0"/>
                                  </p:stCondLst>
                                  <p:childTnLst>
                                    <p:set>
                                      <p:cBhvr>
                                        <p:cTn id="30" dur="1" fill="hold">
                                          <p:stCondLst>
                                            <p:cond delay="0"/>
                                          </p:stCondLst>
                                        </p:cTn>
                                        <p:tgtEl>
                                          <p:spTgt spid="22"/>
                                        </p:tgtEl>
                                        <p:attrNameLst>
                                          <p:attrName>style.visibility</p:attrName>
                                        </p:attrNameLst>
                                      </p:cBhvr>
                                      <p:to>
                                        <p:strVal val="visible"/>
                                      </p:to>
                                    </p:set>
                                    <p:animEffect transition="in" filter="fade">
                                      <p:cBhvr>
                                        <p:cTn id="31" dur="1000"/>
                                        <p:tgtEl>
                                          <p:spTgt spid="22"/>
                                        </p:tgtEl>
                                      </p:cBhvr>
                                    </p:animEffect>
                                    <p:anim calcmode="lin" valueType="num">
                                      <p:cBhvr>
                                        <p:cTn id="32" dur="1000" fill="hold"/>
                                        <p:tgtEl>
                                          <p:spTgt spid="22"/>
                                        </p:tgtEl>
                                        <p:attrNameLst>
                                          <p:attrName>ppt_x</p:attrName>
                                        </p:attrNameLst>
                                      </p:cBhvr>
                                      <p:tavLst>
                                        <p:tav tm="0">
                                          <p:val>
                                            <p:strVal val="#ppt_x"/>
                                          </p:val>
                                        </p:tav>
                                        <p:tav tm="100000">
                                          <p:val>
                                            <p:strVal val="#ppt_x"/>
                                          </p:val>
                                        </p:tav>
                                      </p:tavLst>
                                    </p:anim>
                                    <p:anim calcmode="lin" valueType="num">
                                      <p:cBhvr>
                                        <p:cTn id="33" dur="1000" fill="hold"/>
                                        <p:tgtEl>
                                          <p:spTgt spid="22"/>
                                        </p:tgtEl>
                                        <p:attrNameLst>
                                          <p:attrName>ppt_y</p:attrName>
                                        </p:attrNameLst>
                                      </p:cBhvr>
                                      <p:tavLst>
                                        <p:tav tm="0">
                                          <p:val>
                                            <p:strVal val="#ppt_y+.1"/>
                                          </p:val>
                                        </p:tav>
                                        <p:tav tm="100000">
                                          <p:val>
                                            <p:strVal val="#ppt_y"/>
                                          </p:val>
                                        </p:tav>
                                      </p:tavLst>
                                    </p:anim>
                                  </p:childTnLst>
                                </p:cTn>
                              </p:par>
                              <p:par>
                                <p:cTn id="34" presetID="42" presetClass="entr" presetSubtype="0" fill="hold" grpId="0" nodeType="withEffect">
                                  <p:stCondLst>
                                    <p:cond delay="0"/>
                                  </p:stCondLst>
                                  <p:childTnLst>
                                    <p:set>
                                      <p:cBhvr>
                                        <p:cTn id="35" dur="1" fill="hold">
                                          <p:stCondLst>
                                            <p:cond delay="0"/>
                                          </p:stCondLst>
                                        </p:cTn>
                                        <p:tgtEl>
                                          <p:spTgt spid="21"/>
                                        </p:tgtEl>
                                        <p:attrNameLst>
                                          <p:attrName>style.visibility</p:attrName>
                                        </p:attrNameLst>
                                      </p:cBhvr>
                                      <p:to>
                                        <p:strVal val="visible"/>
                                      </p:to>
                                    </p:set>
                                    <p:animEffect transition="in" filter="fade">
                                      <p:cBhvr>
                                        <p:cTn id="36" dur="1000"/>
                                        <p:tgtEl>
                                          <p:spTgt spid="21"/>
                                        </p:tgtEl>
                                      </p:cBhvr>
                                    </p:animEffect>
                                    <p:anim calcmode="lin" valueType="num">
                                      <p:cBhvr>
                                        <p:cTn id="37" dur="1000" fill="hold"/>
                                        <p:tgtEl>
                                          <p:spTgt spid="21"/>
                                        </p:tgtEl>
                                        <p:attrNameLst>
                                          <p:attrName>ppt_x</p:attrName>
                                        </p:attrNameLst>
                                      </p:cBhvr>
                                      <p:tavLst>
                                        <p:tav tm="0">
                                          <p:val>
                                            <p:strVal val="#ppt_x"/>
                                          </p:val>
                                        </p:tav>
                                        <p:tav tm="100000">
                                          <p:val>
                                            <p:strVal val="#ppt_x"/>
                                          </p:val>
                                        </p:tav>
                                      </p:tavLst>
                                    </p:anim>
                                    <p:anim calcmode="lin" valueType="num">
                                      <p:cBhvr>
                                        <p:cTn id="38" dur="1000" fill="hold"/>
                                        <p:tgtEl>
                                          <p:spTgt spid="21"/>
                                        </p:tgtEl>
                                        <p:attrNameLst>
                                          <p:attrName>ppt_y</p:attrName>
                                        </p:attrNameLst>
                                      </p:cBhvr>
                                      <p:tavLst>
                                        <p:tav tm="0">
                                          <p:val>
                                            <p:strVal val="#ppt_y+.1"/>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31" presetClass="entr" presetSubtype="0" fill="hold" grpId="0" nodeType="clickEffect">
                                  <p:stCondLst>
                                    <p:cond delay="0"/>
                                  </p:stCondLst>
                                  <p:childTnLst>
                                    <p:set>
                                      <p:cBhvr>
                                        <p:cTn id="42" dur="1" fill="hold">
                                          <p:stCondLst>
                                            <p:cond delay="0"/>
                                          </p:stCondLst>
                                        </p:cTn>
                                        <p:tgtEl>
                                          <p:spTgt spid="23"/>
                                        </p:tgtEl>
                                        <p:attrNameLst>
                                          <p:attrName>style.visibility</p:attrName>
                                        </p:attrNameLst>
                                      </p:cBhvr>
                                      <p:to>
                                        <p:strVal val="visible"/>
                                      </p:to>
                                    </p:set>
                                    <p:anim calcmode="lin" valueType="num">
                                      <p:cBhvr>
                                        <p:cTn id="43" dur="1000" fill="hold"/>
                                        <p:tgtEl>
                                          <p:spTgt spid="23"/>
                                        </p:tgtEl>
                                        <p:attrNameLst>
                                          <p:attrName>ppt_w</p:attrName>
                                        </p:attrNameLst>
                                      </p:cBhvr>
                                      <p:tavLst>
                                        <p:tav tm="0">
                                          <p:val>
                                            <p:fltVal val="0"/>
                                          </p:val>
                                        </p:tav>
                                        <p:tav tm="100000">
                                          <p:val>
                                            <p:strVal val="#ppt_w"/>
                                          </p:val>
                                        </p:tav>
                                      </p:tavLst>
                                    </p:anim>
                                    <p:anim calcmode="lin" valueType="num">
                                      <p:cBhvr>
                                        <p:cTn id="44" dur="1000" fill="hold"/>
                                        <p:tgtEl>
                                          <p:spTgt spid="23"/>
                                        </p:tgtEl>
                                        <p:attrNameLst>
                                          <p:attrName>ppt_h</p:attrName>
                                        </p:attrNameLst>
                                      </p:cBhvr>
                                      <p:tavLst>
                                        <p:tav tm="0">
                                          <p:val>
                                            <p:fltVal val="0"/>
                                          </p:val>
                                        </p:tav>
                                        <p:tav tm="100000">
                                          <p:val>
                                            <p:strVal val="#ppt_h"/>
                                          </p:val>
                                        </p:tav>
                                      </p:tavLst>
                                    </p:anim>
                                    <p:anim calcmode="lin" valueType="num">
                                      <p:cBhvr>
                                        <p:cTn id="45" dur="1000" fill="hold"/>
                                        <p:tgtEl>
                                          <p:spTgt spid="23"/>
                                        </p:tgtEl>
                                        <p:attrNameLst>
                                          <p:attrName>style.rotation</p:attrName>
                                        </p:attrNameLst>
                                      </p:cBhvr>
                                      <p:tavLst>
                                        <p:tav tm="0">
                                          <p:val>
                                            <p:fltVal val="90"/>
                                          </p:val>
                                        </p:tav>
                                        <p:tav tm="100000">
                                          <p:val>
                                            <p:fltVal val="0"/>
                                          </p:val>
                                        </p:tav>
                                      </p:tavLst>
                                    </p:anim>
                                    <p:animEffect transition="in" filter="fade">
                                      <p:cBhvr>
                                        <p:cTn id="46" dur="10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5" grpId="0" animBg="1"/>
      <p:bldP spid="21" grpId="0" animBg="1"/>
      <p:bldP spid="23"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3"/>
          <p:cNvPicPr>
            <a:picLocks noChangeAspect="1" noChangeArrowheads="1"/>
          </p:cNvPicPr>
          <p:nvPr/>
        </p:nvPicPr>
        <p:blipFill>
          <a:blip r:embed="rId2" cstate="print"/>
          <a:srcRect/>
          <a:stretch>
            <a:fillRect/>
          </a:stretch>
        </p:blipFill>
        <p:spPr bwMode="auto">
          <a:xfrm>
            <a:off x="0" y="0"/>
            <a:ext cx="9177276" cy="6858000"/>
          </a:xfrm>
          <a:prstGeom prst="rect">
            <a:avLst/>
          </a:prstGeom>
          <a:noFill/>
          <a:ln w="9525">
            <a:noFill/>
            <a:miter lim="800000"/>
            <a:headEnd/>
            <a:tailEnd/>
          </a:ln>
        </p:spPr>
      </p:pic>
      <p:sp>
        <p:nvSpPr>
          <p:cNvPr id="1117185" name="Rectangle 1"/>
          <p:cNvSpPr>
            <a:spLocks noChangeArrowheads="1"/>
          </p:cNvSpPr>
          <p:nvPr/>
        </p:nvSpPr>
        <p:spPr bwMode="auto">
          <a:xfrm>
            <a:off x="3125129" y="54114"/>
            <a:ext cx="2893741" cy="707886"/>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justLow" defTabSz="914400" rtl="0" eaLnBrk="1" fontAlgn="base" latinLnBrk="0" hangingPunct="1">
              <a:lnSpc>
                <a:spcPct val="100000"/>
              </a:lnSpc>
              <a:spcBef>
                <a:spcPct val="0"/>
              </a:spcBef>
              <a:spcAft>
                <a:spcPct val="0"/>
              </a:spcAft>
              <a:buClrTx/>
              <a:buSzTx/>
              <a:buFontTx/>
              <a:buNone/>
              <a:tabLst/>
            </a:pPr>
            <a:r>
              <a:rPr kumimoji="0" lang="en-GB" sz="40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Equilibrium</a:t>
            </a:r>
            <a:endParaRPr kumimoji="0" lang="en-GB" sz="4000" b="0" i="0" u="none" strike="noStrike" cap="none" normalizeH="0" baseline="0" dirty="0" smtClean="0">
              <a:ln>
                <a:noFill/>
              </a:ln>
              <a:solidFill>
                <a:schemeClr val="tx1"/>
              </a:solidFill>
              <a:effectLst/>
              <a:latin typeface="Arial" pitchFamily="34" charset="0"/>
              <a:cs typeface="Arial" pitchFamily="34" charset="0"/>
            </a:endParaRPr>
          </a:p>
        </p:txBody>
      </p:sp>
      <p:sp>
        <p:nvSpPr>
          <p:cNvPr id="1117186" name="Rectangle 2"/>
          <p:cNvSpPr>
            <a:spLocks noChangeArrowheads="1"/>
          </p:cNvSpPr>
          <p:nvPr/>
        </p:nvSpPr>
        <p:spPr bwMode="auto">
          <a:xfrm>
            <a:off x="304800" y="813137"/>
            <a:ext cx="8686800" cy="101566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0" eaLnBrk="1" fontAlgn="base" latinLnBrk="0" hangingPunct="1">
              <a:lnSpc>
                <a:spcPct val="100000"/>
              </a:lnSpc>
              <a:spcBef>
                <a:spcPct val="0"/>
              </a:spcBef>
              <a:spcAft>
                <a:spcPct val="0"/>
              </a:spcAft>
              <a:buClrTx/>
              <a:buSzTx/>
              <a:buFontTx/>
              <a:buNone/>
              <a:tabLst/>
            </a:pPr>
            <a:r>
              <a:rPr kumimoji="0" lang="en-GB"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The equilibrium occurs when two opposing processes take place at equal rates and there are no net change in composition. Thus the rate forward is equal to the rate reverse.</a:t>
            </a:r>
            <a:endParaRPr kumimoji="0" lang="en-GB" sz="2000" b="0" i="0" u="none" strike="noStrike" cap="none" normalizeH="0" baseline="0" dirty="0" smtClean="0">
              <a:ln>
                <a:noFill/>
              </a:ln>
              <a:solidFill>
                <a:schemeClr val="tx1"/>
              </a:solidFill>
              <a:effectLst/>
              <a:latin typeface="Arial" pitchFamily="34" charset="0"/>
              <a:cs typeface="Arial" pitchFamily="34" charset="0"/>
            </a:endParaRPr>
          </a:p>
        </p:txBody>
      </p:sp>
      <p:graphicFrame>
        <p:nvGraphicFramePr>
          <p:cNvPr id="4" name="جدول 3"/>
          <p:cNvGraphicFramePr>
            <a:graphicFrameLocks noGrp="1"/>
          </p:cNvGraphicFramePr>
          <p:nvPr/>
        </p:nvGraphicFramePr>
        <p:xfrm>
          <a:off x="381000" y="2057400"/>
          <a:ext cx="8458200" cy="4419600"/>
        </p:xfrm>
        <a:graphic>
          <a:graphicData uri="http://schemas.openxmlformats.org/drawingml/2006/table">
            <a:tbl>
              <a:tblPr/>
              <a:tblGrid>
                <a:gridCol w="4229100"/>
                <a:gridCol w="4229100"/>
              </a:tblGrid>
              <a:tr h="315686">
                <a:tc>
                  <a:txBody>
                    <a:bodyPr/>
                    <a:lstStyle/>
                    <a:p>
                      <a:pPr>
                        <a:lnSpc>
                          <a:spcPct val="115000"/>
                        </a:lnSpc>
                        <a:spcAft>
                          <a:spcPts val="0"/>
                        </a:spcAft>
                      </a:pPr>
                      <a:r>
                        <a:rPr lang="en-GB" sz="1800" b="1">
                          <a:solidFill>
                            <a:srgbClr val="333333"/>
                          </a:solidFill>
                          <a:latin typeface="Times New Roman"/>
                          <a:ea typeface="Times New Roman"/>
                          <a:cs typeface="Arial"/>
                        </a:rPr>
                        <a:t>Chemical Equilibrium</a:t>
                      </a:r>
                      <a:endParaRPr lang="en-GB" sz="18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GB" sz="1800" b="1">
                          <a:solidFill>
                            <a:srgbClr val="333333"/>
                          </a:solidFill>
                          <a:latin typeface="Times New Roman"/>
                          <a:ea typeface="Times New Roman"/>
                          <a:cs typeface="Arial"/>
                        </a:rPr>
                        <a:t>Physical Equilibrium</a:t>
                      </a:r>
                      <a:endParaRPr lang="en-GB" sz="18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525486">
                <a:tc>
                  <a:txBody>
                    <a:bodyPr/>
                    <a:lstStyle/>
                    <a:p>
                      <a:pPr>
                        <a:lnSpc>
                          <a:spcPct val="115000"/>
                        </a:lnSpc>
                        <a:spcAft>
                          <a:spcPts val="0"/>
                        </a:spcAft>
                      </a:pPr>
                      <a:r>
                        <a:rPr lang="en-GB" sz="1800">
                          <a:solidFill>
                            <a:srgbClr val="333333"/>
                          </a:solidFill>
                          <a:latin typeface="Times New Roman"/>
                          <a:ea typeface="Times New Roman"/>
                          <a:cs typeface="Arial"/>
                        </a:rPr>
                        <a:t>Chemical equilibrium occurs when reaction changes chemically such as in decomposition</a:t>
                      </a:r>
                      <a:endParaRPr lang="en-GB" sz="1800">
                        <a:latin typeface="Calibri"/>
                        <a:ea typeface="Calibri"/>
                        <a:cs typeface="Arial"/>
                      </a:endParaRPr>
                    </a:p>
                    <a:p>
                      <a:pPr>
                        <a:lnSpc>
                          <a:spcPct val="115000"/>
                        </a:lnSpc>
                        <a:spcAft>
                          <a:spcPts val="0"/>
                        </a:spcAft>
                      </a:pPr>
                      <a:r>
                        <a:rPr lang="en-GB" sz="1800">
                          <a:solidFill>
                            <a:srgbClr val="333333"/>
                          </a:solidFill>
                          <a:latin typeface="Times New Roman"/>
                          <a:ea typeface="Times New Roman"/>
                          <a:cs typeface="Arial"/>
                        </a:rPr>
                        <a:t>Example of Decomposition: When gaseous phosphorus pentachloride is heated, it decomposes to phosphorus trichloride and chlorine gas: PCl</a:t>
                      </a:r>
                      <a:r>
                        <a:rPr lang="en-GB" sz="1800" baseline="-25000">
                          <a:solidFill>
                            <a:srgbClr val="333333"/>
                          </a:solidFill>
                          <a:latin typeface="Times New Roman"/>
                          <a:ea typeface="Times New Roman"/>
                          <a:cs typeface="Arial"/>
                        </a:rPr>
                        <a:t>5</a:t>
                      </a:r>
                      <a:r>
                        <a:rPr lang="en-GB" sz="1800">
                          <a:solidFill>
                            <a:srgbClr val="333333"/>
                          </a:solidFill>
                          <a:latin typeface="Times New Roman"/>
                          <a:ea typeface="Times New Roman"/>
                          <a:cs typeface="Arial"/>
                        </a:rPr>
                        <a:t>(g)=&gt; PCl</a:t>
                      </a:r>
                      <a:r>
                        <a:rPr lang="en-GB" sz="1800" baseline="-25000">
                          <a:solidFill>
                            <a:srgbClr val="333333"/>
                          </a:solidFill>
                          <a:latin typeface="Times New Roman"/>
                          <a:ea typeface="Times New Roman"/>
                          <a:cs typeface="Arial"/>
                        </a:rPr>
                        <a:t>3</a:t>
                      </a:r>
                      <a:r>
                        <a:rPr lang="en-GB" sz="1800">
                          <a:solidFill>
                            <a:srgbClr val="333333"/>
                          </a:solidFill>
                          <a:latin typeface="Times New Roman"/>
                          <a:ea typeface="Times New Roman"/>
                          <a:cs typeface="Arial"/>
                        </a:rPr>
                        <a:t>(g) +Cl</a:t>
                      </a:r>
                      <a:r>
                        <a:rPr lang="en-GB" sz="1800" baseline="-25000">
                          <a:solidFill>
                            <a:srgbClr val="333333"/>
                          </a:solidFill>
                          <a:latin typeface="Times New Roman"/>
                          <a:ea typeface="Times New Roman"/>
                          <a:cs typeface="Arial"/>
                        </a:rPr>
                        <a:t>2</a:t>
                      </a:r>
                      <a:r>
                        <a:rPr lang="en-GB" sz="1800">
                          <a:solidFill>
                            <a:srgbClr val="333333"/>
                          </a:solidFill>
                          <a:latin typeface="Times New Roman"/>
                          <a:ea typeface="Times New Roman"/>
                          <a:cs typeface="Arial"/>
                        </a:rPr>
                        <a:t>(g)</a:t>
                      </a:r>
                      <a:endParaRPr lang="en-GB" sz="18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GB" sz="1800">
                          <a:solidFill>
                            <a:srgbClr val="333333"/>
                          </a:solidFill>
                          <a:latin typeface="Times New Roman"/>
                          <a:ea typeface="Times New Roman"/>
                          <a:cs typeface="Arial"/>
                        </a:rPr>
                        <a:t>Vapor Pressure- Example: in a closed container, vapor molecules condense to the liquid state at the same rate which liquid molecules vaporize. This is a dynamic equilibrium, because the molecules exchange phases at the same rate and the pressure exerted by the vapor remains constant with time.</a:t>
                      </a:r>
                      <a:endParaRPr lang="en-GB" sz="18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578428">
                <a:tc>
                  <a:txBody>
                    <a:bodyPr/>
                    <a:lstStyle/>
                    <a:p>
                      <a:pPr>
                        <a:lnSpc>
                          <a:spcPct val="115000"/>
                        </a:lnSpc>
                        <a:spcAft>
                          <a:spcPts val="0"/>
                        </a:spcAft>
                      </a:pPr>
                      <a:r>
                        <a:rPr lang="en-GB" sz="1800" dirty="0">
                          <a:latin typeface="Times New Roman"/>
                          <a:ea typeface="Calibri"/>
                          <a:cs typeface="Arial"/>
                        </a:rPr>
                        <a:t>An example would be the dissociation of acetic acid</a:t>
                      </a:r>
                      <a:endParaRPr lang="en-GB" sz="1800" dirty="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GB" sz="1800" dirty="0">
                          <a:solidFill>
                            <a:srgbClr val="333333"/>
                          </a:solidFill>
                          <a:latin typeface="Times New Roman"/>
                          <a:ea typeface="Times New Roman"/>
                          <a:cs typeface="Arial"/>
                        </a:rPr>
                        <a:t>Solubility- Example: In a saturated solution, a solute is added to a solvent and the system reaches a point at which the rate of dissolution is equal to the rate at which the dissolved solute crystallizes</a:t>
                      </a:r>
                      <a:endParaRPr lang="en-GB" sz="1800" dirty="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noChangeArrowheads="1"/>
          </p:cNvPicPr>
          <p:nvPr/>
        </p:nvPicPr>
        <p:blipFill>
          <a:blip r:embed="rId2" cstate="print"/>
          <a:srcRect/>
          <a:stretch>
            <a:fillRect/>
          </a:stretch>
        </p:blipFill>
        <p:spPr bwMode="auto">
          <a:xfrm>
            <a:off x="0" y="0"/>
            <a:ext cx="9177276" cy="6858000"/>
          </a:xfrm>
          <a:prstGeom prst="rect">
            <a:avLst/>
          </a:prstGeom>
          <a:noFill/>
          <a:ln w="9525">
            <a:noFill/>
            <a:miter lim="800000"/>
            <a:headEnd/>
            <a:tailEnd/>
          </a:ln>
        </p:spPr>
      </p:pic>
      <p:sp>
        <p:nvSpPr>
          <p:cNvPr id="1116161" name="Rectangle 1"/>
          <p:cNvSpPr>
            <a:spLocks noChangeArrowheads="1"/>
          </p:cNvSpPr>
          <p:nvPr/>
        </p:nvSpPr>
        <p:spPr bwMode="auto">
          <a:xfrm>
            <a:off x="304800" y="457200"/>
            <a:ext cx="3344185" cy="52322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justLow" defTabSz="914400" rtl="0" eaLnBrk="1" fontAlgn="base" latinLnBrk="0" hangingPunct="1">
              <a:lnSpc>
                <a:spcPct val="100000"/>
              </a:lnSpc>
              <a:spcBef>
                <a:spcPct val="0"/>
              </a:spcBef>
              <a:spcAft>
                <a:spcPct val="0"/>
              </a:spcAft>
              <a:buClrTx/>
              <a:buSzTx/>
              <a:buFontTx/>
              <a:buNone/>
              <a:tabLst/>
            </a:pPr>
            <a:r>
              <a:rPr kumimoji="0" lang="en-GB" sz="2800" b="1" i="1"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Physical Equilibrium</a:t>
            </a:r>
            <a:endParaRPr kumimoji="0" lang="en-GB" sz="2800" b="1" i="0" strike="noStrike" cap="none" normalizeH="0" baseline="0" dirty="0" smtClean="0">
              <a:ln>
                <a:noFill/>
              </a:ln>
              <a:solidFill>
                <a:schemeClr val="tx1"/>
              </a:solidFill>
              <a:effectLst/>
              <a:latin typeface="Arial" pitchFamily="34" charset="0"/>
              <a:cs typeface="Arial" pitchFamily="34" charset="0"/>
            </a:endParaRPr>
          </a:p>
        </p:txBody>
      </p:sp>
      <p:pic>
        <p:nvPicPr>
          <p:cNvPr id="3" name="صورة 2" descr="https://classconnection.s3.amazonaws.com/10/flashcards/852010/jpg/vapor_21357329499826.jpg"/>
          <p:cNvPicPr/>
          <p:nvPr/>
        </p:nvPicPr>
        <p:blipFill>
          <a:blip r:embed="rId3" cstate="print"/>
          <a:srcRect/>
          <a:stretch>
            <a:fillRect/>
          </a:stretch>
        </p:blipFill>
        <p:spPr bwMode="auto">
          <a:xfrm>
            <a:off x="304800" y="1219200"/>
            <a:ext cx="8534400" cy="5105400"/>
          </a:xfrm>
          <a:prstGeom prst="rect">
            <a:avLst/>
          </a:prstGeom>
          <a:noFill/>
          <a:ln w="9525">
            <a:noFill/>
            <a:miter lim="800000"/>
            <a:headEnd/>
            <a:tailEnd/>
          </a:ln>
        </p:spPr>
      </p:pic>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noChangeArrowheads="1"/>
          </p:cNvPicPr>
          <p:nvPr/>
        </p:nvPicPr>
        <p:blipFill>
          <a:blip r:embed="rId2" cstate="print"/>
          <a:srcRect/>
          <a:stretch>
            <a:fillRect/>
          </a:stretch>
        </p:blipFill>
        <p:spPr bwMode="auto">
          <a:xfrm>
            <a:off x="0" y="0"/>
            <a:ext cx="9177276" cy="6858000"/>
          </a:xfrm>
          <a:prstGeom prst="rect">
            <a:avLst/>
          </a:prstGeom>
          <a:noFill/>
          <a:ln w="9525">
            <a:noFill/>
            <a:miter lim="800000"/>
            <a:headEnd/>
            <a:tailEnd/>
          </a:ln>
        </p:spPr>
      </p:pic>
      <p:sp>
        <p:nvSpPr>
          <p:cNvPr id="1259521" name="Rectangle 1"/>
          <p:cNvSpPr>
            <a:spLocks noChangeArrowheads="1"/>
          </p:cNvSpPr>
          <p:nvPr/>
        </p:nvSpPr>
        <p:spPr bwMode="auto">
          <a:xfrm>
            <a:off x="228600" y="76200"/>
            <a:ext cx="4071949" cy="52322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justLow" defTabSz="914400" rtl="0" eaLnBrk="1" fontAlgn="base" latinLnBrk="0" hangingPunct="1">
              <a:lnSpc>
                <a:spcPct val="100000"/>
              </a:lnSpc>
              <a:spcBef>
                <a:spcPct val="0"/>
              </a:spcBef>
              <a:spcAft>
                <a:spcPct val="0"/>
              </a:spcAft>
              <a:buClrTx/>
              <a:buSzTx/>
              <a:buFontTx/>
              <a:buNone/>
              <a:tabLst/>
            </a:pPr>
            <a:r>
              <a:rPr kumimoji="0" lang="en-GB" sz="2800" b="1" i="1"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Chemical Equilibrium (K)</a:t>
            </a:r>
            <a:endParaRPr kumimoji="0" lang="en-GB" sz="2800" b="1" i="0" strike="noStrike" cap="none" normalizeH="0" baseline="0" dirty="0" smtClean="0">
              <a:ln>
                <a:noFill/>
              </a:ln>
              <a:solidFill>
                <a:schemeClr val="tx1"/>
              </a:solidFill>
              <a:effectLst/>
              <a:latin typeface="Arial" pitchFamily="34" charset="0"/>
              <a:cs typeface="Arial" pitchFamily="34" charset="0"/>
            </a:endParaRPr>
          </a:p>
        </p:txBody>
      </p:sp>
      <p:pic>
        <p:nvPicPr>
          <p:cNvPr id="3" name="صورة 2"/>
          <p:cNvPicPr/>
          <p:nvPr/>
        </p:nvPicPr>
        <p:blipFill>
          <a:blip r:embed="rId3" cstate="print"/>
          <a:srcRect/>
          <a:stretch>
            <a:fillRect/>
          </a:stretch>
        </p:blipFill>
        <p:spPr bwMode="auto">
          <a:xfrm>
            <a:off x="838200" y="685800"/>
            <a:ext cx="7315200" cy="6172200"/>
          </a:xfrm>
          <a:prstGeom prst="rect">
            <a:avLst/>
          </a:prstGeom>
          <a:noFill/>
          <a:ln w="9525">
            <a:noFill/>
            <a:miter lim="800000"/>
            <a:headEnd/>
            <a:tailEnd/>
          </a:ln>
        </p:spPr>
      </p:pic>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noChangeArrowheads="1"/>
          </p:cNvPicPr>
          <p:nvPr/>
        </p:nvPicPr>
        <p:blipFill>
          <a:blip r:embed="rId2" cstate="print"/>
          <a:srcRect/>
          <a:stretch>
            <a:fillRect/>
          </a:stretch>
        </p:blipFill>
        <p:spPr bwMode="auto">
          <a:xfrm>
            <a:off x="0" y="0"/>
            <a:ext cx="9177276" cy="6858000"/>
          </a:xfrm>
          <a:prstGeom prst="rect">
            <a:avLst/>
          </a:prstGeom>
          <a:noFill/>
          <a:ln w="9525">
            <a:noFill/>
            <a:miter lim="800000"/>
            <a:headEnd/>
            <a:tailEnd/>
          </a:ln>
        </p:spPr>
      </p:pic>
      <p:sp>
        <p:nvSpPr>
          <p:cNvPr id="1258501" name="Rectangle 5"/>
          <p:cNvSpPr>
            <a:spLocks noChangeArrowheads="1"/>
          </p:cNvSpPr>
          <p:nvPr/>
        </p:nvSpPr>
        <p:spPr bwMode="auto">
          <a:xfrm>
            <a:off x="228600" y="228600"/>
            <a:ext cx="3877985" cy="46166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2400" b="0" i="1" u="sng"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The Equilibrium Constant</a:t>
            </a:r>
            <a:endParaRPr kumimoji="0" lang="en-GB" sz="2400" b="0" i="1" u="sng" strike="noStrike" cap="none" normalizeH="0" baseline="0" dirty="0" smtClean="0">
              <a:ln>
                <a:noFill/>
              </a:ln>
              <a:solidFill>
                <a:schemeClr val="tx1"/>
              </a:solidFill>
              <a:effectLst/>
              <a:latin typeface="Times New Roman" pitchFamily="18" charset="0"/>
              <a:cs typeface="Times New Roman" pitchFamily="18" charset="0"/>
            </a:endParaRPr>
          </a:p>
        </p:txBody>
      </p:sp>
      <p:pic>
        <p:nvPicPr>
          <p:cNvPr id="1258504" name="Picture 8"/>
          <p:cNvPicPr>
            <a:picLocks noChangeAspect="1" noChangeArrowheads="1"/>
          </p:cNvPicPr>
          <p:nvPr/>
        </p:nvPicPr>
        <p:blipFill>
          <a:blip r:embed="rId3" cstate="print"/>
          <a:srcRect/>
          <a:stretch>
            <a:fillRect/>
          </a:stretch>
        </p:blipFill>
        <p:spPr bwMode="auto">
          <a:xfrm>
            <a:off x="-152400" y="0"/>
            <a:ext cx="9317798" cy="6172200"/>
          </a:xfrm>
          <a:prstGeom prst="rect">
            <a:avLst/>
          </a:prstGeom>
          <a:noFill/>
          <a:ln w="9525">
            <a:noFill/>
            <a:miter lim="800000"/>
            <a:headEnd/>
            <a:tailEnd/>
          </a:ln>
          <a:effectLst/>
        </p:spPr>
      </p:pic>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3"/>
          <p:cNvPicPr>
            <a:picLocks noChangeAspect="1" noChangeArrowheads="1"/>
          </p:cNvPicPr>
          <p:nvPr/>
        </p:nvPicPr>
        <p:blipFill>
          <a:blip r:embed="rId2" cstate="print"/>
          <a:srcRect/>
          <a:stretch>
            <a:fillRect/>
          </a:stretch>
        </p:blipFill>
        <p:spPr bwMode="auto">
          <a:xfrm>
            <a:off x="0" y="0"/>
            <a:ext cx="9177276" cy="6858000"/>
          </a:xfrm>
          <a:prstGeom prst="rect">
            <a:avLst/>
          </a:prstGeom>
          <a:noFill/>
          <a:ln w="9525">
            <a:noFill/>
            <a:miter lim="800000"/>
            <a:headEnd/>
            <a:tailEnd/>
          </a:ln>
        </p:spPr>
      </p:pic>
      <p:sp>
        <p:nvSpPr>
          <p:cNvPr id="1257474" name="Rectangle 2"/>
          <p:cNvSpPr>
            <a:spLocks noChangeArrowheads="1"/>
          </p:cNvSpPr>
          <p:nvPr/>
        </p:nvSpPr>
        <p:spPr bwMode="auto">
          <a:xfrm>
            <a:off x="457200" y="514290"/>
            <a:ext cx="7010400" cy="40011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In general, assume the reaction below: </a:t>
            </a:r>
            <a:endParaRPr kumimoji="0" lang="en-GB" sz="20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1257473" name="AutoShape 1"/>
          <p:cNvSpPr>
            <a:spLocks noChangeShapeType="1"/>
          </p:cNvSpPr>
          <p:nvPr/>
        </p:nvSpPr>
        <p:spPr bwMode="auto">
          <a:xfrm>
            <a:off x="4419600" y="1295400"/>
            <a:ext cx="1169987" cy="0"/>
          </a:xfrm>
          <a:prstGeom prst="straightConnector1">
            <a:avLst/>
          </a:prstGeom>
          <a:noFill/>
          <a:ln w="9525">
            <a:solidFill>
              <a:srgbClr val="000000"/>
            </a:solidFill>
            <a:round/>
            <a:headEnd type="triangle" w="med" len="med"/>
            <a:tailEnd type="triangle" w="med" len="med"/>
          </a:ln>
        </p:spPr>
        <p:txBody>
          <a:bodyPr vert="horz" wrap="square" lIns="91440" tIns="45720" rIns="91440" bIns="45720" numCol="1" anchor="t" anchorCtr="0" compatLnSpc="1">
            <a:prstTxWarp prst="textNoShape">
              <a:avLst/>
            </a:prstTxWarp>
          </a:bodyPr>
          <a:lstStyle/>
          <a:p>
            <a:endParaRPr lang="en-GB"/>
          </a:p>
        </p:txBody>
      </p:sp>
      <p:sp>
        <p:nvSpPr>
          <p:cNvPr id="1257475" name="Rectangle 3"/>
          <p:cNvSpPr>
            <a:spLocks noChangeArrowheads="1"/>
          </p:cNvSpPr>
          <p:nvPr/>
        </p:nvSpPr>
        <p:spPr bwMode="auto">
          <a:xfrm>
            <a:off x="381000" y="1020872"/>
            <a:ext cx="7620000" cy="96032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0" eaLnBrk="1" fontAlgn="base" latinLnBrk="0" hangingPunct="1">
              <a:lnSpc>
                <a:spcPct val="150000"/>
              </a:lnSpc>
              <a:spcBef>
                <a:spcPct val="0"/>
              </a:spcBef>
              <a:spcAft>
                <a:spcPct val="0"/>
              </a:spcAft>
              <a:buClrTx/>
              <a:buSzTx/>
              <a:buFontTx/>
              <a:buNone/>
              <a:tabLst/>
            </a:pPr>
            <a:r>
              <a:rPr kumimoji="0" lang="en-GB"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t>
            </a:r>
            <a:r>
              <a:rPr kumimoji="0" lang="en-GB" sz="2000" b="0"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aA</a:t>
            </a:r>
            <a:r>
              <a:rPr kumimoji="0" lang="en-GB"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 </a:t>
            </a:r>
            <a:r>
              <a:rPr kumimoji="0" lang="en-GB" sz="2000" b="0"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bB</a:t>
            </a:r>
            <a:r>
              <a:rPr kumimoji="0" lang="en-GB"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t>
            </a:r>
            <a:r>
              <a:rPr kumimoji="0" lang="en-GB" sz="2000" b="0"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cC</a:t>
            </a:r>
            <a:r>
              <a:rPr kumimoji="0" lang="en-GB"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 </a:t>
            </a:r>
            <a:r>
              <a:rPr kumimoji="0" lang="en-GB" sz="2000" b="0"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dD</a:t>
            </a:r>
            <a:r>
              <a:rPr kumimoji="0" lang="en-GB"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t>
            </a:r>
            <a:endParaRPr kumimoji="0" lang="en-GB" sz="20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justLow" defTabSz="914400" rtl="0" eaLnBrk="0" fontAlgn="base" latinLnBrk="0" hangingPunct="0">
              <a:lnSpc>
                <a:spcPct val="150000"/>
              </a:lnSpc>
              <a:spcBef>
                <a:spcPct val="0"/>
              </a:spcBef>
              <a:spcAft>
                <a:spcPct val="0"/>
              </a:spcAft>
              <a:buClrTx/>
              <a:buSzTx/>
              <a:buFontTx/>
              <a:buNone/>
              <a:tabLst/>
            </a:pPr>
            <a:r>
              <a:rPr kumimoji="0" lang="en-GB"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The equilibrium expression for this reaction would be</a:t>
            </a:r>
            <a:endParaRPr kumimoji="0" lang="en-GB" sz="2000" b="0" i="0" u="none" strike="noStrike" cap="none" normalizeH="0" baseline="0" dirty="0" smtClean="0">
              <a:ln>
                <a:noFill/>
              </a:ln>
              <a:solidFill>
                <a:schemeClr val="tx1"/>
              </a:solidFill>
              <a:effectLst/>
              <a:latin typeface="Times New Roman" pitchFamily="18" charset="0"/>
              <a:cs typeface="Times New Roman" pitchFamily="18" charset="0"/>
            </a:endParaRPr>
          </a:p>
        </p:txBody>
      </p:sp>
      <p:pic>
        <p:nvPicPr>
          <p:cNvPr id="1257476" name="Picture 4"/>
          <p:cNvPicPr>
            <a:picLocks noChangeAspect="1" noChangeArrowheads="1"/>
          </p:cNvPicPr>
          <p:nvPr/>
        </p:nvPicPr>
        <p:blipFill>
          <a:blip r:embed="rId3" cstate="print"/>
          <a:srcRect/>
          <a:stretch>
            <a:fillRect/>
          </a:stretch>
        </p:blipFill>
        <p:spPr bwMode="auto">
          <a:xfrm>
            <a:off x="1828800" y="1776250"/>
            <a:ext cx="11449696" cy="1500350"/>
          </a:xfrm>
          <a:prstGeom prst="rect">
            <a:avLst/>
          </a:prstGeom>
          <a:noFill/>
          <a:ln w="9525">
            <a:noFill/>
            <a:miter lim="800000"/>
            <a:headEnd/>
            <a:tailEnd/>
          </a:ln>
          <a:effectLst/>
        </p:spPr>
      </p:pic>
      <p:sp>
        <p:nvSpPr>
          <p:cNvPr id="1257477" name="Rectangle 5"/>
          <p:cNvSpPr>
            <a:spLocks noChangeArrowheads="1"/>
          </p:cNvSpPr>
          <p:nvPr/>
        </p:nvSpPr>
        <p:spPr bwMode="auto">
          <a:xfrm>
            <a:off x="304800" y="3099137"/>
            <a:ext cx="8534400" cy="101566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0" eaLnBrk="1" fontAlgn="base" latinLnBrk="0" hangingPunct="1">
              <a:lnSpc>
                <a:spcPct val="150000"/>
              </a:lnSpc>
              <a:spcBef>
                <a:spcPct val="0"/>
              </a:spcBef>
              <a:spcAft>
                <a:spcPct val="0"/>
              </a:spcAft>
              <a:buClrTx/>
              <a:buSzTx/>
              <a:buFontTx/>
              <a:buNone/>
              <a:tabLst/>
            </a:pPr>
            <a:r>
              <a:rPr kumimoji="0" lang="en-GB"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Since pressure is proportional to concentration for gases in a closed system, the equilibrium expression can also be written</a:t>
            </a:r>
            <a:endParaRPr kumimoji="0" lang="en-GB" sz="2000" b="0" i="0" u="none" strike="noStrike" cap="none" normalizeH="0" baseline="0" dirty="0" smtClean="0">
              <a:ln>
                <a:noFill/>
              </a:ln>
              <a:solidFill>
                <a:schemeClr val="tx1"/>
              </a:solidFill>
              <a:effectLst/>
              <a:latin typeface="Arial" pitchFamily="34" charset="0"/>
              <a:cs typeface="Arial" pitchFamily="34" charset="0"/>
            </a:endParaRPr>
          </a:p>
        </p:txBody>
      </p:sp>
      <p:pic>
        <p:nvPicPr>
          <p:cNvPr id="1257478" name="Picture 6"/>
          <p:cNvPicPr>
            <a:picLocks noChangeAspect="1" noChangeArrowheads="1"/>
          </p:cNvPicPr>
          <p:nvPr/>
        </p:nvPicPr>
        <p:blipFill>
          <a:blip r:embed="rId4" cstate="print"/>
          <a:srcRect/>
          <a:stretch>
            <a:fillRect/>
          </a:stretch>
        </p:blipFill>
        <p:spPr bwMode="auto">
          <a:xfrm>
            <a:off x="866605" y="4190999"/>
            <a:ext cx="11630195" cy="1524001"/>
          </a:xfrm>
          <a:prstGeom prst="rect">
            <a:avLst/>
          </a:prstGeom>
          <a:noFill/>
          <a:ln w="9525">
            <a:noFill/>
            <a:miter lim="800000"/>
            <a:headEnd/>
            <a:tailEnd/>
          </a:ln>
          <a:effectLst/>
        </p:spPr>
      </p:pic>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noChangeArrowheads="1"/>
          </p:cNvPicPr>
          <p:nvPr/>
        </p:nvPicPr>
        <p:blipFill>
          <a:blip r:embed="rId2" cstate="print"/>
          <a:srcRect/>
          <a:stretch>
            <a:fillRect/>
          </a:stretch>
        </p:blipFill>
        <p:spPr bwMode="auto">
          <a:xfrm>
            <a:off x="0" y="0"/>
            <a:ext cx="9177276" cy="6858000"/>
          </a:xfrm>
          <a:prstGeom prst="rect">
            <a:avLst/>
          </a:prstGeom>
          <a:noFill/>
          <a:ln w="9525">
            <a:noFill/>
            <a:miter lim="800000"/>
            <a:headEnd/>
            <a:tailEnd/>
          </a:ln>
        </p:spPr>
      </p:pic>
      <p:sp>
        <p:nvSpPr>
          <p:cNvPr id="1256449" name="Rectangle 1"/>
          <p:cNvSpPr>
            <a:spLocks noChangeArrowheads="1"/>
          </p:cNvSpPr>
          <p:nvPr/>
        </p:nvSpPr>
        <p:spPr bwMode="auto">
          <a:xfrm>
            <a:off x="327184" y="228600"/>
            <a:ext cx="4229043" cy="461665"/>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justLow" defTabSz="914400" rtl="0" eaLnBrk="1" fontAlgn="base" latinLnBrk="0" hangingPunct="1">
              <a:lnSpc>
                <a:spcPct val="100000"/>
              </a:lnSpc>
              <a:spcBef>
                <a:spcPct val="0"/>
              </a:spcBef>
              <a:spcAft>
                <a:spcPct val="0"/>
              </a:spcAft>
              <a:buClrTx/>
              <a:buSzTx/>
              <a:buFontTx/>
              <a:buNone/>
              <a:tabLst/>
            </a:pPr>
            <a:r>
              <a:rPr kumimoji="0" lang="en-US" sz="2400" b="0" i="1" u="sng"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Relationship Between </a:t>
            </a:r>
            <a:r>
              <a:rPr kumimoji="0" lang="en-US" sz="2400" b="0" i="1" u="sng"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K</a:t>
            </a:r>
            <a:r>
              <a:rPr kumimoji="0" lang="en-US" sz="2400" b="0" i="1" u="sng" strike="noStrike" cap="none" normalizeH="0" baseline="-30000" dirty="0" err="1" smtClean="0">
                <a:ln>
                  <a:noFill/>
                </a:ln>
                <a:solidFill>
                  <a:schemeClr val="tx1"/>
                </a:solidFill>
                <a:effectLst/>
                <a:latin typeface="Times New Roman" pitchFamily="18" charset="0"/>
                <a:ea typeface="Calibri" pitchFamily="34" charset="0"/>
                <a:cs typeface="Times New Roman" pitchFamily="18" charset="0"/>
              </a:rPr>
              <a:t>c</a:t>
            </a:r>
            <a:r>
              <a:rPr kumimoji="0" lang="en-US" sz="2400" b="0" i="1" u="sng"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and </a:t>
            </a:r>
            <a:r>
              <a:rPr kumimoji="0" lang="en-US" sz="2400" b="0" i="1" u="sng"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K</a:t>
            </a:r>
            <a:r>
              <a:rPr kumimoji="0" lang="en-US" sz="2400" b="0" i="1" u="sng" strike="noStrike" cap="none" normalizeH="0" baseline="-30000" dirty="0" err="1" smtClean="0">
                <a:ln>
                  <a:noFill/>
                </a:ln>
                <a:solidFill>
                  <a:schemeClr val="tx1"/>
                </a:solidFill>
                <a:effectLst/>
                <a:latin typeface="Times New Roman" pitchFamily="18" charset="0"/>
                <a:ea typeface="Calibri" pitchFamily="34" charset="0"/>
                <a:cs typeface="Times New Roman" pitchFamily="18" charset="0"/>
              </a:rPr>
              <a:t>p</a:t>
            </a:r>
            <a:r>
              <a:rPr kumimoji="0" lang="en-US" sz="2400" b="0" i="1" u="sng"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t>
            </a:r>
            <a:endParaRPr kumimoji="0" lang="en-US" sz="2400" b="0" i="1" u="sng" strike="noStrike" cap="none" normalizeH="0" baseline="0" dirty="0" smtClean="0">
              <a:ln>
                <a:noFill/>
              </a:ln>
              <a:solidFill>
                <a:schemeClr val="tx1"/>
              </a:solidFill>
              <a:effectLst/>
              <a:latin typeface="Arial" pitchFamily="34" charset="0"/>
              <a:cs typeface="Arial" pitchFamily="34" charset="0"/>
            </a:endParaRPr>
          </a:p>
        </p:txBody>
      </p:sp>
      <p:pic>
        <p:nvPicPr>
          <p:cNvPr id="1256471" name="Picture 23"/>
          <p:cNvPicPr>
            <a:picLocks noChangeAspect="1" noChangeArrowheads="1"/>
          </p:cNvPicPr>
          <p:nvPr/>
        </p:nvPicPr>
        <p:blipFill>
          <a:blip r:embed="rId3" cstate="print"/>
          <a:srcRect/>
          <a:stretch>
            <a:fillRect/>
          </a:stretch>
        </p:blipFill>
        <p:spPr bwMode="auto">
          <a:xfrm>
            <a:off x="228600" y="-1"/>
            <a:ext cx="8915400" cy="6858001"/>
          </a:xfrm>
          <a:prstGeom prst="rect">
            <a:avLst/>
          </a:prstGeom>
          <a:noFill/>
          <a:ln w="9525">
            <a:noFill/>
            <a:miter lim="800000"/>
            <a:headEnd/>
            <a:tailEnd/>
          </a:ln>
          <a:effectLst/>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noChangeArrowheads="1"/>
          </p:cNvPicPr>
          <p:nvPr/>
        </p:nvPicPr>
        <p:blipFill>
          <a:blip r:embed="rId2" cstate="print"/>
          <a:srcRect/>
          <a:stretch>
            <a:fillRect/>
          </a:stretch>
        </p:blipFill>
        <p:spPr bwMode="auto">
          <a:xfrm>
            <a:off x="0" y="0"/>
            <a:ext cx="9177276" cy="6858000"/>
          </a:xfrm>
          <a:prstGeom prst="rect">
            <a:avLst/>
          </a:prstGeom>
          <a:noFill/>
          <a:ln w="9525">
            <a:noFill/>
            <a:miter lim="800000"/>
            <a:headEnd/>
            <a:tailEnd/>
          </a:ln>
        </p:spPr>
      </p:pic>
      <p:sp>
        <p:nvSpPr>
          <p:cNvPr id="1201153" name="Rectangle 1"/>
          <p:cNvSpPr>
            <a:spLocks noChangeArrowheads="1"/>
          </p:cNvSpPr>
          <p:nvPr/>
        </p:nvSpPr>
        <p:spPr bwMode="auto">
          <a:xfrm>
            <a:off x="990600" y="609600"/>
            <a:ext cx="7010400" cy="46166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0" eaLnBrk="1" fontAlgn="base" latinLnBrk="0" hangingPunct="1">
              <a:lnSpc>
                <a:spcPct val="100000"/>
              </a:lnSpc>
              <a:spcBef>
                <a:spcPct val="0"/>
              </a:spcBef>
              <a:spcAft>
                <a:spcPct val="0"/>
              </a:spcAft>
              <a:buClrTx/>
              <a:buSzTx/>
              <a:buFontTx/>
              <a:buNone/>
              <a:tabLst/>
            </a:pPr>
            <a:r>
              <a:rPr kumimoji="0" lang="en-GB" sz="2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Table below summarized the sign of ΔH, ΔS and ΔG</a:t>
            </a:r>
            <a:endParaRPr kumimoji="0" lang="en-GB" sz="2400" b="0" i="0" u="none" strike="noStrike" cap="none" normalizeH="0" baseline="0" dirty="0" smtClean="0">
              <a:ln>
                <a:noFill/>
              </a:ln>
              <a:solidFill>
                <a:schemeClr val="tx1"/>
              </a:solidFill>
              <a:effectLst/>
              <a:latin typeface="Arial" pitchFamily="34" charset="0"/>
              <a:cs typeface="Arial" pitchFamily="34" charset="0"/>
            </a:endParaRPr>
          </a:p>
        </p:txBody>
      </p:sp>
      <p:graphicFrame>
        <p:nvGraphicFramePr>
          <p:cNvPr id="3" name="جدول 2"/>
          <p:cNvGraphicFramePr>
            <a:graphicFrameLocks noGrp="1"/>
          </p:cNvGraphicFramePr>
          <p:nvPr/>
        </p:nvGraphicFramePr>
        <p:xfrm>
          <a:off x="76199" y="1295400"/>
          <a:ext cx="8991601" cy="4038597"/>
        </p:xfrm>
        <a:graphic>
          <a:graphicData uri="http://schemas.openxmlformats.org/drawingml/2006/table">
            <a:tbl>
              <a:tblPr/>
              <a:tblGrid>
                <a:gridCol w="3829357"/>
                <a:gridCol w="826972"/>
                <a:gridCol w="827944"/>
                <a:gridCol w="826972"/>
                <a:gridCol w="2680356"/>
              </a:tblGrid>
              <a:tr h="448733">
                <a:tc>
                  <a:txBody>
                    <a:bodyPr/>
                    <a:lstStyle/>
                    <a:p>
                      <a:pPr algn="ctr">
                        <a:lnSpc>
                          <a:spcPct val="115000"/>
                        </a:lnSpc>
                        <a:spcAft>
                          <a:spcPts val="0"/>
                        </a:spcAft>
                      </a:pPr>
                      <a:r>
                        <a:rPr lang="en-GB" sz="2400" dirty="0">
                          <a:latin typeface="Times New Roman"/>
                          <a:ea typeface="Calibri"/>
                          <a:cs typeface="Arial"/>
                        </a:rPr>
                        <a:t>Case</a:t>
                      </a:r>
                      <a:endParaRPr lang="en-GB" sz="2400" dirty="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lnSpc>
                          <a:spcPct val="115000"/>
                        </a:lnSpc>
                        <a:spcAft>
                          <a:spcPts val="0"/>
                        </a:spcAft>
                      </a:pPr>
                      <a:r>
                        <a:rPr lang="en-GB" sz="2400">
                          <a:latin typeface="Times New Roman"/>
                          <a:ea typeface="Calibri"/>
                          <a:cs typeface="Arial"/>
                        </a:rPr>
                        <a:t>ΔH</a:t>
                      </a:r>
                      <a:endParaRPr lang="en-GB" sz="24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lnSpc>
                          <a:spcPct val="115000"/>
                        </a:lnSpc>
                        <a:spcAft>
                          <a:spcPts val="0"/>
                        </a:spcAft>
                      </a:pPr>
                      <a:r>
                        <a:rPr lang="en-GB" sz="2400">
                          <a:latin typeface="Times New Roman"/>
                          <a:ea typeface="Calibri"/>
                          <a:cs typeface="Arial"/>
                        </a:rPr>
                        <a:t>ΔS</a:t>
                      </a:r>
                      <a:endParaRPr lang="en-GB" sz="24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lnSpc>
                          <a:spcPct val="115000"/>
                        </a:lnSpc>
                        <a:spcAft>
                          <a:spcPts val="0"/>
                        </a:spcAft>
                      </a:pPr>
                      <a:r>
                        <a:rPr lang="en-GB" sz="2400">
                          <a:latin typeface="Times New Roman"/>
                          <a:ea typeface="Calibri"/>
                          <a:cs typeface="Arial"/>
                        </a:rPr>
                        <a:t>ΔG</a:t>
                      </a:r>
                      <a:endParaRPr lang="en-GB" sz="24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lnSpc>
                          <a:spcPct val="115000"/>
                        </a:lnSpc>
                        <a:spcAft>
                          <a:spcPts val="0"/>
                        </a:spcAft>
                      </a:pPr>
                      <a:r>
                        <a:rPr lang="en-GB" sz="2400">
                          <a:latin typeface="Times New Roman"/>
                          <a:ea typeface="Calibri"/>
                          <a:cs typeface="Arial"/>
                        </a:rPr>
                        <a:t>Answer</a:t>
                      </a:r>
                      <a:endParaRPr lang="en-GB" sz="24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r>
              <a:tr h="448733">
                <a:tc>
                  <a:txBody>
                    <a:bodyPr/>
                    <a:lstStyle/>
                    <a:p>
                      <a:pPr algn="ctr">
                        <a:lnSpc>
                          <a:spcPct val="115000"/>
                        </a:lnSpc>
                        <a:spcAft>
                          <a:spcPts val="0"/>
                        </a:spcAft>
                      </a:pPr>
                      <a:r>
                        <a:rPr lang="en-GB" sz="2400" dirty="0">
                          <a:latin typeface="Times New Roman"/>
                          <a:ea typeface="Calibri"/>
                          <a:cs typeface="Arial"/>
                        </a:rPr>
                        <a:t>High Temperature</a:t>
                      </a:r>
                      <a:endParaRPr lang="en-GB" sz="2400" dirty="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GB" sz="2400" dirty="0">
                          <a:latin typeface="Times New Roman"/>
                          <a:ea typeface="Calibri"/>
                          <a:cs typeface="Arial"/>
                        </a:rPr>
                        <a:t>-</a:t>
                      </a:r>
                      <a:endParaRPr lang="en-GB" sz="2400" dirty="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GB" sz="2400">
                          <a:latin typeface="Times New Roman"/>
                          <a:ea typeface="Calibri"/>
                          <a:cs typeface="Arial"/>
                        </a:rPr>
                        <a:t>+</a:t>
                      </a:r>
                      <a:endParaRPr lang="en-GB" sz="24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GB" sz="2400">
                          <a:latin typeface="Times New Roman"/>
                          <a:ea typeface="Calibri"/>
                          <a:cs typeface="Arial"/>
                        </a:rPr>
                        <a:t>-</a:t>
                      </a:r>
                      <a:endParaRPr lang="en-GB" sz="24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GB" sz="2400">
                          <a:latin typeface="Times New Roman"/>
                          <a:ea typeface="Calibri"/>
                          <a:cs typeface="Arial"/>
                        </a:rPr>
                        <a:t>Spontaneous</a:t>
                      </a:r>
                      <a:endParaRPr lang="en-GB" sz="24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48733">
                <a:tc>
                  <a:txBody>
                    <a:bodyPr/>
                    <a:lstStyle/>
                    <a:p>
                      <a:pPr algn="ctr">
                        <a:lnSpc>
                          <a:spcPct val="115000"/>
                        </a:lnSpc>
                        <a:spcAft>
                          <a:spcPts val="0"/>
                        </a:spcAft>
                      </a:pPr>
                      <a:r>
                        <a:rPr lang="en-GB" sz="2400">
                          <a:latin typeface="Times New Roman"/>
                          <a:ea typeface="Calibri"/>
                          <a:cs typeface="Arial"/>
                        </a:rPr>
                        <a:t>Low Temperature</a:t>
                      </a:r>
                      <a:endParaRPr lang="en-GB" sz="24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GB" sz="2400" dirty="0">
                          <a:latin typeface="Times New Roman"/>
                          <a:ea typeface="Calibri"/>
                          <a:cs typeface="Arial"/>
                        </a:rPr>
                        <a:t>-</a:t>
                      </a:r>
                      <a:endParaRPr lang="en-GB" sz="2400" dirty="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GB" sz="2400" dirty="0">
                          <a:latin typeface="Times New Roman"/>
                          <a:ea typeface="Calibri"/>
                          <a:cs typeface="Arial"/>
                        </a:rPr>
                        <a:t>+</a:t>
                      </a:r>
                      <a:endParaRPr lang="en-GB" sz="2400" dirty="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GB" sz="2400">
                          <a:latin typeface="Times New Roman"/>
                          <a:ea typeface="Calibri"/>
                          <a:cs typeface="Arial"/>
                        </a:rPr>
                        <a:t>-</a:t>
                      </a:r>
                      <a:endParaRPr lang="en-GB" sz="24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GB" sz="2400">
                          <a:latin typeface="Times New Roman"/>
                          <a:ea typeface="Calibri"/>
                          <a:cs typeface="Arial"/>
                        </a:rPr>
                        <a:t>Spontaneous</a:t>
                      </a:r>
                      <a:endParaRPr lang="en-GB" sz="24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48733">
                <a:tc>
                  <a:txBody>
                    <a:bodyPr/>
                    <a:lstStyle/>
                    <a:p>
                      <a:pPr algn="ctr">
                        <a:lnSpc>
                          <a:spcPct val="115000"/>
                        </a:lnSpc>
                        <a:spcAft>
                          <a:spcPts val="0"/>
                        </a:spcAft>
                      </a:pPr>
                      <a:r>
                        <a:rPr lang="en-GB" sz="2400">
                          <a:latin typeface="Times New Roman"/>
                          <a:ea typeface="Calibri"/>
                          <a:cs typeface="Arial"/>
                        </a:rPr>
                        <a:t>High Temperature</a:t>
                      </a:r>
                      <a:endParaRPr lang="en-GB" sz="24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GB" sz="2400">
                          <a:latin typeface="Times New Roman"/>
                          <a:ea typeface="Calibri"/>
                          <a:cs typeface="Arial"/>
                        </a:rPr>
                        <a:t>-</a:t>
                      </a:r>
                      <a:endParaRPr lang="en-GB" sz="24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GB" sz="2400" dirty="0">
                          <a:latin typeface="Times New Roman"/>
                          <a:ea typeface="Calibri"/>
                          <a:cs typeface="Arial"/>
                        </a:rPr>
                        <a:t>-</a:t>
                      </a:r>
                      <a:endParaRPr lang="en-GB" sz="2400" dirty="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GB" sz="2400" dirty="0">
                          <a:latin typeface="Times New Roman"/>
                          <a:ea typeface="Calibri"/>
                          <a:cs typeface="Arial"/>
                        </a:rPr>
                        <a:t>+</a:t>
                      </a:r>
                      <a:endParaRPr lang="en-GB" sz="2400" dirty="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GB" sz="2400">
                          <a:latin typeface="Times New Roman"/>
                          <a:ea typeface="Calibri"/>
                          <a:cs typeface="Arial"/>
                        </a:rPr>
                        <a:t>Non spontaneous</a:t>
                      </a:r>
                      <a:endParaRPr lang="en-GB" sz="24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48733">
                <a:tc>
                  <a:txBody>
                    <a:bodyPr/>
                    <a:lstStyle/>
                    <a:p>
                      <a:pPr algn="ctr">
                        <a:lnSpc>
                          <a:spcPct val="115000"/>
                        </a:lnSpc>
                        <a:spcAft>
                          <a:spcPts val="0"/>
                        </a:spcAft>
                      </a:pPr>
                      <a:r>
                        <a:rPr lang="en-GB" sz="2400">
                          <a:latin typeface="Times New Roman"/>
                          <a:ea typeface="Calibri"/>
                          <a:cs typeface="Arial"/>
                        </a:rPr>
                        <a:t>Low Temperature</a:t>
                      </a:r>
                      <a:endParaRPr lang="en-GB" sz="24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GB" sz="2400">
                          <a:latin typeface="Times New Roman"/>
                          <a:ea typeface="Calibri"/>
                          <a:cs typeface="Arial"/>
                        </a:rPr>
                        <a:t>-</a:t>
                      </a:r>
                      <a:endParaRPr lang="en-GB" sz="24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GB" sz="2400">
                          <a:latin typeface="Times New Roman"/>
                          <a:ea typeface="Calibri"/>
                          <a:cs typeface="Arial"/>
                        </a:rPr>
                        <a:t>-</a:t>
                      </a:r>
                      <a:endParaRPr lang="en-GB" sz="24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GB" sz="2400" dirty="0">
                          <a:latin typeface="Times New Roman"/>
                          <a:ea typeface="Calibri"/>
                          <a:cs typeface="Arial"/>
                        </a:rPr>
                        <a:t>-</a:t>
                      </a:r>
                      <a:endParaRPr lang="en-GB" sz="2400" dirty="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GB" sz="2400" dirty="0">
                          <a:latin typeface="Times New Roman"/>
                          <a:ea typeface="Calibri"/>
                          <a:cs typeface="Arial"/>
                        </a:rPr>
                        <a:t>Spontaneous</a:t>
                      </a:r>
                      <a:endParaRPr lang="en-GB" sz="2400" dirty="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48733">
                <a:tc>
                  <a:txBody>
                    <a:bodyPr/>
                    <a:lstStyle/>
                    <a:p>
                      <a:pPr algn="ctr">
                        <a:lnSpc>
                          <a:spcPct val="115000"/>
                        </a:lnSpc>
                        <a:spcAft>
                          <a:spcPts val="0"/>
                        </a:spcAft>
                      </a:pPr>
                      <a:r>
                        <a:rPr lang="en-GB" sz="2400">
                          <a:latin typeface="Times New Roman"/>
                          <a:ea typeface="Calibri"/>
                          <a:cs typeface="Arial"/>
                        </a:rPr>
                        <a:t>High Temperature</a:t>
                      </a:r>
                      <a:endParaRPr lang="en-GB" sz="24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GB" sz="2400">
                          <a:latin typeface="Times New Roman"/>
                          <a:ea typeface="Calibri"/>
                          <a:cs typeface="Arial"/>
                        </a:rPr>
                        <a:t>+</a:t>
                      </a:r>
                      <a:endParaRPr lang="en-GB" sz="24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GB" sz="2400">
                          <a:latin typeface="Times New Roman"/>
                          <a:ea typeface="Calibri"/>
                          <a:cs typeface="Arial"/>
                        </a:rPr>
                        <a:t>+</a:t>
                      </a:r>
                      <a:endParaRPr lang="en-GB" sz="24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GB" sz="2400">
                          <a:latin typeface="Times New Roman"/>
                          <a:ea typeface="Calibri"/>
                          <a:cs typeface="Arial"/>
                        </a:rPr>
                        <a:t>-</a:t>
                      </a:r>
                      <a:endParaRPr lang="en-GB" sz="24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GB" sz="2400" dirty="0">
                          <a:latin typeface="Times New Roman"/>
                          <a:ea typeface="Calibri"/>
                          <a:cs typeface="Arial"/>
                        </a:rPr>
                        <a:t>Spontaneous</a:t>
                      </a:r>
                      <a:endParaRPr lang="en-GB" sz="2400" dirty="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48733">
                <a:tc>
                  <a:txBody>
                    <a:bodyPr/>
                    <a:lstStyle/>
                    <a:p>
                      <a:pPr algn="ctr">
                        <a:lnSpc>
                          <a:spcPct val="115000"/>
                        </a:lnSpc>
                        <a:spcAft>
                          <a:spcPts val="0"/>
                        </a:spcAft>
                      </a:pPr>
                      <a:r>
                        <a:rPr lang="en-GB" sz="2400">
                          <a:latin typeface="Times New Roman"/>
                          <a:ea typeface="Calibri"/>
                          <a:cs typeface="Arial"/>
                        </a:rPr>
                        <a:t>Low Temperature</a:t>
                      </a:r>
                      <a:endParaRPr lang="en-GB" sz="24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GB" sz="2400">
                          <a:latin typeface="Times New Roman"/>
                          <a:ea typeface="Calibri"/>
                          <a:cs typeface="Arial"/>
                        </a:rPr>
                        <a:t>+</a:t>
                      </a:r>
                      <a:endParaRPr lang="en-GB" sz="24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GB" sz="2400">
                          <a:latin typeface="Times New Roman"/>
                          <a:ea typeface="Calibri"/>
                          <a:cs typeface="Arial"/>
                        </a:rPr>
                        <a:t>+</a:t>
                      </a:r>
                      <a:endParaRPr lang="en-GB" sz="24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GB" sz="2400">
                          <a:latin typeface="Times New Roman"/>
                          <a:ea typeface="Calibri"/>
                          <a:cs typeface="Arial"/>
                        </a:rPr>
                        <a:t>+</a:t>
                      </a:r>
                      <a:endParaRPr lang="en-GB" sz="24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GB" sz="2400" dirty="0">
                          <a:latin typeface="Times New Roman"/>
                          <a:ea typeface="Calibri"/>
                          <a:cs typeface="Arial"/>
                        </a:rPr>
                        <a:t>Non spontaneous</a:t>
                      </a:r>
                      <a:endParaRPr lang="en-GB" sz="2400" dirty="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48733">
                <a:tc>
                  <a:txBody>
                    <a:bodyPr/>
                    <a:lstStyle/>
                    <a:p>
                      <a:pPr algn="ctr">
                        <a:lnSpc>
                          <a:spcPct val="115000"/>
                        </a:lnSpc>
                        <a:spcAft>
                          <a:spcPts val="0"/>
                        </a:spcAft>
                      </a:pPr>
                      <a:r>
                        <a:rPr lang="en-GB" sz="2400">
                          <a:latin typeface="Times New Roman"/>
                          <a:ea typeface="Calibri"/>
                          <a:cs typeface="Arial"/>
                        </a:rPr>
                        <a:t>High Temperature</a:t>
                      </a:r>
                      <a:endParaRPr lang="en-GB" sz="24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GB" sz="2400">
                          <a:latin typeface="Times New Roman"/>
                          <a:ea typeface="Calibri"/>
                          <a:cs typeface="Arial"/>
                        </a:rPr>
                        <a:t>+</a:t>
                      </a:r>
                      <a:endParaRPr lang="en-GB" sz="24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GB" sz="2400">
                          <a:latin typeface="Times New Roman"/>
                          <a:ea typeface="Calibri"/>
                          <a:cs typeface="Arial"/>
                        </a:rPr>
                        <a:t>-</a:t>
                      </a:r>
                      <a:endParaRPr lang="en-GB" sz="24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GB" sz="2400">
                          <a:latin typeface="Times New Roman"/>
                          <a:ea typeface="Calibri"/>
                          <a:cs typeface="Arial"/>
                        </a:rPr>
                        <a:t>+</a:t>
                      </a:r>
                      <a:endParaRPr lang="en-GB" sz="24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GB" sz="2400" dirty="0">
                          <a:latin typeface="Times New Roman"/>
                          <a:ea typeface="Calibri"/>
                          <a:cs typeface="Arial"/>
                        </a:rPr>
                        <a:t>Non spontaneous</a:t>
                      </a:r>
                      <a:endParaRPr lang="en-GB" sz="2400" dirty="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48733">
                <a:tc>
                  <a:txBody>
                    <a:bodyPr/>
                    <a:lstStyle/>
                    <a:p>
                      <a:pPr algn="ctr">
                        <a:lnSpc>
                          <a:spcPct val="115000"/>
                        </a:lnSpc>
                        <a:spcAft>
                          <a:spcPts val="0"/>
                        </a:spcAft>
                      </a:pPr>
                      <a:r>
                        <a:rPr lang="en-GB" sz="2400">
                          <a:latin typeface="Times New Roman"/>
                          <a:ea typeface="Calibri"/>
                          <a:cs typeface="Arial"/>
                        </a:rPr>
                        <a:t>Low Temperature</a:t>
                      </a:r>
                      <a:endParaRPr lang="en-GB" sz="24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GB" sz="2400">
                          <a:latin typeface="Times New Roman"/>
                          <a:ea typeface="Calibri"/>
                          <a:cs typeface="Arial"/>
                        </a:rPr>
                        <a:t>+</a:t>
                      </a:r>
                      <a:endParaRPr lang="en-GB" sz="24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GB" sz="2400">
                          <a:latin typeface="Times New Roman"/>
                          <a:ea typeface="Calibri"/>
                          <a:cs typeface="Arial"/>
                        </a:rPr>
                        <a:t>-</a:t>
                      </a:r>
                      <a:endParaRPr lang="en-GB" sz="24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GB" sz="2400">
                          <a:latin typeface="Times New Roman"/>
                          <a:ea typeface="Calibri"/>
                          <a:cs typeface="Arial"/>
                        </a:rPr>
                        <a:t>+</a:t>
                      </a:r>
                      <a:endParaRPr lang="en-GB" sz="24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GB" sz="2400" dirty="0">
                          <a:latin typeface="Times New Roman"/>
                          <a:ea typeface="Calibri"/>
                          <a:cs typeface="Arial"/>
                        </a:rPr>
                        <a:t>Non spontaneous</a:t>
                      </a:r>
                      <a:endParaRPr lang="en-GB" sz="2400" dirty="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ransition spd="slow">
    <p:fade/>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3"/>
          <p:cNvPicPr>
            <a:picLocks noChangeAspect="1" noChangeArrowheads="1"/>
          </p:cNvPicPr>
          <p:nvPr/>
        </p:nvPicPr>
        <p:blipFill>
          <a:blip r:embed="rId2" cstate="print"/>
          <a:srcRect/>
          <a:stretch>
            <a:fillRect/>
          </a:stretch>
        </p:blipFill>
        <p:spPr bwMode="auto">
          <a:xfrm>
            <a:off x="0" y="0"/>
            <a:ext cx="9177276" cy="6858000"/>
          </a:xfrm>
          <a:prstGeom prst="rect">
            <a:avLst/>
          </a:prstGeom>
          <a:noFill/>
          <a:ln w="9525">
            <a:noFill/>
            <a:miter lim="800000"/>
            <a:headEnd/>
            <a:tailEnd/>
          </a:ln>
        </p:spPr>
      </p:pic>
      <p:pic>
        <p:nvPicPr>
          <p:cNvPr id="4" name="Picture 28" descr="15_09"/>
          <p:cNvPicPr>
            <a:picLocks noChangeAspect="1" noChangeArrowheads="1"/>
          </p:cNvPicPr>
          <p:nvPr/>
        </p:nvPicPr>
        <p:blipFill>
          <a:blip r:embed="rId3" cstate="print"/>
          <a:srcRect b="4688"/>
          <a:stretch>
            <a:fillRect/>
          </a:stretch>
        </p:blipFill>
        <p:spPr>
          <a:xfrm>
            <a:off x="533400" y="685800"/>
            <a:ext cx="7620000" cy="5782575"/>
          </a:xfrm>
          <a:prstGeom prst="rect">
            <a:avLst/>
          </a:prstGeom>
        </p:spPr>
      </p:pic>
      <p:sp>
        <p:nvSpPr>
          <p:cNvPr id="5" name="مستطيل 4"/>
          <p:cNvSpPr/>
          <p:nvPr/>
        </p:nvSpPr>
        <p:spPr>
          <a:xfrm>
            <a:off x="271276" y="152400"/>
            <a:ext cx="3432350" cy="523220"/>
          </a:xfrm>
          <a:prstGeom prst="rect">
            <a:avLst/>
          </a:prstGeom>
        </p:spPr>
        <p:txBody>
          <a:bodyPr wrap="none">
            <a:spAutoFit/>
          </a:bodyPr>
          <a:lstStyle/>
          <a:p>
            <a:r>
              <a:rPr lang="en-GB" sz="2800" i="1" u="sng" dirty="0" smtClean="0">
                <a:latin typeface="Times New Roman" pitchFamily="18" charset="0"/>
                <a:cs typeface="Times New Roman" pitchFamily="18" charset="0"/>
              </a:rPr>
              <a:t>The Reaction Quotient</a:t>
            </a:r>
            <a:endParaRPr lang="en-GB" sz="2800" i="1" u="sng" dirty="0">
              <a:latin typeface="Times New Roman" pitchFamily="18" charset="0"/>
              <a:cs typeface="Times New Roman" pitchFamily="18" charset="0"/>
            </a:endParaRP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3"/>
          <p:cNvPicPr>
            <a:picLocks noChangeAspect="1" noChangeArrowheads="1"/>
          </p:cNvPicPr>
          <p:nvPr/>
        </p:nvPicPr>
        <p:blipFill>
          <a:blip r:embed="rId2" cstate="print"/>
          <a:srcRect/>
          <a:stretch>
            <a:fillRect/>
          </a:stretch>
        </p:blipFill>
        <p:spPr bwMode="auto">
          <a:xfrm>
            <a:off x="0" y="0"/>
            <a:ext cx="9177276" cy="6858000"/>
          </a:xfrm>
          <a:prstGeom prst="rect">
            <a:avLst/>
          </a:prstGeom>
          <a:noFill/>
          <a:ln w="9525">
            <a:noFill/>
            <a:miter lim="800000"/>
            <a:headEnd/>
            <a:tailEnd/>
          </a:ln>
        </p:spPr>
      </p:pic>
      <p:sp>
        <p:nvSpPr>
          <p:cNvPr id="1254401" name="Rectangle 1"/>
          <p:cNvSpPr>
            <a:spLocks noChangeArrowheads="1"/>
          </p:cNvSpPr>
          <p:nvPr/>
        </p:nvSpPr>
        <p:spPr bwMode="auto">
          <a:xfrm>
            <a:off x="228600" y="228600"/>
            <a:ext cx="3221331" cy="461665"/>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justLow" defTabSz="914400" rtl="0" eaLnBrk="1" fontAlgn="base" latinLnBrk="0" hangingPunct="1">
              <a:lnSpc>
                <a:spcPct val="100000"/>
              </a:lnSpc>
              <a:spcBef>
                <a:spcPct val="0"/>
              </a:spcBef>
              <a:spcAft>
                <a:spcPct val="0"/>
              </a:spcAft>
              <a:buClrTx/>
              <a:buSzTx/>
              <a:buFontTx/>
              <a:buNone/>
              <a:tabLst/>
            </a:pPr>
            <a:r>
              <a:rPr kumimoji="0" lang="en-US" sz="2400" i="1" u="sng" strike="noStrike" cap="none" normalizeH="0" baseline="0" smtClean="0">
                <a:ln>
                  <a:noFill/>
                </a:ln>
                <a:solidFill>
                  <a:schemeClr val="tx1"/>
                </a:solidFill>
                <a:effectLst/>
                <a:latin typeface="Times New Roman" pitchFamily="18" charset="0"/>
                <a:ea typeface="Calibri" pitchFamily="34" charset="0"/>
                <a:cs typeface="Times New Roman" pitchFamily="18" charset="0"/>
              </a:rPr>
              <a:t>Le Châtelier’s Principle </a:t>
            </a:r>
            <a:endParaRPr kumimoji="0" lang="en-US" sz="2400" i="1" u="sng" strike="noStrike" cap="none" normalizeH="0" baseline="0" smtClean="0">
              <a:ln>
                <a:noFill/>
              </a:ln>
              <a:solidFill>
                <a:schemeClr val="tx1"/>
              </a:solidFill>
              <a:effectLst/>
              <a:latin typeface="Times New Roman" pitchFamily="18" charset="0"/>
              <a:cs typeface="Times New Roman" pitchFamily="18" charset="0"/>
            </a:endParaRPr>
          </a:p>
        </p:txBody>
      </p:sp>
      <p:sp>
        <p:nvSpPr>
          <p:cNvPr id="1254402" name="Rectangle 2"/>
          <p:cNvSpPr>
            <a:spLocks noChangeArrowheads="1"/>
          </p:cNvSpPr>
          <p:nvPr/>
        </p:nvSpPr>
        <p:spPr bwMode="auto">
          <a:xfrm>
            <a:off x="304800" y="864329"/>
            <a:ext cx="8382000" cy="142167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0" eaLnBrk="1" fontAlgn="base" latinLnBrk="0" hangingPunct="1">
              <a:lnSpc>
                <a:spcPct val="150000"/>
              </a:lnSpc>
              <a:spcBef>
                <a:spcPct val="0"/>
              </a:spcBef>
              <a:spcAft>
                <a:spcPct val="0"/>
              </a:spcAft>
              <a:buClrTx/>
              <a:buSzTx/>
              <a:buFontTx/>
              <a:buNone/>
              <a:tabLst/>
            </a:pPr>
            <a:r>
              <a:rPr kumimoji="0" lang="en-US"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If a system at equilibrium is disturbed by a change in temperature, pressure, or the concentration of one of the components, the system will shift its equilibrium position so as to counteract the effect of the disturbance.</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p:txBody>
      </p:sp>
      <p:sp>
        <p:nvSpPr>
          <p:cNvPr id="1254403" name="Rectangle 3"/>
          <p:cNvSpPr>
            <a:spLocks noChangeArrowheads="1"/>
          </p:cNvSpPr>
          <p:nvPr/>
        </p:nvSpPr>
        <p:spPr bwMode="auto">
          <a:xfrm>
            <a:off x="2438400" y="2967335"/>
            <a:ext cx="2438400" cy="46166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0" eaLnBrk="1" fontAlgn="base" latinLnBrk="0" hangingPunct="1">
              <a:lnSpc>
                <a:spcPct val="100000"/>
              </a:lnSpc>
              <a:spcBef>
                <a:spcPct val="0"/>
              </a:spcBef>
              <a:spcAft>
                <a:spcPct val="0"/>
              </a:spcAft>
              <a:buClrTx/>
              <a:buSzTx/>
              <a:buFontTx/>
              <a:buNone/>
              <a:tabLst/>
            </a:pPr>
            <a:r>
              <a:rPr kumimoji="0" lang="en-GB" sz="2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A + 2B ⇌ C + D</a:t>
            </a:r>
            <a:endParaRPr kumimoji="0" lang="en-GB" sz="24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1254404" name="Rectangle 4"/>
          <p:cNvSpPr>
            <a:spLocks noChangeArrowheads="1"/>
          </p:cNvSpPr>
          <p:nvPr/>
        </p:nvSpPr>
        <p:spPr bwMode="auto">
          <a:xfrm>
            <a:off x="381000" y="2514600"/>
            <a:ext cx="8001000" cy="40011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0" eaLnBrk="1" fontAlgn="base" latinLnBrk="0" hangingPunct="1">
              <a:lnSpc>
                <a:spcPct val="100000"/>
              </a:lnSpc>
              <a:spcBef>
                <a:spcPct val="0"/>
              </a:spcBef>
              <a:spcAft>
                <a:spcPct val="0"/>
              </a:spcAft>
              <a:buClrTx/>
              <a:buSzTx/>
              <a:buFontTx/>
              <a:buNone/>
              <a:tabLst/>
            </a:pPr>
            <a:r>
              <a:rPr kumimoji="0" lang="en-GB" sz="2000" i="0" u="sng"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Concentration Changes</a:t>
            </a:r>
            <a:endParaRPr kumimoji="0" lang="en-GB" sz="2000" i="0" u="sng" strike="noStrike" cap="none" normalizeH="0" baseline="0" dirty="0" smtClean="0">
              <a:ln>
                <a:noFill/>
              </a:ln>
              <a:solidFill>
                <a:schemeClr val="tx1"/>
              </a:solidFill>
              <a:effectLst/>
              <a:latin typeface="Arial" pitchFamily="34" charset="0"/>
              <a:cs typeface="Arial" pitchFamily="34" charset="0"/>
            </a:endParaRPr>
          </a:p>
        </p:txBody>
      </p:sp>
      <p:sp>
        <p:nvSpPr>
          <p:cNvPr id="1254405" name="Rectangle 5"/>
          <p:cNvSpPr>
            <a:spLocks noChangeArrowheads="1"/>
          </p:cNvSpPr>
          <p:nvPr/>
        </p:nvSpPr>
        <p:spPr bwMode="auto">
          <a:xfrm>
            <a:off x="457200" y="3943290"/>
            <a:ext cx="4572000" cy="40011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0" eaLnBrk="1" fontAlgn="base" latinLnBrk="0" hangingPunct="1">
              <a:lnSpc>
                <a:spcPct val="100000"/>
              </a:lnSpc>
              <a:spcBef>
                <a:spcPct val="0"/>
              </a:spcBef>
              <a:spcAft>
                <a:spcPct val="0"/>
              </a:spcAft>
              <a:buClrTx/>
              <a:buSzTx/>
              <a:buFontTx/>
              <a:buNone/>
              <a:tabLst/>
            </a:pPr>
            <a:r>
              <a:rPr kumimoji="0" lang="en-GB" sz="2000" b="0" i="0" u="sng"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Pressure Changes</a:t>
            </a:r>
            <a:endParaRPr kumimoji="0" lang="en-GB" sz="2000" b="0" i="0" u="none" strike="noStrike" cap="none" normalizeH="0" baseline="0" dirty="0" smtClean="0">
              <a:ln>
                <a:noFill/>
              </a:ln>
              <a:solidFill>
                <a:schemeClr val="tx1"/>
              </a:solidFill>
              <a:effectLst/>
              <a:latin typeface="Arial" pitchFamily="34" charset="0"/>
              <a:cs typeface="Arial" pitchFamily="34" charset="0"/>
            </a:endParaRPr>
          </a:p>
        </p:txBody>
      </p:sp>
      <p:sp>
        <p:nvSpPr>
          <p:cNvPr id="1254406" name="Rectangle 6"/>
          <p:cNvSpPr>
            <a:spLocks noChangeArrowheads="1"/>
          </p:cNvSpPr>
          <p:nvPr/>
        </p:nvSpPr>
        <p:spPr bwMode="auto">
          <a:xfrm>
            <a:off x="2362200" y="4338935"/>
            <a:ext cx="4191000" cy="46166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0" eaLnBrk="1" fontAlgn="base" latinLnBrk="0" hangingPunct="1">
              <a:lnSpc>
                <a:spcPct val="100000"/>
              </a:lnSpc>
              <a:spcBef>
                <a:spcPct val="0"/>
              </a:spcBef>
              <a:spcAft>
                <a:spcPct val="0"/>
              </a:spcAft>
              <a:buClrTx/>
              <a:buSzTx/>
              <a:buFontTx/>
              <a:buNone/>
              <a:tabLst/>
            </a:pPr>
            <a:r>
              <a:rPr kumimoji="0" lang="en-GB" sz="2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A(g) + 2B(g) ⇌ C(g) + D(g)</a:t>
            </a:r>
            <a:endParaRPr kumimoji="0" lang="en-GB" sz="24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1254407" name="Rectangle 7"/>
          <p:cNvSpPr>
            <a:spLocks noChangeArrowheads="1"/>
          </p:cNvSpPr>
          <p:nvPr/>
        </p:nvSpPr>
        <p:spPr bwMode="auto">
          <a:xfrm>
            <a:off x="457200" y="5238690"/>
            <a:ext cx="6781800" cy="40011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0" eaLnBrk="1" fontAlgn="base" latinLnBrk="0" hangingPunct="1">
              <a:lnSpc>
                <a:spcPct val="100000"/>
              </a:lnSpc>
              <a:spcBef>
                <a:spcPct val="0"/>
              </a:spcBef>
              <a:spcAft>
                <a:spcPct val="0"/>
              </a:spcAft>
              <a:buClrTx/>
              <a:buSzTx/>
              <a:buFontTx/>
              <a:buNone/>
              <a:tabLst/>
            </a:pPr>
            <a:r>
              <a:rPr kumimoji="0" lang="en-GB" sz="2000" b="0" i="0" u="sng"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Temperature Changes</a:t>
            </a:r>
            <a:endParaRPr kumimoji="0" lang="en-GB" sz="2000" b="0" i="0" u="none" strike="noStrike" cap="none" normalizeH="0" baseline="0" dirty="0" smtClean="0">
              <a:ln>
                <a:noFill/>
              </a:ln>
              <a:solidFill>
                <a:schemeClr val="tx1"/>
              </a:solidFill>
              <a:effectLst/>
              <a:latin typeface="Arial" pitchFamily="34" charset="0"/>
              <a:cs typeface="Arial" pitchFamily="34" charset="0"/>
            </a:endParaRPr>
          </a:p>
        </p:txBody>
      </p:sp>
      <p:sp>
        <p:nvSpPr>
          <p:cNvPr id="1254408" name="Rectangle 8"/>
          <p:cNvSpPr>
            <a:spLocks noChangeArrowheads="1"/>
          </p:cNvSpPr>
          <p:nvPr/>
        </p:nvSpPr>
        <p:spPr bwMode="auto">
          <a:xfrm>
            <a:off x="2362200" y="5786735"/>
            <a:ext cx="6324600" cy="46166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0" eaLnBrk="1" fontAlgn="base" latinLnBrk="0" hangingPunct="1">
              <a:lnSpc>
                <a:spcPct val="100000"/>
              </a:lnSpc>
              <a:spcBef>
                <a:spcPct val="0"/>
              </a:spcBef>
              <a:spcAft>
                <a:spcPct val="0"/>
              </a:spcAft>
              <a:buClrTx/>
              <a:buSzTx/>
              <a:buFontTx/>
              <a:buNone/>
              <a:tabLst/>
            </a:pPr>
            <a:r>
              <a:rPr kumimoji="0" lang="en-GB" sz="2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A + 2B ⇌ C + D	ΔH = -250 kJ/mol</a:t>
            </a:r>
            <a:endParaRPr kumimoji="0" lang="en-GB" sz="2400" b="0" i="0" u="none" strike="noStrike" cap="none" normalizeH="0" baseline="0" dirty="0" smtClean="0">
              <a:ln>
                <a:noFill/>
              </a:ln>
              <a:solidFill>
                <a:schemeClr val="tx1"/>
              </a:solidFill>
              <a:effectLst/>
              <a:latin typeface="Times New Roman" pitchFamily="18" charset="0"/>
              <a:cs typeface="Times New Roman" pitchFamily="18" charset="0"/>
            </a:endParaRP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3"/>
          <p:cNvPicPr>
            <a:picLocks noChangeAspect="1" noChangeArrowheads="1"/>
          </p:cNvPicPr>
          <p:nvPr/>
        </p:nvPicPr>
        <p:blipFill>
          <a:blip r:embed="rId2" cstate="print"/>
          <a:srcRect/>
          <a:stretch>
            <a:fillRect/>
          </a:stretch>
        </p:blipFill>
        <p:spPr bwMode="auto">
          <a:xfrm>
            <a:off x="0" y="0"/>
            <a:ext cx="9177276" cy="6858000"/>
          </a:xfrm>
          <a:prstGeom prst="rect">
            <a:avLst/>
          </a:prstGeom>
          <a:noFill/>
          <a:ln w="9525">
            <a:noFill/>
            <a:miter lim="800000"/>
            <a:headEnd/>
            <a:tailEnd/>
          </a:ln>
        </p:spPr>
      </p:pic>
      <p:grpSp>
        <p:nvGrpSpPr>
          <p:cNvPr id="2" name="Group 16"/>
          <p:cNvGrpSpPr>
            <a:grpSpLocks/>
          </p:cNvGrpSpPr>
          <p:nvPr/>
        </p:nvGrpSpPr>
        <p:grpSpPr bwMode="auto">
          <a:xfrm>
            <a:off x="457200" y="498475"/>
            <a:ext cx="8077200" cy="3108325"/>
            <a:chOff x="288" y="528"/>
            <a:chExt cx="5088" cy="1958"/>
          </a:xfrm>
        </p:grpSpPr>
        <p:sp>
          <p:nvSpPr>
            <p:cNvPr id="3" name="Text Box 3"/>
            <p:cNvSpPr txBox="1">
              <a:spLocks noChangeArrowheads="1"/>
            </p:cNvSpPr>
            <p:nvPr/>
          </p:nvSpPr>
          <p:spPr bwMode="auto">
            <a:xfrm>
              <a:off x="288" y="528"/>
              <a:ext cx="5088" cy="1958"/>
            </a:xfrm>
            <a:prstGeom prst="rect">
              <a:avLst/>
            </a:prstGeom>
            <a:noFill/>
            <a:ln w="9525">
              <a:noFill/>
              <a:miter lim="800000"/>
              <a:headEnd/>
              <a:tailEnd/>
            </a:ln>
          </p:spPr>
          <p:txBody>
            <a:bodyPr>
              <a:spAutoFit/>
            </a:bodyPr>
            <a:lstStyle/>
            <a:p>
              <a:r>
                <a:rPr lang="en-US" sz="2800" dirty="0">
                  <a:solidFill>
                    <a:srgbClr val="C00000"/>
                  </a:solidFill>
                </a:rPr>
                <a:t>Given the following information,</a:t>
              </a:r>
            </a:p>
            <a:p>
              <a:r>
                <a:rPr lang="en-US" sz="2800" dirty="0">
                  <a:solidFill>
                    <a:srgbClr val="C00000"/>
                  </a:solidFill>
                </a:rPr>
                <a:t>		</a:t>
              </a:r>
              <a:endParaRPr lang="en-US" sz="2800" b="1" dirty="0">
                <a:solidFill>
                  <a:srgbClr val="C00000"/>
                </a:solidFill>
              </a:endParaRPr>
            </a:p>
            <a:p>
              <a:endParaRPr lang="en-US" sz="2800" b="1" dirty="0">
                <a:solidFill>
                  <a:srgbClr val="C00000"/>
                </a:solidFill>
              </a:endParaRPr>
            </a:p>
            <a:p>
              <a:endParaRPr lang="en-US" sz="2800" b="1" dirty="0">
                <a:solidFill>
                  <a:srgbClr val="C00000"/>
                </a:solidFill>
              </a:endParaRPr>
            </a:p>
            <a:p>
              <a:r>
                <a:rPr lang="en-US" sz="2800" dirty="0" smtClean="0">
                  <a:solidFill>
                    <a:srgbClr val="C00000"/>
                  </a:solidFill>
                </a:rPr>
                <a:t>determine </a:t>
              </a:r>
              <a:r>
                <a:rPr lang="en-US" sz="2800" dirty="0">
                  <a:solidFill>
                    <a:srgbClr val="C00000"/>
                  </a:solidFill>
                </a:rPr>
                <a:t>the value of </a:t>
              </a:r>
              <a:r>
                <a:rPr lang="en-US" sz="2800" i="1" dirty="0" err="1">
                  <a:solidFill>
                    <a:srgbClr val="C00000"/>
                  </a:solidFill>
                </a:rPr>
                <a:t>K</a:t>
              </a:r>
              <a:r>
                <a:rPr lang="en-US" sz="2800" i="1" baseline="-25000" dirty="0" err="1">
                  <a:solidFill>
                    <a:srgbClr val="C00000"/>
                  </a:solidFill>
                </a:rPr>
                <a:t>c</a:t>
              </a:r>
              <a:r>
                <a:rPr lang="en-US" sz="2800" i="1" dirty="0">
                  <a:solidFill>
                    <a:srgbClr val="C00000"/>
                  </a:solidFill>
                </a:rPr>
                <a:t> </a:t>
              </a:r>
              <a:r>
                <a:rPr lang="en-US" sz="2800" dirty="0">
                  <a:solidFill>
                    <a:srgbClr val="C00000"/>
                  </a:solidFill>
                </a:rPr>
                <a:t>for the reaction</a:t>
              </a:r>
              <a:endParaRPr lang="en-US" sz="2800" b="1" dirty="0">
                <a:solidFill>
                  <a:srgbClr val="C00000"/>
                </a:solidFill>
              </a:endParaRPr>
            </a:p>
            <a:p>
              <a:r>
                <a:rPr lang="en-US" sz="2800" b="1" dirty="0">
                  <a:solidFill>
                    <a:srgbClr val="C00000"/>
                  </a:solidFill>
                </a:rPr>
                <a:t>		</a:t>
              </a:r>
            </a:p>
            <a:p>
              <a:endParaRPr lang="en-US" sz="2800" b="1" dirty="0">
                <a:solidFill>
                  <a:srgbClr val="C00000"/>
                </a:solidFill>
              </a:endParaRPr>
            </a:p>
          </p:txBody>
        </p:sp>
        <p:pic>
          <p:nvPicPr>
            <p:cNvPr id="4" name="Picture 14" descr="15"/>
            <p:cNvPicPr>
              <a:picLocks noChangeAspect="1" noChangeArrowheads="1"/>
            </p:cNvPicPr>
            <p:nvPr/>
          </p:nvPicPr>
          <p:blipFill>
            <a:blip r:embed="rId3" cstate="print"/>
            <a:srcRect/>
            <a:stretch>
              <a:fillRect/>
            </a:stretch>
          </p:blipFill>
          <p:spPr bwMode="auto">
            <a:xfrm>
              <a:off x="864" y="912"/>
              <a:ext cx="4218" cy="528"/>
            </a:xfrm>
            <a:prstGeom prst="rect">
              <a:avLst/>
            </a:prstGeom>
            <a:noFill/>
          </p:spPr>
        </p:pic>
        <p:pic>
          <p:nvPicPr>
            <p:cNvPr id="5" name="Picture 15" descr="15"/>
            <p:cNvPicPr>
              <a:picLocks noChangeAspect="1" noChangeArrowheads="1"/>
            </p:cNvPicPr>
            <p:nvPr/>
          </p:nvPicPr>
          <p:blipFill>
            <a:blip r:embed="rId4" cstate="print"/>
            <a:srcRect/>
            <a:stretch>
              <a:fillRect/>
            </a:stretch>
          </p:blipFill>
          <p:spPr bwMode="auto">
            <a:xfrm>
              <a:off x="1056" y="2086"/>
              <a:ext cx="3593" cy="240"/>
            </a:xfrm>
            <a:prstGeom prst="rect">
              <a:avLst/>
            </a:prstGeom>
            <a:noFill/>
          </p:spPr>
        </p:pic>
      </p:grpSp>
      <p:sp>
        <p:nvSpPr>
          <p:cNvPr id="6" name="Rectangle 5"/>
          <p:cNvSpPr/>
          <p:nvPr/>
        </p:nvSpPr>
        <p:spPr>
          <a:xfrm>
            <a:off x="609600" y="3352800"/>
            <a:ext cx="1107996" cy="369332"/>
          </a:xfrm>
          <a:prstGeom prst="rect">
            <a:avLst/>
          </a:prstGeom>
        </p:spPr>
        <p:txBody>
          <a:bodyPr wrap="none">
            <a:spAutoFit/>
          </a:bodyPr>
          <a:lstStyle/>
          <a:p>
            <a:pPr>
              <a:spcBef>
                <a:spcPct val="50000"/>
              </a:spcBef>
            </a:pPr>
            <a:r>
              <a:rPr lang="en-US" b="1" dirty="0" smtClean="0">
                <a:latin typeface="Arial" charset="0"/>
              </a:rPr>
              <a:t>Solution</a:t>
            </a:r>
            <a:endParaRPr lang="en-US" b="1" dirty="0">
              <a:latin typeface="Arial" charset="0"/>
            </a:endParaRPr>
          </a:p>
        </p:txBody>
      </p:sp>
      <p:pic>
        <p:nvPicPr>
          <p:cNvPr id="7" name="Picture 17" descr="15"/>
          <p:cNvPicPr>
            <a:picLocks noChangeAspect="1" noChangeArrowheads="1"/>
          </p:cNvPicPr>
          <p:nvPr/>
        </p:nvPicPr>
        <p:blipFill>
          <a:blip r:embed="rId5" cstate="print"/>
          <a:srcRect/>
          <a:stretch>
            <a:fillRect/>
          </a:stretch>
        </p:blipFill>
        <p:spPr bwMode="auto">
          <a:xfrm>
            <a:off x="1022480" y="3810000"/>
            <a:ext cx="6602284" cy="381000"/>
          </a:xfrm>
          <a:prstGeom prst="rect">
            <a:avLst/>
          </a:prstGeom>
          <a:noFill/>
        </p:spPr>
      </p:pic>
      <p:pic>
        <p:nvPicPr>
          <p:cNvPr id="13" name="Picture 14" descr="15"/>
          <p:cNvPicPr>
            <a:picLocks noChangeAspect="1" noChangeArrowheads="1"/>
          </p:cNvPicPr>
          <p:nvPr/>
        </p:nvPicPr>
        <p:blipFill>
          <a:blip r:embed="rId6" cstate="print"/>
          <a:srcRect/>
          <a:stretch>
            <a:fillRect/>
          </a:stretch>
        </p:blipFill>
        <p:spPr bwMode="auto">
          <a:xfrm>
            <a:off x="762000" y="4343400"/>
            <a:ext cx="7850038" cy="1981200"/>
          </a:xfrm>
          <a:prstGeom prst="rect">
            <a:avLst/>
          </a:prstGeom>
          <a:noFill/>
        </p:spPr>
      </p:pic>
    </p:spTree>
    <p:extLst>
      <p:ext uri="{BB962C8B-B14F-4D97-AF65-F5344CB8AC3E}">
        <p14:creationId xmlns:p14="http://schemas.microsoft.com/office/powerpoint/2010/main" val="1357695496"/>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3"/>
          <p:cNvPicPr>
            <a:picLocks noChangeAspect="1" noChangeArrowheads="1"/>
          </p:cNvPicPr>
          <p:nvPr/>
        </p:nvPicPr>
        <p:blipFill>
          <a:blip r:embed="rId2" cstate="print"/>
          <a:srcRect/>
          <a:stretch>
            <a:fillRect/>
          </a:stretch>
        </p:blipFill>
        <p:spPr bwMode="auto">
          <a:xfrm>
            <a:off x="0" y="0"/>
            <a:ext cx="9177276" cy="6858000"/>
          </a:xfrm>
          <a:prstGeom prst="rect">
            <a:avLst/>
          </a:prstGeom>
          <a:noFill/>
          <a:ln w="9525">
            <a:noFill/>
            <a:miter lim="800000"/>
            <a:headEnd/>
            <a:tailEnd/>
          </a:ln>
        </p:spPr>
      </p:pic>
      <p:sp>
        <p:nvSpPr>
          <p:cNvPr id="2" name="Rectangle 2"/>
          <p:cNvSpPr txBox="1">
            <a:spLocks noChangeArrowheads="1"/>
          </p:cNvSpPr>
          <p:nvPr/>
        </p:nvSpPr>
        <p:spPr>
          <a:xfrm>
            <a:off x="685800" y="152400"/>
            <a:ext cx="7772400" cy="1143000"/>
          </a:xfrm>
          <a:prstGeom prst="rect">
            <a:avLst/>
          </a:prstGeom>
        </p:spPr>
        <p:txBody>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000" b="0" i="0" u="none" strike="noStrike" kern="1200" cap="none" spc="0" normalizeH="0" baseline="0" noProof="0" dirty="0" smtClean="0">
                <a:ln>
                  <a:noFill/>
                </a:ln>
                <a:solidFill>
                  <a:srgbClr val="C00000"/>
                </a:solidFill>
                <a:effectLst/>
                <a:uLnTx/>
                <a:uFillTx/>
                <a:latin typeface="+mj-lt"/>
                <a:ea typeface="+mj-ea"/>
                <a:cs typeface="+mj-cs"/>
              </a:rPr>
              <a:t>Equilibrium Calculations</a:t>
            </a:r>
            <a:endParaRPr kumimoji="0" lang="en-US" sz="4000" b="0" i="0" u="none" strike="noStrike" kern="1200" cap="none" spc="0" normalizeH="0" baseline="0" noProof="0" dirty="0">
              <a:ln>
                <a:noFill/>
              </a:ln>
              <a:solidFill>
                <a:srgbClr val="C00000"/>
              </a:solidFill>
              <a:effectLst/>
              <a:uLnTx/>
              <a:uFillTx/>
              <a:latin typeface="+mj-lt"/>
              <a:ea typeface="+mj-ea"/>
              <a:cs typeface="+mj-cs"/>
            </a:endParaRPr>
          </a:p>
        </p:txBody>
      </p:sp>
      <p:sp>
        <p:nvSpPr>
          <p:cNvPr id="3" name="Rectangle 3"/>
          <p:cNvSpPr txBox="1">
            <a:spLocks noChangeArrowheads="1"/>
          </p:cNvSpPr>
          <p:nvPr/>
        </p:nvSpPr>
        <p:spPr>
          <a:xfrm>
            <a:off x="152400" y="1295400"/>
            <a:ext cx="8458200" cy="2438400"/>
          </a:xfrm>
          <a:prstGeom prst="rect">
            <a:avLst/>
          </a:prstGeom>
        </p:spPr>
        <p:txBody>
          <a:bodyPr/>
          <a:lstStyle/>
          <a:p>
            <a:pPr marL="342900" lvl="0" indent="-342900" algn="just">
              <a:spcBef>
                <a:spcPct val="20000"/>
              </a:spcBef>
            </a:pPr>
            <a:r>
              <a:rPr kumimoji="0" lang="en-US" sz="2400" b="0" i="0" u="none" strike="noStrike" kern="1200" cap="none" spc="0" normalizeH="0" baseline="0" noProof="0" dirty="0" smtClean="0">
                <a:ln>
                  <a:noFill/>
                </a:ln>
                <a:solidFill>
                  <a:srgbClr val="C00000"/>
                </a:solidFill>
                <a:effectLst/>
                <a:uLnTx/>
                <a:uFillTx/>
                <a:latin typeface="Arial" pitchFamily="34" charset="0"/>
                <a:cs typeface="Arial" pitchFamily="34" charset="0"/>
              </a:rPr>
              <a:t>	A closed system initially containing 1.000 x 10</a:t>
            </a:r>
            <a:r>
              <a:rPr kumimoji="0" lang="en-US" sz="2400" b="0" i="0" u="none" strike="noStrike" kern="1200" cap="none" spc="0" normalizeH="0" baseline="30000" noProof="0" dirty="0" smtClean="0">
                <a:ln>
                  <a:noFill/>
                </a:ln>
                <a:solidFill>
                  <a:srgbClr val="C00000"/>
                </a:solidFill>
                <a:effectLst/>
                <a:uLnTx/>
                <a:uFillTx/>
                <a:latin typeface="Arial" pitchFamily="34" charset="0"/>
                <a:cs typeface="Arial" pitchFamily="34" charset="0"/>
              </a:rPr>
              <a:t>-3</a:t>
            </a:r>
            <a:r>
              <a:rPr kumimoji="0" lang="en-US" sz="2400" b="0" i="0" u="none" strike="noStrike" kern="1200" cap="none" spc="0" normalizeH="0" baseline="0" noProof="0" dirty="0" smtClean="0">
                <a:ln>
                  <a:noFill/>
                </a:ln>
                <a:solidFill>
                  <a:srgbClr val="C00000"/>
                </a:solidFill>
                <a:effectLst/>
                <a:uLnTx/>
                <a:uFillTx/>
                <a:latin typeface="Arial" pitchFamily="34" charset="0"/>
                <a:cs typeface="Arial" pitchFamily="34" charset="0"/>
              </a:rPr>
              <a:t> </a:t>
            </a:r>
            <a:r>
              <a:rPr kumimoji="0" lang="en-US" sz="2400" b="0" i="1" u="none" strike="noStrike" kern="1200" cap="none" spc="0" normalizeH="0" baseline="0" noProof="0" dirty="0" smtClean="0">
                <a:ln>
                  <a:noFill/>
                </a:ln>
                <a:solidFill>
                  <a:srgbClr val="C00000"/>
                </a:solidFill>
                <a:effectLst/>
                <a:uLnTx/>
                <a:uFillTx/>
                <a:latin typeface="Arial" pitchFamily="34" charset="0"/>
                <a:cs typeface="Arial" pitchFamily="34" charset="0"/>
              </a:rPr>
              <a:t>M</a:t>
            </a:r>
            <a:r>
              <a:rPr kumimoji="0" lang="en-US" sz="2400" b="0" i="0" u="none" strike="noStrike" kern="1200" cap="none" spc="0" normalizeH="0" baseline="0" noProof="0" dirty="0" smtClean="0">
                <a:ln>
                  <a:noFill/>
                </a:ln>
                <a:solidFill>
                  <a:srgbClr val="C00000"/>
                </a:solidFill>
                <a:effectLst/>
                <a:uLnTx/>
                <a:uFillTx/>
                <a:latin typeface="Arial" pitchFamily="34" charset="0"/>
                <a:cs typeface="Arial" pitchFamily="34" charset="0"/>
              </a:rPr>
              <a:t> H</a:t>
            </a:r>
            <a:r>
              <a:rPr kumimoji="0" lang="en-US" sz="2400" b="0" i="0" u="none" strike="noStrike" kern="1200" cap="none" spc="0" normalizeH="0" baseline="-25000" noProof="0" dirty="0" smtClean="0">
                <a:ln>
                  <a:noFill/>
                </a:ln>
                <a:solidFill>
                  <a:srgbClr val="C00000"/>
                </a:solidFill>
                <a:effectLst/>
                <a:uLnTx/>
                <a:uFillTx/>
                <a:latin typeface="Arial" pitchFamily="34" charset="0"/>
                <a:cs typeface="Arial" pitchFamily="34" charset="0"/>
              </a:rPr>
              <a:t>2</a:t>
            </a:r>
            <a:r>
              <a:rPr kumimoji="0" lang="en-US" sz="2400" b="0" i="0" u="none" strike="noStrike" kern="1200" cap="none" spc="0" normalizeH="0" baseline="0" noProof="0" dirty="0" smtClean="0">
                <a:ln>
                  <a:noFill/>
                </a:ln>
                <a:solidFill>
                  <a:srgbClr val="C00000"/>
                </a:solidFill>
                <a:effectLst/>
                <a:uLnTx/>
                <a:uFillTx/>
                <a:latin typeface="Arial" pitchFamily="34" charset="0"/>
                <a:cs typeface="Arial" pitchFamily="34" charset="0"/>
              </a:rPr>
              <a:t> and 2.000 x 10</a:t>
            </a:r>
            <a:r>
              <a:rPr kumimoji="0" lang="en-US" sz="2400" b="0" i="0" u="none" strike="noStrike" kern="1200" cap="none" spc="0" normalizeH="0" baseline="30000" noProof="0" dirty="0" smtClean="0">
                <a:ln>
                  <a:noFill/>
                </a:ln>
                <a:solidFill>
                  <a:srgbClr val="C00000"/>
                </a:solidFill>
                <a:effectLst/>
                <a:uLnTx/>
                <a:uFillTx/>
                <a:latin typeface="Arial" pitchFamily="34" charset="0"/>
                <a:cs typeface="Arial" pitchFamily="34" charset="0"/>
              </a:rPr>
              <a:t>-3</a:t>
            </a:r>
            <a:r>
              <a:rPr kumimoji="0" lang="en-US" sz="2400" b="0" i="0" u="none" strike="noStrike" kern="1200" cap="none" spc="0" normalizeH="0" baseline="0" noProof="0" dirty="0" smtClean="0">
                <a:ln>
                  <a:noFill/>
                </a:ln>
                <a:solidFill>
                  <a:srgbClr val="C00000"/>
                </a:solidFill>
                <a:effectLst/>
                <a:uLnTx/>
                <a:uFillTx/>
                <a:latin typeface="Arial" pitchFamily="34" charset="0"/>
                <a:cs typeface="Arial" pitchFamily="34" charset="0"/>
              </a:rPr>
              <a:t> </a:t>
            </a:r>
            <a:r>
              <a:rPr kumimoji="0" lang="en-US" sz="2400" b="0" i="1" u="none" strike="noStrike" kern="1200" cap="none" spc="0" normalizeH="0" baseline="0" noProof="0" dirty="0" smtClean="0">
                <a:ln>
                  <a:noFill/>
                </a:ln>
                <a:solidFill>
                  <a:srgbClr val="C00000"/>
                </a:solidFill>
                <a:effectLst/>
                <a:uLnTx/>
                <a:uFillTx/>
                <a:latin typeface="Arial" pitchFamily="34" charset="0"/>
                <a:cs typeface="Arial" pitchFamily="34" charset="0"/>
              </a:rPr>
              <a:t>M</a:t>
            </a:r>
            <a:r>
              <a:rPr kumimoji="0" lang="en-US" sz="2400" b="0" i="0" u="none" strike="noStrike" kern="1200" cap="none" spc="0" normalizeH="0" baseline="0" noProof="0" dirty="0" smtClean="0">
                <a:ln>
                  <a:noFill/>
                </a:ln>
                <a:solidFill>
                  <a:srgbClr val="C00000"/>
                </a:solidFill>
                <a:effectLst/>
                <a:uLnTx/>
                <a:uFillTx/>
                <a:latin typeface="Arial" pitchFamily="34" charset="0"/>
                <a:cs typeface="Arial" pitchFamily="34" charset="0"/>
              </a:rPr>
              <a:t> I</a:t>
            </a:r>
            <a:r>
              <a:rPr kumimoji="0" lang="en-US" sz="2400" b="0" i="0" u="none" strike="noStrike" kern="1200" cap="none" spc="0" normalizeH="0" baseline="-25000" noProof="0" dirty="0" smtClean="0">
                <a:ln>
                  <a:noFill/>
                </a:ln>
                <a:solidFill>
                  <a:srgbClr val="C00000"/>
                </a:solidFill>
                <a:effectLst/>
                <a:uLnTx/>
                <a:uFillTx/>
                <a:latin typeface="Arial" pitchFamily="34" charset="0"/>
                <a:cs typeface="Arial" pitchFamily="34" charset="0"/>
              </a:rPr>
              <a:t>2</a:t>
            </a:r>
            <a:r>
              <a:rPr kumimoji="0" lang="en-US" sz="2400" b="0" i="0" u="none" strike="noStrike" kern="1200" cap="none" spc="0" normalizeH="0" baseline="0" noProof="0" dirty="0" smtClean="0">
                <a:ln>
                  <a:noFill/>
                </a:ln>
                <a:solidFill>
                  <a:srgbClr val="C00000"/>
                </a:solidFill>
                <a:effectLst/>
                <a:uLnTx/>
                <a:uFillTx/>
                <a:latin typeface="Arial" pitchFamily="34" charset="0"/>
                <a:cs typeface="Arial" pitchFamily="34" charset="0"/>
              </a:rPr>
              <a:t> at 448 </a:t>
            </a:r>
            <a:r>
              <a:rPr kumimoji="0" lang="en-US" sz="2400" b="0" i="0" u="none" strike="noStrike" kern="1200" cap="none" spc="0" normalizeH="0" baseline="0" noProof="0" dirty="0" smtClean="0">
                <a:ln>
                  <a:noFill/>
                </a:ln>
                <a:solidFill>
                  <a:srgbClr val="C00000"/>
                </a:solidFill>
                <a:effectLst/>
                <a:uLnTx/>
                <a:uFillTx/>
                <a:latin typeface="Arial" pitchFamily="34" charset="0"/>
                <a:cs typeface="Arial" pitchFamily="34" charset="0"/>
                <a:sym typeface="Symbol" pitchFamily="1" charset="2"/>
              </a:rPr>
              <a:t>C is allowed to reach equilibrium. Analysis of the equilibrium mixture shows that the concentration of HI is 1.87 x 10</a:t>
            </a:r>
            <a:r>
              <a:rPr kumimoji="0" lang="en-US" sz="2400" b="0" i="0" u="none" strike="noStrike" kern="1200" cap="none" spc="0" normalizeH="0" baseline="30000" noProof="0" dirty="0" smtClean="0">
                <a:ln>
                  <a:noFill/>
                </a:ln>
                <a:solidFill>
                  <a:srgbClr val="C00000"/>
                </a:solidFill>
                <a:effectLst/>
                <a:uLnTx/>
                <a:uFillTx/>
                <a:latin typeface="Arial" pitchFamily="34" charset="0"/>
                <a:cs typeface="Arial" pitchFamily="34" charset="0"/>
                <a:sym typeface="Symbol" pitchFamily="1" charset="2"/>
              </a:rPr>
              <a:t>-3</a:t>
            </a:r>
            <a:r>
              <a:rPr kumimoji="0" lang="en-US" sz="2400" b="0" i="0" u="none" strike="noStrike" kern="1200" cap="none" spc="0" normalizeH="0" baseline="0" noProof="0" dirty="0" smtClean="0">
                <a:ln>
                  <a:noFill/>
                </a:ln>
                <a:solidFill>
                  <a:srgbClr val="C00000"/>
                </a:solidFill>
                <a:effectLst/>
                <a:uLnTx/>
                <a:uFillTx/>
                <a:latin typeface="Arial" pitchFamily="34" charset="0"/>
                <a:cs typeface="Arial" pitchFamily="34" charset="0"/>
                <a:sym typeface="Symbol" pitchFamily="1" charset="2"/>
              </a:rPr>
              <a:t> </a:t>
            </a:r>
            <a:r>
              <a:rPr kumimoji="0" lang="en-US" sz="2400" b="0" i="1" u="none" strike="noStrike" kern="1200" cap="none" spc="0" normalizeH="0" baseline="0" noProof="0" dirty="0" smtClean="0">
                <a:ln>
                  <a:noFill/>
                </a:ln>
                <a:solidFill>
                  <a:srgbClr val="C00000"/>
                </a:solidFill>
                <a:effectLst/>
                <a:uLnTx/>
                <a:uFillTx/>
                <a:latin typeface="Arial" pitchFamily="34" charset="0"/>
                <a:cs typeface="Arial" pitchFamily="34" charset="0"/>
                <a:sym typeface="Symbol" pitchFamily="1" charset="2"/>
              </a:rPr>
              <a:t>M</a:t>
            </a:r>
            <a:r>
              <a:rPr kumimoji="0" lang="en-US" sz="2400" b="0" i="0" u="none" strike="noStrike" kern="1200" cap="none" spc="0" normalizeH="0" baseline="0" noProof="0" dirty="0" smtClean="0">
                <a:ln>
                  <a:noFill/>
                </a:ln>
                <a:solidFill>
                  <a:srgbClr val="C00000"/>
                </a:solidFill>
                <a:effectLst/>
                <a:uLnTx/>
                <a:uFillTx/>
                <a:latin typeface="Arial" pitchFamily="34" charset="0"/>
                <a:cs typeface="Arial" pitchFamily="34" charset="0"/>
                <a:sym typeface="Symbol" pitchFamily="1" charset="2"/>
              </a:rPr>
              <a:t>.  Calculate </a:t>
            </a:r>
            <a:r>
              <a:rPr kumimoji="0" lang="en-US" sz="2400" b="0" i="1" u="none" strike="noStrike" kern="1200" cap="none" spc="0" normalizeH="0" baseline="0" noProof="0" dirty="0" err="1" smtClean="0">
                <a:ln>
                  <a:noFill/>
                </a:ln>
                <a:solidFill>
                  <a:srgbClr val="C00000"/>
                </a:solidFill>
                <a:effectLst/>
                <a:uLnTx/>
                <a:uFillTx/>
                <a:latin typeface="Arial" pitchFamily="34" charset="0"/>
                <a:cs typeface="Arial" pitchFamily="34" charset="0"/>
                <a:sym typeface="Symbol" pitchFamily="1" charset="2"/>
              </a:rPr>
              <a:t>K</a:t>
            </a:r>
            <a:r>
              <a:rPr kumimoji="0" lang="en-US" sz="2400" b="0" i="0" u="none" strike="noStrike" kern="1200" cap="none" spc="0" normalizeH="0" baseline="-25000" noProof="0" dirty="0" err="1" smtClean="0">
                <a:ln>
                  <a:noFill/>
                </a:ln>
                <a:solidFill>
                  <a:srgbClr val="C00000"/>
                </a:solidFill>
                <a:effectLst/>
                <a:uLnTx/>
                <a:uFillTx/>
                <a:latin typeface="Arial" pitchFamily="34" charset="0"/>
                <a:cs typeface="Arial" pitchFamily="34" charset="0"/>
                <a:sym typeface="Symbol" pitchFamily="1" charset="2"/>
              </a:rPr>
              <a:t>c</a:t>
            </a:r>
            <a:r>
              <a:rPr kumimoji="0" lang="en-US" sz="2400" b="0" i="0" u="none" strike="noStrike" kern="1200" cap="none" spc="0" normalizeH="0" baseline="0" noProof="0" dirty="0" smtClean="0">
                <a:ln>
                  <a:noFill/>
                </a:ln>
                <a:solidFill>
                  <a:srgbClr val="C00000"/>
                </a:solidFill>
                <a:effectLst/>
                <a:uLnTx/>
                <a:uFillTx/>
                <a:latin typeface="Arial" pitchFamily="34" charset="0"/>
                <a:cs typeface="Arial" pitchFamily="34" charset="0"/>
                <a:sym typeface="Symbol" pitchFamily="1" charset="2"/>
              </a:rPr>
              <a:t> at 448 C for the reaction taking place, which is</a:t>
            </a:r>
            <a:r>
              <a:rPr lang="en-US" sz="2400" dirty="0" smtClean="0">
                <a:solidFill>
                  <a:srgbClr val="C00000"/>
                </a:solidFill>
                <a:latin typeface="Arial" pitchFamily="34" charset="0"/>
                <a:cs typeface="Arial" pitchFamily="34" charset="0"/>
              </a:rPr>
              <a:t> the equilibrium constant?</a:t>
            </a:r>
            <a:endParaRPr kumimoji="0" lang="en-US" sz="2400" b="0" i="0" u="none" strike="noStrike" kern="1200" cap="none" spc="0" normalizeH="0" baseline="0" noProof="0" dirty="0">
              <a:ln>
                <a:noFill/>
              </a:ln>
              <a:solidFill>
                <a:srgbClr val="C00000"/>
              </a:solidFill>
              <a:effectLst/>
              <a:uLnTx/>
              <a:uFillTx/>
              <a:latin typeface="Arial" pitchFamily="34" charset="0"/>
              <a:cs typeface="Arial" pitchFamily="34" charset="0"/>
            </a:endParaRPr>
          </a:p>
        </p:txBody>
      </p:sp>
      <p:grpSp>
        <p:nvGrpSpPr>
          <p:cNvPr id="4" name="Group 11"/>
          <p:cNvGrpSpPr>
            <a:grpSpLocks/>
          </p:cNvGrpSpPr>
          <p:nvPr/>
        </p:nvGrpSpPr>
        <p:grpSpPr bwMode="auto">
          <a:xfrm>
            <a:off x="1295400" y="4235450"/>
            <a:ext cx="5137150" cy="717550"/>
            <a:chOff x="720" y="3570"/>
            <a:chExt cx="3236" cy="452"/>
          </a:xfrm>
        </p:grpSpPr>
        <p:sp>
          <p:nvSpPr>
            <p:cNvPr id="5" name="Rectangle 7"/>
            <p:cNvSpPr>
              <a:spLocks noChangeArrowheads="1"/>
            </p:cNvSpPr>
            <p:nvPr/>
          </p:nvSpPr>
          <p:spPr bwMode="auto">
            <a:xfrm>
              <a:off x="720" y="3570"/>
              <a:ext cx="1363" cy="407"/>
            </a:xfrm>
            <a:prstGeom prst="rect">
              <a:avLst/>
            </a:prstGeom>
            <a:noFill/>
            <a:ln w="9525">
              <a:noFill/>
              <a:miter lim="800000"/>
              <a:headEnd/>
              <a:tailEnd/>
            </a:ln>
          </p:spPr>
          <p:txBody>
            <a:bodyPr wrap="none">
              <a:spAutoFit/>
            </a:bodyPr>
            <a:lstStyle/>
            <a:p>
              <a:r>
                <a:rPr lang="en-US" sz="3600" dirty="0">
                  <a:solidFill>
                    <a:srgbClr val="C82E32"/>
                  </a:solidFill>
                </a:rPr>
                <a:t>H</a:t>
              </a:r>
              <a:r>
                <a:rPr lang="en-US" sz="3600" baseline="-25000" dirty="0">
                  <a:solidFill>
                    <a:srgbClr val="C82E32"/>
                  </a:solidFill>
                </a:rPr>
                <a:t>2 (</a:t>
              </a:r>
              <a:r>
                <a:rPr lang="en-US" sz="3600" i="1" baseline="-25000" dirty="0">
                  <a:solidFill>
                    <a:srgbClr val="C82E32"/>
                  </a:solidFill>
                </a:rPr>
                <a:t>g</a:t>
              </a:r>
              <a:r>
                <a:rPr lang="en-US" sz="3600" baseline="-25000" dirty="0">
                  <a:solidFill>
                    <a:srgbClr val="C82E32"/>
                  </a:solidFill>
                </a:rPr>
                <a:t>)</a:t>
              </a:r>
              <a:r>
                <a:rPr lang="en-US" sz="3600" dirty="0">
                  <a:solidFill>
                    <a:srgbClr val="C82E32"/>
                  </a:solidFill>
                </a:rPr>
                <a:t> + I</a:t>
              </a:r>
              <a:r>
                <a:rPr lang="en-US" sz="3600" baseline="-25000" dirty="0">
                  <a:solidFill>
                    <a:srgbClr val="C82E32"/>
                  </a:solidFill>
                </a:rPr>
                <a:t>2 </a:t>
              </a:r>
              <a:r>
                <a:rPr lang="en-US" sz="3600" baseline="-25000" dirty="0" smtClean="0">
                  <a:solidFill>
                    <a:srgbClr val="C82E32"/>
                  </a:solidFill>
                </a:rPr>
                <a:t>(</a:t>
              </a:r>
              <a:r>
                <a:rPr lang="en-US" sz="3600" i="1" baseline="-25000" dirty="0" smtClean="0">
                  <a:solidFill>
                    <a:srgbClr val="C82E32"/>
                  </a:solidFill>
                </a:rPr>
                <a:t>g</a:t>
              </a:r>
              <a:r>
                <a:rPr lang="en-US" sz="3600" baseline="-25000" dirty="0" smtClean="0">
                  <a:solidFill>
                    <a:srgbClr val="C82E32"/>
                  </a:solidFill>
                </a:rPr>
                <a:t>)</a:t>
              </a:r>
              <a:endParaRPr lang="en-US" sz="3200" dirty="0">
                <a:solidFill>
                  <a:srgbClr val="C82E32"/>
                </a:solidFill>
              </a:endParaRPr>
            </a:p>
          </p:txBody>
        </p:sp>
        <p:sp>
          <p:nvSpPr>
            <p:cNvPr id="6" name="Rectangle 9"/>
            <p:cNvSpPr>
              <a:spLocks noChangeArrowheads="1"/>
            </p:cNvSpPr>
            <p:nvPr/>
          </p:nvSpPr>
          <p:spPr bwMode="auto">
            <a:xfrm>
              <a:off x="3024" y="3618"/>
              <a:ext cx="932" cy="404"/>
            </a:xfrm>
            <a:prstGeom prst="rect">
              <a:avLst/>
            </a:prstGeom>
            <a:noFill/>
            <a:ln w="9525">
              <a:noFill/>
              <a:miter lim="800000"/>
              <a:headEnd/>
              <a:tailEnd/>
            </a:ln>
          </p:spPr>
          <p:txBody>
            <a:bodyPr wrap="none">
              <a:spAutoFit/>
            </a:bodyPr>
            <a:lstStyle/>
            <a:p>
              <a:r>
                <a:rPr lang="en-US" sz="3600" dirty="0">
                  <a:solidFill>
                    <a:srgbClr val="C82E32"/>
                  </a:solidFill>
                </a:rPr>
                <a:t>2 HI</a:t>
              </a:r>
              <a:r>
                <a:rPr lang="en-US" sz="3600" baseline="-25000" dirty="0">
                  <a:solidFill>
                    <a:srgbClr val="C82E32"/>
                  </a:solidFill>
                </a:rPr>
                <a:t> (</a:t>
              </a:r>
              <a:r>
                <a:rPr lang="en-US" sz="3600" i="1" baseline="-25000" dirty="0">
                  <a:solidFill>
                    <a:srgbClr val="C82E32"/>
                  </a:solidFill>
                </a:rPr>
                <a:t>g</a:t>
              </a:r>
              <a:r>
                <a:rPr lang="en-US" sz="3600" baseline="-25000" dirty="0">
                  <a:solidFill>
                    <a:srgbClr val="C82E32"/>
                  </a:solidFill>
                </a:rPr>
                <a:t>)</a:t>
              </a:r>
              <a:endParaRPr lang="en-US" sz="3200" dirty="0">
                <a:solidFill>
                  <a:srgbClr val="C82E32"/>
                </a:solidFill>
              </a:endParaRPr>
            </a:p>
          </p:txBody>
        </p:sp>
      </p:grpSp>
      <p:pic>
        <p:nvPicPr>
          <p:cNvPr id="8" name="Picture 18" descr="equilibrium"/>
          <p:cNvPicPr>
            <a:picLocks noChangeAspect="1" noChangeArrowheads="1"/>
          </p:cNvPicPr>
          <p:nvPr/>
        </p:nvPicPr>
        <p:blipFill>
          <a:blip r:embed="rId3" cstate="print"/>
          <a:srcRect/>
          <a:stretch>
            <a:fillRect/>
          </a:stretch>
        </p:blipFill>
        <p:spPr bwMode="auto">
          <a:xfrm>
            <a:off x="3505200" y="4610100"/>
            <a:ext cx="1244600" cy="190500"/>
          </a:xfrm>
          <a:prstGeom prst="rect">
            <a:avLst/>
          </a:prstGeom>
          <a:noFill/>
        </p:spPr>
      </p:pic>
    </p:spTree>
    <p:extLst>
      <p:ext uri="{BB962C8B-B14F-4D97-AF65-F5344CB8AC3E}">
        <p14:creationId xmlns:p14="http://schemas.microsoft.com/office/powerpoint/2010/main" val="4195912091"/>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noChangeArrowheads="1"/>
          </p:cNvPicPr>
          <p:nvPr/>
        </p:nvPicPr>
        <p:blipFill>
          <a:blip r:embed="rId2" cstate="print"/>
          <a:srcRect/>
          <a:stretch>
            <a:fillRect/>
          </a:stretch>
        </p:blipFill>
        <p:spPr bwMode="auto">
          <a:xfrm>
            <a:off x="0" y="0"/>
            <a:ext cx="9177276" cy="6858000"/>
          </a:xfrm>
          <a:prstGeom prst="rect">
            <a:avLst/>
          </a:prstGeom>
          <a:noFill/>
          <a:ln w="9525">
            <a:noFill/>
            <a:miter lim="800000"/>
            <a:headEnd/>
            <a:tailEnd/>
          </a:ln>
        </p:spPr>
      </p:pic>
      <p:sp>
        <p:nvSpPr>
          <p:cNvPr id="2" name="Rectangle 2"/>
          <p:cNvSpPr txBox="1">
            <a:spLocks noChangeArrowheads="1"/>
          </p:cNvSpPr>
          <p:nvPr/>
        </p:nvSpPr>
        <p:spPr>
          <a:xfrm>
            <a:off x="0" y="304800"/>
            <a:ext cx="9144000" cy="1143000"/>
          </a:xfrm>
          <a:prstGeom prst="rect">
            <a:avLst/>
          </a:prstGeom>
        </p:spPr>
        <p:txBody>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3600" b="0" i="0" u="none" strike="noStrike" kern="1200" cap="none" spc="0" normalizeH="0" baseline="0" noProof="0" dirty="0" smtClean="0">
                <a:ln>
                  <a:noFill/>
                </a:ln>
                <a:solidFill>
                  <a:schemeClr val="tx1"/>
                </a:solidFill>
                <a:effectLst/>
                <a:uLnTx/>
                <a:uFillTx/>
                <a:latin typeface="+mj-lt"/>
                <a:ea typeface="+mj-ea"/>
                <a:cs typeface="+mj-cs"/>
              </a:rPr>
              <a:t>We can now calculate the equilibrium concentrations of all three compounds…</a:t>
            </a:r>
            <a:endParaRPr kumimoji="0" lang="en-US" sz="4400" b="0" i="0" u="none" strike="noStrike" kern="1200" cap="none" spc="0" normalizeH="0" baseline="0" noProof="0" dirty="0">
              <a:ln>
                <a:noFill/>
              </a:ln>
              <a:solidFill>
                <a:schemeClr val="tx1"/>
              </a:solidFill>
              <a:effectLst/>
              <a:uLnTx/>
              <a:uFillTx/>
              <a:latin typeface="+mj-lt"/>
              <a:ea typeface="+mj-ea"/>
              <a:cs typeface="+mj-cs"/>
            </a:endParaRPr>
          </a:p>
        </p:txBody>
      </p:sp>
      <p:graphicFrame>
        <p:nvGraphicFramePr>
          <p:cNvPr id="3" name="Group 30"/>
          <p:cNvGraphicFramePr>
            <a:graphicFrameLocks/>
          </p:cNvGraphicFramePr>
          <p:nvPr/>
        </p:nvGraphicFramePr>
        <p:xfrm>
          <a:off x="304800" y="1981200"/>
          <a:ext cx="8534400" cy="2971800"/>
        </p:xfrm>
        <a:graphic>
          <a:graphicData uri="http://schemas.openxmlformats.org/drawingml/2006/table">
            <a:tbl>
              <a:tblPr/>
              <a:tblGrid>
                <a:gridCol w="2174875"/>
                <a:gridCol w="2092325"/>
                <a:gridCol w="2133600"/>
                <a:gridCol w="2133600"/>
              </a:tblGrid>
              <a:tr h="74295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dirty="0" smtClean="0">
                        <a:ln>
                          <a:noFill/>
                        </a:ln>
                        <a:solidFill>
                          <a:schemeClr val="tx1"/>
                        </a:solidFill>
                        <a:effectLst/>
                        <a:latin typeface="Arial" charset="0"/>
                        <a:ea typeface="ＭＳ Ｐゴシック" pitchFamily="1" charset="-128"/>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chemeClr val="tx1"/>
                          </a:solidFill>
                          <a:effectLst/>
                          <a:latin typeface="Arial" charset="0"/>
                          <a:ea typeface="ＭＳ Ｐゴシック" pitchFamily="1" charset="-128"/>
                        </a:rPr>
                        <a:t>[H</a:t>
                      </a:r>
                      <a:r>
                        <a:rPr kumimoji="0" lang="en-US" sz="2800" b="0" i="0" u="none" strike="noStrike" cap="none" normalizeH="0" baseline="-25000" smtClean="0">
                          <a:ln>
                            <a:noFill/>
                          </a:ln>
                          <a:solidFill>
                            <a:schemeClr val="tx1"/>
                          </a:solidFill>
                          <a:effectLst/>
                          <a:latin typeface="Arial" charset="0"/>
                          <a:ea typeface="ＭＳ Ｐゴシック" pitchFamily="1" charset="-128"/>
                        </a:rPr>
                        <a:t>2</a:t>
                      </a:r>
                      <a:r>
                        <a:rPr kumimoji="0" lang="en-US" sz="2800" b="0" i="0" u="none" strike="noStrike" cap="none" normalizeH="0" baseline="0" smtClean="0">
                          <a:ln>
                            <a:noFill/>
                          </a:ln>
                          <a:solidFill>
                            <a:schemeClr val="tx1"/>
                          </a:solidFill>
                          <a:effectLst/>
                          <a:latin typeface="Arial" charset="0"/>
                          <a:ea typeface="ＭＳ Ｐゴシック" pitchFamily="1" charset="-128"/>
                        </a:rPr>
                        <a:t>], </a:t>
                      </a:r>
                      <a:r>
                        <a:rPr kumimoji="0" lang="en-US" sz="2800" b="0" i="1" u="none" strike="noStrike" cap="none" normalizeH="0" baseline="0" smtClean="0">
                          <a:ln>
                            <a:noFill/>
                          </a:ln>
                          <a:solidFill>
                            <a:schemeClr val="tx1"/>
                          </a:solidFill>
                          <a:effectLst/>
                          <a:latin typeface="Arial" charset="0"/>
                          <a:ea typeface="ＭＳ Ｐゴシック" pitchFamily="1" charset="-128"/>
                        </a:rPr>
                        <a:t>M</a:t>
                      </a:r>
                      <a:endParaRPr kumimoji="0" lang="en-US" sz="2800" b="0" i="0" u="none" strike="noStrike" cap="none" normalizeH="0" baseline="0" smtClean="0">
                        <a:ln>
                          <a:noFill/>
                        </a:ln>
                        <a:solidFill>
                          <a:schemeClr val="tx1"/>
                        </a:solidFill>
                        <a:effectLst/>
                        <a:latin typeface="Arial" charset="0"/>
                        <a:ea typeface="ＭＳ Ｐゴシック" pitchFamily="1" charset="-12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chemeClr val="tx1"/>
                          </a:solidFill>
                          <a:effectLst/>
                          <a:latin typeface="Arial" charset="0"/>
                          <a:ea typeface="ＭＳ Ｐゴシック" pitchFamily="1" charset="-128"/>
                        </a:rPr>
                        <a:t>[I</a:t>
                      </a:r>
                      <a:r>
                        <a:rPr kumimoji="0" lang="en-US" sz="2800" b="0" i="0" u="none" strike="noStrike" cap="none" normalizeH="0" baseline="-25000" smtClean="0">
                          <a:ln>
                            <a:noFill/>
                          </a:ln>
                          <a:solidFill>
                            <a:schemeClr val="tx1"/>
                          </a:solidFill>
                          <a:effectLst/>
                          <a:latin typeface="Arial" charset="0"/>
                          <a:ea typeface="ＭＳ Ｐゴシック" pitchFamily="1" charset="-128"/>
                        </a:rPr>
                        <a:t>2</a:t>
                      </a:r>
                      <a:r>
                        <a:rPr kumimoji="0" lang="en-US" sz="2800" b="0" i="0" u="none" strike="noStrike" cap="none" normalizeH="0" baseline="0" smtClean="0">
                          <a:ln>
                            <a:noFill/>
                          </a:ln>
                          <a:solidFill>
                            <a:schemeClr val="tx1"/>
                          </a:solidFill>
                          <a:effectLst/>
                          <a:latin typeface="Arial" charset="0"/>
                          <a:ea typeface="ＭＳ Ｐゴシック" pitchFamily="1" charset="-128"/>
                        </a:rPr>
                        <a:t>], </a:t>
                      </a:r>
                      <a:r>
                        <a:rPr kumimoji="0" lang="en-US" sz="2800" b="0" i="1" u="none" strike="noStrike" cap="none" normalizeH="0" baseline="0" smtClean="0">
                          <a:ln>
                            <a:noFill/>
                          </a:ln>
                          <a:solidFill>
                            <a:schemeClr val="tx1"/>
                          </a:solidFill>
                          <a:effectLst/>
                          <a:latin typeface="Arial" charset="0"/>
                          <a:ea typeface="ＭＳ Ｐゴシック" pitchFamily="1" charset="-128"/>
                        </a:rPr>
                        <a:t>M</a:t>
                      </a:r>
                      <a:endParaRPr kumimoji="0" lang="en-US" sz="2800" b="0" i="0" u="none" strike="noStrike" cap="none" normalizeH="0" baseline="0" smtClean="0">
                        <a:ln>
                          <a:noFill/>
                        </a:ln>
                        <a:solidFill>
                          <a:schemeClr val="tx1"/>
                        </a:solidFill>
                        <a:effectLst/>
                        <a:latin typeface="Arial" charset="0"/>
                        <a:ea typeface="ＭＳ Ｐゴシック" pitchFamily="1" charset="-12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dirty="0" smtClean="0">
                          <a:ln>
                            <a:noFill/>
                          </a:ln>
                          <a:solidFill>
                            <a:schemeClr val="tx1"/>
                          </a:solidFill>
                          <a:effectLst/>
                          <a:latin typeface="Arial" charset="0"/>
                          <a:ea typeface="ＭＳ Ｐゴシック" pitchFamily="1" charset="-128"/>
                        </a:rPr>
                        <a:t>[HI], </a:t>
                      </a:r>
                      <a:r>
                        <a:rPr kumimoji="0" lang="en-US" sz="2800" b="0" i="1" u="none" strike="noStrike" cap="none" normalizeH="0" baseline="0" dirty="0" smtClean="0">
                          <a:ln>
                            <a:noFill/>
                          </a:ln>
                          <a:solidFill>
                            <a:schemeClr val="tx1"/>
                          </a:solidFill>
                          <a:effectLst/>
                          <a:latin typeface="Arial" charset="0"/>
                          <a:ea typeface="ＭＳ Ｐゴシック" pitchFamily="1" charset="-128"/>
                        </a:rPr>
                        <a:t>M</a:t>
                      </a:r>
                      <a:endParaRPr kumimoji="0" lang="en-US" sz="2800" b="0" i="0" u="none" strike="noStrike" cap="none" normalizeH="0" baseline="0" dirty="0" smtClean="0">
                        <a:ln>
                          <a:noFill/>
                        </a:ln>
                        <a:solidFill>
                          <a:schemeClr val="tx1"/>
                        </a:solidFill>
                        <a:effectLst/>
                        <a:latin typeface="Arial" charset="0"/>
                        <a:ea typeface="ＭＳ Ｐゴシック" pitchFamily="1" charset="-128"/>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74295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smtClean="0">
                          <a:ln>
                            <a:noFill/>
                          </a:ln>
                          <a:solidFill>
                            <a:schemeClr val="tx1"/>
                          </a:solidFill>
                          <a:effectLst/>
                          <a:latin typeface="Arial" charset="0"/>
                          <a:ea typeface="ＭＳ Ｐゴシック" pitchFamily="1" charset="-128"/>
                        </a:rPr>
                        <a:t>Initially</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chemeClr val="tx1"/>
                          </a:solidFill>
                          <a:effectLst/>
                          <a:latin typeface="Arial" charset="0"/>
                          <a:ea typeface="ＭＳ Ｐゴシック" pitchFamily="1" charset="-128"/>
                        </a:rPr>
                        <a:t>1.000 x 10</a:t>
                      </a:r>
                      <a:r>
                        <a:rPr kumimoji="0" lang="en-US" sz="2400" b="0" i="0" u="none" strike="noStrike" cap="none" normalizeH="0" baseline="30000" smtClean="0">
                          <a:ln>
                            <a:noFill/>
                          </a:ln>
                          <a:solidFill>
                            <a:schemeClr val="tx1"/>
                          </a:solidFill>
                          <a:effectLst/>
                          <a:latin typeface="Arial" charset="0"/>
                          <a:ea typeface="ＭＳ Ｐゴシック" pitchFamily="1" charset="-128"/>
                        </a:rPr>
                        <a:t>-3</a:t>
                      </a:r>
                      <a:endParaRPr kumimoji="0" lang="en-US" sz="2400" b="0" i="0" u="none" strike="noStrike" cap="none" normalizeH="0" baseline="0" smtClean="0">
                        <a:ln>
                          <a:noFill/>
                        </a:ln>
                        <a:solidFill>
                          <a:schemeClr val="tx1"/>
                        </a:solidFill>
                        <a:effectLst/>
                        <a:latin typeface="Arial" charset="0"/>
                        <a:ea typeface="ＭＳ Ｐゴシック" pitchFamily="1" charset="-12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chemeClr val="tx1"/>
                          </a:solidFill>
                          <a:effectLst/>
                          <a:latin typeface="Arial" charset="0"/>
                          <a:ea typeface="ＭＳ Ｐゴシック" pitchFamily="1" charset="-128"/>
                        </a:rPr>
                        <a:t>2.000 x 10</a:t>
                      </a:r>
                      <a:r>
                        <a:rPr kumimoji="0" lang="en-US" sz="2400" b="0" i="0" u="none" strike="noStrike" cap="none" normalizeH="0" baseline="30000" smtClean="0">
                          <a:ln>
                            <a:noFill/>
                          </a:ln>
                          <a:solidFill>
                            <a:schemeClr val="tx1"/>
                          </a:solidFill>
                          <a:effectLst/>
                          <a:latin typeface="Arial" charset="0"/>
                          <a:ea typeface="ＭＳ Ｐゴシック" pitchFamily="1" charset="-128"/>
                        </a:rPr>
                        <a:t>-3</a:t>
                      </a:r>
                      <a:endParaRPr kumimoji="0" lang="en-US" sz="2400" b="0" i="0" u="none" strike="noStrike" cap="none" normalizeH="0" baseline="0" smtClean="0">
                        <a:ln>
                          <a:noFill/>
                        </a:ln>
                        <a:solidFill>
                          <a:schemeClr val="tx1"/>
                        </a:solidFill>
                        <a:effectLst/>
                        <a:latin typeface="Arial" charset="0"/>
                        <a:ea typeface="ＭＳ Ｐゴシック" pitchFamily="1" charset="-12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smtClean="0">
                          <a:ln>
                            <a:noFill/>
                          </a:ln>
                          <a:solidFill>
                            <a:schemeClr val="tx1"/>
                          </a:solidFill>
                          <a:effectLst/>
                          <a:latin typeface="Arial" charset="0"/>
                          <a:ea typeface="ＭＳ Ｐゴシック" pitchFamily="1" charset="-128"/>
                        </a:rPr>
                        <a:t>0</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74295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smtClean="0">
                          <a:ln>
                            <a:noFill/>
                          </a:ln>
                          <a:solidFill>
                            <a:schemeClr val="tx1"/>
                          </a:solidFill>
                          <a:effectLst/>
                          <a:latin typeface="Arial" charset="0"/>
                          <a:ea typeface="ＭＳ Ｐゴシック" pitchFamily="1" charset="-128"/>
                        </a:rPr>
                        <a:t>Change</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smtClean="0">
                          <a:ln>
                            <a:noFill/>
                          </a:ln>
                          <a:solidFill>
                            <a:srgbClr val="C00000"/>
                          </a:solidFill>
                          <a:effectLst/>
                          <a:latin typeface="Arial" charset="0"/>
                          <a:ea typeface="ＭＳ Ｐゴシック" pitchFamily="1" charset="-128"/>
                        </a:rPr>
                        <a:t>-9.35 x 10</a:t>
                      </a:r>
                      <a:r>
                        <a:rPr kumimoji="0" lang="en-US" sz="2400" b="0" i="0" u="none" strike="noStrike" cap="none" normalizeH="0" baseline="30000" dirty="0" smtClean="0">
                          <a:ln>
                            <a:noFill/>
                          </a:ln>
                          <a:solidFill>
                            <a:srgbClr val="C00000"/>
                          </a:solidFill>
                          <a:effectLst/>
                          <a:latin typeface="Arial" charset="0"/>
                          <a:ea typeface="ＭＳ Ｐゴシック" pitchFamily="1" charset="-128"/>
                        </a:rPr>
                        <a:t>-4</a:t>
                      </a:r>
                      <a:endParaRPr kumimoji="0" lang="en-US" sz="2400" b="0" i="0" u="none" strike="noStrike" cap="none" normalizeH="0" baseline="0" dirty="0" smtClean="0">
                        <a:ln>
                          <a:noFill/>
                        </a:ln>
                        <a:solidFill>
                          <a:srgbClr val="C00000"/>
                        </a:solidFill>
                        <a:effectLst/>
                        <a:latin typeface="Arial" charset="0"/>
                        <a:ea typeface="ＭＳ Ｐゴシック" pitchFamily="1" charset="-12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smtClean="0">
                          <a:ln>
                            <a:noFill/>
                          </a:ln>
                          <a:solidFill>
                            <a:srgbClr val="C00000"/>
                          </a:solidFill>
                          <a:effectLst/>
                          <a:latin typeface="Arial" charset="0"/>
                          <a:ea typeface="ＭＳ Ｐゴシック" pitchFamily="1" charset="-128"/>
                        </a:rPr>
                        <a:t>-9.35 x 10</a:t>
                      </a:r>
                      <a:r>
                        <a:rPr kumimoji="0" lang="en-US" sz="2400" b="0" i="0" u="none" strike="noStrike" cap="none" normalizeH="0" baseline="30000" dirty="0" smtClean="0">
                          <a:ln>
                            <a:noFill/>
                          </a:ln>
                          <a:solidFill>
                            <a:srgbClr val="C00000"/>
                          </a:solidFill>
                          <a:effectLst/>
                          <a:latin typeface="Arial" charset="0"/>
                          <a:ea typeface="ＭＳ Ｐゴシック" pitchFamily="1" charset="-128"/>
                        </a:rPr>
                        <a:t>-4</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smtClean="0">
                          <a:ln>
                            <a:noFill/>
                          </a:ln>
                          <a:solidFill>
                            <a:srgbClr val="C00000"/>
                          </a:solidFill>
                          <a:effectLst/>
                          <a:latin typeface="Arial" charset="0"/>
                          <a:ea typeface="ＭＳ Ｐゴシック" pitchFamily="1" charset="-128"/>
                        </a:rPr>
                        <a:t>+1.87 x 10</a:t>
                      </a:r>
                      <a:r>
                        <a:rPr kumimoji="0" lang="en-US" sz="2400" b="0" i="0" u="none" strike="noStrike" cap="none" normalizeH="0" baseline="30000" dirty="0" smtClean="0">
                          <a:ln>
                            <a:noFill/>
                          </a:ln>
                          <a:solidFill>
                            <a:srgbClr val="C00000"/>
                          </a:solidFill>
                          <a:effectLst/>
                          <a:latin typeface="Arial" charset="0"/>
                          <a:ea typeface="ＭＳ Ｐゴシック" pitchFamily="1" charset="-128"/>
                        </a:rPr>
                        <a:t>-3</a:t>
                      </a:r>
                      <a:endParaRPr kumimoji="0" lang="en-US" sz="2400" b="0" i="0" u="none" strike="noStrike" cap="none" normalizeH="0" baseline="0" dirty="0" smtClean="0">
                        <a:ln>
                          <a:noFill/>
                        </a:ln>
                        <a:solidFill>
                          <a:srgbClr val="C00000"/>
                        </a:solidFill>
                        <a:effectLst/>
                        <a:latin typeface="Arial" charset="0"/>
                        <a:ea typeface="ＭＳ Ｐゴシック" pitchFamily="1" charset="-128"/>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74295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smtClean="0">
                          <a:ln>
                            <a:noFill/>
                          </a:ln>
                          <a:solidFill>
                            <a:schemeClr val="tx1"/>
                          </a:solidFill>
                          <a:effectLst/>
                          <a:latin typeface="Arial" charset="0"/>
                          <a:ea typeface="ＭＳ Ｐゴシック" pitchFamily="1" charset="-128"/>
                        </a:rPr>
                        <a:t>At equilibrium</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rgbClr val="C00000"/>
                          </a:solidFill>
                          <a:effectLst/>
                          <a:latin typeface="Arial" charset="0"/>
                          <a:ea typeface="ＭＳ Ｐゴシック" pitchFamily="1" charset="-128"/>
                        </a:rPr>
                        <a:t>6.5 x 10</a:t>
                      </a:r>
                      <a:r>
                        <a:rPr kumimoji="0" lang="en-US" sz="2400" b="0" i="0" u="none" strike="noStrike" cap="none" normalizeH="0" baseline="30000" smtClean="0">
                          <a:ln>
                            <a:noFill/>
                          </a:ln>
                          <a:solidFill>
                            <a:srgbClr val="C00000"/>
                          </a:solidFill>
                          <a:effectLst/>
                          <a:latin typeface="Arial" charset="0"/>
                          <a:ea typeface="ＭＳ Ｐゴシック" pitchFamily="1" charset="-128"/>
                        </a:rPr>
                        <a:t>-5</a:t>
                      </a:r>
                      <a:endParaRPr kumimoji="0" lang="en-US" sz="2400" b="0" i="0" u="none" strike="noStrike" cap="none" normalizeH="0" baseline="0" smtClean="0">
                        <a:ln>
                          <a:noFill/>
                        </a:ln>
                        <a:solidFill>
                          <a:srgbClr val="C00000"/>
                        </a:solidFill>
                        <a:effectLst/>
                        <a:latin typeface="Arial" charset="0"/>
                        <a:ea typeface="ＭＳ Ｐゴシック" pitchFamily="1" charset="-12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smtClean="0">
                          <a:ln>
                            <a:noFill/>
                          </a:ln>
                          <a:solidFill>
                            <a:srgbClr val="C00000"/>
                          </a:solidFill>
                          <a:effectLst/>
                          <a:latin typeface="Arial" charset="0"/>
                          <a:ea typeface="ＭＳ Ｐゴシック" pitchFamily="1" charset="-128"/>
                        </a:rPr>
                        <a:t>1.065 x 10</a:t>
                      </a:r>
                      <a:r>
                        <a:rPr kumimoji="0" lang="en-US" sz="2400" b="0" i="0" u="none" strike="noStrike" cap="none" normalizeH="0" baseline="30000" dirty="0" smtClean="0">
                          <a:ln>
                            <a:noFill/>
                          </a:ln>
                          <a:solidFill>
                            <a:srgbClr val="C00000"/>
                          </a:solidFill>
                          <a:effectLst/>
                          <a:latin typeface="Arial" charset="0"/>
                          <a:ea typeface="ＭＳ Ｐゴシック" pitchFamily="1" charset="-128"/>
                        </a:rPr>
                        <a:t>-3</a:t>
                      </a:r>
                      <a:endParaRPr kumimoji="0" lang="en-US" sz="2400" b="0" i="0" u="none" strike="noStrike" cap="none" normalizeH="0" baseline="0" dirty="0" smtClean="0">
                        <a:ln>
                          <a:noFill/>
                        </a:ln>
                        <a:solidFill>
                          <a:srgbClr val="C00000"/>
                        </a:solidFill>
                        <a:effectLst/>
                        <a:latin typeface="Arial" charset="0"/>
                        <a:ea typeface="ＭＳ Ｐゴシック" pitchFamily="1" charset="-12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smtClean="0">
                          <a:ln>
                            <a:noFill/>
                          </a:ln>
                          <a:solidFill>
                            <a:schemeClr val="tx1"/>
                          </a:solidFill>
                          <a:effectLst/>
                          <a:latin typeface="Arial" charset="0"/>
                          <a:ea typeface="ＭＳ Ｐゴシック" pitchFamily="1" charset="-128"/>
                        </a:rPr>
                        <a:t>1.87 x 10</a:t>
                      </a:r>
                      <a:r>
                        <a:rPr kumimoji="0" lang="en-US" sz="2400" b="0" i="0" u="none" strike="noStrike" cap="none" normalizeH="0" baseline="30000" dirty="0" smtClean="0">
                          <a:ln>
                            <a:noFill/>
                          </a:ln>
                          <a:solidFill>
                            <a:schemeClr val="tx1"/>
                          </a:solidFill>
                          <a:effectLst/>
                          <a:latin typeface="Arial" charset="0"/>
                          <a:ea typeface="ＭＳ Ｐゴシック" pitchFamily="1" charset="-128"/>
                        </a:rPr>
                        <a:t>-3</a:t>
                      </a:r>
                      <a:endParaRPr kumimoji="0" lang="en-US" sz="2400" b="0" i="0" u="none" strike="noStrike" cap="none" normalizeH="0" baseline="0" dirty="0" smtClean="0">
                        <a:ln>
                          <a:noFill/>
                        </a:ln>
                        <a:solidFill>
                          <a:schemeClr val="tx1"/>
                        </a:solidFill>
                        <a:effectLst/>
                        <a:latin typeface="Arial" charset="0"/>
                        <a:ea typeface="ＭＳ Ｐゴシック" pitchFamily="1" charset="-128"/>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extLst>
      <p:ext uri="{BB962C8B-B14F-4D97-AF65-F5344CB8AC3E}">
        <p14:creationId xmlns:p14="http://schemas.microsoft.com/office/powerpoint/2010/main" val="2834396344"/>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3"/>
          <p:cNvPicPr>
            <a:picLocks noChangeAspect="1" noChangeArrowheads="1"/>
          </p:cNvPicPr>
          <p:nvPr/>
        </p:nvPicPr>
        <p:blipFill>
          <a:blip r:embed="rId2" cstate="print"/>
          <a:srcRect/>
          <a:stretch>
            <a:fillRect/>
          </a:stretch>
        </p:blipFill>
        <p:spPr bwMode="auto">
          <a:xfrm>
            <a:off x="0" y="0"/>
            <a:ext cx="9177276" cy="6858000"/>
          </a:xfrm>
          <a:prstGeom prst="rect">
            <a:avLst/>
          </a:prstGeom>
          <a:noFill/>
          <a:ln w="9525">
            <a:noFill/>
            <a:miter lim="800000"/>
            <a:headEnd/>
            <a:tailEnd/>
          </a:ln>
        </p:spPr>
      </p:pic>
      <p:sp>
        <p:nvSpPr>
          <p:cNvPr id="2" name="Rectangle 2"/>
          <p:cNvSpPr txBox="1">
            <a:spLocks noChangeArrowheads="1"/>
          </p:cNvSpPr>
          <p:nvPr/>
        </p:nvSpPr>
        <p:spPr>
          <a:xfrm>
            <a:off x="0" y="304800"/>
            <a:ext cx="9144000" cy="1143000"/>
          </a:xfrm>
          <a:prstGeom prst="rect">
            <a:avLst/>
          </a:prstGeom>
        </p:spPr>
        <p:txBody>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3600" b="0" i="0" u="none" strike="noStrike" kern="1200" cap="none" spc="0" normalizeH="0" baseline="0" noProof="0" smtClean="0">
                <a:ln>
                  <a:noFill/>
                </a:ln>
                <a:solidFill>
                  <a:schemeClr val="tx1"/>
                </a:solidFill>
                <a:effectLst/>
                <a:uLnTx/>
                <a:uFillTx/>
                <a:latin typeface="+mj-lt"/>
                <a:ea typeface="+mj-ea"/>
                <a:cs typeface="+mj-cs"/>
              </a:rPr>
              <a:t>…and, therefore, the equilibrium constant.</a:t>
            </a:r>
            <a:endParaRPr kumimoji="0" lang="en-US" sz="3600" b="0" i="0" u="none" strike="noStrike" kern="1200" cap="none" spc="0" normalizeH="0" baseline="0" noProof="0" dirty="0">
              <a:ln>
                <a:noFill/>
              </a:ln>
              <a:solidFill>
                <a:schemeClr val="tx1"/>
              </a:solidFill>
              <a:effectLst/>
              <a:uLnTx/>
              <a:uFillTx/>
              <a:latin typeface="+mj-lt"/>
              <a:ea typeface="+mj-ea"/>
              <a:cs typeface="+mj-cs"/>
            </a:endParaRPr>
          </a:p>
        </p:txBody>
      </p:sp>
      <p:grpSp>
        <p:nvGrpSpPr>
          <p:cNvPr id="3" name="Group 17"/>
          <p:cNvGrpSpPr>
            <a:grpSpLocks/>
          </p:cNvGrpSpPr>
          <p:nvPr/>
        </p:nvGrpSpPr>
        <p:grpSpPr bwMode="auto">
          <a:xfrm>
            <a:off x="1143000" y="1584325"/>
            <a:ext cx="7173913" cy="3908425"/>
            <a:chOff x="377" y="1728"/>
            <a:chExt cx="4519" cy="2462"/>
          </a:xfrm>
        </p:grpSpPr>
        <p:grpSp>
          <p:nvGrpSpPr>
            <p:cNvPr id="4" name="Group 15"/>
            <p:cNvGrpSpPr>
              <a:grpSpLocks/>
            </p:cNvGrpSpPr>
            <p:nvPr/>
          </p:nvGrpSpPr>
          <p:grpSpPr bwMode="auto">
            <a:xfrm>
              <a:off x="377" y="1728"/>
              <a:ext cx="1993" cy="826"/>
              <a:chOff x="377" y="2160"/>
              <a:chExt cx="1993" cy="826"/>
            </a:xfrm>
          </p:grpSpPr>
          <p:sp>
            <p:nvSpPr>
              <p:cNvPr id="11" name="Rectangle 4"/>
              <p:cNvSpPr>
                <a:spLocks noChangeArrowheads="1"/>
              </p:cNvSpPr>
              <p:nvPr/>
            </p:nvSpPr>
            <p:spPr bwMode="auto">
              <a:xfrm>
                <a:off x="377" y="2352"/>
                <a:ext cx="608" cy="446"/>
              </a:xfrm>
              <a:prstGeom prst="rect">
                <a:avLst/>
              </a:prstGeom>
              <a:noFill/>
              <a:ln w="9525">
                <a:noFill/>
                <a:miter lim="800000"/>
                <a:headEnd/>
                <a:tailEnd/>
              </a:ln>
            </p:spPr>
            <p:txBody>
              <a:bodyPr wrap="none">
                <a:spAutoFit/>
              </a:bodyPr>
              <a:lstStyle/>
              <a:p>
                <a:r>
                  <a:rPr lang="en-US" sz="4000" i="1" dirty="0" err="1"/>
                  <a:t>K</a:t>
                </a:r>
                <a:r>
                  <a:rPr lang="en-US" sz="4000" baseline="-25000" dirty="0" err="1"/>
                  <a:t>c</a:t>
                </a:r>
                <a:r>
                  <a:rPr lang="en-US" sz="4000" dirty="0"/>
                  <a:t> =</a:t>
                </a:r>
              </a:p>
            </p:txBody>
          </p:sp>
          <p:grpSp>
            <p:nvGrpSpPr>
              <p:cNvPr id="6" name="Group 7"/>
              <p:cNvGrpSpPr>
                <a:grpSpLocks/>
              </p:cNvGrpSpPr>
              <p:nvPr/>
            </p:nvGrpSpPr>
            <p:grpSpPr bwMode="auto">
              <a:xfrm>
                <a:off x="1170" y="2160"/>
                <a:ext cx="1200" cy="826"/>
                <a:chOff x="3504" y="2400"/>
                <a:chExt cx="1200" cy="826"/>
              </a:xfrm>
            </p:grpSpPr>
            <p:sp>
              <p:nvSpPr>
                <p:cNvPr id="13" name="Rectangle 5"/>
                <p:cNvSpPr>
                  <a:spLocks noChangeArrowheads="1"/>
                </p:cNvSpPr>
                <p:nvPr/>
              </p:nvSpPr>
              <p:spPr bwMode="auto">
                <a:xfrm>
                  <a:off x="3552" y="2400"/>
                  <a:ext cx="1121" cy="826"/>
                </a:xfrm>
                <a:prstGeom prst="rect">
                  <a:avLst/>
                </a:prstGeom>
                <a:noFill/>
                <a:ln w="9525">
                  <a:noFill/>
                  <a:miter lim="800000"/>
                  <a:headEnd/>
                  <a:tailEnd/>
                </a:ln>
              </p:spPr>
              <p:txBody>
                <a:bodyPr wrap="none">
                  <a:spAutoFit/>
                </a:bodyPr>
                <a:lstStyle/>
                <a:p>
                  <a:pPr algn="ctr"/>
                  <a:r>
                    <a:rPr lang="en-US" sz="4000"/>
                    <a:t>[HI]</a:t>
                  </a:r>
                  <a:r>
                    <a:rPr lang="en-US" sz="4000" baseline="30000"/>
                    <a:t>2</a:t>
                  </a:r>
                  <a:endParaRPr lang="en-US" sz="4000"/>
                </a:p>
                <a:p>
                  <a:pPr algn="ctr"/>
                  <a:r>
                    <a:rPr lang="en-US" sz="4000"/>
                    <a:t>[H</a:t>
                  </a:r>
                  <a:r>
                    <a:rPr lang="en-US" sz="4000" baseline="-25000"/>
                    <a:t>2</a:t>
                  </a:r>
                  <a:r>
                    <a:rPr lang="en-US" sz="4000"/>
                    <a:t>] [I</a:t>
                  </a:r>
                  <a:r>
                    <a:rPr lang="en-US" sz="4000" baseline="-25000"/>
                    <a:t>2</a:t>
                  </a:r>
                  <a:r>
                    <a:rPr lang="en-US" sz="4000"/>
                    <a:t>]</a:t>
                  </a:r>
                </a:p>
              </p:txBody>
            </p:sp>
            <p:sp>
              <p:nvSpPr>
                <p:cNvPr id="14" name="Line 6"/>
                <p:cNvSpPr>
                  <a:spLocks noChangeShapeType="1"/>
                </p:cNvSpPr>
                <p:nvPr/>
              </p:nvSpPr>
              <p:spPr bwMode="auto">
                <a:xfrm>
                  <a:off x="3504" y="2850"/>
                  <a:ext cx="1200" cy="0"/>
                </a:xfrm>
                <a:prstGeom prst="line">
                  <a:avLst/>
                </a:prstGeom>
                <a:noFill/>
                <a:ln w="28575">
                  <a:solidFill>
                    <a:schemeClr val="tx1"/>
                  </a:solidFill>
                  <a:round/>
                  <a:headEnd/>
                  <a:tailEnd/>
                </a:ln>
              </p:spPr>
              <p:txBody>
                <a:bodyPr wrap="none" anchor="ctr"/>
                <a:lstStyle/>
                <a:p>
                  <a:endParaRPr lang="en-US"/>
                </a:p>
              </p:txBody>
            </p:sp>
          </p:grpSp>
        </p:grpSp>
        <p:sp>
          <p:nvSpPr>
            <p:cNvPr id="5" name="Rectangle 10"/>
            <p:cNvSpPr>
              <a:spLocks noChangeArrowheads="1"/>
            </p:cNvSpPr>
            <p:nvPr/>
          </p:nvSpPr>
          <p:spPr bwMode="auto">
            <a:xfrm>
              <a:off x="787" y="3744"/>
              <a:ext cx="749" cy="446"/>
            </a:xfrm>
            <a:prstGeom prst="rect">
              <a:avLst/>
            </a:prstGeom>
            <a:noFill/>
            <a:ln w="9525">
              <a:noFill/>
              <a:miter lim="800000"/>
              <a:headEnd/>
              <a:tailEnd/>
            </a:ln>
          </p:spPr>
          <p:txBody>
            <a:bodyPr wrap="none">
              <a:spAutoFit/>
            </a:bodyPr>
            <a:lstStyle/>
            <a:p>
              <a:r>
                <a:rPr lang="en-US" sz="4000"/>
                <a:t>=  51</a:t>
              </a:r>
            </a:p>
          </p:txBody>
        </p:sp>
        <p:grpSp>
          <p:nvGrpSpPr>
            <p:cNvPr id="8" name="Group 16"/>
            <p:cNvGrpSpPr>
              <a:grpSpLocks/>
            </p:cNvGrpSpPr>
            <p:nvPr/>
          </p:nvGrpSpPr>
          <p:grpSpPr bwMode="auto">
            <a:xfrm>
              <a:off x="787" y="2736"/>
              <a:ext cx="4109" cy="834"/>
              <a:chOff x="787" y="2832"/>
              <a:chExt cx="4109" cy="834"/>
            </a:xfrm>
          </p:grpSpPr>
          <p:sp>
            <p:nvSpPr>
              <p:cNvPr id="7" name="Rectangle 9"/>
              <p:cNvSpPr>
                <a:spLocks noChangeArrowheads="1"/>
              </p:cNvSpPr>
              <p:nvPr/>
            </p:nvSpPr>
            <p:spPr bwMode="auto">
              <a:xfrm>
                <a:off x="787" y="3024"/>
                <a:ext cx="277" cy="446"/>
              </a:xfrm>
              <a:prstGeom prst="rect">
                <a:avLst/>
              </a:prstGeom>
              <a:noFill/>
              <a:ln w="9525">
                <a:noFill/>
                <a:miter lim="800000"/>
                <a:headEnd/>
                <a:tailEnd/>
              </a:ln>
            </p:spPr>
            <p:txBody>
              <a:bodyPr wrap="none">
                <a:spAutoFit/>
              </a:bodyPr>
              <a:lstStyle/>
              <a:p>
                <a:r>
                  <a:rPr lang="en-US" sz="4000"/>
                  <a:t>=</a:t>
                </a:r>
              </a:p>
            </p:txBody>
          </p:sp>
          <p:grpSp>
            <p:nvGrpSpPr>
              <p:cNvPr id="12" name="Group 14"/>
              <p:cNvGrpSpPr>
                <a:grpSpLocks/>
              </p:cNvGrpSpPr>
              <p:nvPr/>
            </p:nvGrpSpPr>
            <p:grpSpPr bwMode="auto">
              <a:xfrm>
                <a:off x="1296" y="2832"/>
                <a:ext cx="3600" cy="834"/>
                <a:chOff x="1776" y="2832"/>
                <a:chExt cx="3600" cy="834"/>
              </a:xfrm>
            </p:grpSpPr>
            <p:sp>
              <p:nvSpPr>
                <p:cNvPr id="9" name="Rectangle 12"/>
                <p:cNvSpPr>
                  <a:spLocks noChangeArrowheads="1"/>
                </p:cNvSpPr>
                <p:nvPr/>
              </p:nvSpPr>
              <p:spPr bwMode="auto">
                <a:xfrm>
                  <a:off x="1941" y="2832"/>
                  <a:ext cx="3228" cy="834"/>
                </a:xfrm>
                <a:prstGeom prst="rect">
                  <a:avLst/>
                </a:prstGeom>
                <a:noFill/>
                <a:ln w="9525">
                  <a:noFill/>
                  <a:miter lim="800000"/>
                  <a:headEnd/>
                  <a:tailEnd/>
                </a:ln>
              </p:spPr>
              <p:txBody>
                <a:bodyPr wrap="none">
                  <a:spAutoFit/>
                </a:bodyPr>
                <a:lstStyle/>
                <a:p>
                  <a:pPr algn="ctr"/>
                  <a:r>
                    <a:rPr lang="en-US" sz="4000"/>
                    <a:t>(1.87 x 10</a:t>
                  </a:r>
                  <a:r>
                    <a:rPr lang="en-US" sz="4000" baseline="30000"/>
                    <a:t>-3</a:t>
                  </a:r>
                  <a:r>
                    <a:rPr lang="en-US" sz="4000"/>
                    <a:t>)</a:t>
                  </a:r>
                  <a:r>
                    <a:rPr lang="en-US" sz="4000" baseline="30000"/>
                    <a:t>2</a:t>
                  </a:r>
                  <a:endParaRPr lang="en-US" sz="4000"/>
                </a:p>
                <a:p>
                  <a:pPr algn="ctr"/>
                  <a:r>
                    <a:rPr lang="en-US" sz="4000"/>
                    <a:t>(6.5 x 10</a:t>
                  </a:r>
                  <a:r>
                    <a:rPr lang="en-US" sz="4000" baseline="30000"/>
                    <a:t>-5</a:t>
                  </a:r>
                  <a:r>
                    <a:rPr lang="en-US" sz="4000"/>
                    <a:t>)(1.065 x 10</a:t>
                  </a:r>
                  <a:r>
                    <a:rPr lang="en-US" sz="4000" baseline="30000"/>
                    <a:t>-3</a:t>
                  </a:r>
                  <a:r>
                    <a:rPr lang="en-US" sz="4000"/>
                    <a:t>)</a:t>
                  </a:r>
                </a:p>
              </p:txBody>
            </p:sp>
            <p:sp>
              <p:nvSpPr>
                <p:cNvPr id="10" name="Line 13"/>
                <p:cNvSpPr>
                  <a:spLocks noChangeShapeType="1"/>
                </p:cNvSpPr>
                <p:nvPr/>
              </p:nvSpPr>
              <p:spPr bwMode="auto">
                <a:xfrm>
                  <a:off x="1776" y="3264"/>
                  <a:ext cx="3600" cy="0"/>
                </a:xfrm>
                <a:prstGeom prst="line">
                  <a:avLst/>
                </a:prstGeom>
                <a:noFill/>
                <a:ln w="22225">
                  <a:solidFill>
                    <a:schemeClr val="tx1"/>
                  </a:solidFill>
                  <a:round/>
                  <a:headEnd/>
                  <a:tailEnd/>
                </a:ln>
              </p:spPr>
              <p:txBody>
                <a:bodyPr wrap="none" anchor="ctr"/>
                <a:lstStyle/>
                <a:p>
                  <a:endParaRPr lang="en-US"/>
                </a:p>
              </p:txBody>
            </p:sp>
          </p:grpSp>
        </p:grpSp>
      </p:grpSp>
    </p:spTree>
    <p:extLst>
      <p:ext uri="{BB962C8B-B14F-4D97-AF65-F5344CB8AC3E}">
        <p14:creationId xmlns:p14="http://schemas.microsoft.com/office/powerpoint/2010/main" val="1953828978"/>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noChangeArrowheads="1"/>
          </p:cNvPicPr>
          <p:nvPr/>
        </p:nvPicPr>
        <p:blipFill>
          <a:blip r:embed="rId2" cstate="print"/>
          <a:srcRect/>
          <a:stretch>
            <a:fillRect/>
          </a:stretch>
        </p:blipFill>
        <p:spPr bwMode="auto">
          <a:xfrm>
            <a:off x="0" y="0"/>
            <a:ext cx="9177276" cy="6858000"/>
          </a:xfrm>
          <a:prstGeom prst="rect">
            <a:avLst/>
          </a:prstGeom>
          <a:noFill/>
          <a:ln w="9525">
            <a:noFill/>
            <a:miter lim="800000"/>
            <a:headEnd/>
            <a:tailEnd/>
          </a:ln>
        </p:spPr>
      </p:pic>
      <p:pic>
        <p:nvPicPr>
          <p:cNvPr id="2" name="صورة 1"/>
          <p:cNvPicPr/>
          <p:nvPr/>
        </p:nvPicPr>
        <p:blipFill>
          <a:blip r:embed="rId3" cstate="print"/>
          <a:srcRect/>
          <a:stretch>
            <a:fillRect/>
          </a:stretch>
        </p:blipFill>
        <p:spPr bwMode="auto">
          <a:xfrm>
            <a:off x="1187624" y="0"/>
            <a:ext cx="6264696" cy="4941168"/>
          </a:xfrm>
          <a:prstGeom prst="rect">
            <a:avLst/>
          </a:prstGeom>
          <a:noFill/>
          <a:ln w="9525">
            <a:noFill/>
            <a:miter lim="800000"/>
            <a:headEnd/>
            <a:tailEnd/>
          </a:ln>
        </p:spPr>
      </p:pic>
      <p:pic>
        <p:nvPicPr>
          <p:cNvPr id="3" name="صورة 2"/>
          <p:cNvPicPr/>
          <p:nvPr/>
        </p:nvPicPr>
        <p:blipFill>
          <a:blip r:embed="rId4" cstate="print"/>
          <a:srcRect/>
          <a:stretch>
            <a:fillRect/>
          </a:stretch>
        </p:blipFill>
        <p:spPr bwMode="auto">
          <a:xfrm>
            <a:off x="1219200" y="4724737"/>
            <a:ext cx="6248400" cy="1872615"/>
          </a:xfrm>
          <a:prstGeom prst="rect">
            <a:avLst/>
          </a:prstGeom>
          <a:noFill/>
          <a:ln w="9525">
            <a:noFill/>
            <a:miter lim="800000"/>
            <a:headEnd/>
            <a:tailEnd/>
          </a:ln>
        </p:spPr>
      </p:pic>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noChangeArrowheads="1"/>
          </p:cNvPicPr>
          <p:nvPr/>
        </p:nvPicPr>
        <p:blipFill>
          <a:blip r:embed="rId2" cstate="print"/>
          <a:srcRect/>
          <a:stretch>
            <a:fillRect/>
          </a:stretch>
        </p:blipFill>
        <p:spPr bwMode="auto">
          <a:xfrm>
            <a:off x="0" y="0"/>
            <a:ext cx="9177276" cy="6858000"/>
          </a:xfrm>
          <a:prstGeom prst="rect">
            <a:avLst/>
          </a:prstGeom>
          <a:noFill/>
          <a:ln w="9525">
            <a:noFill/>
            <a:miter lim="800000"/>
            <a:headEnd/>
            <a:tailEnd/>
          </a:ln>
        </p:spPr>
      </p:pic>
      <p:pic>
        <p:nvPicPr>
          <p:cNvPr id="2" name="صورة 1"/>
          <p:cNvPicPr/>
          <p:nvPr/>
        </p:nvPicPr>
        <p:blipFill>
          <a:blip r:embed="rId3" cstate="print"/>
          <a:srcRect/>
          <a:stretch>
            <a:fillRect/>
          </a:stretch>
        </p:blipFill>
        <p:spPr bwMode="auto">
          <a:xfrm>
            <a:off x="1458481" y="110480"/>
            <a:ext cx="6237719" cy="2708920"/>
          </a:xfrm>
          <a:prstGeom prst="rect">
            <a:avLst/>
          </a:prstGeom>
          <a:noFill/>
          <a:ln w="9525">
            <a:noFill/>
            <a:miter lim="800000"/>
            <a:headEnd/>
            <a:tailEnd/>
          </a:ln>
        </p:spPr>
      </p:pic>
      <p:pic>
        <p:nvPicPr>
          <p:cNvPr id="3" name="صورة 2"/>
          <p:cNvPicPr/>
          <p:nvPr/>
        </p:nvPicPr>
        <p:blipFill>
          <a:blip r:embed="rId4" cstate="print"/>
          <a:srcRect/>
          <a:stretch>
            <a:fillRect/>
          </a:stretch>
        </p:blipFill>
        <p:spPr bwMode="auto">
          <a:xfrm>
            <a:off x="2436912" y="2996952"/>
            <a:ext cx="4040088" cy="3632448"/>
          </a:xfrm>
          <a:prstGeom prst="rect">
            <a:avLst/>
          </a:prstGeom>
          <a:noFill/>
          <a:ln w="9525">
            <a:noFill/>
            <a:miter lim="800000"/>
            <a:headEnd/>
            <a:tailEnd/>
          </a:ln>
        </p:spPr>
      </p:pic>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3"/>
          <p:cNvPicPr>
            <a:picLocks noChangeAspect="1" noChangeArrowheads="1"/>
          </p:cNvPicPr>
          <p:nvPr/>
        </p:nvPicPr>
        <p:blipFill>
          <a:blip r:embed="rId2" cstate="print"/>
          <a:srcRect/>
          <a:stretch>
            <a:fillRect/>
          </a:stretch>
        </p:blipFill>
        <p:spPr bwMode="auto">
          <a:xfrm>
            <a:off x="0" y="0"/>
            <a:ext cx="9177276" cy="6858000"/>
          </a:xfrm>
          <a:prstGeom prst="rect">
            <a:avLst/>
          </a:prstGeom>
          <a:noFill/>
          <a:ln w="9525">
            <a:noFill/>
            <a:miter lim="800000"/>
            <a:headEnd/>
            <a:tailEnd/>
          </a:ln>
        </p:spPr>
      </p:pic>
      <p:pic>
        <p:nvPicPr>
          <p:cNvPr id="2" name="صورة 1"/>
          <p:cNvPicPr/>
          <p:nvPr/>
        </p:nvPicPr>
        <p:blipFill>
          <a:blip r:embed="rId3" cstate="print"/>
          <a:srcRect/>
          <a:stretch>
            <a:fillRect/>
          </a:stretch>
        </p:blipFill>
        <p:spPr bwMode="auto">
          <a:xfrm>
            <a:off x="1331640" y="0"/>
            <a:ext cx="5902826" cy="6858000"/>
          </a:xfrm>
          <a:prstGeom prst="rect">
            <a:avLst/>
          </a:prstGeom>
          <a:noFill/>
          <a:ln w="9525">
            <a:noFill/>
            <a:miter lim="800000"/>
            <a:headEnd/>
            <a:tailEnd/>
          </a:ln>
        </p:spPr>
      </p:pic>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3"/>
          <p:cNvPicPr>
            <a:picLocks noChangeAspect="1" noChangeArrowheads="1"/>
          </p:cNvPicPr>
          <p:nvPr/>
        </p:nvPicPr>
        <p:blipFill>
          <a:blip r:embed="rId2" cstate="print"/>
          <a:srcRect/>
          <a:stretch>
            <a:fillRect/>
          </a:stretch>
        </p:blipFill>
        <p:spPr bwMode="auto">
          <a:xfrm>
            <a:off x="0" y="0"/>
            <a:ext cx="9177276" cy="6858000"/>
          </a:xfrm>
          <a:prstGeom prst="rect">
            <a:avLst/>
          </a:prstGeom>
          <a:noFill/>
          <a:ln w="9525">
            <a:noFill/>
            <a:miter lim="800000"/>
            <a:headEnd/>
            <a:tailEnd/>
          </a:ln>
        </p:spPr>
      </p:pic>
      <p:pic>
        <p:nvPicPr>
          <p:cNvPr id="2" name="صورة 1"/>
          <p:cNvPicPr/>
          <p:nvPr/>
        </p:nvPicPr>
        <p:blipFill>
          <a:blip r:embed="rId3" cstate="print"/>
          <a:srcRect/>
          <a:stretch>
            <a:fillRect/>
          </a:stretch>
        </p:blipFill>
        <p:spPr bwMode="auto">
          <a:xfrm>
            <a:off x="1259632" y="222920"/>
            <a:ext cx="6323826" cy="5949280"/>
          </a:xfrm>
          <a:prstGeom prst="rect">
            <a:avLst/>
          </a:prstGeom>
          <a:noFill/>
          <a:ln w="9525">
            <a:noFill/>
            <a:miter lim="800000"/>
            <a:headEnd/>
            <a:tailEnd/>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3"/>
          <p:cNvPicPr>
            <a:picLocks noChangeAspect="1" noChangeArrowheads="1"/>
          </p:cNvPicPr>
          <p:nvPr/>
        </p:nvPicPr>
        <p:blipFill>
          <a:blip r:embed="rId2" cstate="print"/>
          <a:srcRect/>
          <a:stretch>
            <a:fillRect/>
          </a:stretch>
        </p:blipFill>
        <p:spPr bwMode="auto">
          <a:xfrm>
            <a:off x="0" y="0"/>
            <a:ext cx="9177276" cy="6858000"/>
          </a:xfrm>
          <a:prstGeom prst="rect">
            <a:avLst/>
          </a:prstGeom>
          <a:noFill/>
          <a:ln w="9525">
            <a:noFill/>
            <a:miter lim="800000"/>
            <a:headEnd/>
            <a:tailEnd/>
          </a:ln>
        </p:spPr>
      </p:pic>
      <p:sp>
        <p:nvSpPr>
          <p:cNvPr id="1183745" name="Rectangle 1"/>
          <p:cNvSpPr>
            <a:spLocks noChangeArrowheads="1"/>
          </p:cNvSpPr>
          <p:nvPr/>
        </p:nvSpPr>
        <p:spPr bwMode="auto">
          <a:xfrm>
            <a:off x="423781" y="101025"/>
            <a:ext cx="8296438" cy="584775"/>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justLow" defTabSz="914400" rtl="0" eaLnBrk="1" fontAlgn="base" latinLnBrk="0" hangingPunct="1">
              <a:lnSpc>
                <a:spcPct val="100000"/>
              </a:lnSpc>
              <a:spcBef>
                <a:spcPct val="0"/>
              </a:spcBef>
              <a:spcAft>
                <a:spcPct val="0"/>
              </a:spcAft>
              <a:buClrTx/>
              <a:buSzTx/>
              <a:buFontTx/>
              <a:buNone/>
              <a:tabLst/>
            </a:pPr>
            <a:r>
              <a:rPr kumimoji="0" lang="en-GB" sz="3200" b="1"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Standard state free energy of formation (</a:t>
            </a:r>
            <a:r>
              <a:rPr kumimoji="0" lang="en-GB" sz="3200" b="1"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ΔG</a:t>
            </a:r>
            <a:r>
              <a:rPr kumimoji="0" lang="en-GB" sz="3200" b="1" strike="noStrike" cap="none" normalizeH="0" baseline="-30000" dirty="0" err="1" smtClean="0">
                <a:ln>
                  <a:noFill/>
                </a:ln>
                <a:solidFill>
                  <a:schemeClr val="tx1"/>
                </a:solidFill>
                <a:effectLst/>
                <a:latin typeface="Times New Roman" pitchFamily="18" charset="0"/>
                <a:ea typeface="Calibri" pitchFamily="34" charset="0"/>
                <a:cs typeface="Times New Roman" pitchFamily="18" charset="0"/>
              </a:rPr>
              <a:t>f</a:t>
            </a:r>
            <a:r>
              <a:rPr kumimoji="0" lang="en-GB" sz="3200" b="1" strike="noStrike" cap="none" normalizeH="0" baseline="30000" dirty="0" err="1" smtClean="0">
                <a:ln>
                  <a:noFill/>
                </a:ln>
                <a:solidFill>
                  <a:schemeClr val="tx1"/>
                </a:solidFill>
                <a:effectLst/>
                <a:latin typeface="Times New Roman" pitchFamily="18" charset="0"/>
                <a:ea typeface="Calibri" pitchFamily="34" charset="0"/>
                <a:cs typeface="Times New Roman" pitchFamily="18" charset="0"/>
              </a:rPr>
              <a:t>o</a:t>
            </a:r>
            <a:r>
              <a:rPr kumimoji="0" lang="en-GB" sz="3200" b="1"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a:t>
            </a:r>
            <a:endParaRPr kumimoji="0" lang="en-GB" sz="3200" b="1" strike="noStrike" cap="none" normalizeH="0" baseline="0" dirty="0" smtClean="0">
              <a:ln>
                <a:noFill/>
              </a:ln>
              <a:solidFill>
                <a:schemeClr val="tx1"/>
              </a:solidFill>
              <a:effectLst/>
              <a:latin typeface="Arial" pitchFamily="34" charset="0"/>
              <a:cs typeface="Arial" pitchFamily="34" charset="0"/>
            </a:endParaRPr>
          </a:p>
        </p:txBody>
      </p:sp>
      <p:sp>
        <p:nvSpPr>
          <p:cNvPr id="1183747" name="Rectangle 3"/>
          <p:cNvSpPr>
            <a:spLocks noChangeArrowheads="1"/>
          </p:cNvSpPr>
          <p:nvPr/>
        </p:nvSpPr>
        <p:spPr bwMode="auto">
          <a:xfrm>
            <a:off x="228600" y="1265872"/>
            <a:ext cx="8534400" cy="147732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50000"/>
              </a:lnSpc>
              <a:spcBef>
                <a:spcPct val="0"/>
              </a:spcBef>
              <a:spcAft>
                <a:spcPct val="0"/>
              </a:spcAft>
              <a:buClrTx/>
              <a:buSzTx/>
              <a:buFontTx/>
              <a:buNone/>
              <a:tabLst/>
            </a:pPr>
            <a:r>
              <a:rPr kumimoji="0" lang="en-GB"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The change in free energy that occurs when a compound is formed from its elements in their most thermodynamically stable states at standard state conditions.</a:t>
            </a:r>
            <a:endParaRPr kumimoji="0" lang="en-GB" sz="2000" b="0" i="0" u="none" strike="noStrike" cap="none" normalizeH="0" baseline="0" dirty="0" smtClean="0">
              <a:ln>
                <a:noFill/>
              </a:ln>
              <a:solidFill>
                <a:schemeClr val="tx1"/>
              </a:solidFill>
              <a:effectLst/>
              <a:latin typeface="Arial" pitchFamily="34" charset="0"/>
              <a:cs typeface="Arial" pitchFamily="34" charset="0"/>
            </a:endParaRPr>
          </a:p>
        </p:txBody>
      </p:sp>
      <p:sp>
        <p:nvSpPr>
          <p:cNvPr id="1183748" name="Rectangle 4"/>
          <p:cNvSpPr>
            <a:spLocks noChangeArrowheads="1"/>
          </p:cNvSpPr>
          <p:nvPr/>
        </p:nvSpPr>
        <p:spPr bwMode="auto">
          <a:xfrm>
            <a:off x="228600" y="2819400"/>
            <a:ext cx="8686800" cy="240065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0" eaLnBrk="1" fontAlgn="base" latinLnBrk="0" hangingPunct="1">
              <a:lnSpc>
                <a:spcPct val="150000"/>
              </a:lnSpc>
              <a:spcBef>
                <a:spcPct val="0"/>
              </a:spcBef>
              <a:spcAft>
                <a:spcPct val="0"/>
              </a:spcAft>
              <a:buClrTx/>
              <a:buSzTx/>
              <a:buFontTx/>
              <a:buNone/>
              <a:tabLst/>
            </a:pPr>
            <a:r>
              <a:rPr kumimoji="0" lang="en-GB"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The standard state free energy of the reaction can be calculated from the standard state free energies of the formation of their elements:</a:t>
            </a:r>
            <a:endParaRPr kumimoji="0" lang="en-GB"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Low" defTabSz="914400" rtl="0" eaLnBrk="0" fontAlgn="base" latinLnBrk="0" hangingPunct="0">
              <a:lnSpc>
                <a:spcPct val="150000"/>
              </a:lnSpc>
              <a:spcBef>
                <a:spcPct val="0"/>
              </a:spcBef>
              <a:spcAft>
                <a:spcPct val="0"/>
              </a:spcAft>
              <a:buClrTx/>
              <a:buSzTx/>
              <a:buFontTx/>
              <a:buNone/>
              <a:tabLst/>
            </a:pPr>
            <a:r>
              <a:rPr kumimoji="0" lang="en-GB"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t>
            </a:r>
            <a:r>
              <a:rPr kumimoji="0" lang="en-GB" sz="2000" b="0"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ΔG</a:t>
            </a:r>
            <a:r>
              <a:rPr kumimoji="0" lang="en-GB" sz="2000" b="0" i="0" u="none" strike="noStrike" cap="none" normalizeH="0" baseline="30000" dirty="0" err="1" smtClean="0">
                <a:ln>
                  <a:noFill/>
                </a:ln>
                <a:solidFill>
                  <a:schemeClr val="tx1"/>
                </a:solidFill>
                <a:effectLst/>
                <a:latin typeface="Times New Roman" pitchFamily="18" charset="0"/>
                <a:ea typeface="Calibri" pitchFamily="34" charset="0"/>
                <a:cs typeface="Times New Roman" pitchFamily="18" charset="0"/>
              </a:rPr>
              <a:t>o</a:t>
            </a:r>
            <a:r>
              <a:rPr kumimoji="0" lang="en-GB" sz="2000" b="0" i="0" u="none" strike="noStrike" cap="none" normalizeH="0" baseline="-30000" dirty="0" err="1" smtClean="0">
                <a:ln>
                  <a:noFill/>
                </a:ln>
                <a:solidFill>
                  <a:schemeClr val="tx1"/>
                </a:solidFill>
                <a:effectLst/>
                <a:latin typeface="Times New Roman" pitchFamily="18" charset="0"/>
                <a:ea typeface="Calibri" pitchFamily="34" charset="0"/>
                <a:cs typeface="Times New Roman" pitchFamily="18" charset="0"/>
              </a:rPr>
              <a:t>reaction</a:t>
            </a:r>
            <a:r>
              <a:rPr kumimoji="0" lang="en-GB"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 </a:t>
            </a:r>
            <a:r>
              <a:rPr kumimoji="0" lang="en-GB" sz="2000" b="0"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ƩΔG</a:t>
            </a:r>
            <a:r>
              <a:rPr kumimoji="0" lang="en-GB" sz="2000" b="0" i="0" u="none" strike="noStrike" cap="none" normalizeH="0" baseline="-30000" dirty="0" err="1" smtClean="0">
                <a:ln>
                  <a:noFill/>
                </a:ln>
                <a:solidFill>
                  <a:schemeClr val="tx1"/>
                </a:solidFill>
                <a:effectLst/>
                <a:latin typeface="Times New Roman" pitchFamily="18" charset="0"/>
                <a:ea typeface="Calibri" pitchFamily="34" charset="0"/>
                <a:cs typeface="Times New Roman" pitchFamily="18" charset="0"/>
              </a:rPr>
              <a:t>f</a:t>
            </a:r>
            <a:r>
              <a:rPr kumimoji="0" lang="en-GB" sz="2000" b="0" i="0" u="none" strike="noStrike" cap="none" normalizeH="0" baseline="30000" dirty="0" err="1" smtClean="0">
                <a:ln>
                  <a:noFill/>
                </a:ln>
                <a:solidFill>
                  <a:schemeClr val="tx1"/>
                </a:solidFill>
                <a:effectLst/>
                <a:latin typeface="Times New Roman" pitchFamily="18" charset="0"/>
                <a:ea typeface="Calibri" pitchFamily="34" charset="0"/>
                <a:cs typeface="Times New Roman" pitchFamily="18" charset="0"/>
              </a:rPr>
              <a:t>o</a:t>
            </a:r>
            <a:r>
              <a:rPr kumimoji="0" lang="en-GB" sz="2000" b="0" i="0" u="none" strike="noStrike" cap="none" normalizeH="0" baseline="-30000" dirty="0" smtClean="0">
                <a:ln>
                  <a:noFill/>
                </a:ln>
                <a:solidFill>
                  <a:schemeClr val="tx1"/>
                </a:solidFill>
                <a:effectLst/>
                <a:latin typeface="Times New Roman" pitchFamily="18" charset="0"/>
                <a:ea typeface="Calibri" pitchFamily="34" charset="0"/>
                <a:cs typeface="Times New Roman" pitchFamily="18" charset="0"/>
              </a:rPr>
              <a:t>(products)</a:t>
            </a:r>
            <a:r>
              <a:rPr kumimoji="0" lang="en-GB"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 Ʃ </a:t>
            </a:r>
            <a:r>
              <a:rPr kumimoji="0" lang="en-GB" sz="2000" b="0"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ΔG</a:t>
            </a:r>
            <a:r>
              <a:rPr kumimoji="0" lang="en-GB" sz="2000" b="0" i="0" u="none" strike="noStrike" cap="none" normalizeH="0" baseline="-30000" dirty="0" err="1" smtClean="0">
                <a:ln>
                  <a:noFill/>
                </a:ln>
                <a:solidFill>
                  <a:schemeClr val="tx1"/>
                </a:solidFill>
                <a:effectLst/>
                <a:latin typeface="Times New Roman" pitchFamily="18" charset="0"/>
                <a:ea typeface="Calibri" pitchFamily="34" charset="0"/>
                <a:cs typeface="Times New Roman" pitchFamily="18" charset="0"/>
              </a:rPr>
              <a:t>f</a:t>
            </a:r>
            <a:r>
              <a:rPr kumimoji="0" lang="en-GB" sz="2000" b="0" i="0" u="none" strike="noStrike" cap="none" normalizeH="0" baseline="30000" dirty="0" err="1" smtClean="0">
                <a:ln>
                  <a:noFill/>
                </a:ln>
                <a:solidFill>
                  <a:schemeClr val="tx1"/>
                </a:solidFill>
                <a:effectLst/>
                <a:latin typeface="Times New Roman" pitchFamily="18" charset="0"/>
                <a:ea typeface="Calibri" pitchFamily="34" charset="0"/>
                <a:cs typeface="Times New Roman" pitchFamily="18" charset="0"/>
              </a:rPr>
              <a:t>o</a:t>
            </a:r>
            <a:r>
              <a:rPr kumimoji="0" lang="en-GB" sz="2000" b="0" i="0" u="none" strike="noStrike" cap="none" normalizeH="0" baseline="-30000" dirty="0" smtClean="0">
                <a:ln>
                  <a:noFill/>
                </a:ln>
                <a:solidFill>
                  <a:schemeClr val="tx1"/>
                </a:solidFill>
                <a:effectLst/>
                <a:latin typeface="Times New Roman" pitchFamily="18" charset="0"/>
                <a:ea typeface="Calibri" pitchFamily="34" charset="0"/>
                <a:cs typeface="Times New Roman" pitchFamily="18" charset="0"/>
              </a:rPr>
              <a:t>(reactants)</a:t>
            </a:r>
            <a:endParaRPr kumimoji="0" lang="en-GB"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Low" defTabSz="914400" rtl="0" eaLnBrk="0" fontAlgn="base" latinLnBrk="0" hangingPunct="0">
              <a:lnSpc>
                <a:spcPct val="150000"/>
              </a:lnSpc>
              <a:spcBef>
                <a:spcPct val="0"/>
              </a:spcBef>
              <a:spcAft>
                <a:spcPct val="0"/>
              </a:spcAft>
              <a:buClrTx/>
              <a:buSzTx/>
              <a:buFontTx/>
              <a:buNone/>
              <a:tabLst/>
            </a:pPr>
            <a:r>
              <a:rPr kumimoji="0" lang="en-GB"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Like </a:t>
            </a:r>
            <a:r>
              <a:rPr kumimoji="0" lang="en-GB" sz="2000" b="0"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ΔH</a:t>
            </a:r>
            <a:r>
              <a:rPr kumimoji="0" lang="en-GB" sz="2000" b="0" i="0" u="none" strike="noStrike" cap="none" normalizeH="0" baseline="-30000" dirty="0" err="1" smtClean="0">
                <a:ln>
                  <a:noFill/>
                </a:ln>
                <a:solidFill>
                  <a:schemeClr val="tx1"/>
                </a:solidFill>
                <a:effectLst/>
                <a:latin typeface="Times New Roman" pitchFamily="18" charset="0"/>
                <a:ea typeface="Calibri" pitchFamily="34" charset="0"/>
                <a:cs typeface="Times New Roman" pitchFamily="18" charset="0"/>
              </a:rPr>
              <a:t>f</a:t>
            </a:r>
            <a:r>
              <a:rPr kumimoji="0" lang="en-GB"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t>
            </a:r>
            <a:r>
              <a:rPr kumimoji="0" lang="en-GB" sz="2000" b="0"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ΔG</a:t>
            </a:r>
            <a:r>
              <a:rPr kumimoji="0" lang="en-GB" sz="2000" b="0" i="0" u="none" strike="noStrike" cap="none" normalizeH="0" baseline="-30000" dirty="0" err="1" smtClean="0">
                <a:ln>
                  <a:noFill/>
                </a:ln>
                <a:solidFill>
                  <a:schemeClr val="tx1"/>
                </a:solidFill>
                <a:effectLst/>
                <a:latin typeface="Times New Roman" pitchFamily="18" charset="0"/>
                <a:ea typeface="Calibri" pitchFamily="34" charset="0"/>
                <a:cs typeface="Times New Roman" pitchFamily="18" charset="0"/>
              </a:rPr>
              <a:t>f</a:t>
            </a:r>
            <a:r>
              <a:rPr kumimoji="0" lang="en-GB"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 0 for an element in its standard state:</a:t>
            </a:r>
            <a:endParaRPr kumimoji="0" lang="en-GB"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Low" defTabSz="914400" rtl="0" eaLnBrk="0" fontAlgn="base" latinLnBrk="0" hangingPunct="0">
              <a:lnSpc>
                <a:spcPct val="150000"/>
              </a:lnSpc>
              <a:spcBef>
                <a:spcPct val="0"/>
              </a:spcBef>
              <a:spcAft>
                <a:spcPct val="0"/>
              </a:spcAft>
              <a:buClrTx/>
              <a:buSzTx/>
              <a:buFontTx/>
              <a:buNone/>
              <a:tabLst/>
            </a:pPr>
            <a:r>
              <a:rPr kumimoji="0" lang="en-GB" sz="2000" b="0" i="1"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Example</a:t>
            </a:r>
            <a:r>
              <a:rPr kumimoji="0" lang="en-GB"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t>
            </a:r>
            <a:r>
              <a:rPr kumimoji="0" lang="en-GB" sz="2000" b="0"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ΔG</a:t>
            </a:r>
            <a:r>
              <a:rPr kumimoji="0" lang="en-GB" sz="2000" b="0" i="0" u="none" strike="noStrike" cap="none" normalizeH="0" baseline="-30000" dirty="0" err="1" smtClean="0">
                <a:ln>
                  <a:noFill/>
                </a:ln>
                <a:solidFill>
                  <a:schemeClr val="tx1"/>
                </a:solidFill>
                <a:effectLst/>
                <a:latin typeface="Times New Roman" pitchFamily="18" charset="0"/>
                <a:ea typeface="Calibri" pitchFamily="34" charset="0"/>
                <a:cs typeface="Times New Roman" pitchFamily="18" charset="0"/>
              </a:rPr>
              <a:t>f</a:t>
            </a:r>
            <a:r>
              <a:rPr kumimoji="0" lang="en-GB"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(O</a:t>
            </a:r>
            <a:r>
              <a:rPr kumimoji="0" lang="en-GB" sz="2000" b="0" i="0" u="none" strike="noStrike" cap="none" normalizeH="0" baseline="-30000" dirty="0" smtClean="0">
                <a:ln>
                  <a:noFill/>
                </a:ln>
                <a:solidFill>
                  <a:schemeClr val="tx1"/>
                </a:solidFill>
                <a:effectLst/>
                <a:latin typeface="Times New Roman" pitchFamily="18" charset="0"/>
                <a:ea typeface="Calibri" pitchFamily="34" charset="0"/>
                <a:cs typeface="Times New Roman" pitchFamily="18" charset="0"/>
              </a:rPr>
              <a:t>2</a:t>
            </a:r>
            <a:r>
              <a:rPr kumimoji="0" lang="en-GB"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(g)) = 0</a:t>
            </a:r>
            <a:endParaRPr kumimoji="0" lang="en-GB" sz="2000" b="0" i="0" u="none" strike="noStrike" cap="none" normalizeH="0" baseline="0" dirty="0" smtClean="0">
              <a:ln>
                <a:noFill/>
              </a:ln>
              <a:solidFill>
                <a:schemeClr val="tx1"/>
              </a:solidFill>
              <a:effectLst/>
              <a:latin typeface="Arial" pitchFamily="34" charset="0"/>
              <a:cs typeface="Arial" pitchFamily="34" charset="0"/>
            </a:endParaRPr>
          </a:p>
        </p:txBody>
      </p:sp>
      <p:sp>
        <p:nvSpPr>
          <p:cNvPr id="1183746" name="Rectangle 2"/>
          <p:cNvSpPr>
            <a:spLocks noChangeArrowheads="1"/>
          </p:cNvSpPr>
          <p:nvPr/>
        </p:nvSpPr>
        <p:spPr bwMode="auto">
          <a:xfrm>
            <a:off x="2895600" y="3886200"/>
            <a:ext cx="4572000" cy="423863"/>
          </a:xfrm>
          <a:prstGeom prst="rect">
            <a:avLst/>
          </a:prstGeom>
          <a:no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GB"/>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3"/>
          <p:cNvPicPr>
            <a:picLocks noChangeAspect="1" noChangeArrowheads="1"/>
          </p:cNvPicPr>
          <p:nvPr/>
        </p:nvPicPr>
        <p:blipFill>
          <a:blip r:embed="rId2" cstate="print"/>
          <a:srcRect/>
          <a:stretch>
            <a:fillRect/>
          </a:stretch>
        </p:blipFill>
        <p:spPr bwMode="auto">
          <a:xfrm>
            <a:off x="0" y="0"/>
            <a:ext cx="9177276" cy="6858000"/>
          </a:xfrm>
          <a:prstGeom prst="rect">
            <a:avLst/>
          </a:prstGeom>
          <a:noFill/>
          <a:ln w="9525">
            <a:noFill/>
            <a:miter lim="800000"/>
            <a:headEnd/>
            <a:tailEnd/>
          </a:ln>
        </p:spPr>
      </p:pic>
      <p:pic>
        <p:nvPicPr>
          <p:cNvPr id="10242"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28600" y="152400"/>
            <a:ext cx="8609154" cy="1905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8194" name="Picture 2"/>
          <p:cNvPicPr>
            <a:picLocks noChangeAspect="1" noChangeArrowheads="1"/>
          </p:cNvPicPr>
          <p:nvPr/>
        </p:nvPicPr>
        <p:blipFill>
          <a:blip r:embed="rId4" cstate="print"/>
          <a:srcRect/>
          <a:stretch>
            <a:fillRect/>
          </a:stretch>
        </p:blipFill>
        <p:spPr bwMode="auto">
          <a:xfrm>
            <a:off x="1066800" y="2514600"/>
            <a:ext cx="6477000" cy="2231655"/>
          </a:xfrm>
          <a:prstGeom prst="rect">
            <a:avLst/>
          </a:prstGeom>
          <a:noFill/>
          <a:ln w="9525">
            <a:noFill/>
            <a:miter lim="800000"/>
            <a:headEnd/>
            <a:tailEnd/>
          </a:ln>
        </p:spPr>
      </p:pic>
      <p:pic>
        <p:nvPicPr>
          <p:cNvPr id="8195" name="Picture 3"/>
          <p:cNvPicPr>
            <a:picLocks noChangeAspect="1" noChangeArrowheads="1"/>
          </p:cNvPicPr>
          <p:nvPr/>
        </p:nvPicPr>
        <p:blipFill>
          <a:blip r:embed="rId5" cstate="print"/>
          <a:srcRect/>
          <a:stretch>
            <a:fillRect/>
          </a:stretch>
        </p:blipFill>
        <p:spPr bwMode="auto">
          <a:xfrm>
            <a:off x="1143000" y="5163923"/>
            <a:ext cx="6400800" cy="1465477"/>
          </a:xfrm>
          <a:prstGeom prst="rect">
            <a:avLst/>
          </a:prstGeom>
          <a:noFill/>
          <a:ln w="9525">
            <a:noFill/>
            <a:miter lim="800000"/>
            <a:headEnd/>
            <a:tailEnd/>
          </a:ln>
        </p:spPr>
      </p:pic>
    </p:spTree>
    <p:extLst>
      <p:ext uri="{BB962C8B-B14F-4D97-AF65-F5344CB8AC3E}">
        <p14:creationId xmlns:p14="http://schemas.microsoft.com/office/powerpoint/2010/main" val="16311981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8194"/>
                                        </p:tgtEl>
                                        <p:attrNameLst>
                                          <p:attrName>style.visibility</p:attrName>
                                        </p:attrNameLst>
                                      </p:cBhvr>
                                      <p:to>
                                        <p:strVal val="visible"/>
                                      </p:to>
                                    </p:set>
                                    <p:animEffect transition="in" filter="blinds(horizontal)">
                                      <p:cBhvr>
                                        <p:cTn id="7" dur="500"/>
                                        <p:tgtEl>
                                          <p:spTgt spid="8194"/>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8195"/>
                                        </p:tgtEl>
                                        <p:attrNameLst>
                                          <p:attrName>style.visibility</p:attrName>
                                        </p:attrNameLst>
                                      </p:cBhvr>
                                      <p:to>
                                        <p:strVal val="visible"/>
                                      </p:to>
                                    </p:set>
                                    <p:anim calcmode="lin" valueType="num">
                                      <p:cBhvr additive="base">
                                        <p:cTn id="12" dur="500" fill="hold"/>
                                        <p:tgtEl>
                                          <p:spTgt spid="8195"/>
                                        </p:tgtEl>
                                        <p:attrNameLst>
                                          <p:attrName>ppt_x</p:attrName>
                                        </p:attrNameLst>
                                      </p:cBhvr>
                                      <p:tavLst>
                                        <p:tav tm="0">
                                          <p:val>
                                            <p:strVal val="#ppt_x"/>
                                          </p:val>
                                        </p:tav>
                                        <p:tav tm="100000">
                                          <p:val>
                                            <p:strVal val="#ppt_x"/>
                                          </p:val>
                                        </p:tav>
                                      </p:tavLst>
                                    </p:anim>
                                    <p:anim calcmode="lin" valueType="num">
                                      <p:cBhvr additive="base">
                                        <p:cTn id="13" dur="500" fill="hold"/>
                                        <p:tgtEl>
                                          <p:spTgt spid="819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3"/>
          <p:cNvPicPr>
            <a:picLocks noChangeAspect="1" noChangeArrowheads="1"/>
          </p:cNvPicPr>
          <p:nvPr/>
        </p:nvPicPr>
        <p:blipFill>
          <a:blip r:embed="rId2" cstate="print"/>
          <a:srcRect/>
          <a:stretch>
            <a:fillRect/>
          </a:stretch>
        </p:blipFill>
        <p:spPr bwMode="auto">
          <a:xfrm>
            <a:off x="0" y="0"/>
            <a:ext cx="9177276" cy="6858000"/>
          </a:xfrm>
          <a:prstGeom prst="rect">
            <a:avLst/>
          </a:prstGeom>
          <a:noFill/>
          <a:ln w="9525">
            <a:noFill/>
            <a:miter lim="800000"/>
            <a:headEnd/>
            <a:tailEnd/>
          </a:ln>
        </p:spPr>
      </p:pic>
      <p:sp>
        <p:nvSpPr>
          <p:cNvPr id="714753" name="Rectangle 1"/>
          <p:cNvSpPr>
            <a:spLocks noChangeArrowheads="1"/>
          </p:cNvSpPr>
          <p:nvPr/>
        </p:nvSpPr>
        <p:spPr bwMode="auto">
          <a:xfrm>
            <a:off x="131438" y="228600"/>
            <a:ext cx="4288162" cy="461665"/>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justLow" defTabSz="914400" rtl="0" eaLnBrk="1" fontAlgn="base" latinLnBrk="0" hangingPunct="1">
              <a:lnSpc>
                <a:spcPct val="100000"/>
              </a:lnSpc>
              <a:spcBef>
                <a:spcPct val="0"/>
              </a:spcBef>
              <a:spcAft>
                <a:spcPct val="0"/>
              </a:spcAft>
              <a:buClrTx/>
              <a:buSzTx/>
              <a:buFontTx/>
              <a:buNone/>
              <a:tabLst/>
            </a:pPr>
            <a:r>
              <a:rPr kumimoji="0" lang="en-GB" sz="2400" b="1" i="1"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Relationship between ΔG and K </a:t>
            </a:r>
            <a:endParaRPr kumimoji="0" lang="en-GB" sz="2400" b="0" i="1" u="none" strike="noStrike" cap="none" normalizeH="0" baseline="0" dirty="0" smtClean="0">
              <a:ln>
                <a:noFill/>
              </a:ln>
              <a:solidFill>
                <a:schemeClr val="tx1"/>
              </a:solidFill>
              <a:effectLst/>
              <a:latin typeface="Arial" pitchFamily="34" charset="0"/>
              <a:cs typeface="Arial" pitchFamily="34" charset="0"/>
            </a:endParaRPr>
          </a:p>
        </p:txBody>
      </p:sp>
      <p:sp>
        <p:nvSpPr>
          <p:cNvPr id="714755" name="Rectangle 3"/>
          <p:cNvSpPr>
            <a:spLocks noChangeArrowheads="1"/>
          </p:cNvSpPr>
          <p:nvPr/>
        </p:nvSpPr>
        <p:spPr bwMode="auto">
          <a:xfrm>
            <a:off x="533400" y="968514"/>
            <a:ext cx="5638800" cy="70788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Assuming the reaction:</a:t>
            </a:r>
            <a:endParaRPr kumimoji="0" lang="en-GB"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GB" sz="2000" b="0" i="0" u="none" strike="noStrike" cap="none" normalizeH="0" baseline="0" dirty="0" smtClean="0">
              <a:ln>
                <a:noFill/>
              </a:ln>
              <a:solidFill>
                <a:schemeClr val="tx1"/>
              </a:solidFill>
              <a:effectLst/>
              <a:latin typeface="Arial" pitchFamily="34" charset="0"/>
              <a:cs typeface="Arial" pitchFamily="34" charset="0"/>
            </a:endParaRPr>
          </a:p>
        </p:txBody>
      </p:sp>
      <p:sp>
        <p:nvSpPr>
          <p:cNvPr id="714754" name="AutoShape 2"/>
          <p:cNvSpPr>
            <a:spLocks noChangeShapeType="1"/>
          </p:cNvSpPr>
          <p:nvPr/>
        </p:nvSpPr>
        <p:spPr bwMode="auto">
          <a:xfrm>
            <a:off x="3657600" y="1600200"/>
            <a:ext cx="1169988" cy="0"/>
          </a:xfrm>
          <a:prstGeom prst="straightConnector1">
            <a:avLst/>
          </a:prstGeom>
          <a:noFill/>
          <a:ln w="9525">
            <a:solidFill>
              <a:srgbClr val="000000"/>
            </a:solidFill>
            <a:round/>
            <a:headEnd type="triangle" w="med" len="med"/>
            <a:tailEnd type="triangle" w="med" len="med"/>
          </a:ln>
        </p:spPr>
        <p:txBody>
          <a:bodyPr vert="horz" wrap="square" lIns="91440" tIns="45720" rIns="91440" bIns="45720" numCol="1" anchor="t" anchorCtr="0" compatLnSpc="1">
            <a:prstTxWarp prst="textNoShape">
              <a:avLst/>
            </a:prstTxWarp>
          </a:bodyPr>
          <a:lstStyle/>
          <a:p>
            <a:endParaRPr lang="en-GB"/>
          </a:p>
        </p:txBody>
      </p:sp>
      <p:sp>
        <p:nvSpPr>
          <p:cNvPr id="714756" name="Rectangle 4"/>
          <p:cNvSpPr>
            <a:spLocks noChangeArrowheads="1"/>
          </p:cNvSpPr>
          <p:nvPr/>
        </p:nvSpPr>
        <p:spPr bwMode="auto">
          <a:xfrm>
            <a:off x="609600" y="1325994"/>
            <a:ext cx="7467600" cy="96000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0" eaLnBrk="1" fontAlgn="base" latinLnBrk="0" hangingPunct="1">
              <a:lnSpc>
                <a:spcPct val="150000"/>
              </a:lnSpc>
              <a:spcBef>
                <a:spcPct val="0"/>
              </a:spcBef>
              <a:spcAft>
                <a:spcPct val="0"/>
              </a:spcAft>
              <a:buClrTx/>
              <a:buSzTx/>
              <a:buFontTx/>
              <a:buNone/>
              <a:tabLst/>
            </a:pPr>
            <a:r>
              <a:rPr kumimoji="0" lang="en-GB"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t>
            </a:r>
            <a:r>
              <a:rPr kumimoji="0" lang="en-GB" sz="2000" b="0"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aA</a:t>
            </a:r>
            <a:r>
              <a:rPr kumimoji="0" lang="en-GB"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 </a:t>
            </a:r>
            <a:r>
              <a:rPr kumimoji="0" lang="en-GB" sz="2000" b="0"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bB</a:t>
            </a:r>
            <a:r>
              <a:rPr kumimoji="0" lang="en-GB"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t>
            </a:r>
            <a:r>
              <a:rPr kumimoji="0" lang="en-GB" sz="2000" b="0"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cC</a:t>
            </a:r>
            <a:r>
              <a:rPr kumimoji="0" lang="en-GB"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 </a:t>
            </a:r>
            <a:r>
              <a:rPr kumimoji="0" lang="en-GB" sz="2000" b="0"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dD</a:t>
            </a:r>
            <a:r>
              <a:rPr kumimoji="0" lang="en-GB"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t>
            </a:r>
            <a:endParaRPr kumimoji="0" lang="en-GB"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Low" defTabSz="914400" rtl="0" eaLnBrk="0" fontAlgn="base" latinLnBrk="0" hangingPunct="0">
              <a:lnSpc>
                <a:spcPct val="150000"/>
              </a:lnSpc>
              <a:spcBef>
                <a:spcPct val="0"/>
              </a:spcBef>
              <a:spcAft>
                <a:spcPct val="0"/>
              </a:spcAft>
              <a:buClrTx/>
              <a:buSzTx/>
              <a:buFontTx/>
              <a:buNone/>
              <a:tabLst/>
            </a:pPr>
            <a:r>
              <a:rPr kumimoji="0" lang="en-GB"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ΔG for this reaction</a:t>
            </a:r>
            <a:endParaRPr kumimoji="0" lang="en-GB" sz="2000" b="0" i="0" u="none" strike="noStrike" cap="none" normalizeH="0" baseline="0" dirty="0" smtClean="0">
              <a:ln>
                <a:noFill/>
              </a:ln>
              <a:solidFill>
                <a:schemeClr val="tx1"/>
              </a:solidFill>
              <a:effectLst/>
              <a:latin typeface="Arial" pitchFamily="34" charset="0"/>
              <a:cs typeface="Arial" pitchFamily="34" charset="0"/>
            </a:endParaRPr>
          </a:p>
        </p:txBody>
      </p:sp>
      <p:pic>
        <p:nvPicPr>
          <p:cNvPr id="714757" name="Picture 5"/>
          <p:cNvPicPr>
            <a:picLocks noChangeAspect="1" noChangeArrowheads="1"/>
          </p:cNvPicPr>
          <p:nvPr/>
        </p:nvPicPr>
        <p:blipFill>
          <a:blip r:embed="rId3" cstate="print"/>
          <a:srcRect/>
          <a:stretch>
            <a:fillRect/>
          </a:stretch>
        </p:blipFill>
        <p:spPr bwMode="auto">
          <a:xfrm>
            <a:off x="893342" y="2362200"/>
            <a:ext cx="8175202" cy="4648200"/>
          </a:xfrm>
          <a:prstGeom prst="rect">
            <a:avLst/>
          </a:prstGeom>
          <a:noFill/>
          <a:ln w="9525">
            <a:noFill/>
            <a:miter lim="800000"/>
            <a:headEnd/>
            <a:tailEnd/>
          </a:ln>
          <a:effectLst/>
        </p:spPr>
      </p:pic>
      <p:sp>
        <p:nvSpPr>
          <p:cNvPr id="6" name="مستطيل 5"/>
          <p:cNvSpPr/>
          <p:nvPr/>
        </p:nvSpPr>
        <p:spPr>
          <a:xfrm>
            <a:off x="1600200" y="2286000"/>
            <a:ext cx="6248400" cy="400110"/>
          </a:xfrm>
          <a:prstGeom prst="rect">
            <a:avLst/>
          </a:prstGeom>
        </p:spPr>
        <p:txBody>
          <a:bodyPr wrap="square">
            <a:spAutoFit/>
          </a:bodyPr>
          <a:lstStyle/>
          <a:p>
            <a:r>
              <a:rPr lang="en-GB" sz="2000" dirty="0" err="1" smtClean="0">
                <a:latin typeface="Times New Roman" pitchFamily="18" charset="0"/>
                <a:cs typeface="Times New Roman" pitchFamily="18" charset="0"/>
              </a:rPr>
              <a:t>ΔG</a:t>
            </a:r>
            <a:r>
              <a:rPr lang="en-GB" sz="2000" baseline="-25000" dirty="0" err="1" smtClean="0">
                <a:latin typeface="Times New Roman" pitchFamily="18" charset="0"/>
                <a:cs typeface="Times New Roman" pitchFamily="18" charset="0"/>
              </a:rPr>
              <a:t>rxn</a:t>
            </a:r>
            <a:r>
              <a:rPr lang="en-GB" sz="2000" dirty="0" smtClean="0">
                <a:latin typeface="Times New Roman" pitchFamily="18" charset="0"/>
                <a:cs typeface="Times New Roman" pitchFamily="18" charset="0"/>
              </a:rPr>
              <a:t> = ƩΔG</a:t>
            </a:r>
            <a:r>
              <a:rPr lang="en-GB" sz="2000" baseline="-25000" dirty="0" smtClean="0">
                <a:latin typeface="Times New Roman" pitchFamily="18" charset="0"/>
                <a:cs typeface="Times New Roman" pitchFamily="18" charset="0"/>
              </a:rPr>
              <a:t>(products)</a:t>
            </a:r>
            <a:r>
              <a:rPr lang="en-GB" sz="2000" dirty="0" smtClean="0">
                <a:latin typeface="Times New Roman" pitchFamily="18" charset="0"/>
                <a:cs typeface="Times New Roman" pitchFamily="18" charset="0"/>
              </a:rPr>
              <a:t> - Ʃ ΔG</a:t>
            </a:r>
            <a:r>
              <a:rPr lang="en-GB" sz="2000" baseline="-25000" dirty="0" smtClean="0">
                <a:latin typeface="Times New Roman" pitchFamily="18" charset="0"/>
                <a:cs typeface="Times New Roman" pitchFamily="18" charset="0"/>
              </a:rPr>
              <a:t>(reactants)</a:t>
            </a:r>
            <a:r>
              <a:rPr lang="en-GB" sz="2000" dirty="0" smtClean="0">
                <a:latin typeface="Times New Roman" pitchFamily="18" charset="0"/>
                <a:cs typeface="Times New Roman" pitchFamily="18" charset="0"/>
              </a:rPr>
              <a:t>		              	1</a:t>
            </a:r>
            <a:endParaRPr lang="en-GB" sz="2000" dirty="0">
              <a:latin typeface="Times New Roman" pitchFamily="18" charset="0"/>
              <a:cs typeface="Times New Roman" pitchFamily="18" charset="0"/>
            </a:endParaRP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noChangeArrowheads="1"/>
          </p:cNvPicPr>
          <p:nvPr/>
        </p:nvPicPr>
        <p:blipFill>
          <a:blip r:embed="rId2" cstate="print"/>
          <a:srcRect/>
          <a:stretch>
            <a:fillRect/>
          </a:stretch>
        </p:blipFill>
        <p:spPr bwMode="auto">
          <a:xfrm>
            <a:off x="0" y="0"/>
            <a:ext cx="9177276" cy="6858000"/>
          </a:xfrm>
          <a:prstGeom prst="rect">
            <a:avLst/>
          </a:prstGeom>
          <a:noFill/>
          <a:ln w="9525">
            <a:noFill/>
            <a:miter lim="800000"/>
            <a:headEnd/>
            <a:tailEnd/>
          </a:ln>
        </p:spPr>
      </p:pic>
      <p:sp>
        <p:nvSpPr>
          <p:cNvPr id="1163265" name="Rectangle 1"/>
          <p:cNvSpPr>
            <a:spLocks noChangeArrowheads="1"/>
          </p:cNvSpPr>
          <p:nvPr/>
        </p:nvSpPr>
        <p:spPr bwMode="auto">
          <a:xfrm>
            <a:off x="304800" y="209490"/>
            <a:ext cx="8610600" cy="40011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0" eaLnBrk="1" fontAlgn="base" latinLnBrk="0" hangingPunct="1">
              <a:lnSpc>
                <a:spcPct val="100000"/>
              </a:lnSpc>
              <a:spcBef>
                <a:spcPct val="0"/>
              </a:spcBef>
              <a:spcAft>
                <a:spcPct val="0"/>
              </a:spcAft>
              <a:buClrTx/>
              <a:buSzTx/>
              <a:buFontTx/>
              <a:buNone/>
              <a:tabLst/>
            </a:pPr>
            <a:r>
              <a:rPr kumimoji="0" lang="en-GB"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using equation 1 and 5</a:t>
            </a:r>
            <a:endParaRPr kumimoji="0" lang="en-GB" sz="2000" b="0" i="0" u="none" strike="noStrike" cap="none" normalizeH="0" baseline="0" dirty="0" smtClean="0">
              <a:ln>
                <a:noFill/>
              </a:ln>
              <a:solidFill>
                <a:schemeClr val="tx1"/>
              </a:solidFill>
              <a:effectLst/>
              <a:latin typeface="Times New Roman" pitchFamily="18" charset="0"/>
              <a:cs typeface="Times New Roman" pitchFamily="18" charset="0"/>
            </a:endParaRPr>
          </a:p>
        </p:txBody>
      </p:sp>
      <p:pic>
        <p:nvPicPr>
          <p:cNvPr id="1163266" name="Picture 2"/>
          <p:cNvPicPr>
            <a:picLocks noChangeAspect="1" noChangeArrowheads="1"/>
          </p:cNvPicPr>
          <p:nvPr/>
        </p:nvPicPr>
        <p:blipFill>
          <a:blip r:embed="rId3" cstate="print"/>
          <a:srcRect/>
          <a:stretch>
            <a:fillRect/>
          </a:stretch>
        </p:blipFill>
        <p:spPr bwMode="auto">
          <a:xfrm>
            <a:off x="152400" y="54040"/>
            <a:ext cx="9144000" cy="6803960"/>
          </a:xfrm>
          <a:prstGeom prst="rect">
            <a:avLst/>
          </a:prstGeom>
          <a:noFill/>
          <a:ln w="9525">
            <a:noFill/>
            <a:miter lim="800000"/>
            <a:headEnd/>
            <a:tailEnd/>
          </a:ln>
          <a:effectLst/>
        </p:spPr>
      </p:pic>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noChangeArrowheads="1"/>
          </p:cNvPicPr>
          <p:nvPr/>
        </p:nvPicPr>
        <p:blipFill>
          <a:blip r:embed="rId2" cstate="print"/>
          <a:srcRect/>
          <a:stretch>
            <a:fillRect/>
          </a:stretch>
        </p:blipFill>
        <p:spPr bwMode="auto">
          <a:xfrm>
            <a:off x="0" y="0"/>
            <a:ext cx="9177276" cy="6858000"/>
          </a:xfrm>
          <a:prstGeom prst="rect">
            <a:avLst/>
          </a:prstGeom>
          <a:noFill/>
          <a:ln w="9525">
            <a:noFill/>
            <a:miter lim="800000"/>
            <a:headEnd/>
            <a:tailEnd/>
          </a:ln>
        </p:spPr>
      </p:pic>
      <p:sp>
        <p:nvSpPr>
          <p:cNvPr id="1162241" name="Rectangle 1"/>
          <p:cNvSpPr>
            <a:spLocks noChangeArrowheads="1"/>
          </p:cNvSpPr>
          <p:nvPr/>
        </p:nvSpPr>
        <p:spPr bwMode="auto">
          <a:xfrm>
            <a:off x="492440" y="438090"/>
            <a:ext cx="5679760" cy="40011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justLow" defTabSz="914400" rtl="0" eaLnBrk="1" fontAlgn="base" latinLnBrk="0" hangingPunct="1">
              <a:lnSpc>
                <a:spcPct val="100000"/>
              </a:lnSpc>
              <a:spcBef>
                <a:spcPct val="0"/>
              </a:spcBef>
              <a:spcAft>
                <a:spcPct val="0"/>
              </a:spcAft>
              <a:buClrTx/>
              <a:buSzTx/>
              <a:buFontTx/>
              <a:buNone/>
              <a:tabLst/>
            </a:pPr>
            <a:r>
              <a:rPr kumimoji="0" lang="en-GB"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at equilibrium 	</a:t>
            </a:r>
            <a:r>
              <a:rPr kumimoji="0" lang="en-GB"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ΔG = 0		and	 </a:t>
            </a:r>
            <a:r>
              <a:rPr kumimoji="0" lang="en-GB" sz="2000" b="0"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Q</a:t>
            </a:r>
            <a:r>
              <a:rPr kumimoji="0" lang="en-GB" sz="2000" b="0" i="0" u="none" strike="noStrike" cap="none" normalizeH="0" baseline="-30000" dirty="0" err="1" smtClean="0">
                <a:ln>
                  <a:noFill/>
                </a:ln>
                <a:solidFill>
                  <a:schemeClr val="tx1"/>
                </a:solidFill>
                <a:effectLst/>
                <a:latin typeface="Times New Roman" pitchFamily="18" charset="0"/>
                <a:ea typeface="Calibri" pitchFamily="34" charset="0"/>
                <a:cs typeface="Times New Roman" pitchFamily="18" charset="0"/>
              </a:rPr>
              <a:t>p</a:t>
            </a:r>
            <a:r>
              <a:rPr kumimoji="0" lang="en-GB"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 </a:t>
            </a:r>
            <a:r>
              <a:rPr kumimoji="0" lang="en-GB" sz="2000" b="0"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K</a:t>
            </a:r>
            <a:r>
              <a:rPr kumimoji="0" lang="en-GB" sz="2000" b="0" i="0" u="none" strike="noStrike" cap="none" normalizeH="0" baseline="-30000" dirty="0" err="1" smtClean="0">
                <a:ln>
                  <a:noFill/>
                </a:ln>
                <a:solidFill>
                  <a:schemeClr val="tx1"/>
                </a:solidFill>
                <a:effectLst/>
                <a:latin typeface="Times New Roman" pitchFamily="18" charset="0"/>
                <a:ea typeface="Calibri" pitchFamily="34" charset="0"/>
                <a:cs typeface="Times New Roman" pitchFamily="18" charset="0"/>
              </a:rPr>
              <a:t>p</a:t>
            </a:r>
            <a:endParaRPr kumimoji="0" lang="en-GB" sz="2000" b="0" i="0" u="none" strike="noStrike" cap="none" normalizeH="0" baseline="0" dirty="0" smtClean="0">
              <a:ln>
                <a:noFill/>
              </a:ln>
              <a:solidFill>
                <a:schemeClr val="tx1"/>
              </a:solidFill>
              <a:effectLst/>
              <a:latin typeface="Times New Roman" pitchFamily="18" charset="0"/>
              <a:cs typeface="Times New Roman" pitchFamily="18" charset="0"/>
            </a:endParaRPr>
          </a:p>
        </p:txBody>
      </p:sp>
      <p:pic>
        <p:nvPicPr>
          <p:cNvPr id="1162242" name="Picture 2"/>
          <p:cNvPicPr>
            <a:picLocks noChangeAspect="1" noChangeArrowheads="1"/>
          </p:cNvPicPr>
          <p:nvPr/>
        </p:nvPicPr>
        <p:blipFill>
          <a:blip r:embed="rId3" cstate="print"/>
          <a:srcRect/>
          <a:stretch>
            <a:fillRect/>
          </a:stretch>
        </p:blipFill>
        <p:spPr bwMode="auto">
          <a:xfrm>
            <a:off x="457200" y="261988"/>
            <a:ext cx="8686800" cy="6062612"/>
          </a:xfrm>
          <a:prstGeom prst="rect">
            <a:avLst/>
          </a:prstGeom>
          <a:noFill/>
          <a:ln w="9525">
            <a:noFill/>
            <a:miter lim="800000"/>
            <a:headEnd/>
            <a:tailEnd/>
          </a:ln>
          <a:effectLst/>
        </p:spPr>
      </p:pic>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3"/>
          <p:cNvPicPr>
            <a:picLocks noChangeAspect="1" noChangeArrowheads="1"/>
          </p:cNvPicPr>
          <p:nvPr/>
        </p:nvPicPr>
        <p:blipFill>
          <a:blip r:embed="rId2" cstate="print"/>
          <a:srcRect/>
          <a:stretch>
            <a:fillRect/>
          </a:stretch>
        </p:blipFill>
        <p:spPr bwMode="auto">
          <a:xfrm>
            <a:off x="0" y="0"/>
            <a:ext cx="9177276" cy="6858000"/>
          </a:xfrm>
          <a:prstGeom prst="rect">
            <a:avLst/>
          </a:prstGeom>
          <a:noFill/>
          <a:ln w="9525">
            <a:noFill/>
            <a:miter lim="800000"/>
            <a:headEnd/>
            <a:tailEnd/>
          </a:ln>
        </p:spPr>
      </p:pic>
      <p:pic>
        <p:nvPicPr>
          <p:cNvPr id="3074" name="Picture 2"/>
          <p:cNvPicPr>
            <a:picLocks noChangeAspect="1" noChangeArrowheads="1"/>
          </p:cNvPicPr>
          <p:nvPr/>
        </p:nvPicPr>
        <p:blipFill>
          <a:blip r:embed="rId3" cstate="print"/>
          <a:srcRect/>
          <a:stretch>
            <a:fillRect/>
          </a:stretch>
        </p:blipFill>
        <p:spPr bwMode="auto">
          <a:xfrm>
            <a:off x="228600" y="762000"/>
            <a:ext cx="8751887" cy="428625"/>
          </a:xfrm>
          <a:prstGeom prst="rect">
            <a:avLst/>
          </a:prstGeom>
          <a:noFill/>
          <a:ln w="9525">
            <a:noFill/>
            <a:miter lim="800000"/>
            <a:headEnd/>
            <a:tailEnd/>
          </a:ln>
        </p:spPr>
      </p:pic>
      <p:pic>
        <p:nvPicPr>
          <p:cNvPr id="3075" name="Picture 3"/>
          <p:cNvPicPr>
            <a:picLocks noChangeAspect="1" noChangeArrowheads="1"/>
          </p:cNvPicPr>
          <p:nvPr/>
        </p:nvPicPr>
        <p:blipFill>
          <a:blip r:embed="rId4" cstate="print"/>
          <a:srcRect/>
          <a:stretch>
            <a:fillRect/>
          </a:stretch>
        </p:blipFill>
        <p:spPr bwMode="auto">
          <a:xfrm>
            <a:off x="251520" y="1556792"/>
            <a:ext cx="1123950" cy="342900"/>
          </a:xfrm>
          <a:prstGeom prst="rect">
            <a:avLst/>
          </a:prstGeom>
          <a:noFill/>
          <a:ln w="9525">
            <a:noFill/>
            <a:miter lim="800000"/>
            <a:headEnd/>
            <a:tailEnd/>
          </a:ln>
        </p:spPr>
      </p:pic>
      <p:pic>
        <p:nvPicPr>
          <p:cNvPr id="3076" name="Picture 4"/>
          <p:cNvPicPr>
            <a:picLocks noChangeAspect="1" noChangeArrowheads="1"/>
          </p:cNvPicPr>
          <p:nvPr/>
        </p:nvPicPr>
        <p:blipFill>
          <a:blip r:embed="rId5" cstate="print"/>
          <a:srcRect/>
          <a:stretch>
            <a:fillRect/>
          </a:stretch>
        </p:blipFill>
        <p:spPr bwMode="auto">
          <a:xfrm>
            <a:off x="1524000" y="2209800"/>
            <a:ext cx="5381625" cy="2524125"/>
          </a:xfrm>
          <a:prstGeom prst="rect">
            <a:avLst/>
          </a:prstGeom>
          <a:noFill/>
          <a:ln w="9525">
            <a:noFill/>
            <a:miter lim="800000"/>
            <a:headEnd/>
            <a:tailEnd/>
          </a:ln>
        </p:spPr>
      </p:pic>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cstate="print"/>
          <a:srcRect/>
          <a:stretch>
            <a:fillRect/>
          </a:stretch>
        </p:blipFill>
        <p:spPr bwMode="auto">
          <a:xfrm>
            <a:off x="95497" y="0"/>
            <a:ext cx="9048503" cy="6705600"/>
          </a:xfrm>
          <a:prstGeom prst="rect">
            <a:avLst/>
          </a:prstGeom>
          <a:noFill/>
          <a:ln w="9525">
            <a:noFill/>
            <a:miter lim="800000"/>
            <a:headEnd/>
            <a:tailEnd/>
          </a:ln>
        </p:spPr>
      </p:pic>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3"/>
          <p:cNvPicPr>
            <a:picLocks noChangeAspect="1" noChangeArrowheads="1"/>
          </p:cNvPicPr>
          <p:nvPr/>
        </p:nvPicPr>
        <p:blipFill>
          <a:blip r:embed="rId2" cstate="print"/>
          <a:srcRect/>
          <a:stretch>
            <a:fillRect/>
          </a:stretch>
        </p:blipFill>
        <p:spPr bwMode="auto">
          <a:xfrm>
            <a:off x="0" y="0"/>
            <a:ext cx="9177276" cy="6858000"/>
          </a:xfrm>
          <a:prstGeom prst="rect">
            <a:avLst/>
          </a:prstGeom>
          <a:noFill/>
          <a:ln w="9525">
            <a:noFill/>
            <a:miter lim="800000"/>
            <a:headEnd/>
            <a:tailEnd/>
          </a:ln>
        </p:spPr>
      </p:pic>
      <p:pic>
        <p:nvPicPr>
          <p:cNvPr id="2050" name="Picture 2"/>
          <p:cNvPicPr>
            <a:picLocks noChangeAspect="1" noChangeArrowheads="1"/>
          </p:cNvPicPr>
          <p:nvPr/>
        </p:nvPicPr>
        <p:blipFill>
          <a:blip r:embed="rId3" cstate="print"/>
          <a:srcRect/>
          <a:stretch>
            <a:fillRect/>
          </a:stretch>
        </p:blipFill>
        <p:spPr bwMode="auto">
          <a:xfrm>
            <a:off x="0" y="761582"/>
            <a:ext cx="9144000" cy="4563564"/>
          </a:xfrm>
          <a:prstGeom prst="rect">
            <a:avLst/>
          </a:prstGeom>
          <a:noFill/>
          <a:ln w="9525">
            <a:noFill/>
            <a:miter lim="800000"/>
            <a:headEnd/>
            <a:tailEnd/>
          </a:ln>
        </p:spPr>
      </p:pic>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noChangeArrowheads="1"/>
          </p:cNvPicPr>
          <p:nvPr/>
        </p:nvPicPr>
        <p:blipFill>
          <a:blip r:embed="rId2" cstate="print"/>
          <a:srcRect/>
          <a:stretch>
            <a:fillRect/>
          </a:stretch>
        </p:blipFill>
        <p:spPr bwMode="auto">
          <a:xfrm>
            <a:off x="0" y="0"/>
            <a:ext cx="9177276" cy="6858000"/>
          </a:xfrm>
          <a:prstGeom prst="rect">
            <a:avLst/>
          </a:prstGeom>
          <a:noFill/>
          <a:ln w="9525">
            <a:noFill/>
            <a:miter lim="800000"/>
            <a:headEnd/>
            <a:tailEnd/>
          </a:ln>
        </p:spPr>
      </p:pic>
      <p:pic>
        <p:nvPicPr>
          <p:cNvPr id="2"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28600" y="381000"/>
            <a:ext cx="8763000" cy="17526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 name="Picture 2"/>
          <p:cNvPicPr>
            <a:picLocks noChangeAspect="1" noChangeArrowheads="1"/>
          </p:cNvPicPr>
          <p:nvPr/>
        </p:nvPicPr>
        <p:blipFill>
          <a:blip r:embed="rId4" cstate="print"/>
          <a:srcRect/>
          <a:stretch>
            <a:fillRect/>
          </a:stretch>
        </p:blipFill>
        <p:spPr bwMode="auto">
          <a:xfrm>
            <a:off x="228600" y="2438400"/>
            <a:ext cx="8580157" cy="27432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3"/>
          <p:cNvPicPr>
            <a:picLocks noChangeAspect="1" noChangeArrowheads="1"/>
          </p:cNvPicPr>
          <p:nvPr/>
        </p:nvPicPr>
        <p:blipFill>
          <a:blip r:embed="rId2" cstate="print"/>
          <a:srcRect/>
          <a:stretch>
            <a:fillRect/>
          </a:stretch>
        </p:blipFill>
        <p:spPr bwMode="auto">
          <a:xfrm>
            <a:off x="0" y="0"/>
            <a:ext cx="9177276" cy="6858000"/>
          </a:xfrm>
          <a:prstGeom prst="rect">
            <a:avLst/>
          </a:prstGeom>
          <a:noFill/>
          <a:ln w="9525">
            <a:noFill/>
            <a:miter lim="800000"/>
            <a:headEnd/>
            <a:tailEnd/>
          </a:ln>
        </p:spPr>
      </p:pic>
      <p:pic>
        <p:nvPicPr>
          <p:cNvPr id="8194"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54328" y="228600"/>
            <a:ext cx="8584872" cy="1981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146" name="Picture 2"/>
          <p:cNvPicPr>
            <a:picLocks noChangeAspect="1" noChangeArrowheads="1"/>
          </p:cNvPicPr>
          <p:nvPr/>
        </p:nvPicPr>
        <p:blipFill>
          <a:blip r:embed="rId4" cstate="print"/>
          <a:srcRect/>
          <a:stretch>
            <a:fillRect/>
          </a:stretch>
        </p:blipFill>
        <p:spPr bwMode="auto">
          <a:xfrm>
            <a:off x="304800" y="2351907"/>
            <a:ext cx="8231735" cy="3363093"/>
          </a:xfrm>
          <a:prstGeom prst="rect">
            <a:avLst/>
          </a:prstGeom>
          <a:noFill/>
          <a:ln w="9525">
            <a:noFill/>
            <a:miter lim="800000"/>
            <a:headEnd/>
            <a:tailEnd/>
          </a:ln>
        </p:spPr>
      </p:pic>
      <p:pic>
        <p:nvPicPr>
          <p:cNvPr id="6147" name="Picture 3"/>
          <p:cNvPicPr>
            <a:picLocks noChangeAspect="1" noChangeArrowheads="1"/>
          </p:cNvPicPr>
          <p:nvPr/>
        </p:nvPicPr>
        <p:blipFill>
          <a:blip r:embed="rId5" cstate="print"/>
          <a:srcRect/>
          <a:stretch>
            <a:fillRect/>
          </a:stretch>
        </p:blipFill>
        <p:spPr bwMode="auto">
          <a:xfrm>
            <a:off x="741007" y="5638800"/>
            <a:ext cx="7717193" cy="762000"/>
          </a:xfrm>
          <a:prstGeom prst="rect">
            <a:avLst/>
          </a:prstGeom>
          <a:noFill/>
          <a:ln w="9525">
            <a:noFill/>
            <a:miter lim="800000"/>
            <a:headEnd/>
            <a:tailEnd/>
          </a:ln>
        </p:spPr>
      </p:pic>
      <p:pic>
        <p:nvPicPr>
          <p:cNvPr id="6148" name="Picture 4"/>
          <p:cNvPicPr>
            <a:picLocks noChangeAspect="1" noChangeArrowheads="1"/>
          </p:cNvPicPr>
          <p:nvPr/>
        </p:nvPicPr>
        <p:blipFill>
          <a:blip r:embed="rId6" cstate="print"/>
          <a:srcRect/>
          <a:stretch>
            <a:fillRect/>
          </a:stretch>
        </p:blipFill>
        <p:spPr bwMode="auto">
          <a:xfrm>
            <a:off x="457200" y="2362200"/>
            <a:ext cx="8208689" cy="2362200"/>
          </a:xfrm>
          <a:prstGeom prst="rect">
            <a:avLst/>
          </a:prstGeom>
          <a:noFill/>
          <a:ln w="9525">
            <a:noFill/>
            <a:miter lim="800000"/>
            <a:headEnd/>
            <a:tailEnd/>
          </a:ln>
        </p:spPr>
      </p:pic>
      <p:pic>
        <p:nvPicPr>
          <p:cNvPr id="6149" name="Picture 5"/>
          <p:cNvPicPr>
            <a:picLocks noChangeAspect="1" noChangeArrowheads="1"/>
          </p:cNvPicPr>
          <p:nvPr/>
        </p:nvPicPr>
        <p:blipFill>
          <a:blip r:embed="rId7" cstate="print"/>
          <a:srcRect/>
          <a:stretch>
            <a:fillRect/>
          </a:stretch>
        </p:blipFill>
        <p:spPr bwMode="auto">
          <a:xfrm>
            <a:off x="762000" y="4724400"/>
            <a:ext cx="8047161" cy="1828800"/>
          </a:xfrm>
          <a:prstGeom prst="rect">
            <a:avLst/>
          </a:prstGeom>
          <a:noFill/>
          <a:ln w="9525">
            <a:noFill/>
            <a:miter lim="800000"/>
            <a:headEnd/>
            <a:tailEnd/>
          </a:ln>
        </p:spPr>
      </p:pic>
    </p:spTree>
    <p:extLst>
      <p:ext uri="{BB962C8B-B14F-4D97-AF65-F5344CB8AC3E}">
        <p14:creationId xmlns:p14="http://schemas.microsoft.com/office/powerpoint/2010/main" val="6562311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6146"/>
                                        </p:tgtEl>
                                        <p:attrNameLst>
                                          <p:attrName>style.visibility</p:attrName>
                                        </p:attrNameLst>
                                      </p:cBhvr>
                                      <p:to>
                                        <p:strVal val="visible"/>
                                      </p:to>
                                    </p:set>
                                    <p:animEffect transition="in" filter="blinds(horizontal)">
                                      <p:cBhvr>
                                        <p:cTn id="7" dur="500"/>
                                        <p:tgtEl>
                                          <p:spTgt spid="6146"/>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6147"/>
                                        </p:tgtEl>
                                        <p:attrNameLst>
                                          <p:attrName>style.visibility</p:attrName>
                                        </p:attrNameLst>
                                      </p:cBhvr>
                                      <p:to>
                                        <p:strVal val="visible"/>
                                      </p:to>
                                    </p:set>
                                    <p:anim calcmode="lin" valueType="num">
                                      <p:cBhvr additive="base">
                                        <p:cTn id="12" dur="500" fill="hold"/>
                                        <p:tgtEl>
                                          <p:spTgt spid="6147"/>
                                        </p:tgtEl>
                                        <p:attrNameLst>
                                          <p:attrName>ppt_x</p:attrName>
                                        </p:attrNameLst>
                                      </p:cBhvr>
                                      <p:tavLst>
                                        <p:tav tm="0">
                                          <p:val>
                                            <p:strVal val="#ppt_x"/>
                                          </p:val>
                                        </p:tav>
                                        <p:tav tm="100000">
                                          <p:val>
                                            <p:strVal val="#ppt_x"/>
                                          </p:val>
                                        </p:tav>
                                      </p:tavLst>
                                    </p:anim>
                                    <p:anim calcmode="lin" valueType="num">
                                      <p:cBhvr additive="base">
                                        <p:cTn id="13" dur="500" fill="hold"/>
                                        <p:tgtEl>
                                          <p:spTgt spid="6147"/>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xit" presetSubtype="4" fill="hold" nodeType="clickEffect">
                                  <p:stCondLst>
                                    <p:cond delay="0"/>
                                  </p:stCondLst>
                                  <p:childTnLst>
                                    <p:anim calcmode="lin" valueType="num">
                                      <p:cBhvr additive="base">
                                        <p:cTn id="17" dur="500"/>
                                        <p:tgtEl>
                                          <p:spTgt spid="6147"/>
                                        </p:tgtEl>
                                        <p:attrNameLst>
                                          <p:attrName>ppt_x</p:attrName>
                                        </p:attrNameLst>
                                      </p:cBhvr>
                                      <p:tavLst>
                                        <p:tav tm="0">
                                          <p:val>
                                            <p:strVal val="ppt_x"/>
                                          </p:val>
                                        </p:tav>
                                        <p:tav tm="100000">
                                          <p:val>
                                            <p:strVal val="ppt_x"/>
                                          </p:val>
                                        </p:tav>
                                      </p:tavLst>
                                    </p:anim>
                                    <p:anim calcmode="lin" valueType="num">
                                      <p:cBhvr additive="base">
                                        <p:cTn id="18" dur="500"/>
                                        <p:tgtEl>
                                          <p:spTgt spid="6147"/>
                                        </p:tgtEl>
                                        <p:attrNameLst>
                                          <p:attrName>ppt_y</p:attrName>
                                        </p:attrNameLst>
                                      </p:cBhvr>
                                      <p:tavLst>
                                        <p:tav tm="0">
                                          <p:val>
                                            <p:strVal val="ppt_y"/>
                                          </p:val>
                                        </p:tav>
                                        <p:tav tm="100000">
                                          <p:val>
                                            <p:strVal val="1+ppt_h/2"/>
                                          </p:val>
                                        </p:tav>
                                      </p:tavLst>
                                    </p:anim>
                                    <p:set>
                                      <p:cBhvr>
                                        <p:cTn id="19" dur="1" fill="hold">
                                          <p:stCondLst>
                                            <p:cond delay="499"/>
                                          </p:stCondLst>
                                        </p:cTn>
                                        <p:tgtEl>
                                          <p:spTgt spid="6147"/>
                                        </p:tgtEl>
                                        <p:attrNameLst>
                                          <p:attrName>style.visibility</p:attrName>
                                        </p:attrNameLst>
                                      </p:cBhvr>
                                      <p:to>
                                        <p:strVal val="hidden"/>
                                      </p:to>
                                    </p:set>
                                  </p:childTnLst>
                                </p:cTn>
                              </p:par>
                              <p:par>
                                <p:cTn id="20" presetID="2" presetClass="exit" presetSubtype="4" fill="hold" nodeType="withEffect">
                                  <p:stCondLst>
                                    <p:cond delay="0"/>
                                  </p:stCondLst>
                                  <p:childTnLst>
                                    <p:anim calcmode="lin" valueType="num">
                                      <p:cBhvr additive="base">
                                        <p:cTn id="21" dur="500"/>
                                        <p:tgtEl>
                                          <p:spTgt spid="6146"/>
                                        </p:tgtEl>
                                        <p:attrNameLst>
                                          <p:attrName>ppt_x</p:attrName>
                                        </p:attrNameLst>
                                      </p:cBhvr>
                                      <p:tavLst>
                                        <p:tav tm="0">
                                          <p:val>
                                            <p:strVal val="ppt_x"/>
                                          </p:val>
                                        </p:tav>
                                        <p:tav tm="100000">
                                          <p:val>
                                            <p:strVal val="ppt_x"/>
                                          </p:val>
                                        </p:tav>
                                      </p:tavLst>
                                    </p:anim>
                                    <p:anim calcmode="lin" valueType="num">
                                      <p:cBhvr additive="base">
                                        <p:cTn id="22" dur="500"/>
                                        <p:tgtEl>
                                          <p:spTgt spid="6146"/>
                                        </p:tgtEl>
                                        <p:attrNameLst>
                                          <p:attrName>ppt_y</p:attrName>
                                        </p:attrNameLst>
                                      </p:cBhvr>
                                      <p:tavLst>
                                        <p:tav tm="0">
                                          <p:val>
                                            <p:strVal val="ppt_y"/>
                                          </p:val>
                                        </p:tav>
                                        <p:tav tm="100000">
                                          <p:val>
                                            <p:strVal val="1+ppt_h/2"/>
                                          </p:val>
                                        </p:tav>
                                      </p:tavLst>
                                    </p:anim>
                                    <p:set>
                                      <p:cBhvr>
                                        <p:cTn id="23" dur="1" fill="hold">
                                          <p:stCondLst>
                                            <p:cond delay="499"/>
                                          </p:stCondLst>
                                        </p:cTn>
                                        <p:tgtEl>
                                          <p:spTgt spid="6146"/>
                                        </p:tgtEl>
                                        <p:attrNameLst>
                                          <p:attrName>style.visibility</p:attrName>
                                        </p:attrNameLst>
                                      </p:cBhvr>
                                      <p:to>
                                        <p:strVal val="hidden"/>
                                      </p:to>
                                    </p:set>
                                  </p:childTnLst>
                                </p:cTn>
                              </p:par>
                            </p:childTnLst>
                          </p:cTn>
                        </p:par>
                      </p:childTnLst>
                    </p:cTn>
                  </p:par>
                  <p:par>
                    <p:cTn id="24" fill="hold">
                      <p:stCondLst>
                        <p:cond delay="indefinite"/>
                      </p:stCondLst>
                      <p:childTnLst>
                        <p:par>
                          <p:cTn id="25" fill="hold">
                            <p:stCondLst>
                              <p:cond delay="0"/>
                            </p:stCondLst>
                            <p:childTnLst>
                              <p:par>
                                <p:cTn id="26" presetID="3" presetClass="entr" presetSubtype="10" fill="hold" nodeType="clickEffect">
                                  <p:stCondLst>
                                    <p:cond delay="0"/>
                                  </p:stCondLst>
                                  <p:childTnLst>
                                    <p:set>
                                      <p:cBhvr>
                                        <p:cTn id="27" dur="1" fill="hold">
                                          <p:stCondLst>
                                            <p:cond delay="0"/>
                                          </p:stCondLst>
                                        </p:cTn>
                                        <p:tgtEl>
                                          <p:spTgt spid="6148"/>
                                        </p:tgtEl>
                                        <p:attrNameLst>
                                          <p:attrName>style.visibility</p:attrName>
                                        </p:attrNameLst>
                                      </p:cBhvr>
                                      <p:to>
                                        <p:strVal val="visible"/>
                                      </p:to>
                                    </p:set>
                                    <p:animEffect transition="in" filter="blinds(horizontal)">
                                      <p:cBhvr>
                                        <p:cTn id="28" dur="500"/>
                                        <p:tgtEl>
                                          <p:spTgt spid="6148"/>
                                        </p:tgtEl>
                                      </p:cBhvr>
                                    </p:animEffect>
                                  </p:childTnLst>
                                </p:cTn>
                              </p:par>
                            </p:childTnLst>
                          </p:cTn>
                        </p:par>
                      </p:childTnLst>
                    </p:cTn>
                  </p:par>
                  <p:par>
                    <p:cTn id="29" fill="hold">
                      <p:stCondLst>
                        <p:cond delay="indefinite"/>
                      </p:stCondLst>
                      <p:childTnLst>
                        <p:par>
                          <p:cTn id="30" fill="hold">
                            <p:stCondLst>
                              <p:cond delay="0"/>
                            </p:stCondLst>
                            <p:childTnLst>
                              <p:par>
                                <p:cTn id="31" presetID="2" presetClass="entr" presetSubtype="4" fill="hold" nodeType="clickEffect">
                                  <p:stCondLst>
                                    <p:cond delay="0"/>
                                  </p:stCondLst>
                                  <p:childTnLst>
                                    <p:set>
                                      <p:cBhvr>
                                        <p:cTn id="32" dur="1" fill="hold">
                                          <p:stCondLst>
                                            <p:cond delay="0"/>
                                          </p:stCondLst>
                                        </p:cTn>
                                        <p:tgtEl>
                                          <p:spTgt spid="6149"/>
                                        </p:tgtEl>
                                        <p:attrNameLst>
                                          <p:attrName>style.visibility</p:attrName>
                                        </p:attrNameLst>
                                      </p:cBhvr>
                                      <p:to>
                                        <p:strVal val="visible"/>
                                      </p:to>
                                    </p:set>
                                    <p:anim calcmode="lin" valueType="num">
                                      <p:cBhvr additive="base">
                                        <p:cTn id="33" dur="500" fill="hold"/>
                                        <p:tgtEl>
                                          <p:spTgt spid="6149"/>
                                        </p:tgtEl>
                                        <p:attrNameLst>
                                          <p:attrName>ppt_x</p:attrName>
                                        </p:attrNameLst>
                                      </p:cBhvr>
                                      <p:tavLst>
                                        <p:tav tm="0">
                                          <p:val>
                                            <p:strVal val="#ppt_x"/>
                                          </p:val>
                                        </p:tav>
                                        <p:tav tm="100000">
                                          <p:val>
                                            <p:strVal val="#ppt_x"/>
                                          </p:val>
                                        </p:tav>
                                      </p:tavLst>
                                    </p:anim>
                                    <p:anim calcmode="lin" valueType="num">
                                      <p:cBhvr additive="base">
                                        <p:cTn id="34" dur="500" fill="hold"/>
                                        <p:tgtEl>
                                          <p:spTgt spid="614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3"/>
          <p:cNvPicPr>
            <a:picLocks noChangeAspect="1" noChangeArrowheads="1"/>
          </p:cNvPicPr>
          <p:nvPr/>
        </p:nvPicPr>
        <p:blipFill>
          <a:blip r:embed="rId4" cstate="print"/>
          <a:srcRect/>
          <a:stretch>
            <a:fillRect/>
          </a:stretch>
        </p:blipFill>
        <p:spPr bwMode="auto">
          <a:xfrm>
            <a:off x="0" y="0"/>
            <a:ext cx="9177276" cy="6858000"/>
          </a:xfrm>
          <a:prstGeom prst="rect">
            <a:avLst/>
          </a:prstGeom>
          <a:noFill/>
          <a:ln w="9525">
            <a:noFill/>
            <a:miter lim="800000"/>
            <a:headEnd/>
            <a:tailEnd/>
          </a:ln>
        </p:spPr>
      </p:pic>
      <p:sp>
        <p:nvSpPr>
          <p:cNvPr id="88073" name="Rectangle 2"/>
          <p:cNvSpPr>
            <a:spLocks noGrp="1" noChangeArrowheads="1"/>
          </p:cNvSpPr>
          <p:nvPr>
            <p:ph type="title"/>
          </p:nvPr>
        </p:nvSpPr>
        <p:spPr>
          <a:xfrm>
            <a:off x="914400" y="228600"/>
            <a:ext cx="6553200" cy="1143000"/>
          </a:xfrm>
        </p:spPr>
        <p:txBody>
          <a:bodyPr>
            <a:normAutofit/>
          </a:bodyPr>
          <a:lstStyle/>
          <a:p>
            <a:pPr eaLnBrk="1" hangingPunct="1"/>
            <a:r>
              <a:rPr lang="en-US" sz="3200" b="1" dirty="0" smtClean="0">
                <a:latin typeface="Times New Roman" pitchFamily="18" charset="0"/>
                <a:cs typeface="Times New Roman" pitchFamily="18" charset="0"/>
              </a:rPr>
              <a:t>The Temperature Dependence of </a:t>
            </a:r>
            <a:br>
              <a:rPr lang="en-US" sz="3200" b="1" dirty="0" smtClean="0">
                <a:latin typeface="Times New Roman" pitchFamily="18" charset="0"/>
                <a:cs typeface="Times New Roman" pitchFamily="18" charset="0"/>
              </a:rPr>
            </a:br>
            <a:r>
              <a:rPr lang="en-US" sz="3200" b="1" dirty="0" smtClean="0">
                <a:latin typeface="Times New Roman" pitchFamily="18" charset="0"/>
                <a:cs typeface="Times New Roman" pitchFamily="18" charset="0"/>
              </a:rPr>
              <a:t>Equilibrium Constants</a:t>
            </a:r>
          </a:p>
        </p:txBody>
      </p:sp>
      <p:sp>
        <p:nvSpPr>
          <p:cNvPr id="351235" name="Rectangle 3"/>
          <p:cNvSpPr>
            <a:spLocks noGrp="1" noChangeArrowheads="1"/>
          </p:cNvSpPr>
          <p:nvPr>
            <p:ph type="body" sz="half" idx="1"/>
          </p:nvPr>
        </p:nvSpPr>
        <p:spPr>
          <a:xfrm>
            <a:off x="609600" y="3352800"/>
            <a:ext cx="8331200" cy="1219200"/>
          </a:xfrm>
        </p:spPr>
        <p:txBody>
          <a:bodyPr>
            <a:normAutofit/>
          </a:bodyPr>
          <a:lstStyle/>
          <a:p>
            <a:pPr eaLnBrk="1" hangingPunct="1"/>
            <a:r>
              <a:rPr lang="en-US" sz="2000" dirty="0" smtClean="0">
                <a:latin typeface="Times New Roman" pitchFamily="18" charset="0"/>
                <a:cs typeface="Times New Roman" pitchFamily="18" charset="0"/>
              </a:rPr>
              <a:t>Where does this come from?</a:t>
            </a:r>
          </a:p>
          <a:p>
            <a:pPr eaLnBrk="1" hangingPunct="1"/>
            <a:r>
              <a:rPr lang="en-US" sz="2000" dirty="0" smtClean="0">
                <a:latin typeface="Times New Roman" pitchFamily="18" charset="0"/>
                <a:cs typeface="Times New Roman" pitchFamily="18" charset="0"/>
              </a:rPr>
              <a:t>Recall </a:t>
            </a:r>
            <a:r>
              <a:rPr lang="el-GR" sz="2000" b="1" dirty="0" smtClean="0">
                <a:latin typeface="Times New Roman" pitchFamily="18" charset="0"/>
                <a:cs typeface="Times New Roman" pitchFamily="18" charset="0"/>
              </a:rPr>
              <a:t>Δ</a:t>
            </a:r>
            <a:r>
              <a:rPr lang="en-US" sz="2000" b="1" dirty="0" smtClean="0">
                <a:latin typeface="Times New Roman" pitchFamily="18" charset="0"/>
                <a:cs typeface="Times New Roman" pitchFamily="18" charset="0"/>
              </a:rPr>
              <a:t>G = </a:t>
            </a:r>
            <a:r>
              <a:rPr lang="el-GR" sz="2000" b="1" dirty="0" smtClean="0">
                <a:latin typeface="Times New Roman" pitchFamily="18" charset="0"/>
                <a:cs typeface="Times New Roman" pitchFamily="18" charset="0"/>
              </a:rPr>
              <a:t>Δ</a:t>
            </a:r>
            <a:r>
              <a:rPr lang="en-US" sz="2000" b="1" dirty="0" smtClean="0">
                <a:latin typeface="Times New Roman" pitchFamily="18" charset="0"/>
                <a:cs typeface="Times New Roman" pitchFamily="18" charset="0"/>
              </a:rPr>
              <a:t>H - T·</a:t>
            </a:r>
            <a:r>
              <a:rPr lang="el-GR" sz="2000" b="1" dirty="0" smtClean="0">
                <a:latin typeface="Times New Roman" pitchFamily="18" charset="0"/>
                <a:cs typeface="Times New Roman" pitchFamily="18" charset="0"/>
              </a:rPr>
              <a:t>Δ</a:t>
            </a:r>
            <a:r>
              <a:rPr lang="en-US" sz="2000" b="1" dirty="0" smtClean="0">
                <a:latin typeface="Times New Roman" pitchFamily="18" charset="0"/>
                <a:cs typeface="Times New Roman" pitchFamily="18" charset="0"/>
              </a:rPr>
              <a:t>S</a:t>
            </a:r>
          </a:p>
          <a:p>
            <a:pPr eaLnBrk="1" hangingPunct="1"/>
            <a:r>
              <a:rPr lang="en-US" sz="2000" dirty="0" smtClean="0">
                <a:latin typeface="Times New Roman" pitchFamily="18" charset="0"/>
                <a:cs typeface="Times New Roman" pitchFamily="18" charset="0"/>
              </a:rPr>
              <a:t>Divide by RT, then multiply by -1</a:t>
            </a:r>
          </a:p>
        </p:txBody>
      </p:sp>
      <p:graphicFrame>
        <p:nvGraphicFramePr>
          <p:cNvPr id="351242" name="Object 2"/>
          <p:cNvGraphicFramePr>
            <a:graphicFrameLocks noGrp="1" noChangeAspect="1"/>
          </p:cNvGraphicFramePr>
          <p:nvPr>
            <p:ph sz="quarter" idx="2"/>
          </p:nvPr>
        </p:nvGraphicFramePr>
        <p:xfrm>
          <a:off x="2209800" y="5943600"/>
          <a:ext cx="3962400" cy="698847"/>
        </p:xfrm>
        <a:graphic>
          <a:graphicData uri="http://schemas.openxmlformats.org/presentationml/2006/ole">
            <mc:AlternateContent xmlns:mc="http://schemas.openxmlformats.org/markup-compatibility/2006">
              <mc:Choice xmlns:v="urn:schemas-microsoft-com:vml" Requires="v">
                <p:oleObj spid="_x0000_s1038" name="Equation" r:id="rId5" imgW="5905500" imgH="1041400" progId="Equation.3">
                  <p:embed/>
                </p:oleObj>
              </mc:Choice>
              <mc:Fallback>
                <p:oleObj name="Equation" r:id="rId5" imgW="5905500" imgH="1041400" progId="Equation.3">
                  <p:embed/>
                  <p:pic>
                    <p:nvPicPr>
                      <p:cNvPr id="0" name="Picture 2"/>
                      <p:cNvPicPr>
                        <a:picLocks noGrp="1"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209800" y="5943600"/>
                        <a:ext cx="3962400" cy="698847"/>
                      </a:xfrm>
                      <a:prstGeom prst="rect">
                        <a:avLst/>
                      </a:prstGeom>
                      <a:solidFill>
                        <a:srgbClr val="FFFF99"/>
                      </a:solidFill>
                      <a:ln w="9525">
                        <a:solidFill>
                          <a:schemeClr val="tx1"/>
                        </a:solidFill>
                        <a:miter lim="800000"/>
                        <a:headEnd/>
                        <a:tailEnd/>
                      </a:ln>
                    </p:spPr>
                  </p:pic>
                </p:oleObj>
              </mc:Fallback>
            </mc:AlternateContent>
          </a:graphicData>
        </a:graphic>
      </p:graphicFrame>
      <p:graphicFrame>
        <p:nvGraphicFramePr>
          <p:cNvPr id="351243" name="Object 3"/>
          <p:cNvGraphicFramePr>
            <a:graphicFrameLocks noGrp="1" noChangeAspect="1"/>
          </p:cNvGraphicFramePr>
          <p:nvPr>
            <p:ph sz="quarter" idx="3"/>
          </p:nvPr>
        </p:nvGraphicFramePr>
        <p:xfrm>
          <a:off x="2667000" y="4883521"/>
          <a:ext cx="2590799" cy="679079"/>
        </p:xfrm>
        <a:graphic>
          <a:graphicData uri="http://schemas.openxmlformats.org/presentationml/2006/ole">
            <mc:AlternateContent xmlns:mc="http://schemas.openxmlformats.org/markup-compatibility/2006">
              <mc:Choice xmlns:v="urn:schemas-microsoft-com:vml" Requires="v">
                <p:oleObj spid="_x0000_s1039" name="Equation" r:id="rId7" imgW="3975100" imgH="1041400" progId="Equation.3">
                  <p:embed/>
                </p:oleObj>
              </mc:Choice>
              <mc:Fallback>
                <p:oleObj name="Equation" r:id="rId7" imgW="3975100" imgH="1041400" progId="Equation.3">
                  <p:embed/>
                  <p:pic>
                    <p:nvPicPr>
                      <p:cNvPr id="0" name="Picture 3"/>
                      <p:cNvPicPr>
                        <a:picLocks noGrp="1"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667000" y="4883521"/>
                        <a:ext cx="2590799" cy="679079"/>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351244" name="Object 4"/>
          <p:cNvGraphicFramePr>
            <a:graphicFrameLocks noChangeAspect="1"/>
          </p:cNvGraphicFramePr>
          <p:nvPr/>
        </p:nvGraphicFramePr>
        <p:xfrm>
          <a:off x="6400800" y="3581400"/>
          <a:ext cx="1905000" cy="740420"/>
        </p:xfrm>
        <a:graphic>
          <a:graphicData uri="http://schemas.openxmlformats.org/presentationml/2006/ole">
            <mc:AlternateContent xmlns:mc="http://schemas.openxmlformats.org/markup-compatibility/2006">
              <mc:Choice xmlns:v="urn:schemas-microsoft-com:vml" Requires="v">
                <p:oleObj spid="_x0000_s1040" name="Equation" r:id="rId9" imgW="1828800" imgH="711200" progId="Equation.3">
                  <p:embed/>
                </p:oleObj>
              </mc:Choice>
              <mc:Fallback>
                <p:oleObj name="Equation" r:id="rId9" imgW="1828800" imgH="711200" progId="Equation.3">
                  <p:embed/>
                  <p:pic>
                    <p:nvPicPr>
                      <p:cNvPr id="0" name="Picture 4"/>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6400800" y="3581400"/>
                        <a:ext cx="1905000" cy="740420"/>
                      </a:xfrm>
                      <a:prstGeom prst="rect">
                        <a:avLst/>
                      </a:prstGeom>
                      <a:solidFill>
                        <a:srgbClr val="FFCC99"/>
                      </a:solidFill>
                    </p:spPr>
                  </p:pic>
                </p:oleObj>
              </mc:Fallback>
            </mc:AlternateContent>
          </a:graphicData>
        </a:graphic>
      </p:graphicFrame>
      <p:graphicFrame>
        <p:nvGraphicFramePr>
          <p:cNvPr id="88069" name="Object 5"/>
          <p:cNvGraphicFramePr>
            <a:graphicFrameLocks noChangeAspect="1"/>
          </p:cNvGraphicFramePr>
          <p:nvPr/>
        </p:nvGraphicFramePr>
        <p:xfrm>
          <a:off x="2590800" y="2133600"/>
          <a:ext cx="4114800" cy="807453"/>
        </p:xfrm>
        <a:graphic>
          <a:graphicData uri="http://schemas.openxmlformats.org/presentationml/2006/ole">
            <mc:AlternateContent xmlns:mc="http://schemas.openxmlformats.org/markup-compatibility/2006">
              <mc:Choice xmlns:v="urn:schemas-microsoft-com:vml" Requires="v">
                <p:oleObj spid="_x0000_s1041" name="Equation" r:id="rId11" imgW="2005729" imgH="393529" progId="Equation.3">
                  <p:embed/>
                </p:oleObj>
              </mc:Choice>
              <mc:Fallback>
                <p:oleObj name="Equation" r:id="rId11" imgW="2005729" imgH="393529" progId="Equation.3">
                  <p:embed/>
                  <p:pic>
                    <p:nvPicPr>
                      <p:cNvPr id="0" name="Picture 5"/>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2590800" y="2133600"/>
                        <a:ext cx="4114800" cy="807453"/>
                      </a:xfrm>
                      <a:prstGeom prst="rect">
                        <a:avLst/>
                      </a:prstGeom>
                      <a:noFill/>
                      <a:ln>
                        <a:noFill/>
                      </a:ln>
                      <a:extLst>
                        <a:ext uri="{909E8E84-426E-40DD-AFC4-6F175D3DCCD1}">
                          <a14:hiddenFill xmlns:a14="http://schemas.microsoft.com/office/drawing/2010/main">
                            <a:solidFill>
                              <a:srgbClr val="FFFF99"/>
                            </a:solidFill>
                          </a14:hiddenFill>
                        </a:ext>
                        <a:ext uri="{91240B29-F687-4F45-9708-019B960494DF}">
                          <a14:hiddenLine xmlns:a14="http://schemas.microsoft.com/office/drawing/2010/main" w="9525">
                            <a:solidFill>
                              <a:schemeClr val="tx1"/>
                            </a:solidFill>
                            <a:miter lim="800000"/>
                            <a:headEnd/>
                            <a:tailEnd/>
                          </a14:hiddenLine>
                        </a:ext>
                      </a:extLst>
                    </p:spPr>
                  </p:pic>
                </p:oleObj>
              </mc:Fallback>
            </mc:AlternateContent>
          </a:graphicData>
        </a:graphic>
      </p:graphicFrame>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5123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51235">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51235">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51243"/>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51242"/>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5124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1235"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3"/>
          <p:cNvPicPr>
            <a:picLocks noChangeAspect="1" noChangeArrowheads="1"/>
          </p:cNvPicPr>
          <p:nvPr/>
        </p:nvPicPr>
        <p:blipFill>
          <a:blip r:embed="rId2" cstate="print"/>
          <a:srcRect/>
          <a:stretch>
            <a:fillRect/>
          </a:stretch>
        </p:blipFill>
        <p:spPr bwMode="auto">
          <a:xfrm>
            <a:off x="0" y="0"/>
            <a:ext cx="9177276" cy="6858000"/>
          </a:xfrm>
          <a:prstGeom prst="rect">
            <a:avLst/>
          </a:prstGeom>
          <a:noFill/>
          <a:ln w="9525">
            <a:noFill/>
            <a:miter lim="800000"/>
            <a:headEnd/>
            <a:tailEnd/>
          </a:ln>
        </p:spPr>
      </p:pic>
      <p:pic>
        <p:nvPicPr>
          <p:cNvPr id="2" name="Picture 2"/>
          <p:cNvPicPr>
            <a:picLocks noChangeAspect="1"/>
          </p:cNvPicPr>
          <p:nvPr/>
        </p:nvPicPr>
        <p:blipFill>
          <a:blip r:embed="rId3" cstate="print"/>
          <a:stretch>
            <a:fillRect/>
          </a:stretch>
        </p:blipFill>
        <p:spPr>
          <a:xfrm>
            <a:off x="533400" y="457200"/>
            <a:ext cx="8077200" cy="1988861"/>
          </a:xfrm>
          <a:prstGeom prst="rect">
            <a:avLst/>
          </a:prstGeom>
        </p:spPr>
      </p:pic>
      <p:sp>
        <p:nvSpPr>
          <p:cNvPr id="4" name="TextBox 3"/>
          <p:cNvSpPr txBox="1"/>
          <p:nvPr/>
        </p:nvSpPr>
        <p:spPr>
          <a:xfrm>
            <a:off x="899591" y="3789040"/>
            <a:ext cx="2994153" cy="461665"/>
          </a:xfrm>
          <a:prstGeom prst="rect">
            <a:avLst/>
          </a:prstGeom>
          <a:noFill/>
        </p:spPr>
        <p:txBody>
          <a:bodyPr wrap="none" rtlCol="0">
            <a:spAutoFit/>
          </a:bodyPr>
          <a:lstStyle/>
          <a:p>
            <a:r>
              <a:rPr lang="en-US" sz="2400" dirty="0" smtClean="0"/>
              <a:t>The solution next slide</a:t>
            </a:r>
            <a:endParaRPr lang="en-US" sz="2400" dirty="0"/>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3"/>
          <p:cNvPicPr>
            <a:picLocks noChangeAspect="1" noChangeArrowheads="1"/>
          </p:cNvPicPr>
          <p:nvPr/>
        </p:nvPicPr>
        <p:blipFill>
          <a:blip r:embed="rId4" cstate="print"/>
          <a:srcRect/>
          <a:stretch>
            <a:fillRect/>
          </a:stretch>
        </p:blipFill>
        <p:spPr bwMode="auto">
          <a:xfrm>
            <a:off x="0" y="0"/>
            <a:ext cx="9177276" cy="6858000"/>
          </a:xfrm>
          <a:prstGeom prst="rect">
            <a:avLst/>
          </a:prstGeom>
          <a:noFill/>
          <a:ln w="9525">
            <a:noFill/>
            <a:miter lim="800000"/>
            <a:headEnd/>
            <a:tailEnd/>
          </a:ln>
        </p:spPr>
      </p:pic>
      <p:sp>
        <p:nvSpPr>
          <p:cNvPr id="90119" name="Rectangle 2"/>
          <p:cNvSpPr>
            <a:spLocks noGrp="1" noChangeArrowheads="1"/>
          </p:cNvSpPr>
          <p:nvPr>
            <p:ph type="body" sz="half" idx="1"/>
          </p:nvPr>
        </p:nvSpPr>
        <p:spPr>
          <a:xfrm>
            <a:off x="304800" y="1143000"/>
            <a:ext cx="8001000" cy="609600"/>
          </a:xfrm>
        </p:spPr>
        <p:txBody>
          <a:bodyPr/>
          <a:lstStyle/>
          <a:p>
            <a:pPr eaLnBrk="1" hangingPunct="1">
              <a:lnSpc>
                <a:spcPct val="90000"/>
              </a:lnSpc>
            </a:pPr>
            <a:r>
              <a:rPr lang="en-US" sz="2000" dirty="0" smtClean="0">
                <a:latin typeface="Times New Roman" pitchFamily="18" charset="0"/>
                <a:cs typeface="Times New Roman" pitchFamily="18" charset="0"/>
              </a:rPr>
              <a:t>Notice that this is y =  </a:t>
            </a:r>
            <a:r>
              <a:rPr lang="en-US" sz="2000" dirty="0" err="1" smtClean="0">
                <a:latin typeface="Times New Roman" pitchFamily="18" charset="0"/>
                <a:cs typeface="Times New Roman" pitchFamily="18" charset="0"/>
              </a:rPr>
              <a:t>mx</a:t>
            </a:r>
            <a:r>
              <a:rPr lang="en-US" sz="2000" dirty="0" smtClean="0">
                <a:latin typeface="Times New Roman" pitchFamily="18" charset="0"/>
                <a:cs typeface="Times New Roman" pitchFamily="18" charset="0"/>
              </a:rPr>
              <a:t> + b the equation for a straight line</a:t>
            </a:r>
          </a:p>
          <a:p>
            <a:pPr eaLnBrk="1" hangingPunct="1">
              <a:lnSpc>
                <a:spcPct val="90000"/>
              </a:lnSpc>
            </a:pPr>
            <a:endParaRPr lang="en-US" sz="2000" dirty="0" smtClean="0">
              <a:latin typeface="Times New Roman" pitchFamily="18" charset="0"/>
              <a:cs typeface="Times New Roman" pitchFamily="18" charset="0"/>
            </a:endParaRPr>
          </a:p>
        </p:txBody>
      </p:sp>
      <p:sp>
        <p:nvSpPr>
          <p:cNvPr id="353284" name="Text Box 4"/>
          <p:cNvSpPr txBox="1">
            <a:spLocks noChangeArrowheads="1"/>
          </p:cNvSpPr>
          <p:nvPr/>
        </p:nvSpPr>
        <p:spPr bwMode="auto">
          <a:xfrm>
            <a:off x="381000" y="3352800"/>
            <a:ext cx="4572000" cy="861774"/>
          </a:xfrm>
          <a:prstGeom prst="rect">
            <a:avLst/>
          </a:prstGeom>
          <a:noFill/>
          <a:ln w="12700">
            <a:noFill/>
            <a:miter lim="800000"/>
            <a:headEnd/>
            <a:tailEnd/>
          </a:ln>
        </p:spPr>
        <p:txBody>
          <a:bodyPr>
            <a:spAutoFit/>
          </a:bodyPr>
          <a:lstStyle/>
          <a:p>
            <a:pPr marL="457200" indent="-457200" eaLnBrk="0" hangingPunct="0">
              <a:spcBef>
                <a:spcPct val="50000"/>
              </a:spcBef>
              <a:buFontTx/>
              <a:buChar char="•"/>
            </a:pPr>
            <a:r>
              <a:rPr lang="en-US" sz="2000" dirty="0">
                <a:latin typeface="Times New Roman" pitchFamily="18" charset="0"/>
                <a:cs typeface="Times New Roman" pitchFamily="18" charset="0"/>
              </a:rPr>
              <a:t> A plot of y = </a:t>
            </a:r>
            <a:r>
              <a:rPr lang="en-US" sz="2000" dirty="0" err="1">
                <a:latin typeface="Times New Roman" pitchFamily="18" charset="0"/>
                <a:cs typeface="Times New Roman" pitchFamily="18" charset="0"/>
              </a:rPr>
              <a:t>mx</a:t>
            </a:r>
            <a:r>
              <a:rPr lang="en-US" sz="2000" dirty="0">
                <a:latin typeface="Times New Roman" pitchFamily="18" charset="0"/>
                <a:cs typeface="Times New Roman" pitchFamily="18" charset="0"/>
              </a:rPr>
              <a:t> + b or </a:t>
            </a:r>
          </a:p>
          <a:p>
            <a:pPr marL="457200" indent="-457200" eaLnBrk="0" hangingPunct="0">
              <a:spcBef>
                <a:spcPct val="50000"/>
              </a:spcBef>
              <a:buFontTx/>
              <a:buChar char="•"/>
            </a:pPr>
            <a:r>
              <a:rPr lang="en-US" sz="2000" dirty="0" err="1">
                <a:latin typeface="Times New Roman" pitchFamily="18" charset="0"/>
                <a:cs typeface="Times New Roman" pitchFamily="18" charset="0"/>
              </a:rPr>
              <a:t>ln</a:t>
            </a:r>
            <a:r>
              <a:rPr lang="en-US" sz="2000" dirty="0">
                <a:latin typeface="Times New Roman" pitchFamily="18" charset="0"/>
                <a:cs typeface="Times New Roman" pitchFamily="18" charset="0"/>
              </a:rPr>
              <a:t> K vs. 1/T</a:t>
            </a:r>
          </a:p>
        </p:txBody>
      </p:sp>
      <p:graphicFrame>
        <p:nvGraphicFramePr>
          <p:cNvPr id="90114" name="Object 2"/>
          <p:cNvGraphicFramePr>
            <a:graphicFrameLocks noGrp="1" noChangeAspect="1"/>
          </p:cNvGraphicFramePr>
          <p:nvPr>
            <p:ph sz="quarter" idx="2"/>
          </p:nvPr>
        </p:nvGraphicFramePr>
        <p:xfrm>
          <a:off x="685800" y="2209800"/>
          <a:ext cx="2971800" cy="765881"/>
        </p:xfrm>
        <a:graphic>
          <a:graphicData uri="http://schemas.openxmlformats.org/presentationml/2006/ole">
            <mc:AlternateContent xmlns:mc="http://schemas.openxmlformats.org/markup-compatibility/2006">
              <mc:Choice xmlns:v="urn:schemas-microsoft-com:vml" Requires="v">
                <p:oleObj spid="_x0000_s2056" name="Equation" r:id="rId5" imgW="4038600" imgH="1041400" progId="Equation.3">
                  <p:embed/>
                </p:oleObj>
              </mc:Choice>
              <mc:Fallback>
                <p:oleObj name="Equation" r:id="rId5" imgW="4038600" imgH="1041400" progId="Equation.3">
                  <p:embed/>
                  <p:pic>
                    <p:nvPicPr>
                      <p:cNvPr id="0" name="Picture 2"/>
                      <p:cNvPicPr>
                        <a:picLocks noGrp="1"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85800" y="2209800"/>
                        <a:ext cx="2971800" cy="765881"/>
                      </a:xfrm>
                      <a:prstGeom prst="rect">
                        <a:avLst/>
                      </a:prstGeom>
                      <a:solidFill>
                        <a:srgbClr val="FFFF99"/>
                      </a:solidFill>
                      <a:ln w="9525">
                        <a:solidFill>
                          <a:schemeClr val="tx1"/>
                        </a:solidFill>
                        <a:miter lim="800000"/>
                        <a:headEnd/>
                        <a:tailEnd/>
                      </a:ln>
                    </p:spPr>
                  </p:pic>
                </p:oleObj>
              </mc:Fallback>
            </mc:AlternateContent>
          </a:graphicData>
        </a:graphic>
      </p:graphicFrame>
      <p:graphicFrame>
        <p:nvGraphicFramePr>
          <p:cNvPr id="353289" name="Object 3"/>
          <p:cNvGraphicFramePr>
            <a:graphicFrameLocks noGrp="1" noChangeAspect="1"/>
          </p:cNvGraphicFramePr>
          <p:nvPr>
            <p:ph sz="quarter" idx="3"/>
          </p:nvPr>
        </p:nvGraphicFramePr>
        <p:xfrm>
          <a:off x="1066800" y="4648200"/>
          <a:ext cx="2209800" cy="1429794"/>
        </p:xfrm>
        <a:graphic>
          <a:graphicData uri="http://schemas.openxmlformats.org/presentationml/2006/ole">
            <mc:AlternateContent xmlns:mc="http://schemas.openxmlformats.org/markup-compatibility/2006">
              <mc:Choice xmlns:v="urn:schemas-microsoft-com:vml" Requires="v">
                <p:oleObj spid="_x0000_s2057" name="Equation" r:id="rId7" imgW="3632200" imgH="2349500" progId="Equation.3">
                  <p:embed/>
                </p:oleObj>
              </mc:Choice>
              <mc:Fallback>
                <p:oleObj name="Equation" r:id="rId7" imgW="3632200" imgH="2349500" progId="Equation.3">
                  <p:embed/>
                  <p:pic>
                    <p:nvPicPr>
                      <p:cNvPr id="0" name="Picture 3"/>
                      <p:cNvPicPr>
                        <a:picLocks noGrp="1"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066800" y="4648200"/>
                        <a:ext cx="2209800" cy="1429794"/>
                      </a:xfrm>
                      <a:prstGeom prst="rect">
                        <a:avLst/>
                      </a:prstGeom>
                      <a:solidFill>
                        <a:srgbClr val="FFFF99"/>
                      </a:solidFill>
                      <a:ln w="9525">
                        <a:solidFill>
                          <a:schemeClr val="tx1"/>
                        </a:solidFill>
                        <a:miter lim="800000"/>
                        <a:headEnd/>
                        <a:tailEnd/>
                      </a:ln>
                    </p:spPr>
                  </p:pic>
                </p:oleObj>
              </mc:Fallback>
            </mc:AlternateContent>
          </a:graphicData>
        </a:graphic>
      </p:graphicFrame>
      <p:pic>
        <p:nvPicPr>
          <p:cNvPr id="353290" name="Picture 10"/>
          <p:cNvPicPr>
            <a:picLocks noChangeAspect="1" noChangeArrowheads="1"/>
          </p:cNvPicPr>
          <p:nvPr/>
        </p:nvPicPr>
        <p:blipFill>
          <a:blip r:embed="rId9" cstate="print"/>
          <a:srcRect/>
          <a:stretch>
            <a:fillRect/>
          </a:stretch>
        </p:blipFill>
        <p:spPr bwMode="auto">
          <a:xfrm>
            <a:off x="4114800" y="1676400"/>
            <a:ext cx="4706938" cy="5123644"/>
          </a:xfrm>
          <a:prstGeom prst="rect">
            <a:avLst/>
          </a:prstGeom>
          <a:noFill/>
          <a:ln w="12700">
            <a:solidFill>
              <a:schemeClr val="tx1"/>
            </a:solidFill>
            <a:miter lim="800000"/>
            <a:headEnd/>
            <a:tailEnd/>
          </a:ln>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5328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5328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5" presetClass="entr" presetSubtype="10" fill="hold" nodeType="clickEffect">
                                  <p:stCondLst>
                                    <p:cond delay="0"/>
                                  </p:stCondLst>
                                  <p:childTnLst>
                                    <p:set>
                                      <p:cBhvr>
                                        <p:cTn id="14" dur="1" fill="hold">
                                          <p:stCondLst>
                                            <p:cond delay="0"/>
                                          </p:stCondLst>
                                        </p:cTn>
                                        <p:tgtEl>
                                          <p:spTgt spid="353290"/>
                                        </p:tgtEl>
                                        <p:attrNameLst>
                                          <p:attrName>style.visibility</p:attrName>
                                        </p:attrNameLst>
                                      </p:cBhvr>
                                      <p:to>
                                        <p:strVal val="visible"/>
                                      </p:to>
                                    </p:set>
                                    <p:animEffect transition="in" filter="checkerboard(across)">
                                      <p:cBhvr>
                                        <p:cTn id="15" dur="500"/>
                                        <p:tgtEl>
                                          <p:spTgt spid="35329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3284" grpId="0"/>
    </p:bld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3"/>
          <p:cNvPicPr>
            <a:picLocks noChangeAspect="1" noChangeArrowheads="1"/>
          </p:cNvPicPr>
          <p:nvPr/>
        </p:nvPicPr>
        <p:blipFill>
          <a:blip r:embed="rId4" cstate="print"/>
          <a:srcRect/>
          <a:stretch>
            <a:fillRect/>
          </a:stretch>
        </p:blipFill>
        <p:spPr bwMode="auto">
          <a:xfrm>
            <a:off x="0" y="0"/>
            <a:ext cx="9177276" cy="6858000"/>
          </a:xfrm>
          <a:prstGeom prst="rect">
            <a:avLst/>
          </a:prstGeom>
          <a:noFill/>
          <a:ln w="9525">
            <a:noFill/>
            <a:miter lim="800000"/>
            <a:headEnd/>
            <a:tailEnd/>
          </a:ln>
        </p:spPr>
      </p:pic>
      <p:sp>
        <p:nvSpPr>
          <p:cNvPr id="356354" name="Rectangle 2"/>
          <p:cNvSpPr>
            <a:spLocks noGrp="1" noChangeArrowheads="1"/>
          </p:cNvSpPr>
          <p:nvPr>
            <p:ph type="body" sz="half" idx="1"/>
          </p:nvPr>
        </p:nvSpPr>
        <p:spPr>
          <a:xfrm>
            <a:off x="381000" y="1493837"/>
            <a:ext cx="8229600" cy="4525963"/>
          </a:xfrm>
        </p:spPr>
        <p:txBody>
          <a:bodyPr>
            <a:normAutofit/>
          </a:bodyPr>
          <a:lstStyle/>
          <a:p>
            <a:pPr eaLnBrk="1" hangingPunct="1"/>
            <a:r>
              <a:rPr lang="en-US" sz="2000" dirty="0" smtClean="0">
                <a:latin typeface="Times New Roman" pitchFamily="18" charset="0"/>
                <a:cs typeface="Times New Roman" pitchFamily="18" charset="0"/>
              </a:rPr>
              <a:t>If we have two different Temperatures and K’s (equilibrium constants)</a:t>
            </a:r>
          </a:p>
          <a:p>
            <a:pPr eaLnBrk="1" hangingPunct="1"/>
            <a:endParaRPr lang="en-US" sz="2000" dirty="0" smtClean="0">
              <a:latin typeface="Times New Roman" pitchFamily="18" charset="0"/>
              <a:cs typeface="Times New Roman" pitchFamily="18" charset="0"/>
            </a:endParaRPr>
          </a:p>
          <a:p>
            <a:pPr eaLnBrk="1" hangingPunct="1"/>
            <a:endParaRPr lang="en-US" sz="2000" dirty="0" smtClean="0">
              <a:latin typeface="Times New Roman" pitchFamily="18" charset="0"/>
              <a:cs typeface="Times New Roman" pitchFamily="18" charset="0"/>
            </a:endParaRPr>
          </a:p>
          <a:p>
            <a:pPr eaLnBrk="1" hangingPunct="1"/>
            <a:endParaRPr lang="en-US" sz="2000" dirty="0" smtClean="0">
              <a:latin typeface="Times New Roman" pitchFamily="18" charset="0"/>
              <a:cs typeface="Times New Roman" pitchFamily="18" charset="0"/>
            </a:endParaRPr>
          </a:p>
          <a:p>
            <a:pPr eaLnBrk="1" hangingPunct="1"/>
            <a:endParaRPr lang="en-US" sz="2000" dirty="0" smtClean="0">
              <a:latin typeface="Times New Roman" pitchFamily="18" charset="0"/>
              <a:cs typeface="Times New Roman" pitchFamily="18" charset="0"/>
            </a:endParaRPr>
          </a:p>
          <a:p>
            <a:pPr eaLnBrk="1" hangingPunct="1"/>
            <a:endParaRPr lang="en-US" sz="2000" dirty="0" smtClean="0">
              <a:latin typeface="Times New Roman" pitchFamily="18" charset="0"/>
              <a:cs typeface="Times New Roman" pitchFamily="18" charset="0"/>
            </a:endParaRPr>
          </a:p>
        </p:txBody>
      </p:sp>
      <p:graphicFrame>
        <p:nvGraphicFramePr>
          <p:cNvPr id="356358" name="Object 2"/>
          <p:cNvGraphicFramePr>
            <a:graphicFrameLocks noGrp="1" noChangeAspect="1"/>
          </p:cNvGraphicFramePr>
          <p:nvPr>
            <p:ph sz="quarter" idx="2"/>
          </p:nvPr>
        </p:nvGraphicFramePr>
        <p:xfrm>
          <a:off x="838200" y="2209800"/>
          <a:ext cx="3429000" cy="1627188"/>
        </p:xfrm>
        <a:graphic>
          <a:graphicData uri="http://schemas.openxmlformats.org/presentationml/2006/ole">
            <mc:AlternateContent xmlns:mc="http://schemas.openxmlformats.org/markup-compatibility/2006">
              <mc:Choice xmlns:v="urn:schemas-microsoft-com:vml" Requires="v">
                <p:oleObj spid="_x0000_s3080" name="Equation" r:id="rId5" imgW="1497950" imgH="710891" progId="Equation.3">
                  <p:embed/>
                </p:oleObj>
              </mc:Choice>
              <mc:Fallback>
                <p:oleObj name="Equation" r:id="rId5" imgW="1497950" imgH="710891" progId="Equation.3">
                  <p:embed/>
                  <p:pic>
                    <p:nvPicPr>
                      <p:cNvPr id="0" name="Picture 2"/>
                      <p:cNvPicPr>
                        <a:picLocks noGrp="1"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38200" y="2209800"/>
                        <a:ext cx="3429000" cy="1627188"/>
                      </a:xfrm>
                      <a:prstGeom prst="rect">
                        <a:avLst/>
                      </a:prstGeom>
                      <a:solidFill>
                        <a:srgbClr val="CCFFCC"/>
                      </a:solidFill>
                      <a:ln w="38100">
                        <a:solidFill>
                          <a:srgbClr val="FF0000"/>
                        </a:solidFill>
                        <a:miter lim="800000"/>
                        <a:headEnd/>
                        <a:tailEnd/>
                      </a:ln>
                    </p:spPr>
                  </p:pic>
                </p:oleObj>
              </mc:Fallback>
            </mc:AlternateContent>
          </a:graphicData>
        </a:graphic>
      </p:graphicFrame>
      <p:sp>
        <p:nvSpPr>
          <p:cNvPr id="356356" name="Text Box 4"/>
          <p:cNvSpPr txBox="1">
            <a:spLocks noChangeArrowheads="1"/>
          </p:cNvSpPr>
          <p:nvPr/>
        </p:nvSpPr>
        <p:spPr bwMode="auto">
          <a:xfrm>
            <a:off x="812800" y="4057650"/>
            <a:ext cx="7315200" cy="1845185"/>
          </a:xfrm>
          <a:prstGeom prst="rect">
            <a:avLst/>
          </a:prstGeom>
          <a:noFill/>
          <a:ln w="12700">
            <a:noFill/>
            <a:miter lim="800000"/>
            <a:headEnd/>
            <a:tailEnd/>
          </a:ln>
        </p:spPr>
        <p:txBody>
          <a:bodyPr>
            <a:spAutoFit/>
          </a:bodyPr>
          <a:lstStyle/>
          <a:p>
            <a:pPr eaLnBrk="0" hangingPunct="0">
              <a:lnSpc>
                <a:spcPct val="200000"/>
              </a:lnSpc>
              <a:spcBef>
                <a:spcPct val="20000"/>
              </a:spcBef>
              <a:buSzPct val="100000"/>
              <a:buFontTx/>
              <a:buChar char="•"/>
            </a:pPr>
            <a:r>
              <a:rPr lang="en-US" sz="2000" dirty="0">
                <a:latin typeface="Times New Roman" pitchFamily="18" charset="0"/>
              </a:rPr>
              <a:t>  Now given </a:t>
            </a:r>
            <a:r>
              <a:rPr lang="el-GR" sz="2000" dirty="0">
                <a:latin typeface="Times New Roman" pitchFamily="18" charset="0"/>
              </a:rPr>
              <a:t>Δ</a:t>
            </a:r>
            <a:r>
              <a:rPr lang="en-US" sz="2000" dirty="0">
                <a:latin typeface="Times New Roman" pitchFamily="18" charset="0"/>
              </a:rPr>
              <a:t>H and T at one temperature, we can calculate K at another temperature, </a:t>
            </a:r>
            <a:r>
              <a:rPr lang="en-US" sz="2000" i="1" dirty="0">
                <a:latin typeface="Times New Roman" pitchFamily="18" charset="0"/>
              </a:rPr>
              <a:t>assuming that </a:t>
            </a:r>
            <a:r>
              <a:rPr lang="el-GR" sz="2000" i="1" dirty="0">
                <a:latin typeface="Times New Roman" pitchFamily="18" charset="0"/>
              </a:rPr>
              <a:t>Δ</a:t>
            </a:r>
            <a:r>
              <a:rPr lang="en-US" sz="2000" i="1" dirty="0">
                <a:latin typeface="Times New Roman" pitchFamily="18" charset="0"/>
              </a:rPr>
              <a:t>H and </a:t>
            </a:r>
            <a:r>
              <a:rPr lang="el-GR" sz="2000" i="1" dirty="0">
                <a:latin typeface="Times New Roman" pitchFamily="18" charset="0"/>
              </a:rPr>
              <a:t>Δ</a:t>
            </a:r>
            <a:r>
              <a:rPr lang="en-US" sz="2000" i="1" dirty="0">
                <a:latin typeface="Times New Roman" pitchFamily="18" charset="0"/>
              </a:rPr>
              <a:t>S are constant over the temperature range</a:t>
            </a:r>
          </a:p>
        </p:txBody>
      </p:sp>
      <p:graphicFrame>
        <p:nvGraphicFramePr>
          <p:cNvPr id="356359" name="Object 3"/>
          <p:cNvGraphicFramePr>
            <a:graphicFrameLocks noGrp="1" noChangeAspect="1"/>
          </p:cNvGraphicFramePr>
          <p:nvPr>
            <p:ph sz="quarter" idx="3"/>
          </p:nvPr>
        </p:nvGraphicFramePr>
        <p:xfrm>
          <a:off x="5257800" y="2209800"/>
          <a:ext cx="3276600" cy="1624013"/>
        </p:xfrm>
        <a:graphic>
          <a:graphicData uri="http://schemas.openxmlformats.org/presentationml/2006/ole">
            <mc:AlternateContent xmlns:mc="http://schemas.openxmlformats.org/markup-compatibility/2006">
              <mc:Choice xmlns:v="urn:schemas-microsoft-com:vml" Requires="v">
                <p:oleObj spid="_x0000_s3081" name="Equation" r:id="rId7" imgW="1435100" imgH="711200" progId="Equation.3">
                  <p:embed/>
                </p:oleObj>
              </mc:Choice>
              <mc:Fallback>
                <p:oleObj name="Equation" r:id="rId7" imgW="1435100" imgH="711200" progId="Equation.3">
                  <p:embed/>
                  <p:pic>
                    <p:nvPicPr>
                      <p:cNvPr id="0" name="Picture 3"/>
                      <p:cNvPicPr>
                        <a:picLocks noGrp="1"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5257800" y="2209800"/>
                        <a:ext cx="3276600" cy="1624013"/>
                      </a:xfrm>
                      <a:prstGeom prst="rect">
                        <a:avLst/>
                      </a:prstGeom>
                      <a:solidFill>
                        <a:srgbClr val="99CCFF"/>
                      </a:solidFill>
                      <a:ln w="38100">
                        <a:solidFill>
                          <a:srgbClr val="FF0000"/>
                        </a:solidFill>
                        <a:miter lim="800000"/>
                        <a:headEnd/>
                        <a:tailEnd/>
                      </a:ln>
                    </p:spPr>
                  </p:pic>
                </p:oleObj>
              </mc:Fallback>
            </mc:AlternateContent>
          </a:graphicData>
        </a:graphic>
      </p:graphicFrame>
      <p:sp>
        <p:nvSpPr>
          <p:cNvPr id="356362" name="Text Box 10"/>
          <p:cNvSpPr txBox="1">
            <a:spLocks noChangeArrowheads="1"/>
          </p:cNvSpPr>
          <p:nvPr/>
        </p:nvSpPr>
        <p:spPr bwMode="auto">
          <a:xfrm>
            <a:off x="4495800" y="2743200"/>
            <a:ext cx="533400" cy="457200"/>
          </a:xfrm>
          <a:prstGeom prst="rect">
            <a:avLst/>
          </a:prstGeom>
          <a:noFill/>
          <a:ln w="9525">
            <a:noFill/>
            <a:miter lim="800000"/>
            <a:headEnd/>
            <a:tailEnd/>
          </a:ln>
        </p:spPr>
        <p:txBody>
          <a:bodyPr>
            <a:spAutoFit/>
          </a:bodyPr>
          <a:lstStyle/>
          <a:p>
            <a:pPr>
              <a:spcBef>
                <a:spcPct val="50000"/>
              </a:spcBef>
            </a:pPr>
            <a:r>
              <a:rPr lang="en-US" sz="2400" b="1"/>
              <a:t>or</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5635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5635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56362"/>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56359"/>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35635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6354" grpId="0" build="p"/>
      <p:bldP spid="356356" grpId="0"/>
      <p:bldP spid="356362" grpId="0"/>
    </p:bld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3"/>
          <p:cNvPicPr>
            <a:picLocks noChangeAspect="1" noChangeArrowheads="1"/>
          </p:cNvPicPr>
          <p:nvPr/>
        </p:nvPicPr>
        <p:blipFill>
          <a:blip r:embed="rId4" cstate="print"/>
          <a:srcRect/>
          <a:stretch>
            <a:fillRect/>
          </a:stretch>
        </p:blipFill>
        <p:spPr bwMode="auto">
          <a:xfrm>
            <a:off x="0" y="0"/>
            <a:ext cx="9177276" cy="6858000"/>
          </a:xfrm>
          <a:prstGeom prst="rect">
            <a:avLst/>
          </a:prstGeom>
          <a:noFill/>
          <a:ln w="9525">
            <a:noFill/>
            <a:miter lim="800000"/>
            <a:headEnd/>
            <a:tailEnd/>
          </a:ln>
        </p:spPr>
      </p:pic>
      <p:sp>
        <p:nvSpPr>
          <p:cNvPr id="95238" name="Rectangle 2"/>
          <p:cNvSpPr>
            <a:spLocks noGrp="1" noChangeArrowheads="1"/>
          </p:cNvSpPr>
          <p:nvPr>
            <p:ph type="body" sz="half" idx="1"/>
          </p:nvPr>
        </p:nvSpPr>
        <p:spPr>
          <a:xfrm>
            <a:off x="533400" y="685800"/>
            <a:ext cx="8305800" cy="2057400"/>
          </a:xfrm>
        </p:spPr>
        <p:txBody>
          <a:bodyPr>
            <a:normAutofit fontScale="85000" lnSpcReduction="10000"/>
          </a:bodyPr>
          <a:lstStyle/>
          <a:p>
            <a:pPr eaLnBrk="1" hangingPunct="1">
              <a:lnSpc>
                <a:spcPct val="160000"/>
              </a:lnSpc>
              <a:buFontTx/>
              <a:buNone/>
            </a:pPr>
            <a:r>
              <a:rPr lang="en-US" sz="2400" dirty="0" smtClean="0">
                <a:latin typeface="Times New Roman" pitchFamily="18" charset="0"/>
                <a:cs typeface="Times New Roman" pitchFamily="18" charset="0"/>
              </a:rPr>
              <a:t>The reaction</a:t>
            </a:r>
          </a:p>
          <a:p>
            <a:pPr algn="ctr" eaLnBrk="1" hangingPunct="1">
              <a:lnSpc>
                <a:spcPct val="160000"/>
              </a:lnSpc>
              <a:buFontTx/>
              <a:buNone/>
            </a:pPr>
            <a:r>
              <a:rPr lang="en-US" sz="2400" b="1" dirty="0" smtClean="0">
                <a:solidFill>
                  <a:srgbClr val="0000FF"/>
                </a:solidFill>
                <a:latin typeface="Times New Roman" pitchFamily="18" charset="0"/>
                <a:cs typeface="Times New Roman" pitchFamily="18" charset="0"/>
              </a:rPr>
              <a:t>2 Al</a:t>
            </a:r>
            <a:r>
              <a:rPr lang="en-US" sz="2400" b="1" baseline="-25000" dirty="0" smtClean="0">
                <a:solidFill>
                  <a:srgbClr val="0000FF"/>
                </a:solidFill>
                <a:latin typeface="Times New Roman" pitchFamily="18" charset="0"/>
                <a:cs typeface="Times New Roman" pitchFamily="18" charset="0"/>
              </a:rPr>
              <a:t>3</a:t>
            </a:r>
            <a:r>
              <a:rPr lang="en-US" sz="2400" b="1" dirty="0" smtClean="0">
                <a:solidFill>
                  <a:srgbClr val="0000FF"/>
                </a:solidFill>
                <a:latin typeface="Times New Roman" pitchFamily="18" charset="0"/>
                <a:cs typeface="Times New Roman" pitchFamily="18" charset="0"/>
              </a:rPr>
              <a:t>Cl</a:t>
            </a:r>
            <a:r>
              <a:rPr lang="en-US" sz="2400" b="1" baseline="-25000" dirty="0" smtClean="0">
                <a:solidFill>
                  <a:srgbClr val="0000FF"/>
                </a:solidFill>
                <a:latin typeface="Times New Roman" pitchFamily="18" charset="0"/>
                <a:cs typeface="Times New Roman" pitchFamily="18" charset="0"/>
              </a:rPr>
              <a:t>9</a:t>
            </a:r>
            <a:r>
              <a:rPr lang="en-US" sz="2400" b="1" dirty="0" smtClean="0">
                <a:solidFill>
                  <a:srgbClr val="0000FF"/>
                </a:solidFill>
                <a:latin typeface="Times New Roman" pitchFamily="18" charset="0"/>
                <a:cs typeface="Times New Roman" pitchFamily="18" charset="0"/>
              </a:rPr>
              <a:t> (g) → 3 Al</a:t>
            </a:r>
            <a:r>
              <a:rPr lang="en-US" sz="2400" b="1" baseline="-25000" dirty="0" smtClean="0">
                <a:solidFill>
                  <a:srgbClr val="0000FF"/>
                </a:solidFill>
                <a:latin typeface="Times New Roman" pitchFamily="18" charset="0"/>
                <a:cs typeface="Times New Roman" pitchFamily="18" charset="0"/>
              </a:rPr>
              <a:t>2</a:t>
            </a:r>
            <a:r>
              <a:rPr lang="en-US" sz="2400" b="1" dirty="0" smtClean="0">
                <a:solidFill>
                  <a:srgbClr val="0000FF"/>
                </a:solidFill>
                <a:latin typeface="Times New Roman" pitchFamily="18" charset="0"/>
                <a:cs typeface="Times New Roman" pitchFamily="18" charset="0"/>
              </a:rPr>
              <a:t>Cl</a:t>
            </a:r>
            <a:r>
              <a:rPr lang="en-US" sz="2400" b="1" baseline="-25000" dirty="0" smtClean="0">
                <a:solidFill>
                  <a:srgbClr val="0000FF"/>
                </a:solidFill>
                <a:latin typeface="Times New Roman" pitchFamily="18" charset="0"/>
                <a:cs typeface="Times New Roman" pitchFamily="18" charset="0"/>
              </a:rPr>
              <a:t>6</a:t>
            </a:r>
            <a:r>
              <a:rPr lang="en-US" sz="2400" b="1" dirty="0" smtClean="0">
                <a:solidFill>
                  <a:srgbClr val="0000FF"/>
                </a:solidFill>
                <a:latin typeface="Times New Roman" pitchFamily="18" charset="0"/>
                <a:cs typeface="Times New Roman" pitchFamily="18" charset="0"/>
              </a:rPr>
              <a:t> (g)</a:t>
            </a:r>
          </a:p>
          <a:p>
            <a:pPr eaLnBrk="1" hangingPunct="1">
              <a:lnSpc>
                <a:spcPct val="160000"/>
              </a:lnSpc>
              <a:buFontTx/>
              <a:buNone/>
            </a:pPr>
            <a:r>
              <a:rPr lang="en-US" sz="2400" dirty="0" smtClean="0">
                <a:latin typeface="Times New Roman" pitchFamily="18" charset="0"/>
                <a:cs typeface="Times New Roman" pitchFamily="18" charset="0"/>
              </a:rPr>
              <a:t>	Has an equilibrium constant of 8.8X10</a:t>
            </a:r>
            <a:r>
              <a:rPr lang="en-US" sz="2400" baseline="30000" dirty="0" smtClean="0">
                <a:latin typeface="Times New Roman" pitchFamily="18" charset="0"/>
                <a:cs typeface="Times New Roman" pitchFamily="18" charset="0"/>
              </a:rPr>
              <a:t>3</a:t>
            </a:r>
            <a:r>
              <a:rPr lang="en-US" sz="2400" dirty="0" smtClean="0">
                <a:latin typeface="Times New Roman" pitchFamily="18" charset="0"/>
                <a:cs typeface="Times New Roman" pitchFamily="18" charset="0"/>
              </a:rPr>
              <a:t> at 443K and a </a:t>
            </a:r>
            <a:r>
              <a:rPr lang="el-GR" sz="2400" dirty="0" smtClean="0">
                <a:latin typeface="Times New Roman" pitchFamily="18" charset="0"/>
                <a:cs typeface="Times New Roman" pitchFamily="18" charset="0"/>
              </a:rPr>
              <a:t>Δ</a:t>
            </a:r>
            <a:r>
              <a:rPr lang="en-US" sz="2400" dirty="0" smtClean="0">
                <a:latin typeface="Times New Roman" pitchFamily="18" charset="0"/>
                <a:cs typeface="Times New Roman" pitchFamily="18" charset="0"/>
              </a:rPr>
              <a:t>H</a:t>
            </a:r>
            <a:r>
              <a:rPr lang="en-US" sz="2400" baseline="-25000" dirty="0" smtClean="0">
                <a:latin typeface="Times New Roman" pitchFamily="18" charset="0"/>
                <a:cs typeface="Times New Roman" pitchFamily="18" charset="0"/>
              </a:rPr>
              <a:t>r</a:t>
            </a:r>
            <a:r>
              <a:rPr lang="en-US" sz="2400" dirty="0" smtClean="0">
                <a:latin typeface="Times New Roman" pitchFamily="18" charset="0"/>
                <a:cs typeface="Times New Roman" pitchFamily="18" charset="0"/>
              </a:rPr>
              <a:t>°= 39.8 kJmol</a:t>
            </a:r>
            <a:r>
              <a:rPr lang="en-US" sz="2400" baseline="30000" dirty="0" smtClean="0">
                <a:latin typeface="Times New Roman" pitchFamily="18" charset="0"/>
                <a:cs typeface="Times New Roman" pitchFamily="18" charset="0"/>
              </a:rPr>
              <a:t>-1</a:t>
            </a:r>
            <a:r>
              <a:rPr lang="en-US" sz="2400" dirty="0" smtClean="0">
                <a:latin typeface="Times New Roman" pitchFamily="18" charset="0"/>
                <a:cs typeface="Times New Roman" pitchFamily="18" charset="0"/>
              </a:rPr>
              <a:t> at 443K. Estimate the equilibrium constant at a temperature of 600K.</a:t>
            </a:r>
          </a:p>
        </p:txBody>
      </p:sp>
      <p:graphicFrame>
        <p:nvGraphicFramePr>
          <p:cNvPr id="368643" name="Object 2"/>
          <p:cNvGraphicFramePr>
            <a:graphicFrameLocks noGrp="1" noChangeAspect="1"/>
          </p:cNvGraphicFramePr>
          <p:nvPr>
            <p:ph sz="half" idx="2"/>
          </p:nvPr>
        </p:nvGraphicFramePr>
        <p:xfrm>
          <a:off x="1905000" y="2819400"/>
          <a:ext cx="4912393" cy="3810000"/>
        </p:xfrm>
        <a:graphic>
          <a:graphicData uri="http://schemas.openxmlformats.org/presentationml/2006/ole">
            <mc:AlternateContent xmlns:mc="http://schemas.openxmlformats.org/markup-compatibility/2006">
              <mc:Choice xmlns:v="urn:schemas-microsoft-com:vml" Requires="v">
                <p:oleObj spid="_x0000_s4101" name="Equation" r:id="rId5" imgW="2603500" imgH="2019300" progId="Equation.3">
                  <p:embed/>
                </p:oleObj>
              </mc:Choice>
              <mc:Fallback>
                <p:oleObj name="Equation" r:id="rId5" imgW="2603500" imgH="2019300" progId="Equation.3">
                  <p:embed/>
                  <p:pic>
                    <p:nvPicPr>
                      <p:cNvPr id="0" name="Picture 2"/>
                      <p:cNvPicPr>
                        <a:picLocks noGrp="1"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905000" y="2819400"/>
                        <a:ext cx="4912393" cy="3810000"/>
                      </a:xfrm>
                      <a:prstGeom prst="rect">
                        <a:avLst/>
                      </a:prstGeom>
                      <a:solidFill>
                        <a:srgbClr val="CCFFCC"/>
                      </a:solidFill>
                      <a:ln w="9525">
                        <a:solidFill>
                          <a:schemeClr val="tx1"/>
                        </a:solidFill>
                        <a:miter lim="800000"/>
                        <a:headEnd/>
                        <a:tailEnd/>
                      </a:ln>
                    </p:spPr>
                  </p:pic>
                </p:oleObj>
              </mc:Fallback>
            </mc:AlternateContent>
          </a:graphicData>
        </a:graphic>
      </p:graphicFrame>
      <p:sp>
        <p:nvSpPr>
          <p:cNvPr id="7" name="Rectangle 2"/>
          <p:cNvSpPr txBox="1">
            <a:spLocks noChangeArrowheads="1"/>
          </p:cNvSpPr>
          <p:nvPr/>
        </p:nvSpPr>
        <p:spPr>
          <a:xfrm>
            <a:off x="3352800" y="76200"/>
            <a:ext cx="2590800" cy="609600"/>
          </a:xfrm>
          <a:prstGeom prst="rect">
            <a:avLst/>
          </a:prstGeom>
        </p:spPr>
        <p:txBody>
          <a:bodyPr vert="horz" lIns="91440" tIns="45720" rIns="91440" bIns="45720" rtlCol="0">
            <a:normAutofit/>
          </a:bodyPr>
          <a:lstStyle/>
          <a:p>
            <a:pPr marL="342900" marR="0" lvl="0" indent="-342900" algn="l" defTabSz="914400" rtl="0" eaLnBrk="1" fontAlgn="auto" latinLnBrk="0" hangingPunct="1">
              <a:lnSpc>
                <a:spcPct val="90000"/>
              </a:lnSpc>
              <a:spcBef>
                <a:spcPct val="20000"/>
              </a:spcBef>
              <a:spcAft>
                <a:spcPts val="0"/>
              </a:spcAft>
              <a:buClrTx/>
              <a:buSzTx/>
              <a:tabLst/>
              <a:defRPr/>
            </a:pPr>
            <a:r>
              <a:rPr kumimoji="0" lang="en-US" sz="3600" b="1" i="1" u="none" strike="noStrike" kern="1200" cap="none" spc="0" normalizeH="0" baseline="0" noProof="0" dirty="0" smtClean="0">
                <a:ln>
                  <a:noFill/>
                </a:ln>
                <a:solidFill>
                  <a:schemeClr val="tx1"/>
                </a:solidFill>
                <a:effectLst/>
                <a:uLnTx/>
                <a:uFillTx/>
                <a:latin typeface="Times New Roman" pitchFamily="18" charset="0"/>
                <a:ea typeface="+mn-ea"/>
                <a:cs typeface="Times New Roman" pitchFamily="18" charset="0"/>
              </a:rPr>
              <a:t>Example</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6864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3"/>
          <p:cNvPicPr>
            <a:picLocks noChangeAspect="1" noChangeArrowheads="1"/>
          </p:cNvPicPr>
          <p:nvPr/>
        </p:nvPicPr>
        <p:blipFill>
          <a:blip r:embed="rId2" cstate="print"/>
          <a:srcRect/>
          <a:stretch>
            <a:fillRect/>
          </a:stretch>
        </p:blipFill>
        <p:spPr bwMode="auto">
          <a:xfrm>
            <a:off x="0" y="0"/>
            <a:ext cx="9177276" cy="6858000"/>
          </a:xfrm>
          <a:prstGeom prst="rect">
            <a:avLst/>
          </a:prstGeom>
          <a:noFill/>
          <a:ln w="9525">
            <a:noFill/>
            <a:miter lim="800000"/>
            <a:headEnd/>
            <a:tailEnd/>
          </a:ln>
        </p:spPr>
      </p:pic>
      <p:pic>
        <p:nvPicPr>
          <p:cNvPr id="4098"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59229" y="76200"/>
            <a:ext cx="8140438" cy="1524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0" name="Picture 2"/>
          <p:cNvPicPr>
            <a:picLocks noChangeAspect="1" noChangeArrowheads="1"/>
          </p:cNvPicPr>
          <p:nvPr/>
        </p:nvPicPr>
        <p:blipFill>
          <a:blip r:embed="rId4" cstate="print"/>
          <a:srcRect/>
          <a:stretch>
            <a:fillRect/>
          </a:stretch>
        </p:blipFill>
        <p:spPr bwMode="auto">
          <a:xfrm>
            <a:off x="990600" y="1524000"/>
            <a:ext cx="7077075" cy="1066800"/>
          </a:xfrm>
          <a:prstGeom prst="rect">
            <a:avLst/>
          </a:prstGeom>
          <a:noFill/>
          <a:ln w="9525">
            <a:noFill/>
            <a:miter lim="800000"/>
            <a:headEnd/>
            <a:tailEnd/>
          </a:ln>
        </p:spPr>
      </p:pic>
      <p:pic>
        <p:nvPicPr>
          <p:cNvPr id="2051" name="Picture 3"/>
          <p:cNvPicPr>
            <a:picLocks noChangeAspect="1" noChangeArrowheads="1"/>
          </p:cNvPicPr>
          <p:nvPr/>
        </p:nvPicPr>
        <p:blipFill>
          <a:blip r:embed="rId5" cstate="print"/>
          <a:srcRect/>
          <a:stretch>
            <a:fillRect/>
          </a:stretch>
        </p:blipFill>
        <p:spPr bwMode="auto">
          <a:xfrm>
            <a:off x="995749" y="2743200"/>
            <a:ext cx="7081451" cy="990600"/>
          </a:xfrm>
          <a:prstGeom prst="rect">
            <a:avLst/>
          </a:prstGeom>
          <a:noFill/>
          <a:ln w="9525">
            <a:noFill/>
            <a:miter lim="800000"/>
            <a:headEnd/>
            <a:tailEnd/>
          </a:ln>
        </p:spPr>
      </p:pic>
      <p:pic>
        <p:nvPicPr>
          <p:cNvPr id="2052" name="Picture 4"/>
          <p:cNvPicPr>
            <a:picLocks noChangeAspect="1" noChangeArrowheads="1"/>
          </p:cNvPicPr>
          <p:nvPr/>
        </p:nvPicPr>
        <p:blipFill>
          <a:blip r:embed="rId6" cstate="print"/>
          <a:srcRect/>
          <a:stretch>
            <a:fillRect/>
          </a:stretch>
        </p:blipFill>
        <p:spPr bwMode="auto">
          <a:xfrm>
            <a:off x="960660" y="3928232"/>
            <a:ext cx="7192740" cy="2790067"/>
          </a:xfrm>
          <a:prstGeom prst="rect">
            <a:avLst/>
          </a:prstGeom>
          <a:noFill/>
          <a:ln w="9525">
            <a:noFill/>
            <a:miter lim="800000"/>
            <a:headEnd/>
            <a:tailEnd/>
          </a:ln>
        </p:spPr>
      </p:pic>
    </p:spTree>
    <p:extLst>
      <p:ext uri="{BB962C8B-B14F-4D97-AF65-F5344CB8AC3E}">
        <p14:creationId xmlns:p14="http://schemas.microsoft.com/office/powerpoint/2010/main" val="8437709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2050"/>
                                        </p:tgtEl>
                                        <p:attrNameLst>
                                          <p:attrName>style.visibility</p:attrName>
                                        </p:attrNameLst>
                                      </p:cBhvr>
                                      <p:to>
                                        <p:strVal val="visible"/>
                                      </p:to>
                                    </p:set>
                                    <p:animEffect transition="in" filter="checkerboard(across)">
                                      <p:cBhvr>
                                        <p:cTn id="7" dur="500"/>
                                        <p:tgtEl>
                                          <p:spTgt spid="2050"/>
                                        </p:tgtEl>
                                      </p:cBhvr>
                                    </p:animEffect>
                                  </p:childTnLst>
                                </p:cTn>
                              </p:par>
                            </p:childTnLst>
                          </p:cTn>
                        </p:par>
                      </p:childTnLst>
                    </p:cTn>
                  </p:par>
                  <p:par>
                    <p:cTn id="8" fill="hold">
                      <p:stCondLst>
                        <p:cond delay="indefinite"/>
                      </p:stCondLst>
                      <p:childTnLst>
                        <p:par>
                          <p:cTn id="9" fill="hold">
                            <p:stCondLst>
                              <p:cond delay="0"/>
                            </p:stCondLst>
                            <p:childTnLst>
                              <p:par>
                                <p:cTn id="10" presetID="8" presetClass="entr" presetSubtype="16" fill="hold" nodeType="clickEffect">
                                  <p:stCondLst>
                                    <p:cond delay="0"/>
                                  </p:stCondLst>
                                  <p:childTnLst>
                                    <p:set>
                                      <p:cBhvr>
                                        <p:cTn id="11" dur="1" fill="hold">
                                          <p:stCondLst>
                                            <p:cond delay="0"/>
                                          </p:stCondLst>
                                        </p:cTn>
                                        <p:tgtEl>
                                          <p:spTgt spid="2051"/>
                                        </p:tgtEl>
                                        <p:attrNameLst>
                                          <p:attrName>style.visibility</p:attrName>
                                        </p:attrNameLst>
                                      </p:cBhvr>
                                      <p:to>
                                        <p:strVal val="visible"/>
                                      </p:to>
                                    </p:set>
                                    <p:animEffect transition="in" filter="diamond(in)">
                                      <p:cBhvr>
                                        <p:cTn id="12" dur="2000"/>
                                        <p:tgtEl>
                                          <p:spTgt spid="2051"/>
                                        </p:tgtEl>
                                      </p:cBhvr>
                                    </p:animEffect>
                                  </p:childTnLst>
                                </p:cTn>
                              </p:par>
                            </p:childTnLst>
                          </p:cTn>
                        </p:par>
                      </p:childTnLst>
                    </p:cTn>
                  </p:par>
                  <p:par>
                    <p:cTn id="13" fill="hold">
                      <p:stCondLst>
                        <p:cond delay="indefinite"/>
                      </p:stCondLst>
                      <p:childTnLst>
                        <p:par>
                          <p:cTn id="14" fill="hold">
                            <p:stCondLst>
                              <p:cond delay="0"/>
                            </p:stCondLst>
                            <p:childTnLst>
                              <p:par>
                                <p:cTn id="15" presetID="2" presetClass="exit" presetSubtype="4" fill="hold" nodeType="clickEffect">
                                  <p:stCondLst>
                                    <p:cond delay="0"/>
                                  </p:stCondLst>
                                  <p:childTnLst>
                                    <p:anim calcmode="lin" valueType="num">
                                      <p:cBhvr additive="base">
                                        <p:cTn id="16" dur="500"/>
                                        <p:tgtEl>
                                          <p:spTgt spid="2051"/>
                                        </p:tgtEl>
                                        <p:attrNameLst>
                                          <p:attrName>ppt_x</p:attrName>
                                        </p:attrNameLst>
                                      </p:cBhvr>
                                      <p:tavLst>
                                        <p:tav tm="0">
                                          <p:val>
                                            <p:strVal val="ppt_x"/>
                                          </p:val>
                                        </p:tav>
                                        <p:tav tm="100000">
                                          <p:val>
                                            <p:strVal val="ppt_x"/>
                                          </p:val>
                                        </p:tav>
                                      </p:tavLst>
                                    </p:anim>
                                    <p:anim calcmode="lin" valueType="num">
                                      <p:cBhvr additive="base">
                                        <p:cTn id="17" dur="500"/>
                                        <p:tgtEl>
                                          <p:spTgt spid="2051"/>
                                        </p:tgtEl>
                                        <p:attrNameLst>
                                          <p:attrName>ppt_y</p:attrName>
                                        </p:attrNameLst>
                                      </p:cBhvr>
                                      <p:tavLst>
                                        <p:tav tm="0">
                                          <p:val>
                                            <p:strVal val="ppt_y"/>
                                          </p:val>
                                        </p:tav>
                                        <p:tav tm="100000">
                                          <p:val>
                                            <p:strVal val="1+ppt_h/2"/>
                                          </p:val>
                                        </p:tav>
                                      </p:tavLst>
                                    </p:anim>
                                    <p:set>
                                      <p:cBhvr>
                                        <p:cTn id="18" dur="1" fill="hold">
                                          <p:stCondLst>
                                            <p:cond delay="499"/>
                                          </p:stCondLst>
                                        </p:cTn>
                                        <p:tgtEl>
                                          <p:spTgt spid="2051"/>
                                        </p:tgtEl>
                                        <p:attrNameLst>
                                          <p:attrName>style.visibility</p:attrName>
                                        </p:attrNameLst>
                                      </p:cBhvr>
                                      <p:to>
                                        <p:strVal val="hidden"/>
                                      </p:to>
                                    </p:set>
                                  </p:childTnLst>
                                </p:cTn>
                              </p:par>
                              <p:par>
                                <p:cTn id="19" presetID="2" presetClass="exit" presetSubtype="4" fill="hold" nodeType="withEffect">
                                  <p:stCondLst>
                                    <p:cond delay="0"/>
                                  </p:stCondLst>
                                  <p:childTnLst>
                                    <p:anim calcmode="lin" valueType="num">
                                      <p:cBhvr additive="base">
                                        <p:cTn id="20" dur="500"/>
                                        <p:tgtEl>
                                          <p:spTgt spid="2050"/>
                                        </p:tgtEl>
                                        <p:attrNameLst>
                                          <p:attrName>ppt_x</p:attrName>
                                        </p:attrNameLst>
                                      </p:cBhvr>
                                      <p:tavLst>
                                        <p:tav tm="0">
                                          <p:val>
                                            <p:strVal val="ppt_x"/>
                                          </p:val>
                                        </p:tav>
                                        <p:tav tm="100000">
                                          <p:val>
                                            <p:strVal val="ppt_x"/>
                                          </p:val>
                                        </p:tav>
                                      </p:tavLst>
                                    </p:anim>
                                    <p:anim calcmode="lin" valueType="num">
                                      <p:cBhvr additive="base">
                                        <p:cTn id="21" dur="500"/>
                                        <p:tgtEl>
                                          <p:spTgt spid="2050"/>
                                        </p:tgtEl>
                                        <p:attrNameLst>
                                          <p:attrName>ppt_y</p:attrName>
                                        </p:attrNameLst>
                                      </p:cBhvr>
                                      <p:tavLst>
                                        <p:tav tm="0">
                                          <p:val>
                                            <p:strVal val="ppt_y"/>
                                          </p:val>
                                        </p:tav>
                                        <p:tav tm="100000">
                                          <p:val>
                                            <p:strVal val="1+ppt_h/2"/>
                                          </p:val>
                                        </p:tav>
                                      </p:tavLst>
                                    </p:anim>
                                    <p:set>
                                      <p:cBhvr>
                                        <p:cTn id="22" dur="1" fill="hold">
                                          <p:stCondLst>
                                            <p:cond delay="499"/>
                                          </p:stCondLst>
                                        </p:cTn>
                                        <p:tgtEl>
                                          <p:spTgt spid="2050"/>
                                        </p:tgtEl>
                                        <p:attrNameLst>
                                          <p:attrName>style.visibility</p:attrName>
                                        </p:attrNameLst>
                                      </p:cBhvr>
                                      <p:to>
                                        <p:strVal val="hidden"/>
                                      </p:to>
                                    </p:se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nodeType="clickEffect">
                                  <p:stCondLst>
                                    <p:cond delay="0"/>
                                  </p:stCondLst>
                                  <p:childTnLst>
                                    <p:set>
                                      <p:cBhvr>
                                        <p:cTn id="26" dur="1" fill="hold">
                                          <p:stCondLst>
                                            <p:cond delay="0"/>
                                          </p:stCondLst>
                                        </p:cTn>
                                        <p:tgtEl>
                                          <p:spTgt spid="2052"/>
                                        </p:tgtEl>
                                        <p:attrNameLst>
                                          <p:attrName>style.visibility</p:attrName>
                                        </p:attrNameLst>
                                      </p:cBhvr>
                                      <p:to>
                                        <p:strVal val="visible"/>
                                      </p:to>
                                    </p:set>
                                    <p:animEffect transition="in" filter="blinds(horizontal)">
                                      <p:cBhvr>
                                        <p:cTn id="27" dur="500"/>
                                        <p:tgtEl>
                                          <p:spTgt spid="20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 name="Picture 3"/>
          <p:cNvPicPr>
            <a:picLocks noChangeAspect="1" noChangeArrowheads="1"/>
          </p:cNvPicPr>
          <p:nvPr/>
        </p:nvPicPr>
        <p:blipFill>
          <a:blip r:embed="rId2" cstate="print"/>
          <a:srcRect/>
          <a:stretch>
            <a:fillRect/>
          </a:stretch>
        </p:blipFill>
        <p:spPr bwMode="auto">
          <a:xfrm>
            <a:off x="0" y="0"/>
            <a:ext cx="9177276" cy="6858000"/>
          </a:xfrm>
          <a:prstGeom prst="rect">
            <a:avLst/>
          </a:prstGeom>
          <a:noFill/>
          <a:ln w="9525">
            <a:noFill/>
            <a:miter lim="800000"/>
            <a:headEnd/>
            <a:tailEnd/>
          </a:ln>
        </p:spPr>
      </p:pic>
      <p:sp>
        <p:nvSpPr>
          <p:cNvPr id="1161218"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GB"/>
          </a:p>
        </p:txBody>
      </p:sp>
      <p:sp>
        <p:nvSpPr>
          <p:cNvPr id="1161219" name="Rectangle 3"/>
          <p:cNvSpPr>
            <a:spLocks noChangeArrowheads="1"/>
          </p:cNvSpPr>
          <p:nvPr/>
        </p:nvSpPr>
        <p:spPr bwMode="auto">
          <a:xfrm>
            <a:off x="0" y="0"/>
            <a:ext cx="9157635" cy="646331"/>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justLow" defTabSz="914400" rtl="0" eaLnBrk="1" fontAlgn="base" latinLnBrk="0" hangingPunct="1">
              <a:lnSpc>
                <a:spcPct val="100000"/>
              </a:lnSpc>
              <a:spcBef>
                <a:spcPct val="0"/>
              </a:spcBef>
              <a:spcAft>
                <a:spcPct val="0"/>
              </a:spcAft>
              <a:buClrTx/>
              <a:buSzTx/>
              <a:buFontTx/>
              <a:buNone/>
              <a:tabLst/>
            </a:pPr>
            <a:r>
              <a:rPr kumimoji="0" lang="en-GB" sz="3600" b="1"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Clapeyron</a:t>
            </a:r>
            <a:r>
              <a:rPr kumimoji="0" lang="en-GB" sz="36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and </a:t>
            </a:r>
            <a:r>
              <a:rPr kumimoji="0" lang="en-GB" sz="3600" b="1"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Clausius-Clapeyron</a:t>
            </a:r>
            <a:r>
              <a:rPr kumimoji="0" lang="en-GB" sz="36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equations</a:t>
            </a:r>
            <a:endParaRPr kumimoji="0" lang="en-GB" sz="3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12" name="Rectangle 3"/>
          <p:cNvSpPr>
            <a:spLocks noChangeArrowheads="1"/>
          </p:cNvSpPr>
          <p:nvPr/>
        </p:nvSpPr>
        <p:spPr bwMode="auto">
          <a:xfrm>
            <a:off x="360790" y="868977"/>
            <a:ext cx="2688557" cy="461665"/>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justLow" defTabSz="914400" rtl="0" eaLnBrk="1" fontAlgn="base" latinLnBrk="0" hangingPunct="1">
              <a:lnSpc>
                <a:spcPct val="100000"/>
              </a:lnSpc>
              <a:spcBef>
                <a:spcPct val="0"/>
              </a:spcBef>
              <a:spcAft>
                <a:spcPct val="0"/>
              </a:spcAft>
              <a:buClrTx/>
              <a:buSzTx/>
              <a:buFontTx/>
              <a:buNone/>
              <a:tabLst/>
            </a:pPr>
            <a:r>
              <a:rPr kumimoji="0" lang="en-GB" sz="2400" b="1" i="1"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Clapeyron</a:t>
            </a:r>
            <a:r>
              <a:rPr kumimoji="0" lang="en-GB" sz="2400" b="1" i="1"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equation</a:t>
            </a:r>
            <a:endParaRPr kumimoji="0" lang="en-GB" sz="2400" b="0" i="1"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13" name="Text Box 5"/>
          <p:cNvSpPr txBox="1">
            <a:spLocks noChangeArrowheads="1"/>
          </p:cNvSpPr>
          <p:nvPr/>
        </p:nvSpPr>
        <p:spPr bwMode="auto">
          <a:xfrm>
            <a:off x="228600" y="1447800"/>
            <a:ext cx="3429000" cy="5478423"/>
          </a:xfrm>
          <a:prstGeom prst="rect">
            <a:avLst/>
          </a:prstGeom>
          <a:noFill/>
          <a:ln w="9525">
            <a:noFill/>
            <a:miter lim="800000"/>
            <a:headEnd/>
            <a:tailEnd/>
          </a:ln>
          <a:effectLst/>
        </p:spPr>
        <p:txBody>
          <a:bodyPr wrap="square">
            <a:spAutoFit/>
          </a:bodyPr>
          <a:lstStyle/>
          <a:p>
            <a:pPr algn="just">
              <a:lnSpc>
                <a:spcPct val="150000"/>
              </a:lnSpc>
              <a:spcBef>
                <a:spcPct val="50000"/>
              </a:spcBef>
            </a:pPr>
            <a:r>
              <a:rPr lang="en-US" sz="2000" dirty="0">
                <a:latin typeface="Times New Roman" pitchFamily="18" charset="0"/>
                <a:cs typeface="Times New Roman" pitchFamily="18" charset="0"/>
              </a:rPr>
              <a:t>We will use this diagram in deriving </a:t>
            </a:r>
            <a:r>
              <a:rPr lang="en-US" sz="2000" dirty="0" smtClean="0">
                <a:latin typeface="Times New Roman" pitchFamily="18" charset="0"/>
                <a:cs typeface="Times New Roman" pitchFamily="18" charset="0"/>
              </a:rPr>
              <a:t>the </a:t>
            </a:r>
            <a:r>
              <a:rPr lang="en-US" sz="2000" dirty="0" err="1" smtClean="0">
                <a:latin typeface="Times New Roman" pitchFamily="18" charset="0"/>
                <a:cs typeface="Times New Roman" pitchFamily="18" charset="0"/>
              </a:rPr>
              <a:t>Claperyron</a:t>
            </a:r>
            <a:r>
              <a:rPr lang="en-US" sz="2000" dirty="0" smtClean="0">
                <a:latin typeface="Times New Roman" pitchFamily="18" charset="0"/>
                <a:cs typeface="Times New Roman" pitchFamily="18" charset="0"/>
              </a:rPr>
              <a:t> and  </a:t>
            </a:r>
            <a:r>
              <a:rPr lang="en-US" sz="2000" dirty="0" err="1">
                <a:latin typeface="Times New Roman" pitchFamily="18" charset="0"/>
                <a:cs typeface="Times New Roman" pitchFamily="18" charset="0"/>
              </a:rPr>
              <a:t>Clausius-Clapeyron</a:t>
            </a:r>
            <a:r>
              <a:rPr lang="en-US" sz="2000" dirty="0">
                <a:latin typeface="Times New Roman" pitchFamily="18" charset="0"/>
                <a:cs typeface="Times New Roman" pitchFamily="18" charset="0"/>
              </a:rPr>
              <a:t> equation. </a:t>
            </a:r>
          </a:p>
          <a:p>
            <a:pPr algn="just">
              <a:lnSpc>
                <a:spcPct val="150000"/>
              </a:lnSpc>
              <a:spcBef>
                <a:spcPct val="50000"/>
              </a:spcBef>
            </a:pPr>
            <a:r>
              <a:rPr lang="en-US" sz="2000" dirty="0">
                <a:latin typeface="Times New Roman" pitchFamily="18" charset="0"/>
                <a:cs typeface="Times New Roman" pitchFamily="18" charset="0"/>
              </a:rPr>
              <a:t>This diagram represents a generalized phase diagram. The line acts as a phase line, or a coexistent curve, separating phases </a:t>
            </a:r>
            <a:r>
              <a:rPr lang="el-GR" sz="2000" dirty="0">
                <a:latin typeface="Times New Roman" pitchFamily="18" charset="0"/>
                <a:cs typeface="Times New Roman" pitchFamily="18" charset="0"/>
              </a:rPr>
              <a:t>α</a:t>
            </a:r>
            <a:r>
              <a:rPr lang="en-US" sz="2000" dirty="0">
                <a:latin typeface="Times New Roman" pitchFamily="18" charset="0"/>
                <a:cs typeface="Times New Roman" pitchFamily="18" charset="0"/>
              </a:rPr>
              <a:t> and </a:t>
            </a:r>
            <a:r>
              <a:rPr lang="el-GR" sz="2000" dirty="0">
                <a:latin typeface="Times New Roman" pitchFamily="18" charset="0"/>
                <a:cs typeface="Times New Roman" pitchFamily="18" charset="0"/>
              </a:rPr>
              <a:t>β</a:t>
            </a:r>
            <a:r>
              <a:rPr lang="en-US" sz="2000" dirty="0">
                <a:latin typeface="Times New Roman" pitchFamily="18" charset="0"/>
                <a:cs typeface="Times New Roman" pitchFamily="18" charset="0"/>
              </a:rPr>
              <a:t>. </a:t>
            </a:r>
          </a:p>
          <a:p>
            <a:pPr algn="just">
              <a:lnSpc>
                <a:spcPct val="150000"/>
              </a:lnSpc>
              <a:spcBef>
                <a:spcPct val="50000"/>
              </a:spcBef>
            </a:pPr>
            <a:r>
              <a:rPr lang="en-US" sz="2000" dirty="0">
                <a:latin typeface="Times New Roman" pitchFamily="18" charset="0"/>
                <a:cs typeface="Times New Roman" pitchFamily="18" charset="0"/>
              </a:rPr>
              <a:t>As we know, this indicates that at all points on the line, phases </a:t>
            </a:r>
            <a:r>
              <a:rPr lang="el-GR" sz="2000" dirty="0">
                <a:latin typeface="Times New Roman" pitchFamily="18" charset="0"/>
                <a:cs typeface="Times New Roman" pitchFamily="18" charset="0"/>
              </a:rPr>
              <a:t>α</a:t>
            </a:r>
            <a:r>
              <a:rPr lang="en-US" sz="2000" dirty="0">
                <a:latin typeface="Times New Roman" pitchFamily="18" charset="0"/>
                <a:cs typeface="Times New Roman" pitchFamily="18" charset="0"/>
              </a:rPr>
              <a:t> and </a:t>
            </a:r>
            <a:r>
              <a:rPr lang="el-GR" sz="2000" dirty="0">
                <a:latin typeface="Times New Roman" pitchFamily="18" charset="0"/>
                <a:cs typeface="Times New Roman" pitchFamily="18" charset="0"/>
              </a:rPr>
              <a:t>β</a:t>
            </a:r>
            <a:r>
              <a:rPr lang="en-US" sz="2000" dirty="0">
                <a:latin typeface="Times New Roman" pitchFamily="18" charset="0"/>
                <a:cs typeface="Times New Roman" pitchFamily="18" charset="0"/>
              </a:rPr>
              <a:t> are in equilibrium. </a:t>
            </a:r>
            <a:endParaRPr lang="el-GR" sz="2000" dirty="0">
              <a:latin typeface="Times New Roman" pitchFamily="18" charset="0"/>
              <a:cs typeface="Times New Roman" pitchFamily="18" charset="0"/>
            </a:endParaRPr>
          </a:p>
        </p:txBody>
      </p:sp>
      <p:grpSp>
        <p:nvGrpSpPr>
          <p:cNvPr id="2" name="مجموعة 13"/>
          <p:cNvGrpSpPr/>
          <p:nvPr/>
        </p:nvGrpSpPr>
        <p:grpSpPr>
          <a:xfrm>
            <a:off x="4038600" y="1371600"/>
            <a:ext cx="4953000" cy="5016852"/>
            <a:chOff x="1619672" y="-204157"/>
            <a:chExt cx="5832648" cy="6223704"/>
          </a:xfrm>
        </p:grpSpPr>
        <p:cxnSp>
          <p:nvCxnSpPr>
            <p:cNvPr id="15" name="رابط مستقيم 14"/>
            <p:cNvCxnSpPr/>
            <p:nvPr/>
          </p:nvCxnSpPr>
          <p:spPr>
            <a:xfrm>
              <a:off x="2267744" y="692696"/>
              <a:ext cx="0" cy="4464496"/>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رابط مستقيم 15"/>
            <p:cNvCxnSpPr/>
            <p:nvPr/>
          </p:nvCxnSpPr>
          <p:spPr>
            <a:xfrm>
              <a:off x="2267744" y="5157192"/>
              <a:ext cx="5184576"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17" name="قوس 16"/>
            <p:cNvSpPr/>
            <p:nvPr/>
          </p:nvSpPr>
          <p:spPr>
            <a:xfrm rot="8083683">
              <a:off x="1330261" y="1769206"/>
              <a:ext cx="5719893" cy="1773168"/>
            </a:xfrm>
            <a:prstGeom prst="arc">
              <a:avLst>
                <a:gd name="adj1" fmla="val 11336871"/>
                <a:gd name="adj2" fmla="val 21061406"/>
              </a:avLst>
            </a:prstGeom>
            <a:ln w="25400">
              <a:solidFill>
                <a:srgbClr val="C00000"/>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lang="en-GB"/>
            </a:p>
          </p:txBody>
        </p:sp>
        <p:sp>
          <p:nvSpPr>
            <p:cNvPr id="18" name="مربع نص 10"/>
            <p:cNvSpPr txBox="1"/>
            <p:nvPr/>
          </p:nvSpPr>
          <p:spPr>
            <a:xfrm>
              <a:off x="1619672" y="2420888"/>
              <a:ext cx="423514" cy="646331"/>
            </a:xfrm>
            <a:prstGeom prst="rect">
              <a:avLst/>
            </a:prstGeom>
            <a:noFill/>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3600" dirty="0" smtClean="0"/>
                <a:t>P</a:t>
              </a:r>
              <a:endParaRPr lang="en-GB" sz="3600" dirty="0"/>
            </a:p>
          </p:txBody>
        </p:sp>
        <p:sp>
          <p:nvSpPr>
            <p:cNvPr id="19" name="مربع نص 11"/>
            <p:cNvSpPr txBox="1"/>
            <p:nvPr/>
          </p:nvSpPr>
          <p:spPr>
            <a:xfrm>
              <a:off x="5076056" y="5373216"/>
              <a:ext cx="423514" cy="646331"/>
            </a:xfrm>
            <a:prstGeom prst="rect">
              <a:avLst/>
            </a:prstGeom>
            <a:noFill/>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3600" dirty="0" smtClean="0"/>
                <a:t>T</a:t>
              </a:r>
              <a:endParaRPr lang="en-GB" sz="3600" dirty="0"/>
            </a:p>
          </p:txBody>
        </p:sp>
        <p:sp>
          <p:nvSpPr>
            <p:cNvPr id="20" name="مربع نص 12"/>
            <p:cNvSpPr txBox="1"/>
            <p:nvPr/>
          </p:nvSpPr>
          <p:spPr>
            <a:xfrm>
              <a:off x="4067944" y="2276872"/>
              <a:ext cx="445956" cy="646331"/>
            </a:xfrm>
            <a:prstGeom prst="rect">
              <a:avLst/>
            </a:prstGeom>
            <a:noFill/>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l-GR" sz="3600" dirty="0" smtClean="0"/>
                <a:t>α</a:t>
              </a:r>
              <a:endParaRPr lang="en-GB" sz="3600" dirty="0"/>
            </a:p>
          </p:txBody>
        </p:sp>
        <p:sp>
          <p:nvSpPr>
            <p:cNvPr id="21" name="مربع نص 13"/>
            <p:cNvSpPr txBox="1"/>
            <p:nvPr/>
          </p:nvSpPr>
          <p:spPr>
            <a:xfrm>
              <a:off x="5220072" y="3356992"/>
              <a:ext cx="429926" cy="646331"/>
            </a:xfrm>
            <a:prstGeom prst="rect">
              <a:avLst/>
            </a:prstGeom>
            <a:noFill/>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l-GR" sz="3600" dirty="0" smtClean="0"/>
                <a:t>β</a:t>
              </a:r>
              <a:endParaRPr lang="en-GB" sz="3600" dirty="0"/>
            </a:p>
          </p:txBody>
        </p:sp>
      </p:grpSp>
    </p:spTree>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3"/>
          <p:cNvPicPr>
            <a:picLocks noChangeAspect="1" noChangeArrowheads="1"/>
          </p:cNvPicPr>
          <p:nvPr/>
        </p:nvPicPr>
        <p:blipFill>
          <a:blip r:embed="rId2" cstate="print"/>
          <a:srcRect/>
          <a:stretch>
            <a:fillRect/>
          </a:stretch>
        </p:blipFill>
        <p:spPr bwMode="auto">
          <a:xfrm>
            <a:off x="0" y="0"/>
            <a:ext cx="9177276" cy="6858000"/>
          </a:xfrm>
          <a:prstGeom prst="rect">
            <a:avLst/>
          </a:prstGeom>
          <a:noFill/>
          <a:ln w="9525">
            <a:noFill/>
            <a:miter lim="800000"/>
            <a:headEnd/>
            <a:tailEnd/>
          </a:ln>
        </p:spPr>
      </p:pic>
      <p:pic>
        <p:nvPicPr>
          <p:cNvPr id="1332226" name="Picture 2"/>
          <p:cNvPicPr>
            <a:picLocks noChangeAspect="1" noChangeArrowheads="1"/>
          </p:cNvPicPr>
          <p:nvPr/>
        </p:nvPicPr>
        <p:blipFill>
          <a:blip r:embed="rId3" cstate="print"/>
          <a:srcRect/>
          <a:stretch>
            <a:fillRect/>
          </a:stretch>
        </p:blipFill>
        <p:spPr bwMode="auto">
          <a:xfrm>
            <a:off x="152400" y="0"/>
            <a:ext cx="8991600" cy="6135855"/>
          </a:xfrm>
          <a:prstGeom prst="rect">
            <a:avLst/>
          </a:prstGeom>
          <a:noFill/>
          <a:ln w="9525">
            <a:noFill/>
            <a:miter lim="800000"/>
            <a:headEnd/>
            <a:tailEnd/>
          </a:ln>
          <a:effectLst/>
        </p:spPr>
      </p:pic>
      <p:grpSp>
        <p:nvGrpSpPr>
          <p:cNvPr id="2" name="مجموعة 3"/>
          <p:cNvGrpSpPr/>
          <p:nvPr/>
        </p:nvGrpSpPr>
        <p:grpSpPr>
          <a:xfrm>
            <a:off x="4800600" y="2895600"/>
            <a:ext cx="3754524" cy="3048000"/>
            <a:chOff x="1619672" y="-204157"/>
            <a:chExt cx="5832648" cy="6223704"/>
          </a:xfrm>
        </p:grpSpPr>
        <p:cxnSp>
          <p:nvCxnSpPr>
            <p:cNvPr id="5" name="رابط مستقيم 4"/>
            <p:cNvCxnSpPr/>
            <p:nvPr/>
          </p:nvCxnSpPr>
          <p:spPr>
            <a:xfrm>
              <a:off x="2267744" y="692696"/>
              <a:ext cx="0" cy="4464496"/>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 name="رابط مستقيم 5"/>
            <p:cNvCxnSpPr/>
            <p:nvPr/>
          </p:nvCxnSpPr>
          <p:spPr>
            <a:xfrm>
              <a:off x="2267744" y="5157192"/>
              <a:ext cx="5184576"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7" name="قوس 6"/>
            <p:cNvSpPr/>
            <p:nvPr/>
          </p:nvSpPr>
          <p:spPr>
            <a:xfrm rot="8083683">
              <a:off x="1330261" y="1769206"/>
              <a:ext cx="5719893" cy="1773168"/>
            </a:xfrm>
            <a:prstGeom prst="arc">
              <a:avLst>
                <a:gd name="adj1" fmla="val 11336871"/>
                <a:gd name="adj2" fmla="val 21061406"/>
              </a:avLst>
            </a:prstGeom>
            <a:ln w="25400">
              <a:solidFill>
                <a:srgbClr val="C00000"/>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lang="en-GB"/>
            </a:p>
          </p:txBody>
        </p:sp>
        <p:sp>
          <p:nvSpPr>
            <p:cNvPr id="8" name="مربع نص 10"/>
            <p:cNvSpPr txBox="1"/>
            <p:nvPr/>
          </p:nvSpPr>
          <p:spPr>
            <a:xfrm>
              <a:off x="1619672" y="2420888"/>
              <a:ext cx="423514" cy="646331"/>
            </a:xfrm>
            <a:prstGeom prst="rect">
              <a:avLst/>
            </a:prstGeom>
            <a:noFill/>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3600" dirty="0" smtClean="0"/>
                <a:t>P</a:t>
              </a:r>
              <a:endParaRPr lang="en-GB" sz="3600" dirty="0"/>
            </a:p>
          </p:txBody>
        </p:sp>
        <p:sp>
          <p:nvSpPr>
            <p:cNvPr id="9" name="مربع نص 11"/>
            <p:cNvSpPr txBox="1"/>
            <p:nvPr/>
          </p:nvSpPr>
          <p:spPr>
            <a:xfrm>
              <a:off x="5076056" y="5373216"/>
              <a:ext cx="423514" cy="646331"/>
            </a:xfrm>
            <a:prstGeom prst="rect">
              <a:avLst/>
            </a:prstGeom>
            <a:noFill/>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3600" dirty="0" smtClean="0"/>
                <a:t>T</a:t>
              </a:r>
              <a:endParaRPr lang="en-GB" sz="3600" dirty="0"/>
            </a:p>
          </p:txBody>
        </p:sp>
        <p:sp>
          <p:nvSpPr>
            <p:cNvPr id="10" name="مربع نص 12"/>
            <p:cNvSpPr txBox="1"/>
            <p:nvPr/>
          </p:nvSpPr>
          <p:spPr>
            <a:xfrm>
              <a:off x="4067944" y="2276872"/>
              <a:ext cx="445956" cy="646331"/>
            </a:xfrm>
            <a:prstGeom prst="rect">
              <a:avLst/>
            </a:prstGeom>
            <a:noFill/>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l-GR" sz="3600" dirty="0" smtClean="0"/>
                <a:t>α</a:t>
              </a:r>
              <a:endParaRPr lang="en-GB" sz="3600" dirty="0"/>
            </a:p>
          </p:txBody>
        </p:sp>
        <p:sp>
          <p:nvSpPr>
            <p:cNvPr id="11" name="مربع نص 13"/>
            <p:cNvSpPr txBox="1"/>
            <p:nvPr/>
          </p:nvSpPr>
          <p:spPr>
            <a:xfrm>
              <a:off x="5220072" y="3356992"/>
              <a:ext cx="429926" cy="646331"/>
            </a:xfrm>
            <a:prstGeom prst="rect">
              <a:avLst/>
            </a:prstGeom>
            <a:noFill/>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l-GR" sz="3600" dirty="0" smtClean="0"/>
                <a:t>β</a:t>
              </a:r>
              <a:endParaRPr lang="en-GB" sz="3600" dirty="0"/>
            </a:p>
          </p:txBody>
        </p:sp>
      </p:grpSp>
    </p:spTree>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3"/>
          <p:cNvPicPr>
            <a:picLocks noChangeAspect="1" noChangeArrowheads="1"/>
          </p:cNvPicPr>
          <p:nvPr/>
        </p:nvPicPr>
        <p:blipFill>
          <a:blip r:embed="rId2" cstate="print"/>
          <a:srcRect/>
          <a:stretch>
            <a:fillRect/>
          </a:stretch>
        </p:blipFill>
        <p:spPr bwMode="auto">
          <a:xfrm>
            <a:off x="0" y="0"/>
            <a:ext cx="9177276" cy="6858000"/>
          </a:xfrm>
          <a:prstGeom prst="rect">
            <a:avLst/>
          </a:prstGeom>
          <a:noFill/>
          <a:ln w="9525">
            <a:noFill/>
            <a:miter lim="800000"/>
            <a:headEnd/>
            <a:tailEnd/>
          </a:ln>
        </p:spPr>
      </p:pic>
      <p:pic>
        <p:nvPicPr>
          <p:cNvPr id="1331201" name="Picture 1"/>
          <p:cNvPicPr>
            <a:picLocks noChangeAspect="1" noChangeArrowheads="1"/>
          </p:cNvPicPr>
          <p:nvPr/>
        </p:nvPicPr>
        <p:blipFill>
          <a:blip r:embed="rId3" cstate="print"/>
          <a:srcRect/>
          <a:stretch>
            <a:fillRect/>
          </a:stretch>
        </p:blipFill>
        <p:spPr bwMode="auto">
          <a:xfrm>
            <a:off x="304800" y="-685800"/>
            <a:ext cx="8839200" cy="7239000"/>
          </a:xfrm>
          <a:prstGeom prst="rect">
            <a:avLst/>
          </a:prstGeom>
          <a:noFill/>
          <a:ln w="9525">
            <a:noFill/>
            <a:miter lim="800000"/>
            <a:headEnd/>
            <a:tailEnd/>
          </a:ln>
          <a:effectLst/>
        </p:spPr>
      </p:pic>
      <p:grpSp>
        <p:nvGrpSpPr>
          <p:cNvPr id="2" name="مجموعة 2"/>
          <p:cNvGrpSpPr/>
          <p:nvPr/>
        </p:nvGrpSpPr>
        <p:grpSpPr>
          <a:xfrm>
            <a:off x="4495800" y="914400"/>
            <a:ext cx="4191000" cy="3581400"/>
            <a:chOff x="1619672" y="-204157"/>
            <a:chExt cx="5832648" cy="6223704"/>
          </a:xfrm>
        </p:grpSpPr>
        <p:cxnSp>
          <p:nvCxnSpPr>
            <p:cNvPr id="4" name="رابط مستقيم 3"/>
            <p:cNvCxnSpPr/>
            <p:nvPr/>
          </p:nvCxnSpPr>
          <p:spPr>
            <a:xfrm>
              <a:off x="2267744" y="692696"/>
              <a:ext cx="0" cy="4464496"/>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 name="رابط مستقيم 4"/>
            <p:cNvCxnSpPr/>
            <p:nvPr/>
          </p:nvCxnSpPr>
          <p:spPr>
            <a:xfrm>
              <a:off x="2267744" y="5157192"/>
              <a:ext cx="5184576"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6" name="قوس 5"/>
            <p:cNvSpPr/>
            <p:nvPr/>
          </p:nvSpPr>
          <p:spPr>
            <a:xfrm rot="8083683">
              <a:off x="1330261" y="1769206"/>
              <a:ext cx="5719893" cy="1773168"/>
            </a:xfrm>
            <a:prstGeom prst="arc">
              <a:avLst>
                <a:gd name="adj1" fmla="val 11336871"/>
                <a:gd name="adj2" fmla="val 21061406"/>
              </a:avLst>
            </a:prstGeom>
            <a:ln w="25400">
              <a:solidFill>
                <a:srgbClr val="C00000"/>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lang="en-GB"/>
            </a:p>
          </p:txBody>
        </p:sp>
        <p:sp>
          <p:nvSpPr>
            <p:cNvPr id="7" name="مربع نص 10"/>
            <p:cNvSpPr txBox="1"/>
            <p:nvPr/>
          </p:nvSpPr>
          <p:spPr>
            <a:xfrm>
              <a:off x="1619672" y="2420888"/>
              <a:ext cx="423514" cy="646331"/>
            </a:xfrm>
            <a:prstGeom prst="rect">
              <a:avLst/>
            </a:prstGeom>
            <a:noFill/>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3600" dirty="0" smtClean="0"/>
                <a:t>P</a:t>
              </a:r>
              <a:endParaRPr lang="en-GB" sz="3600" dirty="0"/>
            </a:p>
          </p:txBody>
        </p:sp>
        <p:sp>
          <p:nvSpPr>
            <p:cNvPr id="8" name="مربع نص 11"/>
            <p:cNvSpPr txBox="1"/>
            <p:nvPr/>
          </p:nvSpPr>
          <p:spPr>
            <a:xfrm>
              <a:off x="5076056" y="5373216"/>
              <a:ext cx="423514" cy="646331"/>
            </a:xfrm>
            <a:prstGeom prst="rect">
              <a:avLst/>
            </a:prstGeom>
            <a:noFill/>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3600" dirty="0" smtClean="0"/>
                <a:t>T</a:t>
              </a:r>
              <a:endParaRPr lang="en-GB" sz="3600" dirty="0"/>
            </a:p>
          </p:txBody>
        </p:sp>
        <p:sp>
          <p:nvSpPr>
            <p:cNvPr id="9" name="مربع نص 12"/>
            <p:cNvSpPr txBox="1"/>
            <p:nvPr/>
          </p:nvSpPr>
          <p:spPr>
            <a:xfrm>
              <a:off x="4067944" y="2276872"/>
              <a:ext cx="445956" cy="646331"/>
            </a:xfrm>
            <a:prstGeom prst="rect">
              <a:avLst/>
            </a:prstGeom>
            <a:noFill/>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l-GR" sz="3600" dirty="0" smtClean="0"/>
                <a:t>α</a:t>
              </a:r>
              <a:endParaRPr lang="en-GB" sz="3600" dirty="0"/>
            </a:p>
          </p:txBody>
        </p:sp>
        <p:sp>
          <p:nvSpPr>
            <p:cNvPr id="10" name="مربع نص 13"/>
            <p:cNvSpPr txBox="1"/>
            <p:nvPr/>
          </p:nvSpPr>
          <p:spPr>
            <a:xfrm>
              <a:off x="5220072" y="3356992"/>
              <a:ext cx="429926" cy="646331"/>
            </a:xfrm>
            <a:prstGeom prst="rect">
              <a:avLst/>
            </a:prstGeom>
            <a:noFill/>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l-GR" sz="3600" dirty="0" smtClean="0"/>
                <a:t>β</a:t>
              </a:r>
              <a:endParaRPr lang="en-GB" sz="3600" dirty="0"/>
            </a:p>
          </p:txBody>
        </p:sp>
      </p:grpSp>
      <p:sp>
        <p:nvSpPr>
          <p:cNvPr id="1331202" name="Rectangle 2"/>
          <p:cNvSpPr>
            <a:spLocks noChangeArrowheads="1"/>
          </p:cNvSpPr>
          <p:nvPr/>
        </p:nvSpPr>
        <p:spPr bwMode="auto">
          <a:xfrm>
            <a:off x="152400" y="6400800"/>
            <a:ext cx="9144000" cy="36933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0" eaLnBrk="1" fontAlgn="base" latinLnBrk="0" hangingPunct="1">
              <a:lnSpc>
                <a:spcPct val="100000"/>
              </a:lnSpc>
              <a:spcBef>
                <a:spcPct val="0"/>
              </a:spcBef>
              <a:spcAft>
                <a:spcPct val="0"/>
              </a:spcAft>
              <a:buClrTx/>
              <a:buSzTx/>
              <a:buFontTx/>
              <a:buNone/>
              <a:tabLst/>
            </a:pPr>
            <a:r>
              <a:rPr kumimoji="0" lang="en-GB"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This expression, the </a:t>
            </a:r>
            <a:r>
              <a:rPr kumimoji="0" lang="en-GB"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Clepeyron</a:t>
            </a:r>
            <a:r>
              <a:rPr kumimoji="0" lang="en-GB"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equation, is applied to and change in a one component system.</a:t>
            </a:r>
            <a:endParaRPr kumimoji="0" lang="en-GB" b="0" i="0" u="none" strike="noStrike" cap="none" normalizeH="0" baseline="0" dirty="0" smtClean="0">
              <a:ln>
                <a:noFill/>
              </a:ln>
              <a:solidFill>
                <a:schemeClr val="tx1"/>
              </a:solidFill>
              <a:effectLst/>
              <a:latin typeface="Times New Roman" pitchFamily="18" charset="0"/>
              <a:cs typeface="Times New Roman" pitchFamily="18" charset="0"/>
            </a:endParaRPr>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3"/>
          <p:cNvPicPr>
            <a:picLocks noChangeAspect="1" noChangeArrowheads="1"/>
          </p:cNvPicPr>
          <p:nvPr/>
        </p:nvPicPr>
        <p:blipFill>
          <a:blip r:embed="rId2" cstate="print"/>
          <a:srcRect/>
          <a:stretch>
            <a:fillRect/>
          </a:stretch>
        </p:blipFill>
        <p:spPr bwMode="auto">
          <a:xfrm>
            <a:off x="0" y="0"/>
            <a:ext cx="9177276" cy="6858000"/>
          </a:xfrm>
          <a:prstGeom prst="rect">
            <a:avLst/>
          </a:prstGeom>
          <a:noFill/>
          <a:ln w="9525">
            <a:noFill/>
            <a:miter lim="800000"/>
            <a:headEnd/>
            <a:tailEnd/>
          </a:ln>
        </p:spPr>
      </p:pic>
      <p:sp>
        <p:nvSpPr>
          <p:cNvPr id="2" name="Rectangle 3"/>
          <p:cNvSpPr>
            <a:spLocks noChangeArrowheads="1"/>
          </p:cNvSpPr>
          <p:nvPr/>
        </p:nvSpPr>
        <p:spPr bwMode="auto">
          <a:xfrm>
            <a:off x="304800" y="152400"/>
            <a:ext cx="3903633" cy="461665"/>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justLow" defTabSz="914400" rtl="0" eaLnBrk="1" fontAlgn="base" latinLnBrk="0" hangingPunct="1">
              <a:lnSpc>
                <a:spcPct val="100000"/>
              </a:lnSpc>
              <a:spcBef>
                <a:spcPct val="0"/>
              </a:spcBef>
              <a:spcAft>
                <a:spcPct val="0"/>
              </a:spcAft>
              <a:buClrTx/>
              <a:buSzTx/>
              <a:buFontTx/>
              <a:buNone/>
              <a:tabLst/>
            </a:pPr>
            <a:r>
              <a:rPr kumimoji="0" lang="en-GB" sz="2400" b="1" i="1"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Clausius-Clapeyron</a:t>
            </a:r>
            <a:r>
              <a:rPr kumimoji="0" lang="en-GB" sz="2400" b="1" i="1"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equation</a:t>
            </a:r>
            <a:endParaRPr kumimoji="0" lang="en-GB" sz="2400" b="0" i="1"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1330177" name="Rectangle 1"/>
          <p:cNvSpPr>
            <a:spLocks noChangeArrowheads="1"/>
          </p:cNvSpPr>
          <p:nvPr/>
        </p:nvSpPr>
        <p:spPr bwMode="auto">
          <a:xfrm>
            <a:off x="304800" y="658133"/>
            <a:ext cx="8610600" cy="101566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0" eaLnBrk="1" fontAlgn="base" latinLnBrk="0" hangingPunct="1">
              <a:lnSpc>
                <a:spcPct val="150000"/>
              </a:lnSpc>
              <a:spcBef>
                <a:spcPct val="0"/>
              </a:spcBef>
              <a:spcAft>
                <a:spcPct val="0"/>
              </a:spcAft>
              <a:buClrTx/>
              <a:buSzTx/>
              <a:buFontTx/>
              <a:buNone/>
              <a:tabLst/>
            </a:pPr>
            <a:r>
              <a:rPr kumimoji="0" lang="en-GB"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In the case of vaporization or sublimation, we can assume that the volume of the gases formed, is so much greater than that of the solid or liquid.</a:t>
            </a:r>
            <a:endParaRPr kumimoji="0" lang="en-GB" sz="2000" b="0" i="0" u="none" strike="noStrike" cap="none" normalizeH="0" baseline="0" dirty="0" smtClean="0">
              <a:ln>
                <a:noFill/>
              </a:ln>
              <a:solidFill>
                <a:schemeClr val="tx1"/>
              </a:solidFill>
              <a:effectLst/>
              <a:latin typeface="Times New Roman" pitchFamily="18" charset="0"/>
              <a:cs typeface="Times New Roman" pitchFamily="18" charset="0"/>
            </a:endParaRPr>
          </a:p>
        </p:txBody>
      </p:sp>
      <p:pic>
        <p:nvPicPr>
          <p:cNvPr id="1330178" name="Picture 2"/>
          <p:cNvPicPr>
            <a:picLocks noChangeAspect="1" noChangeArrowheads="1"/>
          </p:cNvPicPr>
          <p:nvPr/>
        </p:nvPicPr>
        <p:blipFill>
          <a:blip r:embed="rId3" cstate="print"/>
          <a:srcRect/>
          <a:stretch>
            <a:fillRect/>
          </a:stretch>
        </p:blipFill>
        <p:spPr bwMode="auto">
          <a:xfrm>
            <a:off x="533400" y="1066800"/>
            <a:ext cx="7848600" cy="5635503"/>
          </a:xfrm>
          <a:prstGeom prst="rect">
            <a:avLst/>
          </a:prstGeom>
          <a:noFill/>
          <a:ln w="9525">
            <a:noFill/>
            <a:miter lim="800000"/>
            <a:headEnd/>
            <a:tailEnd/>
          </a:ln>
          <a:effectLst/>
        </p:spPr>
      </p:pic>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3"/>
          <p:cNvPicPr>
            <a:picLocks noChangeAspect="1" noChangeArrowheads="1"/>
          </p:cNvPicPr>
          <p:nvPr/>
        </p:nvPicPr>
        <p:blipFill>
          <a:blip r:embed="rId3" cstate="print"/>
          <a:srcRect/>
          <a:stretch>
            <a:fillRect/>
          </a:stretch>
        </p:blipFill>
        <p:spPr bwMode="auto">
          <a:xfrm>
            <a:off x="0" y="0"/>
            <a:ext cx="9177276" cy="6858000"/>
          </a:xfrm>
          <a:prstGeom prst="rect">
            <a:avLst/>
          </a:prstGeom>
          <a:noFill/>
          <a:ln w="9525">
            <a:noFill/>
            <a:miter lim="800000"/>
            <a:headEnd/>
            <a:tailEnd/>
          </a:ln>
        </p:spPr>
      </p:pic>
      <p:sp>
        <p:nvSpPr>
          <p:cNvPr id="2" name="Rectangle 2"/>
          <p:cNvSpPr txBox="1">
            <a:spLocks noChangeArrowheads="1"/>
          </p:cNvSpPr>
          <p:nvPr/>
        </p:nvSpPr>
        <p:spPr>
          <a:xfrm>
            <a:off x="228600" y="762000"/>
            <a:ext cx="2784474" cy="609600"/>
          </a:xfrm>
          <a:prstGeom prst="rect">
            <a:avLst/>
          </a:prstGeom>
        </p:spPr>
        <p:txBody>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400" b="0" i="0" u="sng"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Useful Information</a:t>
            </a:r>
            <a:endParaRPr kumimoji="0" lang="en-US" sz="2400" b="0" i="0" u="sng"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p:txBody>
      </p:sp>
      <p:sp>
        <p:nvSpPr>
          <p:cNvPr id="3" name="Rectangle 3"/>
          <p:cNvSpPr>
            <a:spLocks noChangeArrowheads="1"/>
          </p:cNvSpPr>
          <p:nvPr/>
        </p:nvSpPr>
        <p:spPr bwMode="auto">
          <a:xfrm>
            <a:off x="228600" y="152400"/>
            <a:ext cx="3903633" cy="461665"/>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justLow" defTabSz="914400" rtl="0" eaLnBrk="1" fontAlgn="base" latinLnBrk="0" hangingPunct="1">
              <a:lnSpc>
                <a:spcPct val="100000"/>
              </a:lnSpc>
              <a:spcBef>
                <a:spcPct val="0"/>
              </a:spcBef>
              <a:spcAft>
                <a:spcPct val="0"/>
              </a:spcAft>
              <a:buClrTx/>
              <a:buSzTx/>
              <a:buFontTx/>
              <a:buNone/>
              <a:tabLst/>
            </a:pPr>
            <a:r>
              <a:rPr kumimoji="0" lang="en-GB" sz="2400" b="1" i="1"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Clausius-Clapeyron</a:t>
            </a:r>
            <a:r>
              <a:rPr kumimoji="0" lang="en-GB" sz="2400" b="1" i="1"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equation</a:t>
            </a:r>
            <a:endParaRPr kumimoji="0" lang="en-GB" sz="2400" b="0" i="1"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4" name="Rectangle 3"/>
          <p:cNvSpPr txBox="1">
            <a:spLocks noChangeArrowheads="1"/>
          </p:cNvSpPr>
          <p:nvPr/>
        </p:nvSpPr>
        <p:spPr>
          <a:xfrm>
            <a:off x="228600" y="1219200"/>
            <a:ext cx="8610600" cy="3276600"/>
          </a:xfrm>
          <a:prstGeom prst="rect">
            <a:avLst/>
          </a:prstGeom>
        </p:spPr>
        <p:txBody>
          <a:bodyPr/>
          <a:lstStyle/>
          <a:p>
            <a:pPr marL="342900" marR="0" lvl="0" indent="-342900" algn="just" defTabSz="914400" rtl="0" eaLnBrk="1" fontAlgn="auto" latinLnBrk="0" hangingPunct="1">
              <a:lnSpc>
                <a:spcPct val="150000"/>
              </a:lnSpc>
              <a:spcBef>
                <a:spcPct val="20000"/>
              </a:spcBef>
              <a:spcAft>
                <a:spcPts val="0"/>
              </a:spcAft>
              <a:buClrTx/>
              <a:buSzTx/>
              <a:buFont typeface="Arial" pitchFamily="34" charset="0"/>
              <a:buChar char="•"/>
              <a:tabLst/>
              <a:defRPr/>
            </a:pPr>
            <a:r>
              <a:rPr kumimoji="0" lang="en-US" sz="2000" b="0" i="0" u="none" strike="noStrike" kern="1200" cap="none" spc="0" normalizeH="0" baseline="0" noProof="0" dirty="0" smtClean="0">
                <a:ln>
                  <a:noFill/>
                </a:ln>
                <a:solidFill>
                  <a:schemeClr val="tx1"/>
                </a:solidFill>
                <a:effectLst/>
                <a:uLnTx/>
                <a:uFillTx/>
                <a:latin typeface="Times New Roman" pitchFamily="18" charset="0"/>
                <a:cs typeface="Times New Roman" pitchFamily="18" charset="0"/>
              </a:rPr>
              <a:t>The </a:t>
            </a:r>
            <a:r>
              <a:rPr kumimoji="0" lang="en-US" sz="2000" b="0" i="0" u="none" strike="noStrike" kern="1200" cap="none" spc="0" normalizeH="0" baseline="0" noProof="0" dirty="0" err="1" smtClean="0">
                <a:ln>
                  <a:noFill/>
                </a:ln>
                <a:solidFill>
                  <a:schemeClr val="tx1"/>
                </a:solidFill>
                <a:effectLst/>
                <a:uLnTx/>
                <a:uFillTx/>
                <a:latin typeface="Times New Roman" pitchFamily="18" charset="0"/>
                <a:cs typeface="Times New Roman" pitchFamily="18" charset="0"/>
              </a:rPr>
              <a:t>Clausius-Clapeyron</a:t>
            </a:r>
            <a:r>
              <a:rPr kumimoji="0" lang="en-US" sz="2000" b="0" i="0" u="none" strike="noStrike" kern="1200" cap="none" spc="0" normalizeH="0" baseline="0" noProof="0" dirty="0" smtClean="0">
                <a:ln>
                  <a:noFill/>
                </a:ln>
                <a:solidFill>
                  <a:schemeClr val="tx1"/>
                </a:solidFill>
                <a:effectLst/>
                <a:uLnTx/>
                <a:uFillTx/>
                <a:latin typeface="Times New Roman" pitchFamily="18" charset="0"/>
                <a:cs typeface="Times New Roman" pitchFamily="18" charset="0"/>
              </a:rPr>
              <a:t> models the change in vapor pressure as a function of time</a:t>
            </a:r>
          </a:p>
          <a:p>
            <a:pPr marL="342900" marR="0" lvl="0" indent="-342900" algn="just" defTabSz="914400" rtl="0" eaLnBrk="1" fontAlgn="auto" latinLnBrk="0" hangingPunct="1">
              <a:lnSpc>
                <a:spcPct val="150000"/>
              </a:lnSpc>
              <a:spcBef>
                <a:spcPct val="20000"/>
              </a:spcBef>
              <a:spcAft>
                <a:spcPts val="0"/>
              </a:spcAft>
              <a:buClrTx/>
              <a:buSzTx/>
              <a:buFont typeface="Arial" pitchFamily="34" charset="0"/>
              <a:buChar char="•"/>
              <a:tabLst/>
              <a:defRPr/>
            </a:pPr>
            <a:r>
              <a:rPr kumimoji="0" lang="en-US" sz="2000" b="0" i="0" u="none" strike="noStrike" kern="1200" cap="none" spc="0" normalizeH="0" baseline="0" noProof="0" dirty="0" smtClean="0">
                <a:ln>
                  <a:noFill/>
                </a:ln>
                <a:solidFill>
                  <a:schemeClr val="tx1"/>
                </a:solidFill>
                <a:effectLst/>
                <a:uLnTx/>
                <a:uFillTx/>
                <a:latin typeface="Times New Roman" pitchFamily="18" charset="0"/>
                <a:cs typeface="Times New Roman" pitchFamily="18" charset="0"/>
              </a:rPr>
              <a:t>The equation can be used to model any phase transition (liquid-gas, gas-solid, solid-liquid)</a:t>
            </a:r>
          </a:p>
          <a:p>
            <a:pPr marL="342900" marR="0" lvl="0" indent="-342900" algn="just" defTabSz="914400" rtl="0" eaLnBrk="1" fontAlgn="auto" latinLnBrk="0" hangingPunct="1">
              <a:lnSpc>
                <a:spcPct val="150000"/>
              </a:lnSpc>
              <a:spcBef>
                <a:spcPct val="20000"/>
              </a:spcBef>
              <a:spcAft>
                <a:spcPts val="0"/>
              </a:spcAft>
              <a:buClrTx/>
              <a:buSzTx/>
              <a:buFont typeface="Arial" pitchFamily="34" charset="0"/>
              <a:buChar char="•"/>
              <a:tabLst/>
              <a:defRPr/>
            </a:pPr>
            <a:r>
              <a:rPr kumimoji="0" lang="en-US" sz="2000" b="0" i="0" u="none" strike="noStrike" kern="1200" cap="none" spc="0" normalizeH="0" baseline="0" noProof="0" dirty="0" smtClean="0">
                <a:ln>
                  <a:noFill/>
                </a:ln>
                <a:solidFill>
                  <a:schemeClr val="tx1"/>
                </a:solidFill>
                <a:effectLst/>
                <a:uLnTx/>
                <a:uFillTx/>
                <a:latin typeface="Times New Roman" pitchFamily="18" charset="0"/>
                <a:cs typeface="Times New Roman" pitchFamily="18" charset="0"/>
              </a:rPr>
              <a:t>Another useful form of the </a:t>
            </a:r>
            <a:r>
              <a:rPr kumimoji="0" lang="en-US" sz="2000" b="0" i="0" u="none" strike="noStrike" kern="1200" cap="none" spc="0" normalizeH="0" baseline="0" noProof="0" dirty="0" err="1" smtClean="0">
                <a:ln>
                  <a:noFill/>
                </a:ln>
                <a:solidFill>
                  <a:schemeClr val="tx1"/>
                </a:solidFill>
                <a:effectLst/>
                <a:uLnTx/>
                <a:uFillTx/>
                <a:latin typeface="Times New Roman" pitchFamily="18" charset="0"/>
                <a:cs typeface="Times New Roman" pitchFamily="18" charset="0"/>
              </a:rPr>
              <a:t>Clausius-Clapeyron</a:t>
            </a:r>
            <a:r>
              <a:rPr kumimoji="0" lang="en-US" sz="2000" b="0" i="0" u="none" strike="noStrike" kern="1200" cap="none" spc="0" normalizeH="0" baseline="0" noProof="0" dirty="0" smtClean="0">
                <a:ln>
                  <a:noFill/>
                </a:ln>
                <a:solidFill>
                  <a:schemeClr val="tx1"/>
                </a:solidFill>
                <a:effectLst/>
                <a:uLnTx/>
                <a:uFillTx/>
                <a:latin typeface="Times New Roman" pitchFamily="18" charset="0"/>
                <a:cs typeface="Times New Roman" pitchFamily="18" charset="0"/>
              </a:rPr>
              <a:t> equation is:</a:t>
            </a:r>
          </a:p>
          <a:p>
            <a:pPr marL="342900" marR="0" lvl="0" indent="-342900" algn="just" defTabSz="914400" rtl="0" eaLnBrk="1" fontAlgn="auto" latinLnBrk="0" hangingPunct="1">
              <a:lnSpc>
                <a:spcPct val="150000"/>
              </a:lnSpc>
              <a:spcBef>
                <a:spcPct val="20000"/>
              </a:spcBef>
              <a:spcAft>
                <a:spcPts val="0"/>
              </a:spcAft>
              <a:buClrTx/>
              <a:buSzTx/>
              <a:buFont typeface="Arial" pitchFamily="34" charset="0"/>
              <a:buChar char="•"/>
              <a:tabLst/>
              <a:defRPr/>
            </a:pPr>
            <a:endParaRPr kumimoji="0" lang="en-US" sz="2000" b="0" i="0" u="none" strike="noStrike" kern="1200" cap="none" spc="0" normalizeH="0" baseline="0" noProof="0" dirty="0">
              <a:ln>
                <a:noFill/>
              </a:ln>
              <a:solidFill>
                <a:schemeClr val="tx1"/>
              </a:solidFill>
              <a:effectLst/>
              <a:uLnTx/>
              <a:uFillTx/>
              <a:latin typeface="Times New Roman" pitchFamily="18" charset="0"/>
              <a:cs typeface="Times New Roman" pitchFamily="18" charset="0"/>
            </a:endParaRPr>
          </a:p>
        </p:txBody>
      </p:sp>
      <p:graphicFrame>
        <p:nvGraphicFramePr>
          <p:cNvPr id="1329153" name="Object 1"/>
          <p:cNvGraphicFramePr>
            <a:graphicFrameLocks noChangeAspect="1"/>
          </p:cNvGraphicFramePr>
          <p:nvPr/>
        </p:nvGraphicFramePr>
        <p:xfrm>
          <a:off x="3048000" y="3733800"/>
          <a:ext cx="2362199" cy="838107"/>
        </p:xfrm>
        <a:graphic>
          <a:graphicData uri="http://schemas.openxmlformats.org/presentationml/2006/ole">
            <mc:AlternateContent xmlns:mc="http://schemas.openxmlformats.org/markup-compatibility/2006">
              <mc:Choice xmlns:v="urn:schemas-microsoft-com:vml" Requires="v">
                <p:oleObj spid="_x0000_s5131" name="Equation" r:id="rId4" imgW="1180588" imgH="418918" progId="Equation.3">
                  <p:embed/>
                </p:oleObj>
              </mc:Choice>
              <mc:Fallback>
                <p:oleObj name="Equation" r:id="rId4" imgW="1180588" imgH="418918" progId="Equation.3">
                  <p:embed/>
                  <p:pic>
                    <p:nvPicPr>
                      <p:cNvPr id="0"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048000" y="3733800"/>
                        <a:ext cx="2362199" cy="83810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6" name="Rectangle 3"/>
          <p:cNvSpPr txBox="1">
            <a:spLocks noChangeArrowheads="1"/>
          </p:cNvSpPr>
          <p:nvPr/>
        </p:nvSpPr>
        <p:spPr>
          <a:xfrm>
            <a:off x="228600" y="4648200"/>
            <a:ext cx="8610600" cy="609600"/>
          </a:xfrm>
          <a:prstGeom prst="rect">
            <a:avLst/>
          </a:prstGeom>
        </p:spPr>
        <p:txBody>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2000" b="0" i="0" u="none" strike="noStrike" kern="1200" cap="none" spc="0" normalizeH="0" baseline="0" noProof="0" dirty="0" smtClean="0">
                <a:ln>
                  <a:noFill/>
                </a:ln>
                <a:solidFill>
                  <a:schemeClr val="tx1"/>
                </a:solidFill>
                <a:effectLst/>
                <a:uLnTx/>
                <a:uFillTx/>
                <a:latin typeface="Times New Roman" pitchFamily="18" charset="0"/>
                <a:cs typeface="Times New Roman" pitchFamily="18" charset="0"/>
              </a:rPr>
              <a:t>We can see from this form that the </a:t>
            </a:r>
            <a:r>
              <a:rPr kumimoji="0" lang="en-US" sz="2000" b="0" i="0" u="none" strike="noStrike" kern="1200" cap="none" spc="0" normalizeH="0" baseline="0" noProof="0" dirty="0" err="1" smtClean="0">
                <a:ln>
                  <a:noFill/>
                </a:ln>
                <a:solidFill>
                  <a:schemeClr val="tx1"/>
                </a:solidFill>
                <a:effectLst/>
                <a:uLnTx/>
                <a:uFillTx/>
                <a:latin typeface="Times New Roman" pitchFamily="18" charset="0"/>
                <a:cs typeface="Times New Roman" pitchFamily="18" charset="0"/>
              </a:rPr>
              <a:t>Clausius-Clapeyron</a:t>
            </a:r>
            <a:r>
              <a:rPr kumimoji="0" lang="en-US" sz="2000" b="0" i="0" u="none" strike="noStrike" kern="1200" cap="none" spc="0" normalizeH="0" baseline="0" noProof="0" dirty="0" smtClean="0">
                <a:ln>
                  <a:noFill/>
                </a:ln>
                <a:solidFill>
                  <a:schemeClr val="tx1"/>
                </a:solidFill>
                <a:effectLst/>
                <a:uLnTx/>
                <a:uFillTx/>
                <a:latin typeface="Times New Roman" pitchFamily="18" charset="0"/>
                <a:cs typeface="Times New Roman" pitchFamily="18" charset="0"/>
              </a:rPr>
              <a:t> equation depicts a line </a:t>
            </a:r>
            <a:endParaRPr kumimoji="0" lang="en-US" sz="2000" b="0" i="0" u="none" strike="noStrike" kern="1200" cap="none" spc="0" normalizeH="0" baseline="0" noProof="0" dirty="0">
              <a:ln>
                <a:noFill/>
              </a:ln>
              <a:solidFill>
                <a:schemeClr val="tx1"/>
              </a:solidFill>
              <a:effectLst/>
              <a:uLnTx/>
              <a:uFillTx/>
              <a:latin typeface="Times New Roman" pitchFamily="18" charset="0"/>
              <a:cs typeface="Times New Roman" pitchFamily="18" charset="0"/>
            </a:endParaRPr>
          </a:p>
        </p:txBody>
      </p:sp>
      <p:graphicFrame>
        <p:nvGraphicFramePr>
          <p:cNvPr id="7" name="Object 4"/>
          <p:cNvGraphicFramePr>
            <a:graphicFrameLocks noChangeAspect="1"/>
          </p:cNvGraphicFramePr>
          <p:nvPr/>
        </p:nvGraphicFramePr>
        <p:xfrm>
          <a:off x="838200" y="5181600"/>
          <a:ext cx="2057400" cy="730250"/>
        </p:xfrm>
        <a:graphic>
          <a:graphicData uri="http://schemas.openxmlformats.org/presentationml/2006/ole">
            <mc:AlternateContent xmlns:mc="http://schemas.openxmlformats.org/markup-compatibility/2006">
              <mc:Choice xmlns:v="urn:schemas-microsoft-com:vml" Requires="v">
                <p:oleObj spid="_x0000_s5132" name="Equation" r:id="rId6" imgW="1180588" imgH="418918" progId="Equation.3">
                  <p:embed/>
                </p:oleObj>
              </mc:Choice>
              <mc:Fallback>
                <p:oleObj name="Equation" r:id="rId6" imgW="1180588" imgH="418918" progId="Equation.3">
                  <p:embed/>
                  <p:pic>
                    <p:nvPicPr>
                      <p:cNvPr id="0" name="Picture 3"/>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838200" y="5181600"/>
                        <a:ext cx="2057400" cy="7302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8" name="Text Box 6"/>
          <p:cNvSpPr txBox="1">
            <a:spLocks noChangeArrowheads="1"/>
          </p:cNvSpPr>
          <p:nvPr/>
        </p:nvSpPr>
        <p:spPr bwMode="auto">
          <a:xfrm>
            <a:off x="3200400" y="5424487"/>
            <a:ext cx="2057400" cy="366713"/>
          </a:xfrm>
          <a:prstGeom prst="rect">
            <a:avLst/>
          </a:prstGeom>
          <a:noFill/>
          <a:ln w="9525">
            <a:noFill/>
            <a:miter lim="800000"/>
            <a:headEnd/>
            <a:tailEnd/>
          </a:ln>
          <a:effectLst/>
        </p:spPr>
        <p:txBody>
          <a:bodyPr wrap="square">
            <a:spAutoFit/>
          </a:bodyPr>
          <a:lstStyle/>
          <a:p>
            <a:pPr>
              <a:spcBef>
                <a:spcPct val="50000"/>
              </a:spcBef>
            </a:pPr>
            <a:r>
              <a:rPr lang="en-US" dirty="0">
                <a:latin typeface="Times New Roman" pitchFamily="18" charset="0"/>
                <a:cs typeface="Times New Roman" pitchFamily="18" charset="0"/>
              </a:rPr>
              <a:t>Can be written as:</a:t>
            </a:r>
          </a:p>
        </p:txBody>
      </p:sp>
      <p:graphicFrame>
        <p:nvGraphicFramePr>
          <p:cNvPr id="9" name="Object 7"/>
          <p:cNvGraphicFramePr>
            <a:graphicFrameLocks noChangeAspect="1"/>
          </p:cNvGraphicFramePr>
          <p:nvPr/>
        </p:nvGraphicFramePr>
        <p:xfrm>
          <a:off x="5638800" y="5213350"/>
          <a:ext cx="2590800" cy="788988"/>
        </p:xfrm>
        <a:graphic>
          <a:graphicData uri="http://schemas.openxmlformats.org/presentationml/2006/ole">
            <mc:AlternateContent xmlns:mc="http://schemas.openxmlformats.org/markup-compatibility/2006">
              <mc:Choice xmlns:v="urn:schemas-microsoft-com:vml" Requires="v">
                <p:oleObj spid="_x0000_s5133" name="Equation" r:id="rId8" imgW="1459866" imgH="444307" progId="Equation.3">
                  <p:embed/>
                </p:oleObj>
              </mc:Choice>
              <mc:Fallback>
                <p:oleObj name="Equation" r:id="rId8" imgW="1459866" imgH="444307" progId="Equation.3">
                  <p:embed/>
                  <p:pic>
                    <p:nvPicPr>
                      <p:cNvPr id="0" name="Picture 4"/>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5638800" y="5213350"/>
                        <a:ext cx="2590800" cy="7889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0" name="Text Box 9"/>
          <p:cNvSpPr txBox="1">
            <a:spLocks noChangeArrowheads="1"/>
          </p:cNvSpPr>
          <p:nvPr/>
        </p:nvSpPr>
        <p:spPr bwMode="auto">
          <a:xfrm>
            <a:off x="228600" y="6043136"/>
            <a:ext cx="8686800" cy="738664"/>
          </a:xfrm>
          <a:prstGeom prst="rect">
            <a:avLst/>
          </a:prstGeom>
          <a:noFill/>
          <a:ln w="9525">
            <a:noFill/>
            <a:miter lim="800000"/>
            <a:headEnd/>
            <a:tailEnd/>
          </a:ln>
          <a:effectLst/>
        </p:spPr>
        <p:txBody>
          <a:bodyPr wrap="square">
            <a:spAutoFit/>
          </a:bodyPr>
          <a:lstStyle/>
          <a:p>
            <a:pPr>
              <a:spcBef>
                <a:spcPct val="50000"/>
              </a:spcBef>
            </a:pPr>
            <a:r>
              <a:rPr lang="en-US" sz="1400" i="1" dirty="0">
                <a:latin typeface="Times New Roman" pitchFamily="18" charset="0"/>
                <a:cs typeface="Times New Roman" pitchFamily="18" charset="0"/>
              </a:rPr>
              <a:t>which clearly resembles the model y=</a:t>
            </a:r>
            <a:r>
              <a:rPr lang="en-US" sz="1400" i="1" dirty="0" err="1">
                <a:latin typeface="Times New Roman" pitchFamily="18" charset="0"/>
                <a:cs typeface="Times New Roman" pitchFamily="18" charset="0"/>
              </a:rPr>
              <a:t>mx+b</a:t>
            </a:r>
            <a:r>
              <a:rPr lang="en-US" sz="1400" i="1" dirty="0">
                <a:latin typeface="Times New Roman" pitchFamily="18" charset="0"/>
                <a:cs typeface="Times New Roman" pitchFamily="18" charset="0"/>
              </a:rPr>
              <a:t>, with </a:t>
            </a:r>
            <a:r>
              <a:rPr lang="en-US" sz="1400" i="1" dirty="0" err="1">
                <a:latin typeface="Times New Roman" pitchFamily="18" charset="0"/>
                <a:cs typeface="Times New Roman" pitchFamily="18" charset="0"/>
              </a:rPr>
              <a:t>ln</a:t>
            </a:r>
            <a:r>
              <a:rPr lang="en-US" sz="1400" i="1" dirty="0">
                <a:latin typeface="Times New Roman" pitchFamily="18" charset="0"/>
                <a:cs typeface="Times New Roman" pitchFamily="18" charset="0"/>
              </a:rPr>
              <a:t> P representing y, C representing b, 1/T acting as x, and -∆</a:t>
            </a:r>
            <a:r>
              <a:rPr lang="en-US" sz="1400" i="1" dirty="0" err="1">
                <a:latin typeface="Times New Roman" pitchFamily="18" charset="0"/>
                <a:cs typeface="Times New Roman" pitchFamily="18" charset="0"/>
              </a:rPr>
              <a:t>H</a:t>
            </a:r>
            <a:r>
              <a:rPr lang="en-US" sz="1400" i="1" baseline="-25000" dirty="0" err="1">
                <a:latin typeface="Times New Roman" pitchFamily="18" charset="0"/>
                <a:cs typeface="Times New Roman" pitchFamily="18" charset="0"/>
              </a:rPr>
              <a:t>vap</a:t>
            </a:r>
            <a:r>
              <a:rPr lang="en-US" sz="1400" i="1" dirty="0">
                <a:latin typeface="Times New Roman" pitchFamily="18" charset="0"/>
                <a:cs typeface="Times New Roman" pitchFamily="18" charset="0"/>
              </a:rPr>
              <a:t>/R serving as m. Therefore, the </a:t>
            </a:r>
            <a:r>
              <a:rPr lang="en-US" sz="1400" i="1" dirty="0" err="1">
                <a:latin typeface="Times New Roman" pitchFamily="18" charset="0"/>
                <a:cs typeface="Times New Roman" pitchFamily="18" charset="0"/>
              </a:rPr>
              <a:t>Clausius-Clapeyron</a:t>
            </a:r>
            <a:r>
              <a:rPr lang="en-US" sz="1400" i="1" dirty="0">
                <a:latin typeface="Times New Roman" pitchFamily="18" charset="0"/>
                <a:cs typeface="Times New Roman" pitchFamily="18" charset="0"/>
              </a:rPr>
              <a:t> models a linear equation when the natural log of the vapor pressure is plotted against 1/T, where </a:t>
            </a:r>
            <a:r>
              <a:rPr lang="en-US" sz="1400" i="1" dirty="0" smtClean="0">
                <a:latin typeface="Times New Roman" pitchFamily="18" charset="0"/>
                <a:cs typeface="Times New Roman" pitchFamily="18" charset="0"/>
              </a:rPr>
              <a:t> </a:t>
            </a:r>
            <a:r>
              <a:rPr lang="en-US" sz="1400" i="1" dirty="0">
                <a:latin typeface="Times New Roman" pitchFamily="18" charset="0"/>
                <a:cs typeface="Times New Roman" pitchFamily="18" charset="0"/>
              </a:rPr>
              <a:t>-∆</a:t>
            </a:r>
            <a:r>
              <a:rPr lang="en-US" sz="1400" i="1" dirty="0" err="1">
                <a:latin typeface="Times New Roman" pitchFamily="18" charset="0"/>
                <a:cs typeface="Times New Roman" pitchFamily="18" charset="0"/>
              </a:rPr>
              <a:t>Hvap</a:t>
            </a:r>
            <a:r>
              <a:rPr lang="en-US" sz="1400" i="1" dirty="0">
                <a:latin typeface="Times New Roman" pitchFamily="18" charset="0"/>
                <a:cs typeface="Times New Roman" pitchFamily="18" charset="0"/>
              </a:rPr>
              <a:t>/R  is the slope of the line and C is the y-intercept</a:t>
            </a:r>
          </a:p>
        </p:txBody>
      </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3"/>
          <p:cNvPicPr>
            <a:picLocks noChangeAspect="1" noChangeArrowheads="1"/>
          </p:cNvPicPr>
          <p:nvPr/>
        </p:nvPicPr>
        <p:blipFill>
          <a:blip r:embed="rId3" cstate="print"/>
          <a:srcRect/>
          <a:stretch>
            <a:fillRect/>
          </a:stretch>
        </p:blipFill>
        <p:spPr bwMode="auto">
          <a:xfrm>
            <a:off x="0" y="0"/>
            <a:ext cx="9177276" cy="6858000"/>
          </a:xfrm>
          <a:prstGeom prst="rect">
            <a:avLst/>
          </a:prstGeom>
          <a:noFill/>
          <a:ln w="9525">
            <a:noFill/>
            <a:miter lim="800000"/>
            <a:headEnd/>
            <a:tailEnd/>
          </a:ln>
        </p:spPr>
      </p:pic>
      <p:graphicFrame>
        <p:nvGraphicFramePr>
          <p:cNvPr id="32772" name="Object 4"/>
          <p:cNvGraphicFramePr>
            <a:graphicFrameLocks noGrp="1" noChangeAspect="1"/>
          </p:cNvGraphicFramePr>
          <p:nvPr>
            <p:ph sz="quarter" idx="1"/>
          </p:nvPr>
        </p:nvGraphicFramePr>
        <p:xfrm>
          <a:off x="3581400" y="1447800"/>
          <a:ext cx="1828800" cy="649288"/>
        </p:xfrm>
        <a:graphic>
          <a:graphicData uri="http://schemas.openxmlformats.org/presentationml/2006/ole">
            <mc:AlternateContent xmlns:mc="http://schemas.openxmlformats.org/markup-compatibility/2006">
              <mc:Choice xmlns:v="urn:schemas-microsoft-com:vml" Requires="v">
                <p:oleObj spid="_x0000_s6161" name="Equation" r:id="rId4" imgW="1180588" imgH="418918" progId="Equation.3">
                  <p:embed/>
                </p:oleObj>
              </mc:Choice>
              <mc:Fallback>
                <p:oleObj name="Equation" r:id="rId4" imgW="1180588" imgH="418918" progId="Equation.3">
                  <p:embed/>
                  <p:pic>
                    <p:nvPicPr>
                      <p:cNvPr id="0" name="Picture 2"/>
                      <p:cNvPicPr>
                        <a:picLocks noGrp="1"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581400" y="1447800"/>
                        <a:ext cx="1828800" cy="64928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32775" name="Object 7"/>
          <p:cNvGraphicFramePr>
            <a:graphicFrameLocks noGrp="1" noChangeAspect="1"/>
          </p:cNvGraphicFramePr>
          <p:nvPr>
            <p:ph sz="quarter" idx="2"/>
          </p:nvPr>
        </p:nvGraphicFramePr>
        <p:xfrm>
          <a:off x="2057400" y="3352800"/>
          <a:ext cx="1828800" cy="855663"/>
        </p:xfrm>
        <a:graphic>
          <a:graphicData uri="http://schemas.openxmlformats.org/presentationml/2006/ole">
            <mc:AlternateContent xmlns:mc="http://schemas.openxmlformats.org/markup-compatibility/2006">
              <mc:Choice xmlns:v="urn:schemas-microsoft-com:vml" Requires="v">
                <p:oleObj spid="_x0000_s6162" name="Equation" r:id="rId6" imgW="1193800" imgH="558800" progId="Equation.3">
                  <p:embed/>
                </p:oleObj>
              </mc:Choice>
              <mc:Fallback>
                <p:oleObj name="Equation" r:id="rId6" imgW="1193800" imgH="558800" progId="Equation.3">
                  <p:embed/>
                  <p:pic>
                    <p:nvPicPr>
                      <p:cNvPr id="0" name="Picture 3"/>
                      <p:cNvPicPr>
                        <a:picLocks noGrp="1"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057400" y="3352800"/>
                        <a:ext cx="1828800" cy="855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32783" name="Object 15"/>
          <p:cNvGraphicFramePr>
            <a:graphicFrameLocks noGrp="1" noChangeAspect="1"/>
          </p:cNvGraphicFramePr>
          <p:nvPr>
            <p:ph sz="quarter" idx="4"/>
          </p:nvPr>
        </p:nvGraphicFramePr>
        <p:xfrm>
          <a:off x="1828800" y="4953000"/>
          <a:ext cx="5486400" cy="808038"/>
        </p:xfrm>
        <a:graphic>
          <a:graphicData uri="http://schemas.openxmlformats.org/presentationml/2006/ole">
            <mc:AlternateContent xmlns:mc="http://schemas.openxmlformats.org/markup-compatibility/2006">
              <mc:Choice xmlns:v="urn:schemas-microsoft-com:vml" Requires="v">
                <p:oleObj spid="_x0000_s6163" name="Equation" r:id="rId8" imgW="3276600" imgH="482600" progId="Equation.3">
                  <p:embed/>
                </p:oleObj>
              </mc:Choice>
              <mc:Fallback>
                <p:oleObj name="Equation" r:id="rId8" imgW="3276600" imgH="482600" progId="Equation.3">
                  <p:embed/>
                  <p:pic>
                    <p:nvPicPr>
                      <p:cNvPr id="0" name="Picture 4"/>
                      <p:cNvPicPr>
                        <a:picLocks noGrp="1"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828800" y="4953000"/>
                        <a:ext cx="5486400" cy="8080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32774" name="Text Box 6"/>
          <p:cNvSpPr txBox="1">
            <a:spLocks noChangeArrowheads="1"/>
          </p:cNvSpPr>
          <p:nvPr/>
        </p:nvSpPr>
        <p:spPr bwMode="auto">
          <a:xfrm>
            <a:off x="381000" y="2133600"/>
            <a:ext cx="8458200" cy="960328"/>
          </a:xfrm>
          <a:prstGeom prst="rect">
            <a:avLst/>
          </a:prstGeom>
          <a:noFill/>
          <a:ln w="9525">
            <a:noFill/>
            <a:miter lim="800000"/>
            <a:headEnd/>
            <a:tailEnd/>
          </a:ln>
          <a:effectLst/>
        </p:spPr>
        <p:txBody>
          <a:bodyPr>
            <a:spAutoFit/>
          </a:bodyPr>
          <a:lstStyle/>
          <a:p>
            <a:pPr>
              <a:lnSpc>
                <a:spcPct val="150000"/>
              </a:lnSpc>
              <a:spcBef>
                <a:spcPct val="50000"/>
              </a:spcBef>
            </a:pPr>
            <a:r>
              <a:rPr lang="en-US" sz="2000" dirty="0">
                <a:latin typeface="Times New Roman" pitchFamily="18" charset="0"/>
                <a:cs typeface="Times New Roman" pitchFamily="18" charset="0"/>
              </a:rPr>
              <a:t>We can easily manipulate this equation to arrive at the more familiar form of the equation. We write this equation for two different temperatures:</a:t>
            </a:r>
          </a:p>
        </p:txBody>
      </p:sp>
      <p:sp>
        <p:nvSpPr>
          <p:cNvPr id="32779" name="Text Box 11"/>
          <p:cNvSpPr txBox="1">
            <a:spLocks noChangeArrowheads="1"/>
          </p:cNvSpPr>
          <p:nvPr/>
        </p:nvSpPr>
        <p:spPr bwMode="auto">
          <a:xfrm>
            <a:off x="381000" y="4191000"/>
            <a:ext cx="8382000" cy="400110"/>
          </a:xfrm>
          <a:prstGeom prst="rect">
            <a:avLst/>
          </a:prstGeom>
          <a:noFill/>
          <a:ln w="9525">
            <a:noFill/>
            <a:miter lim="800000"/>
            <a:headEnd/>
            <a:tailEnd/>
          </a:ln>
          <a:effectLst/>
        </p:spPr>
        <p:txBody>
          <a:bodyPr>
            <a:spAutoFit/>
          </a:bodyPr>
          <a:lstStyle/>
          <a:p>
            <a:pPr>
              <a:spcBef>
                <a:spcPct val="50000"/>
              </a:spcBef>
            </a:pPr>
            <a:r>
              <a:rPr lang="en-US" sz="2000">
                <a:latin typeface="Times New Roman" pitchFamily="18" charset="0"/>
                <a:cs typeface="Times New Roman" pitchFamily="18" charset="0"/>
              </a:rPr>
              <a:t>Subtracting these two equations, we find:</a:t>
            </a:r>
          </a:p>
        </p:txBody>
      </p:sp>
      <p:graphicFrame>
        <p:nvGraphicFramePr>
          <p:cNvPr id="32786" name="Object 18"/>
          <p:cNvGraphicFramePr>
            <a:graphicFrameLocks noGrp="1" noChangeAspect="1"/>
          </p:cNvGraphicFramePr>
          <p:nvPr>
            <p:ph sz="quarter" idx="3"/>
          </p:nvPr>
        </p:nvGraphicFramePr>
        <p:xfrm>
          <a:off x="2335213" y="4625975"/>
          <a:ext cx="385762" cy="728663"/>
        </p:xfrm>
        <a:graphic>
          <a:graphicData uri="http://schemas.openxmlformats.org/presentationml/2006/ole">
            <mc:AlternateContent xmlns:mc="http://schemas.openxmlformats.org/markup-compatibility/2006">
              <mc:Choice xmlns:v="urn:schemas-microsoft-com:vml" Requires="v">
                <p:oleObj spid="_x0000_s6164" name="Equation" r:id="rId10" imgW="114151" imgH="215619" progId="Equation.3">
                  <p:embed/>
                </p:oleObj>
              </mc:Choice>
              <mc:Fallback>
                <p:oleObj name="Equation" r:id="rId10" imgW="114151" imgH="215619" progId="Equation.3">
                  <p:embed/>
                  <p:pic>
                    <p:nvPicPr>
                      <p:cNvPr id="0" name="Picture 5"/>
                      <p:cNvPicPr>
                        <a:picLocks noGrp="1"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2335213" y="4625975"/>
                        <a:ext cx="385762" cy="72866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32788" name="Object 20"/>
          <p:cNvGraphicFramePr>
            <a:graphicFrameLocks noChangeAspect="1"/>
          </p:cNvGraphicFramePr>
          <p:nvPr/>
        </p:nvGraphicFramePr>
        <p:xfrm>
          <a:off x="5638800" y="3352800"/>
          <a:ext cx="1828800" cy="685800"/>
        </p:xfrm>
        <a:graphic>
          <a:graphicData uri="http://schemas.openxmlformats.org/presentationml/2006/ole">
            <mc:AlternateContent xmlns:mc="http://schemas.openxmlformats.org/markup-compatibility/2006">
              <mc:Choice xmlns:v="urn:schemas-microsoft-com:vml" Requires="v">
                <p:oleObj spid="_x0000_s6165" name="Equation" r:id="rId12" imgW="1219200" imgH="457200" progId="Equation.3">
                  <p:embed/>
                </p:oleObj>
              </mc:Choice>
              <mc:Fallback>
                <p:oleObj name="Equation" r:id="rId12" imgW="1219200" imgH="457200" progId="Equation.3">
                  <p:embed/>
                  <p:pic>
                    <p:nvPicPr>
                      <p:cNvPr id="0" name="Picture 6"/>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5638800" y="3352800"/>
                        <a:ext cx="1828800" cy="685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1" name="Rectangle 2"/>
          <p:cNvSpPr txBox="1">
            <a:spLocks noChangeArrowheads="1"/>
          </p:cNvSpPr>
          <p:nvPr/>
        </p:nvSpPr>
        <p:spPr>
          <a:xfrm>
            <a:off x="228600" y="838200"/>
            <a:ext cx="2784474" cy="609600"/>
          </a:xfrm>
          <a:prstGeom prst="rect">
            <a:avLst/>
          </a:prstGeom>
        </p:spPr>
        <p:txBody>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400" b="0" i="0" u="sng"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Useful Information</a:t>
            </a:r>
            <a:endParaRPr kumimoji="0" lang="en-US" sz="2400" b="0" i="0" u="sng"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p:txBody>
      </p:sp>
      <p:sp>
        <p:nvSpPr>
          <p:cNvPr id="12" name="Rectangle 3"/>
          <p:cNvSpPr>
            <a:spLocks noChangeArrowheads="1"/>
          </p:cNvSpPr>
          <p:nvPr/>
        </p:nvSpPr>
        <p:spPr bwMode="auto">
          <a:xfrm>
            <a:off x="228600" y="228600"/>
            <a:ext cx="3903633" cy="461665"/>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justLow" defTabSz="914400" rtl="0" eaLnBrk="1" fontAlgn="base" latinLnBrk="0" hangingPunct="1">
              <a:lnSpc>
                <a:spcPct val="100000"/>
              </a:lnSpc>
              <a:spcBef>
                <a:spcPct val="0"/>
              </a:spcBef>
              <a:spcAft>
                <a:spcPct val="0"/>
              </a:spcAft>
              <a:buClrTx/>
              <a:buSzTx/>
              <a:buFontTx/>
              <a:buNone/>
              <a:tabLst/>
            </a:pPr>
            <a:r>
              <a:rPr kumimoji="0" lang="en-GB" sz="2400" b="1" i="1"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Clausius-Clapeyron</a:t>
            </a:r>
            <a:r>
              <a:rPr kumimoji="0" lang="en-GB" sz="2400" b="1" i="1"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equation</a:t>
            </a:r>
            <a:endParaRPr kumimoji="0" lang="en-GB" sz="2400" b="0" i="1" u="none" strike="noStrike" cap="none" normalizeH="0" baseline="0" dirty="0" smtClean="0">
              <a:ln>
                <a:noFill/>
              </a:ln>
              <a:solidFill>
                <a:schemeClr val="tx1"/>
              </a:solidFill>
              <a:effectLst/>
              <a:latin typeface="Times New Roman" pitchFamily="18" charset="0"/>
              <a:cs typeface="Times New Roman" pitchFamily="18" charset="0"/>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55576" y="548680"/>
            <a:ext cx="7802364" cy="549867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387627182"/>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noChangeArrowheads="1"/>
          </p:cNvPicPr>
          <p:nvPr/>
        </p:nvPicPr>
        <p:blipFill>
          <a:blip r:embed="rId2" cstate="print"/>
          <a:srcRect/>
          <a:stretch>
            <a:fillRect/>
          </a:stretch>
        </p:blipFill>
        <p:spPr bwMode="auto">
          <a:xfrm>
            <a:off x="0" y="0"/>
            <a:ext cx="9177276" cy="6858000"/>
          </a:xfrm>
          <a:prstGeom prst="rect">
            <a:avLst/>
          </a:prstGeom>
          <a:noFill/>
          <a:ln w="9525">
            <a:noFill/>
            <a:miter lim="800000"/>
            <a:headEnd/>
            <a:tailEnd/>
          </a:ln>
        </p:spPr>
      </p:pic>
      <p:sp>
        <p:nvSpPr>
          <p:cNvPr id="16386" name="Rectangle 2"/>
          <p:cNvSpPr>
            <a:spLocks noGrp="1" noChangeArrowheads="1"/>
          </p:cNvSpPr>
          <p:nvPr>
            <p:ph type="title"/>
          </p:nvPr>
        </p:nvSpPr>
        <p:spPr>
          <a:xfrm>
            <a:off x="457200" y="274638"/>
            <a:ext cx="3352800" cy="792162"/>
          </a:xfrm>
        </p:spPr>
        <p:txBody>
          <a:bodyPr>
            <a:normAutofit/>
          </a:bodyPr>
          <a:lstStyle/>
          <a:p>
            <a:r>
              <a:rPr lang="en-US" sz="2400" i="1" u="sng" dirty="0">
                <a:latin typeface="Times New Roman" pitchFamily="18" charset="0"/>
                <a:cs typeface="Times New Roman" pitchFamily="18" charset="0"/>
              </a:rPr>
              <a:t>Common Applications</a:t>
            </a:r>
          </a:p>
        </p:txBody>
      </p:sp>
      <p:sp>
        <p:nvSpPr>
          <p:cNvPr id="16387" name="Rectangle 3"/>
          <p:cNvSpPr>
            <a:spLocks noGrp="1" noChangeArrowheads="1"/>
          </p:cNvSpPr>
          <p:nvPr>
            <p:ph type="body" idx="1"/>
          </p:nvPr>
        </p:nvSpPr>
        <p:spPr>
          <a:xfrm>
            <a:off x="381000" y="1143000"/>
            <a:ext cx="8382000" cy="4525963"/>
          </a:xfrm>
        </p:spPr>
        <p:txBody>
          <a:bodyPr>
            <a:normAutofit/>
          </a:bodyPr>
          <a:lstStyle/>
          <a:p>
            <a:pPr algn="just">
              <a:lnSpc>
                <a:spcPct val="150000"/>
              </a:lnSpc>
            </a:pPr>
            <a:r>
              <a:rPr lang="en-US" sz="2000" dirty="0">
                <a:latin typeface="Times New Roman" pitchFamily="18" charset="0"/>
                <a:cs typeface="Times New Roman" pitchFamily="18" charset="0"/>
              </a:rPr>
              <a:t>Calculate the vapor pressure of a liquid at any temperature (with known vapor pressure at a given temperature and known heat of vaporization)</a:t>
            </a:r>
          </a:p>
          <a:p>
            <a:pPr algn="just">
              <a:lnSpc>
                <a:spcPct val="150000"/>
              </a:lnSpc>
            </a:pPr>
            <a:r>
              <a:rPr lang="en-US" sz="2000" dirty="0">
                <a:latin typeface="Times New Roman" pitchFamily="18" charset="0"/>
                <a:cs typeface="Times New Roman" pitchFamily="18" charset="0"/>
              </a:rPr>
              <a:t>Calculate the heat of a phase change</a:t>
            </a:r>
          </a:p>
          <a:p>
            <a:pPr algn="just">
              <a:lnSpc>
                <a:spcPct val="150000"/>
              </a:lnSpc>
            </a:pPr>
            <a:r>
              <a:rPr lang="en-US" sz="2000" dirty="0">
                <a:latin typeface="Times New Roman" pitchFamily="18" charset="0"/>
                <a:cs typeface="Times New Roman" pitchFamily="18" charset="0"/>
              </a:rPr>
              <a:t>Calculate the boiling point of a liquid at a nonstandard pressure</a:t>
            </a:r>
          </a:p>
          <a:p>
            <a:pPr algn="just">
              <a:lnSpc>
                <a:spcPct val="150000"/>
              </a:lnSpc>
            </a:pPr>
            <a:r>
              <a:rPr lang="en-US" sz="2000" dirty="0">
                <a:latin typeface="Times New Roman" pitchFamily="18" charset="0"/>
                <a:cs typeface="Times New Roman" pitchFamily="18" charset="0"/>
              </a:rPr>
              <a:t>Reconstruct a phase diagram</a:t>
            </a:r>
          </a:p>
          <a:p>
            <a:pPr algn="just">
              <a:lnSpc>
                <a:spcPct val="150000"/>
              </a:lnSpc>
            </a:pPr>
            <a:r>
              <a:rPr lang="en-US" sz="2000" dirty="0">
                <a:latin typeface="Times New Roman" pitchFamily="18" charset="0"/>
                <a:cs typeface="Times New Roman" pitchFamily="18" charset="0"/>
              </a:rPr>
              <a:t>Determine if a phase change will occur under certain circumstances</a:t>
            </a:r>
          </a:p>
          <a:p>
            <a:pPr algn="just">
              <a:lnSpc>
                <a:spcPct val="150000"/>
              </a:lnSpc>
            </a:pPr>
            <a:endParaRPr lang="en-US" sz="2000" dirty="0">
              <a:latin typeface="Times New Roman" pitchFamily="18" charset="0"/>
              <a:cs typeface="Times New Roman" pitchFamily="18" charset="0"/>
            </a:endParaRPr>
          </a:p>
        </p:txBody>
      </p:sp>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3"/>
          <p:cNvPicPr>
            <a:picLocks noChangeAspect="1" noChangeArrowheads="1"/>
          </p:cNvPicPr>
          <p:nvPr/>
        </p:nvPicPr>
        <p:blipFill>
          <a:blip r:embed="rId2" cstate="print"/>
          <a:srcRect/>
          <a:stretch>
            <a:fillRect/>
          </a:stretch>
        </p:blipFill>
        <p:spPr bwMode="auto">
          <a:xfrm>
            <a:off x="0" y="0"/>
            <a:ext cx="9177276" cy="6858000"/>
          </a:xfrm>
          <a:prstGeom prst="rect">
            <a:avLst/>
          </a:prstGeom>
          <a:noFill/>
          <a:ln w="9525">
            <a:noFill/>
            <a:miter lim="800000"/>
            <a:headEnd/>
            <a:tailEnd/>
          </a:ln>
        </p:spPr>
      </p:pic>
      <p:sp>
        <p:nvSpPr>
          <p:cNvPr id="19458" name="Rectangle 2"/>
          <p:cNvSpPr>
            <a:spLocks noGrp="1" noChangeArrowheads="1"/>
          </p:cNvSpPr>
          <p:nvPr>
            <p:ph type="title"/>
          </p:nvPr>
        </p:nvSpPr>
        <p:spPr>
          <a:xfrm>
            <a:off x="0" y="152400"/>
            <a:ext cx="3962400" cy="715962"/>
          </a:xfrm>
        </p:spPr>
        <p:txBody>
          <a:bodyPr>
            <a:normAutofit/>
          </a:bodyPr>
          <a:lstStyle/>
          <a:p>
            <a:r>
              <a:rPr lang="en-US" sz="2400" b="1" i="1" u="sng" dirty="0">
                <a:latin typeface="Times New Roman" pitchFamily="18" charset="0"/>
                <a:cs typeface="Times New Roman" pitchFamily="18" charset="0"/>
              </a:rPr>
              <a:t>Real World Applications</a:t>
            </a:r>
          </a:p>
        </p:txBody>
      </p:sp>
      <p:sp>
        <p:nvSpPr>
          <p:cNvPr id="19459" name="Rectangle 3"/>
          <p:cNvSpPr>
            <a:spLocks noGrp="1" noChangeArrowheads="1"/>
          </p:cNvSpPr>
          <p:nvPr>
            <p:ph type="body" idx="1"/>
          </p:nvPr>
        </p:nvSpPr>
        <p:spPr>
          <a:xfrm>
            <a:off x="533400" y="914400"/>
            <a:ext cx="8229600" cy="2362199"/>
          </a:xfrm>
        </p:spPr>
        <p:txBody>
          <a:bodyPr>
            <a:normAutofit fontScale="92500" lnSpcReduction="10000"/>
          </a:bodyPr>
          <a:lstStyle/>
          <a:p>
            <a:pPr>
              <a:lnSpc>
                <a:spcPct val="150000"/>
              </a:lnSpc>
            </a:pPr>
            <a:r>
              <a:rPr lang="en-US" sz="2000" dirty="0">
                <a:latin typeface="Times New Roman" pitchFamily="18" charset="0"/>
                <a:cs typeface="Times New Roman" pitchFamily="18" charset="0"/>
              </a:rPr>
              <a:t>Chemical engineering</a:t>
            </a:r>
          </a:p>
          <a:p>
            <a:pPr lvl="1">
              <a:lnSpc>
                <a:spcPct val="150000"/>
              </a:lnSpc>
            </a:pPr>
            <a:r>
              <a:rPr lang="en-US" sz="2000" dirty="0">
                <a:latin typeface="Times New Roman" pitchFamily="18" charset="0"/>
                <a:cs typeface="Times New Roman" pitchFamily="18" charset="0"/>
              </a:rPr>
              <a:t>Determining the vapor pressure of a substance</a:t>
            </a:r>
          </a:p>
          <a:p>
            <a:pPr>
              <a:lnSpc>
                <a:spcPct val="150000"/>
              </a:lnSpc>
            </a:pPr>
            <a:r>
              <a:rPr lang="en-US" sz="2000" dirty="0">
                <a:latin typeface="Times New Roman" pitchFamily="18" charset="0"/>
                <a:cs typeface="Times New Roman" pitchFamily="18" charset="0"/>
              </a:rPr>
              <a:t>Meteorology</a:t>
            </a:r>
          </a:p>
          <a:p>
            <a:pPr lvl="1">
              <a:lnSpc>
                <a:spcPct val="150000"/>
              </a:lnSpc>
            </a:pPr>
            <a:r>
              <a:rPr lang="en-US" sz="2000" dirty="0">
                <a:latin typeface="Times New Roman" pitchFamily="18" charset="0"/>
                <a:cs typeface="Times New Roman" pitchFamily="18" charset="0"/>
              </a:rPr>
              <a:t>Estimate the effect of temperature on vapor pressure</a:t>
            </a:r>
          </a:p>
          <a:p>
            <a:pPr lvl="1">
              <a:lnSpc>
                <a:spcPct val="150000"/>
              </a:lnSpc>
            </a:pPr>
            <a:r>
              <a:rPr lang="en-US" sz="2000" dirty="0">
                <a:latin typeface="Times New Roman" pitchFamily="18" charset="0"/>
                <a:cs typeface="Times New Roman" pitchFamily="18" charset="0"/>
              </a:rPr>
              <a:t>Important because water vapor is a greenhouse gas</a:t>
            </a:r>
          </a:p>
        </p:txBody>
      </p:sp>
      <p:sp>
        <p:nvSpPr>
          <p:cNvPr id="4" name="Rectangle 3"/>
          <p:cNvSpPr txBox="1">
            <a:spLocks noChangeArrowheads="1"/>
          </p:cNvSpPr>
          <p:nvPr/>
        </p:nvSpPr>
        <p:spPr>
          <a:xfrm>
            <a:off x="533400" y="3429000"/>
            <a:ext cx="8229600" cy="2362200"/>
          </a:xfrm>
          <a:prstGeom prst="rect">
            <a:avLst/>
          </a:prstGeom>
        </p:spPr>
        <p:txBody>
          <a:bodyPr vert="horz" lIns="91440" tIns="45720" rIns="91440" bIns="45720" rtlCol="0">
            <a:normAutofit lnSpcReduction="10000"/>
          </a:bodyPr>
          <a:lstStyle/>
          <a:p>
            <a:pPr marL="342900" marR="0" lvl="0" indent="-342900" algn="l" defTabSz="914400" rtl="0" eaLnBrk="1" fontAlgn="auto" latinLnBrk="0" hangingPunct="1">
              <a:lnSpc>
                <a:spcPct val="150000"/>
              </a:lnSpc>
              <a:spcBef>
                <a:spcPct val="20000"/>
              </a:spcBef>
              <a:spcAft>
                <a:spcPts val="0"/>
              </a:spcAft>
              <a:buClrTx/>
              <a:buSzTx/>
              <a:buFont typeface="Arial" pitchFamily="34" charset="0"/>
              <a:buChar char="•"/>
              <a:tabLst/>
              <a:defRPr/>
            </a:pPr>
            <a:r>
              <a:rPr kumimoji="0" lang="en-US" sz="2000" b="0" i="0" u="none" strike="noStrike" kern="1200" cap="none" spc="0" normalizeH="0" baseline="0" noProof="0" dirty="0" smtClean="0">
                <a:ln>
                  <a:noFill/>
                </a:ln>
                <a:solidFill>
                  <a:schemeClr val="tx1"/>
                </a:solidFill>
                <a:effectLst/>
                <a:uLnTx/>
                <a:uFillTx/>
                <a:latin typeface="Times New Roman" pitchFamily="18" charset="0"/>
                <a:cs typeface="Times New Roman" pitchFamily="18" charset="0"/>
              </a:rPr>
              <a:t>The </a:t>
            </a:r>
            <a:r>
              <a:rPr kumimoji="0" lang="en-US" sz="2000" b="0" i="0" u="none" strike="noStrike" kern="1200" cap="none" spc="0" normalizeH="0" baseline="0" noProof="0" dirty="0" err="1" smtClean="0">
                <a:ln>
                  <a:noFill/>
                </a:ln>
                <a:solidFill>
                  <a:schemeClr val="tx1"/>
                </a:solidFill>
                <a:effectLst/>
                <a:uLnTx/>
                <a:uFillTx/>
                <a:latin typeface="Times New Roman" pitchFamily="18" charset="0"/>
                <a:cs typeface="Times New Roman" pitchFamily="18" charset="0"/>
              </a:rPr>
              <a:t>Clausius-Clapeyron</a:t>
            </a:r>
            <a:r>
              <a:rPr kumimoji="0" lang="en-US" sz="2000" b="0" i="0" u="none" strike="noStrike" kern="1200" cap="none" spc="0" normalizeH="0" baseline="0" noProof="0" dirty="0" smtClean="0">
                <a:ln>
                  <a:noFill/>
                </a:ln>
                <a:solidFill>
                  <a:schemeClr val="tx1"/>
                </a:solidFill>
                <a:effectLst/>
                <a:uLnTx/>
                <a:uFillTx/>
                <a:latin typeface="Times New Roman" pitchFamily="18" charset="0"/>
                <a:cs typeface="Times New Roman" pitchFamily="18" charset="0"/>
              </a:rPr>
              <a:t> can only give  estimations</a:t>
            </a:r>
          </a:p>
          <a:p>
            <a:pPr marL="742950" marR="0" lvl="1" indent="-285750" algn="l" defTabSz="914400" rtl="0" eaLnBrk="1" fontAlgn="auto" latinLnBrk="0" hangingPunct="1">
              <a:lnSpc>
                <a:spcPct val="150000"/>
              </a:lnSpc>
              <a:spcBef>
                <a:spcPct val="20000"/>
              </a:spcBef>
              <a:spcAft>
                <a:spcPts val="0"/>
              </a:spcAft>
              <a:buClrTx/>
              <a:buSzTx/>
              <a:buFont typeface="Arial" pitchFamily="34" charset="0"/>
              <a:buChar char="–"/>
              <a:tabLst/>
              <a:defRPr/>
            </a:pPr>
            <a:r>
              <a:rPr kumimoji="0" lang="en-US" sz="2000" b="0" i="0" u="none" strike="noStrike" kern="1200" cap="none" spc="0" normalizeH="0" baseline="0" noProof="0" dirty="0" smtClean="0">
                <a:ln>
                  <a:noFill/>
                </a:ln>
                <a:solidFill>
                  <a:schemeClr val="tx1"/>
                </a:solidFill>
                <a:effectLst/>
                <a:uLnTx/>
                <a:uFillTx/>
                <a:latin typeface="Times New Roman" pitchFamily="18" charset="0"/>
                <a:cs typeface="Times New Roman" pitchFamily="18" charset="0"/>
              </a:rPr>
              <a:t>We assume changes in the heat of vaporization due to temperature are negligible and therefore treat the heat of vaporization as constant</a:t>
            </a:r>
          </a:p>
          <a:p>
            <a:pPr marL="742950" marR="0" lvl="1" indent="-285750" algn="l" defTabSz="914400" rtl="0" eaLnBrk="1" fontAlgn="auto" latinLnBrk="0" hangingPunct="1">
              <a:lnSpc>
                <a:spcPct val="150000"/>
              </a:lnSpc>
              <a:spcBef>
                <a:spcPct val="20000"/>
              </a:spcBef>
              <a:spcAft>
                <a:spcPts val="0"/>
              </a:spcAft>
              <a:buClrTx/>
              <a:buSzTx/>
              <a:buFont typeface="Arial" pitchFamily="34" charset="0"/>
              <a:buChar char="–"/>
              <a:tabLst/>
              <a:defRPr/>
            </a:pPr>
            <a:r>
              <a:rPr kumimoji="0" lang="en-US" sz="2000" b="0" i="0" u="none" strike="noStrike" kern="1200" cap="none" spc="0" normalizeH="0" baseline="0" noProof="0" dirty="0" smtClean="0">
                <a:ln>
                  <a:noFill/>
                </a:ln>
                <a:solidFill>
                  <a:schemeClr val="tx1"/>
                </a:solidFill>
                <a:effectLst/>
                <a:uLnTx/>
                <a:uFillTx/>
                <a:latin typeface="Times New Roman" pitchFamily="18" charset="0"/>
                <a:cs typeface="Times New Roman" pitchFamily="18" charset="0"/>
              </a:rPr>
              <a:t>In reality, the heat of vaporization does indeed vary slightly with temperature</a:t>
            </a:r>
            <a:endParaRPr kumimoji="0" lang="en-US" sz="2000" b="0" i="0" u="none" strike="noStrike" kern="1200" cap="none" spc="0" normalizeH="0" baseline="0" noProof="0" dirty="0">
              <a:ln>
                <a:noFill/>
              </a:ln>
              <a:solidFill>
                <a:schemeClr val="tx1"/>
              </a:solidFill>
              <a:effectLst/>
              <a:uLnTx/>
              <a:uFillTx/>
              <a:latin typeface="Times New Roman" pitchFamily="18" charset="0"/>
              <a:cs typeface="Times New Roman" pitchFamily="18" charset="0"/>
            </a:endParaRPr>
          </a:p>
        </p:txBody>
      </p:sp>
    </p:spTree>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3"/>
          <p:cNvPicPr>
            <a:picLocks noChangeAspect="1" noChangeArrowheads="1"/>
          </p:cNvPicPr>
          <p:nvPr/>
        </p:nvPicPr>
        <p:blipFill>
          <a:blip r:embed="rId2" cstate="print"/>
          <a:srcRect/>
          <a:stretch>
            <a:fillRect/>
          </a:stretch>
        </p:blipFill>
        <p:spPr bwMode="auto">
          <a:xfrm>
            <a:off x="0" y="0"/>
            <a:ext cx="9177276" cy="6858000"/>
          </a:xfrm>
          <a:prstGeom prst="rect">
            <a:avLst/>
          </a:prstGeom>
          <a:noFill/>
          <a:ln w="9525">
            <a:noFill/>
            <a:miter lim="800000"/>
            <a:headEnd/>
            <a:tailEnd/>
          </a:ln>
        </p:spPr>
      </p:pic>
      <p:pic>
        <p:nvPicPr>
          <p:cNvPr id="1028" name="Picture 4"/>
          <p:cNvPicPr>
            <a:picLocks noChangeAspect="1" noChangeArrowheads="1"/>
          </p:cNvPicPr>
          <p:nvPr/>
        </p:nvPicPr>
        <p:blipFill>
          <a:blip r:embed="rId3" cstate="print"/>
          <a:srcRect/>
          <a:stretch>
            <a:fillRect/>
          </a:stretch>
        </p:blipFill>
        <p:spPr bwMode="auto">
          <a:xfrm>
            <a:off x="568121" y="914400"/>
            <a:ext cx="8309216" cy="5708244"/>
          </a:xfrm>
          <a:prstGeom prst="rect">
            <a:avLst/>
          </a:prstGeom>
          <a:noFill/>
          <a:ln w="9525">
            <a:noFill/>
            <a:miter lim="800000"/>
            <a:headEnd/>
            <a:tailEnd/>
          </a:ln>
        </p:spPr>
      </p:pic>
      <p:sp>
        <p:nvSpPr>
          <p:cNvPr id="4" name="مستطيل 3"/>
          <p:cNvSpPr/>
          <p:nvPr/>
        </p:nvSpPr>
        <p:spPr>
          <a:xfrm>
            <a:off x="2971800" y="162580"/>
            <a:ext cx="3352800" cy="523220"/>
          </a:xfrm>
          <a:prstGeom prst="rect">
            <a:avLst/>
          </a:prstGeom>
        </p:spPr>
        <p:txBody>
          <a:bodyPr wrap="square">
            <a:spAutoFit/>
          </a:bodyPr>
          <a:lstStyle/>
          <a:p>
            <a:r>
              <a:rPr lang="en-US" sz="2800" dirty="0" smtClean="0">
                <a:latin typeface="Times New Roman" pitchFamily="18" charset="0"/>
                <a:cs typeface="Times New Roman" pitchFamily="18" charset="0"/>
              </a:rPr>
              <a:t>Example : </a:t>
            </a:r>
            <a:r>
              <a:rPr lang="en-US" sz="2800" dirty="0" err="1" smtClean="0">
                <a:latin typeface="Times New Roman" pitchFamily="18" charset="0"/>
                <a:cs typeface="Times New Roman" pitchFamily="18" charset="0"/>
              </a:rPr>
              <a:t>Clapeyron</a:t>
            </a:r>
            <a:endParaRPr lang="en-GB" sz="2800" dirty="0"/>
          </a:p>
        </p:txBody>
      </p:sp>
    </p:spTree>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3"/>
          <p:cNvPicPr>
            <a:picLocks noChangeAspect="1" noChangeArrowheads="1"/>
          </p:cNvPicPr>
          <p:nvPr/>
        </p:nvPicPr>
        <p:blipFill>
          <a:blip r:embed="rId2" cstate="print"/>
          <a:srcRect/>
          <a:stretch>
            <a:fillRect/>
          </a:stretch>
        </p:blipFill>
        <p:spPr bwMode="auto">
          <a:xfrm>
            <a:off x="0" y="0"/>
            <a:ext cx="9177276" cy="6858000"/>
          </a:xfrm>
          <a:prstGeom prst="rect">
            <a:avLst/>
          </a:prstGeom>
          <a:noFill/>
          <a:ln w="9525">
            <a:noFill/>
            <a:miter lim="800000"/>
            <a:headEnd/>
            <a:tailEnd/>
          </a:ln>
        </p:spPr>
      </p:pic>
      <p:pic>
        <p:nvPicPr>
          <p:cNvPr id="2050" name="Picture 2"/>
          <p:cNvPicPr>
            <a:picLocks noChangeAspect="1" noChangeArrowheads="1"/>
          </p:cNvPicPr>
          <p:nvPr/>
        </p:nvPicPr>
        <p:blipFill>
          <a:blip r:embed="rId3" cstate="print"/>
          <a:srcRect/>
          <a:stretch>
            <a:fillRect/>
          </a:stretch>
        </p:blipFill>
        <p:spPr bwMode="auto">
          <a:xfrm>
            <a:off x="914400" y="685800"/>
            <a:ext cx="7443712" cy="5770540"/>
          </a:xfrm>
          <a:prstGeom prst="rect">
            <a:avLst/>
          </a:prstGeom>
          <a:noFill/>
          <a:ln w="9525">
            <a:noFill/>
            <a:miter lim="800000"/>
            <a:headEnd/>
            <a:tailEnd/>
          </a:ln>
        </p:spPr>
      </p:pic>
      <p:sp>
        <p:nvSpPr>
          <p:cNvPr id="4" name="مستطيل 3"/>
          <p:cNvSpPr/>
          <p:nvPr/>
        </p:nvSpPr>
        <p:spPr>
          <a:xfrm>
            <a:off x="1828800" y="0"/>
            <a:ext cx="5591331" cy="523220"/>
          </a:xfrm>
          <a:prstGeom prst="rect">
            <a:avLst/>
          </a:prstGeom>
        </p:spPr>
        <p:txBody>
          <a:bodyPr wrap="square">
            <a:spAutoFit/>
          </a:bodyPr>
          <a:lstStyle/>
          <a:p>
            <a:pPr algn="just"/>
            <a:r>
              <a:rPr lang="en-US" sz="2800" dirty="0" smtClean="0">
                <a:latin typeface="Times New Roman" pitchFamily="18" charset="0"/>
                <a:cs typeface="Times New Roman" pitchFamily="18" charset="0"/>
              </a:rPr>
              <a:t>Example: </a:t>
            </a:r>
            <a:r>
              <a:rPr lang="en-US" sz="2800" dirty="0" err="1" smtClean="0">
                <a:latin typeface="Times New Roman" pitchFamily="18" charset="0"/>
                <a:cs typeface="Times New Roman" pitchFamily="18" charset="0"/>
              </a:rPr>
              <a:t>Clausius</a:t>
            </a:r>
            <a:r>
              <a:rPr lang="en-US" sz="2800" dirty="0" smtClean="0">
                <a:latin typeface="Times New Roman" pitchFamily="18" charset="0"/>
                <a:cs typeface="Times New Roman" pitchFamily="18" charset="0"/>
              </a:rPr>
              <a:t>-</a:t>
            </a:r>
            <a:r>
              <a:rPr lang="en-US" sz="2800" dirty="0" err="1" smtClean="0">
                <a:latin typeface="Times New Roman" pitchFamily="18" charset="0"/>
                <a:cs typeface="Times New Roman" pitchFamily="18" charset="0"/>
              </a:rPr>
              <a:t>Clapeyron</a:t>
            </a:r>
            <a:endParaRPr lang="en-GB" sz="2800" dirty="0"/>
          </a:p>
        </p:txBody>
      </p:sp>
    </p:spTree>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noChangeArrowheads="1"/>
          </p:cNvPicPr>
          <p:nvPr/>
        </p:nvPicPr>
        <p:blipFill>
          <a:blip r:embed="rId2" cstate="print"/>
          <a:srcRect/>
          <a:stretch>
            <a:fillRect/>
          </a:stretch>
        </p:blipFill>
        <p:spPr bwMode="auto">
          <a:xfrm>
            <a:off x="0" y="0"/>
            <a:ext cx="9177276" cy="6858000"/>
          </a:xfrm>
          <a:prstGeom prst="rect">
            <a:avLst/>
          </a:prstGeom>
          <a:noFill/>
          <a:ln w="9525">
            <a:noFill/>
            <a:miter lim="800000"/>
            <a:headEnd/>
            <a:tailEnd/>
          </a:ln>
        </p:spPr>
      </p:pic>
      <p:sp>
        <p:nvSpPr>
          <p:cNvPr id="1241089" name="Rectangle 1"/>
          <p:cNvSpPr>
            <a:spLocks noChangeArrowheads="1"/>
          </p:cNvSpPr>
          <p:nvPr/>
        </p:nvSpPr>
        <p:spPr bwMode="auto">
          <a:xfrm>
            <a:off x="102670" y="130314"/>
            <a:ext cx="8938665" cy="707886"/>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justLow" defTabSz="914400" rtl="0" eaLnBrk="1" fontAlgn="base" latinLnBrk="0" hangingPunct="1">
              <a:lnSpc>
                <a:spcPct val="100000"/>
              </a:lnSpc>
              <a:spcBef>
                <a:spcPct val="0"/>
              </a:spcBef>
              <a:spcAft>
                <a:spcPct val="0"/>
              </a:spcAft>
              <a:buClrTx/>
              <a:buSzTx/>
              <a:buFontTx/>
              <a:buNone/>
              <a:tabLst/>
            </a:pPr>
            <a:r>
              <a:rPr kumimoji="0" lang="en-GB" sz="40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Thermodynamics of Mixing Ideal Gases</a:t>
            </a:r>
            <a:endParaRPr kumimoji="0" lang="en-GB" sz="4000" b="0" i="0" u="none" strike="noStrike" cap="none" normalizeH="0" baseline="0" dirty="0" smtClean="0">
              <a:ln>
                <a:noFill/>
              </a:ln>
              <a:solidFill>
                <a:schemeClr val="tx1"/>
              </a:solidFill>
              <a:effectLst/>
              <a:latin typeface="Arial" pitchFamily="34" charset="0"/>
              <a:cs typeface="Arial" pitchFamily="34" charset="0"/>
            </a:endParaRPr>
          </a:p>
        </p:txBody>
      </p:sp>
      <p:sp>
        <p:nvSpPr>
          <p:cNvPr id="1241090" name="Rectangle 2"/>
          <p:cNvSpPr>
            <a:spLocks noChangeArrowheads="1"/>
          </p:cNvSpPr>
          <p:nvPr/>
        </p:nvSpPr>
        <p:spPr bwMode="auto">
          <a:xfrm>
            <a:off x="304800" y="980689"/>
            <a:ext cx="8534400" cy="511531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0" eaLnBrk="1" fontAlgn="base" latinLnBrk="0" hangingPunct="1">
              <a:lnSpc>
                <a:spcPct val="150000"/>
              </a:lnSpc>
              <a:spcBef>
                <a:spcPct val="0"/>
              </a:spcBef>
              <a:spcAft>
                <a:spcPct val="0"/>
              </a:spcAft>
              <a:buClrTx/>
              <a:buSzTx/>
              <a:buFontTx/>
              <a:buNone/>
              <a:tabLst/>
            </a:pPr>
            <a:r>
              <a:rPr kumimoji="0" lang="en-GB" sz="2000" b="0" i="0" u="none" strike="noStrike" cap="none" normalizeH="0" baseline="0" dirty="0" smtClean="0">
                <a:ln>
                  <a:noFill/>
                </a:ln>
                <a:solidFill>
                  <a:srgbClr val="333333"/>
                </a:solidFill>
                <a:effectLst/>
                <a:latin typeface="Times New Roman" pitchFamily="18" charset="0"/>
                <a:ea typeface="Times New Roman" pitchFamily="18" charset="0"/>
                <a:cs typeface="Times New Roman" pitchFamily="18" charset="0"/>
              </a:rPr>
              <a:t>A solution is created when two or more components mix homogeneously to form a single phase. Studying solutions is important because most chemical and biological life processes occur in systems with multiple components. Understanding the thermodynamic </a:t>
            </a:r>
            <a:r>
              <a:rPr kumimoji="0" lang="en-GB" sz="2000" b="0" i="0" u="none" strike="noStrike" cap="none" normalizeH="0" baseline="0" dirty="0" err="1" smtClean="0">
                <a:ln>
                  <a:noFill/>
                </a:ln>
                <a:solidFill>
                  <a:srgbClr val="333333"/>
                </a:solidFill>
                <a:effectLst/>
                <a:latin typeface="Times New Roman" pitchFamily="18" charset="0"/>
                <a:ea typeface="Times New Roman" pitchFamily="18" charset="0"/>
                <a:cs typeface="Times New Roman" pitchFamily="18" charset="0"/>
              </a:rPr>
              <a:t>behavior</a:t>
            </a:r>
            <a:r>
              <a:rPr kumimoji="0" lang="en-GB" sz="2000" b="0" i="0" u="none" strike="noStrike" cap="none" normalizeH="0" baseline="0" dirty="0" smtClean="0">
                <a:ln>
                  <a:noFill/>
                </a:ln>
                <a:solidFill>
                  <a:srgbClr val="333333"/>
                </a:solidFill>
                <a:effectLst/>
                <a:latin typeface="Times New Roman" pitchFamily="18" charset="0"/>
                <a:ea typeface="Times New Roman" pitchFamily="18" charset="0"/>
                <a:cs typeface="Times New Roman" pitchFamily="18" charset="0"/>
              </a:rPr>
              <a:t> of mixtures is integral to the study of any system involving either ideal or non-ideal solutions because it provides valuable information on the molecular properties of the system.</a:t>
            </a:r>
            <a:endParaRPr kumimoji="0" lang="en-GB" sz="20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justLow" defTabSz="914400" rtl="0" eaLnBrk="0" fontAlgn="base" latinLnBrk="0" hangingPunct="0">
              <a:lnSpc>
                <a:spcPct val="150000"/>
              </a:lnSpc>
              <a:spcBef>
                <a:spcPct val="0"/>
              </a:spcBef>
              <a:spcAft>
                <a:spcPct val="0"/>
              </a:spcAft>
              <a:buClrTx/>
              <a:buSzTx/>
              <a:buFontTx/>
              <a:buNone/>
              <a:tabLst/>
            </a:pPr>
            <a:r>
              <a:rPr kumimoji="0" lang="en-GB" sz="2000" b="0" i="0" u="none" strike="noStrike" cap="none" normalizeH="0" baseline="0" dirty="0" smtClean="0">
                <a:ln>
                  <a:noFill/>
                </a:ln>
                <a:solidFill>
                  <a:srgbClr val="333333"/>
                </a:solidFill>
                <a:effectLst/>
                <a:latin typeface="Times New Roman" pitchFamily="18" charset="0"/>
                <a:ea typeface="Times New Roman" pitchFamily="18" charset="0"/>
                <a:cs typeface="Times New Roman" pitchFamily="18" charset="0"/>
              </a:rPr>
              <a:t>Most real gases behave like ideal gases at standard temperature and pressure. This allows us to combine our knowledge of ideal systems and solutions with standard state thermodynamics in order to derive a set of equations that quantitatively describe the effect that mixing has on a given gas-phase solution’s thermodynamic quantities.</a:t>
            </a:r>
            <a:endParaRPr kumimoji="0" lang="en-GB" sz="2000" b="0" i="0" u="none" strike="noStrike" cap="none" normalizeH="0" baseline="0" dirty="0" smtClean="0">
              <a:ln>
                <a:noFill/>
              </a:ln>
              <a:solidFill>
                <a:schemeClr val="tx1"/>
              </a:solidFill>
              <a:effectLst/>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3"/>
          <p:cNvPicPr>
            <a:picLocks noChangeAspect="1" noChangeArrowheads="1"/>
          </p:cNvPicPr>
          <p:nvPr/>
        </p:nvPicPr>
        <p:blipFill>
          <a:blip r:embed="rId2" cstate="print"/>
          <a:srcRect/>
          <a:stretch>
            <a:fillRect/>
          </a:stretch>
        </p:blipFill>
        <p:spPr bwMode="auto">
          <a:xfrm>
            <a:off x="0" y="0"/>
            <a:ext cx="9177276" cy="6858000"/>
          </a:xfrm>
          <a:prstGeom prst="rect">
            <a:avLst/>
          </a:prstGeom>
          <a:noFill/>
          <a:ln w="9525">
            <a:noFill/>
            <a:miter lim="800000"/>
            <a:headEnd/>
            <a:tailEnd/>
          </a:ln>
        </p:spPr>
      </p:pic>
      <p:sp>
        <p:nvSpPr>
          <p:cNvPr id="1240065" name="Rectangle 1"/>
          <p:cNvSpPr>
            <a:spLocks noChangeArrowheads="1"/>
          </p:cNvSpPr>
          <p:nvPr/>
        </p:nvSpPr>
        <p:spPr bwMode="auto">
          <a:xfrm>
            <a:off x="168633" y="162580"/>
            <a:ext cx="6003567" cy="52322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justLow" defTabSz="914400" rtl="0" eaLnBrk="1" fontAlgn="base" latinLnBrk="0" hangingPunct="1">
              <a:lnSpc>
                <a:spcPct val="100000"/>
              </a:lnSpc>
              <a:spcBef>
                <a:spcPct val="0"/>
              </a:spcBef>
              <a:spcAft>
                <a:spcPct val="0"/>
              </a:spcAft>
              <a:buClrTx/>
              <a:buSzTx/>
              <a:buFontTx/>
              <a:buNone/>
              <a:tabLst/>
            </a:pPr>
            <a:r>
              <a:rPr kumimoji="0" lang="en-GB" sz="2800" b="1" i="1"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Gibbs free energy of mixing ideal</a:t>
            </a:r>
            <a:r>
              <a:rPr kumimoji="0" lang="en-GB" sz="2800" b="1" i="1" u="none" strike="noStrike" cap="none" normalizeH="0" dirty="0" smtClean="0">
                <a:ln>
                  <a:noFill/>
                </a:ln>
                <a:solidFill>
                  <a:srgbClr val="000000"/>
                </a:solidFill>
                <a:effectLst/>
                <a:latin typeface="Times New Roman" pitchFamily="18" charset="0"/>
                <a:ea typeface="Times New Roman" pitchFamily="18" charset="0"/>
                <a:cs typeface="Times New Roman" pitchFamily="18" charset="0"/>
              </a:rPr>
              <a:t> gases</a:t>
            </a:r>
            <a:endParaRPr kumimoji="0" lang="en-GB" sz="2800" b="0" i="1"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1240066" name="Rectangle 2"/>
          <p:cNvSpPr>
            <a:spLocks noChangeArrowheads="1"/>
          </p:cNvSpPr>
          <p:nvPr/>
        </p:nvSpPr>
        <p:spPr bwMode="auto">
          <a:xfrm>
            <a:off x="381000" y="702678"/>
            <a:ext cx="8305800" cy="234532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0" eaLnBrk="1" fontAlgn="base" latinLnBrk="0" hangingPunct="1">
              <a:lnSpc>
                <a:spcPct val="150000"/>
              </a:lnSpc>
              <a:spcBef>
                <a:spcPct val="0"/>
              </a:spcBef>
              <a:spcAft>
                <a:spcPct val="0"/>
              </a:spcAft>
              <a:buClrTx/>
              <a:buSzTx/>
              <a:buFontTx/>
              <a:buNone/>
              <a:tabLst/>
            </a:pPr>
            <a:r>
              <a:rPr kumimoji="0" lang="en-GB" sz="2000" b="0" i="0" u="none" strike="noStrike" cap="none" normalizeH="0" baseline="0" dirty="0" smtClean="0">
                <a:ln>
                  <a:noFill/>
                </a:ln>
                <a:solidFill>
                  <a:srgbClr val="333333"/>
                </a:solidFill>
                <a:effectLst/>
                <a:latin typeface="Times New Roman" pitchFamily="18" charset="0"/>
                <a:ea typeface="Times New Roman" pitchFamily="18" charset="0"/>
                <a:cs typeface="Times New Roman" pitchFamily="18" charset="0"/>
              </a:rPr>
              <a:t>Unlike the extensive properties of a one-component system, which rely only on the amount of the system present, the extensive properties of a solution depend on its temperature, pressure and composition. This means that a mixture must be described in terms of the partial molar quantities of its components. The total Gibbs free energy of a two-component solution is given by the expression</a:t>
            </a:r>
            <a:endParaRPr kumimoji="0" lang="en-GB" sz="20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1240067" name="Rectangle 3"/>
          <p:cNvSpPr>
            <a:spLocks noChangeArrowheads="1"/>
          </p:cNvSpPr>
          <p:nvPr/>
        </p:nvSpPr>
        <p:spPr bwMode="auto">
          <a:xfrm>
            <a:off x="914400" y="3228945"/>
            <a:ext cx="8229600" cy="40011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0" eaLnBrk="1" fontAlgn="base" latinLnBrk="0" hangingPunct="1">
              <a:lnSpc>
                <a:spcPct val="100000"/>
              </a:lnSpc>
              <a:spcBef>
                <a:spcPct val="0"/>
              </a:spcBef>
              <a:spcAft>
                <a:spcPct val="0"/>
              </a:spcAft>
              <a:buClrTx/>
              <a:buSzTx/>
              <a:buFontTx/>
              <a:buNone/>
              <a:tabLst/>
            </a:pPr>
            <a:r>
              <a:rPr kumimoji="0" lang="en-GB" sz="2000" b="0" i="0" u="none" strike="noStrike" cap="none" normalizeH="0" baseline="0" dirty="0" smtClean="0">
                <a:ln>
                  <a:noFill/>
                </a:ln>
                <a:solidFill>
                  <a:srgbClr val="333333"/>
                </a:solidFill>
                <a:effectLst/>
                <a:latin typeface="Times New Roman" pitchFamily="18" charset="0"/>
                <a:ea typeface="Times New Roman" pitchFamily="18" charset="0"/>
                <a:cs typeface="Times New Roman" pitchFamily="18" charset="0"/>
              </a:rPr>
              <a:t>G = n</a:t>
            </a:r>
            <a:r>
              <a:rPr kumimoji="0" lang="en-GB" sz="2000" b="0" i="0" u="none" strike="noStrike" cap="none" normalizeH="0" baseline="-30000" dirty="0" smtClean="0">
                <a:ln>
                  <a:noFill/>
                </a:ln>
                <a:solidFill>
                  <a:srgbClr val="333333"/>
                </a:solidFill>
                <a:effectLst/>
                <a:latin typeface="Times New Roman" pitchFamily="18" charset="0"/>
                <a:ea typeface="Times New Roman" pitchFamily="18" charset="0"/>
                <a:cs typeface="Times New Roman" pitchFamily="18" charset="0"/>
              </a:rPr>
              <a:t>1</a:t>
            </a:r>
            <a:r>
              <a:rPr kumimoji="0" lang="en-GB" sz="2000" b="0" i="0" u="none" strike="noStrike" cap="none" normalizeH="0" baseline="0" dirty="0" smtClean="0">
                <a:ln>
                  <a:noFill/>
                </a:ln>
                <a:solidFill>
                  <a:srgbClr val="333333"/>
                </a:solidFill>
                <a:effectLst/>
                <a:latin typeface="Times New Roman" pitchFamily="18" charset="0"/>
                <a:ea typeface="Times New Roman" pitchFamily="18" charset="0"/>
                <a:cs typeface="Times New Roman" pitchFamily="18" charset="0"/>
              </a:rPr>
              <a:t>G</a:t>
            </a:r>
            <a:r>
              <a:rPr kumimoji="0" lang="en-GB" sz="2000" b="0" i="0" u="none" strike="noStrike" cap="none" normalizeH="0" baseline="-30000" dirty="0" smtClean="0">
                <a:ln>
                  <a:noFill/>
                </a:ln>
                <a:solidFill>
                  <a:srgbClr val="333333"/>
                </a:solidFill>
                <a:effectLst/>
                <a:latin typeface="Times New Roman" pitchFamily="18" charset="0"/>
                <a:ea typeface="Times New Roman" pitchFamily="18" charset="0"/>
                <a:cs typeface="Times New Roman" pitchFamily="18" charset="0"/>
              </a:rPr>
              <a:t>1 </a:t>
            </a:r>
            <a:r>
              <a:rPr kumimoji="0" lang="en-GB" sz="2000" b="0" i="0" u="none" strike="noStrike" cap="none" normalizeH="0" baseline="0" dirty="0" smtClean="0">
                <a:ln>
                  <a:noFill/>
                </a:ln>
                <a:solidFill>
                  <a:srgbClr val="333333"/>
                </a:solidFill>
                <a:effectLst/>
                <a:latin typeface="Times New Roman" pitchFamily="18" charset="0"/>
                <a:ea typeface="Times New Roman" pitchFamily="18" charset="0"/>
                <a:cs typeface="Times New Roman" pitchFamily="18" charset="0"/>
              </a:rPr>
              <a:t>+ n</a:t>
            </a:r>
            <a:r>
              <a:rPr kumimoji="0" lang="en-GB" sz="2000" b="0" i="0" u="none" strike="noStrike" cap="none" normalizeH="0" baseline="-30000" dirty="0" smtClean="0">
                <a:ln>
                  <a:noFill/>
                </a:ln>
                <a:solidFill>
                  <a:srgbClr val="333333"/>
                </a:solidFill>
                <a:effectLst/>
                <a:latin typeface="Times New Roman" pitchFamily="18" charset="0"/>
                <a:ea typeface="Times New Roman" pitchFamily="18" charset="0"/>
                <a:cs typeface="Times New Roman" pitchFamily="18" charset="0"/>
              </a:rPr>
              <a:t>2</a:t>
            </a:r>
            <a:r>
              <a:rPr kumimoji="0" lang="en-GB" sz="2000" b="0" i="0" u="none" strike="noStrike" cap="none" normalizeH="0" baseline="0" dirty="0" smtClean="0">
                <a:ln>
                  <a:noFill/>
                </a:ln>
                <a:solidFill>
                  <a:srgbClr val="333333"/>
                </a:solidFill>
                <a:effectLst/>
                <a:latin typeface="Times New Roman" pitchFamily="18" charset="0"/>
                <a:ea typeface="Times New Roman" pitchFamily="18" charset="0"/>
                <a:cs typeface="Times New Roman" pitchFamily="18" charset="0"/>
              </a:rPr>
              <a:t>G</a:t>
            </a:r>
            <a:r>
              <a:rPr kumimoji="0" lang="en-GB" sz="2000" b="0" i="0" u="none" strike="noStrike" cap="none" normalizeH="0" baseline="-30000" dirty="0" smtClean="0">
                <a:ln>
                  <a:noFill/>
                </a:ln>
                <a:solidFill>
                  <a:srgbClr val="333333"/>
                </a:solidFill>
                <a:effectLst/>
                <a:latin typeface="Times New Roman" pitchFamily="18" charset="0"/>
                <a:ea typeface="Times New Roman" pitchFamily="18" charset="0"/>
                <a:cs typeface="Times New Roman" pitchFamily="18" charset="0"/>
              </a:rPr>
              <a:t>2</a:t>
            </a:r>
            <a:r>
              <a:rPr kumimoji="0" lang="en-GB" sz="2000" b="0" i="0" u="none" strike="noStrike" cap="none" normalizeH="0" baseline="0" dirty="0" smtClean="0">
                <a:ln>
                  <a:noFill/>
                </a:ln>
                <a:solidFill>
                  <a:srgbClr val="333333"/>
                </a:solidFill>
                <a:effectLst/>
                <a:latin typeface="Times New Roman" pitchFamily="18" charset="0"/>
                <a:ea typeface="Times New Roman" pitchFamily="18" charset="0"/>
                <a:cs typeface="Times New Roman" pitchFamily="18" charset="0"/>
              </a:rPr>
              <a:t>						(1)</a:t>
            </a:r>
            <a:endParaRPr kumimoji="0" lang="en-GB" sz="20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1240068" name="Rectangle 4"/>
          <p:cNvSpPr>
            <a:spLocks noChangeArrowheads="1"/>
          </p:cNvSpPr>
          <p:nvPr/>
        </p:nvSpPr>
        <p:spPr bwMode="auto">
          <a:xfrm>
            <a:off x="457200" y="3655740"/>
            <a:ext cx="8305800" cy="147732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0" eaLnBrk="1" fontAlgn="base" latinLnBrk="0" hangingPunct="1">
              <a:lnSpc>
                <a:spcPct val="150000"/>
              </a:lnSpc>
              <a:spcBef>
                <a:spcPct val="0"/>
              </a:spcBef>
              <a:spcAft>
                <a:spcPct val="0"/>
              </a:spcAft>
              <a:buClrTx/>
              <a:buSzTx/>
              <a:buFontTx/>
              <a:buNone/>
              <a:tabLst/>
            </a:pPr>
            <a:r>
              <a:rPr kumimoji="0" lang="en-GB" sz="2000" b="0" i="0" u="none" strike="noStrike" cap="none" normalizeH="0" baseline="0" dirty="0" smtClean="0">
                <a:ln>
                  <a:noFill/>
                </a:ln>
                <a:solidFill>
                  <a:srgbClr val="333333"/>
                </a:solidFill>
                <a:effectLst/>
                <a:latin typeface="Times New Roman" pitchFamily="18" charset="0"/>
                <a:ea typeface="Times New Roman" pitchFamily="18" charset="0"/>
                <a:cs typeface="Times New Roman" pitchFamily="18" charset="0"/>
              </a:rPr>
              <a:t>Where G is the total Gibbs energy of the system, </a:t>
            </a:r>
            <a:r>
              <a:rPr kumimoji="0" lang="en-GB" sz="2000" b="0" i="1" u="none" strike="noStrike" cap="none" normalizeH="0" baseline="0" dirty="0" err="1" smtClean="0">
                <a:ln>
                  <a:noFill/>
                </a:ln>
                <a:solidFill>
                  <a:srgbClr val="333333"/>
                </a:solidFill>
                <a:effectLst/>
                <a:latin typeface="Times New Roman" pitchFamily="18" charset="0"/>
                <a:ea typeface="Times New Roman" pitchFamily="18" charset="0"/>
                <a:cs typeface="Times New Roman" pitchFamily="18" charset="0"/>
              </a:rPr>
              <a:t>n</a:t>
            </a:r>
            <a:r>
              <a:rPr kumimoji="0" lang="en-GB" sz="2000" b="0" i="0" u="none" strike="noStrike" cap="none" normalizeH="0" baseline="-30000" dirty="0" err="1" smtClean="0">
                <a:ln>
                  <a:noFill/>
                </a:ln>
                <a:solidFill>
                  <a:srgbClr val="333333"/>
                </a:solidFill>
                <a:effectLst/>
                <a:latin typeface="Times New Roman" pitchFamily="18" charset="0"/>
                <a:ea typeface="Times New Roman" pitchFamily="18" charset="0"/>
                <a:cs typeface="Times New Roman" pitchFamily="18" charset="0"/>
              </a:rPr>
              <a:t>i</a:t>
            </a:r>
            <a:r>
              <a:rPr kumimoji="0" lang="en-GB" sz="2000" b="0" i="0" u="none" strike="noStrike" cap="none" normalizeH="0" baseline="0" dirty="0" smtClean="0">
                <a:ln>
                  <a:noFill/>
                </a:ln>
                <a:solidFill>
                  <a:srgbClr val="333333"/>
                </a:solidFill>
                <a:effectLst/>
                <a:latin typeface="Times New Roman" pitchFamily="18" charset="0"/>
                <a:ea typeface="Times New Roman" pitchFamily="18" charset="0"/>
                <a:cs typeface="Times New Roman" pitchFamily="18" charset="0"/>
              </a:rPr>
              <a:t> is the number of moles of component </a:t>
            </a:r>
            <a:r>
              <a:rPr kumimoji="0" lang="en-GB" sz="2000" b="0" i="1" u="none" strike="noStrike" cap="none" normalizeH="0" baseline="0" dirty="0" err="1" smtClean="0">
                <a:ln>
                  <a:noFill/>
                </a:ln>
                <a:solidFill>
                  <a:srgbClr val="333333"/>
                </a:solidFill>
                <a:effectLst/>
                <a:latin typeface="Times New Roman" pitchFamily="18" charset="0"/>
                <a:ea typeface="Times New Roman" pitchFamily="18" charset="0"/>
                <a:cs typeface="Times New Roman" pitchFamily="18" charset="0"/>
              </a:rPr>
              <a:t>i</a:t>
            </a:r>
            <a:r>
              <a:rPr kumimoji="0" lang="en-GB" sz="2000" b="0" i="0" u="none" strike="noStrike" cap="none" normalizeH="0" baseline="0" dirty="0" smtClean="0">
                <a:ln>
                  <a:noFill/>
                </a:ln>
                <a:solidFill>
                  <a:srgbClr val="333333"/>
                </a:solidFill>
                <a:effectLst/>
                <a:latin typeface="Times New Roman" pitchFamily="18" charset="0"/>
                <a:ea typeface="Times New Roman" pitchFamily="18" charset="0"/>
                <a:cs typeface="Times New Roman" pitchFamily="18" charset="0"/>
              </a:rPr>
              <a:t> and </a:t>
            </a:r>
            <a:r>
              <a:rPr kumimoji="0" lang="en-GB" sz="2000" b="0" i="0" u="none" strike="noStrike" cap="none" normalizeH="0" baseline="0" dirty="0" err="1" smtClean="0">
                <a:ln>
                  <a:noFill/>
                </a:ln>
                <a:solidFill>
                  <a:srgbClr val="333333"/>
                </a:solidFill>
                <a:effectLst/>
                <a:latin typeface="Times New Roman" pitchFamily="18" charset="0"/>
                <a:ea typeface="Times New Roman" pitchFamily="18" charset="0"/>
                <a:cs typeface="Times New Roman" pitchFamily="18" charset="0"/>
              </a:rPr>
              <a:t>G</a:t>
            </a:r>
            <a:r>
              <a:rPr kumimoji="0" lang="en-GB" sz="2000" b="0" i="0" u="none" strike="noStrike" cap="none" normalizeH="0" baseline="-30000" dirty="0" err="1" smtClean="0">
                <a:ln>
                  <a:noFill/>
                </a:ln>
                <a:solidFill>
                  <a:srgbClr val="333333"/>
                </a:solidFill>
                <a:effectLst/>
                <a:latin typeface="Times New Roman" pitchFamily="18" charset="0"/>
                <a:ea typeface="Times New Roman" pitchFamily="18" charset="0"/>
                <a:cs typeface="Times New Roman" pitchFamily="18" charset="0"/>
              </a:rPr>
              <a:t>i</a:t>
            </a:r>
            <a:r>
              <a:rPr kumimoji="0" lang="en-GB" sz="2000" b="0" i="0" u="none" strike="noStrike" cap="none" normalizeH="0" baseline="0" dirty="0" smtClean="0">
                <a:ln>
                  <a:noFill/>
                </a:ln>
                <a:solidFill>
                  <a:srgbClr val="333333"/>
                </a:solidFill>
                <a:effectLst/>
                <a:latin typeface="Times New Roman" pitchFamily="18" charset="0"/>
                <a:ea typeface="Times New Roman" pitchFamily="18" charset="0"/>
                <a:cs typeface="Times New Roman" pitchFamily="18" charset="0"/>
              </a:rPr>
              <a:t> is the partial molar Gibbs energy of component </a:t>
            </a:r>
            <a:r>
              <a:rPr kumimoji="0" lang="en-GB" sz="2000" b="0" i="1" u="none" strike="noStrike" cap="none" normalizeH="0" baseline="0" dirty="0" err="1" smtClean="0">
                <a:ln>
                  <a:noFill/>
                </a:ln>
                <a:solidFill>
                  <a:srgbClr val="333333"/>
                </a:solidFill>
                <a:effectLst/>
                <a:latin typeface="Times New Roman" pitchFamily="18" charset="0"/>
                <a:ea typeface="Times New Roman" pitchFamily="18" charset="0"/>
                <a:cs typeface="Times New Roman" pitchFamily="18" charset="0"/>
              </a:rPr>
              <a:t>i</a:t>
            </a:r>
            <a:r>
              <a:rPr kumimoji="0" lang="en-GB" sz="2000" b="0" i="0" u="none" strike="noStrike" cap="none" normalizeH="0" baseline="0" dirty="0" smtClean="0">
                <a:ln>
                  <a:noFill/>
                </a:ln>
                <a:solidFill>
                  <a:srgbClr val="333333"/>
                </a:solidFill>
                <a:effectLst/>
                <a:latin typeface="Times New Roman" pitchFamily="18" charset="0"/>
                <a:ea typeface="Times New Roman" pitchFamily="18" charset="0"/>
                <a:cs typeface="Times New Roman" pitchFamily="18" charset="0"/>
              </a:rPr>
              <a:t>. The molar Gibbs energy of an ideal gas can be found using the equation</a:t>
            </a:r>
            <a:endParaRPr kumimoji="0" lang="en-GB" sz="2000" b="0" i="0" u="none" strike="noStrike" cap="none" normalizeH="0" baseline="0" dirty="0" smtClean="0">
              <a:ln>
                <a:noFill/>
              </a:ln>
              <a:solidFill>
                <a:schemeClr val="tx1"/>
              </a:solidFill>
              <a:effectLst/>
              <a:latin typeface="Times New Roman" pitchFamily="18" charset="0"/>
              <a:cs typeface="Times New Roman" pitchFamily="18" charset="0"/>
            </a:endParaRPr>
          </a:p>
        </p:txBody>
      </p:sp>
      <p:pic>
        <p:nvPicPr>
          <p:cNvPr id="1240072" name="Picture 8"/>
          <p:cNvPicPr>
            <a:picLocks noChangeAspect="1" noChangeArrowheads="1"/>
          </p:cNvPicPr>
          <p:nvPr/>
        </p:nvPicPr>
        <p:blipFill>
          <a:blip r:embed="rId3" cstate="print"/>
          <a:srcRect/>
          <a:stretch>
            <a:fillRect/>
          </a:stretch>
        </p:blipFill>
        <p:spPr bwMode="auto">
          <a:xfrm>
            <a:off x="914400" y="5410200"/>
            <a:ext cx="10217912" cy="851020"/>
          </a:xfrm>
          <a:prstGeom prst="rect">
            <a:avLst/>
          </a:prstGeom>
          <a:noFill/>
          <a:ln w="9525">
            <a:noFill/>
            <a:miter lim="800000"/>
            <a:headEnd/>
            <a:tailEnd/>
          </a:ln>
          <a:effectLst/>
        </p:spPr>
      </p:pic>
      <p:sp>
        <p:nvSpPr>
          <p:cNvPr id="10" name="مستطيل 9"/>
          <p:cNvSpPr/>
          <p:nvPr/>
        </p:nvSpPr>
        <p:spPr>
          <a:xfrm>
            <a:off x="1143000" y="6059269"/>
            <a:ext cx="6781800" cy="584775"/>
          </a:xfrm>
          <a:prstGeom prst="rect">
            <a:avLst/>
          </a:prstGeom>
        </p:spPr>
        <p:txBody>
          <a:bodyPr wrap="square">
            <a:spAutoFit/>
          </a:bodyPr>
          <a:lstStyle/>
          <a:p>
            <a:r>
              <a:rPr lang="en-GB" sz="1600" dirty="0" smtClean="0">
                <a:latin typeface="Times New Roman" pitchFamily="18" charset="0"/>
                <a:cs typeface="Times New Roman" pitchFamily="18" charset="0"/>
              </a:rPr>
              <a:t>where G</a:t>
            </a:r>
            <a:r>
              <a:rPr lang="en-GB" sz="1600" baseline="30000" dirty="0" smtClean="0">
                <a:latin typeface="Times New Roman" pitchFamily="18" charset="0"/>
                <a:cs typeface="Times New Roman" pitchFamily="18" charset="0"/>
              </a:rPr>
              <a:t>∘</a:t>
            </a:r>
            <a:r>
              <a:rPr lang="en-GB" sz="1600" dirty="0" smtClean="0">
                <a:latin typeface="Times New Roman" pitchFamily="18" charset="0"/>
                <a:cs typeface="Times New Roman" pitchFamily="18" charset="0"/>
              </a:rPr>
              <a:t> is the standard molar Gibbs energy of the gas at 1 bar, and P is the pressure of the system. </a:t>
            </a:r>
            <a:endParaRPr lang="en-GB" sz="16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3"/>
          <p:cNvPicPr>
            <a:picLocks noChangeAspect="1" noChangeArrowheads="1"/>
          </p:cNvPicPr>
          <p:nvPr/>
        </p:nvPicPr>
        <p:blipFill>
          <a:blip r:embed="rId2" cstate="print"/>
          <a:srcRect/>
          <a:stretch>
            <a:fillRect/>
          </a:stretch>
        </p:blipFill>
        <p:spPr bwMode="auto">
          <a:xfrm>
            <a:off x="0" y="0"/>
            <a:ext cx="9177276" cy="6858000"/>
          </a:xfrm>
          <a:prstGeom prst="rect">
            <a:avLst/>
          </a:prstGeom>
          <a:noFill/>
          <a:ln w="9525">
            <a:noFill/>
            <a:miter lim="800000"/>
            <a:headEnd/>
            <a:tailEnd/>
          </a:ln>
        </p:spPr>
      </p:pic>
      <p:sp>
        <p:nvSpPr>
          <p:cNvPr id="1249281" name="Rectangle 1"/>
          <p:cNvSpPr>
            <a:spLocks noChangeArrowheads="1"/>
          </p:cNvSpPr>
          <p:nvPr/>
        </p:nvSpPr>
        <p:spPr bwMode="auto">
          <a:xfrm>
            <a:off x="304800" y="178579"/>
            <a:ext cx="8305800" cy="96032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0" eaLnBrk="1" fontAlgn="base" latinLnBrk="0" hangingPunct="1">
              <a:lnSpc>
                <a:spcPct val="150000"/>
              </a:lnSpc>
              <a:spcBef>
                <a:spcPct val="0"/>
              </a:spcBef>
              <a:spcAft>
                <a:spcPct val="0"/>
              </a:spcAft>
              <a:buClrTx/>
              <a:buSzTx/>
              <a:buFontTx/>
              <a:buNone/>
              <a:tabLst/>
            </a:pPr>
            <a:r>
              <a:rPr kumimoji="0" lang="en-GB" sz="2000" b="0" i="0" u="none" strike="noStrike" cap="none" normalizeH="0" baseline="0" dirty="0" smtClean="0">
                <a:ln>
                  <a:noFill/>
                </a:ln>
                <a:solidFill>
                  <a:srgbClr val="333333"/>
                </a:solidFill>
                <a:effectLst/>
                <a:latin typeface="Times New Roman" pitchFamily="18" charset="0"/>
                <a:ea typeface="Times New Roman" pitchFamily="18" charset="0"/>
                <a:cs typeface="Times New Roman" pitchFamily="18" charset="0"/>
              </a:rPr>
              <a:t>In a mixture of ideal gases, the system’s partial molar Gibbs energy is equivalent to its chemical potential, or that</a:t>
            </a:r>
            <a:endParaRPr kumimoji="0" lang="en-GB" sz="20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1249282" name="Rectangle 2"/>
          <p:cNvSpPr>
            <a:spLocks noChangeArrowheads="1"/>
          </p:cNvSpPr>
          <p:nvPr/>
        </p:nvSpPr>
        <p:spPr bwMode="auto">
          <a:xfrm>
            <a:off x="1435868" y="1219200"/>
            <a:ext cx="6946132" cy="40011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justLow" defTabSz="914400" rtl="0" eaLnBrk="1" fontAlgn="base" latinLnBrk="0" hangingPunct="1">
              <a:lnSpc>
                <a:spcPct val="100000"/>
              </a:lnSpc>
              <a:spcBef>
                <a:spcPct val="0"/>
              </a:spcBef>
              <a:spcAft>
                <a:spcPct val="0"/>
              </a:spcAft>
              <a:buClrTx/>
              <a:buSzTx/>
              <a:buFontTx/>
              <a:buNone/>
              <a:tabLst/>
            </a:pPr>
            <a:r>
              <a:rPr kumimoji="0" lang="en-GB" sz="2000" b="0" i="0" u="none" strike="noStrike" cap="none" normalizeH="0" baseline="0" dirty="0" err="1" smtClean="0">
                <a:ln>
                  <a:noFill/>
                </a:ln>
                <a:solidFill>
                  <a:srgbClr val="333333"/>
                </a:solidFill>
                <a:effectLst/>
                <a:latin typeface="Times New Roman" pitchFamily="18" charset="0"/>
                <a:ea typeface="Times New Roman" pitchFamily="18" charset="0"/>
                <a:cs typeface="Times New Roman" pitchFamily="18" charset="0"/>
              </a:rPr>
              <a:t>G</a:t>
            </a:r>
            <a:r>
              <a:rPr kumimoji="0" lang="en-GB" sz="2000" b="0" i="0" u="none" strike="noStrike" cap="none" normalizeH="0" baseline="-30000" dirty="0" err="1" smtClean="0">
                <a:ln>
                  <a:noFill/>
                </a:ln>
                <a:solidFill>
                  <a:srgbClr val="333333"/>
                </a:solidFill>
                <a:effectLst/>
                <a:latin typeface="Times New Roman" pitchFamily="18" charset="0"/>
                <a:ea typeface="Times New Roman" pitchFamily="18" charset="0"/>
                <a:cs typeface="Times New Roman" pitchFamily="18" charset="0"/>
              </a:rPr>
              <a:t>i</a:t>
            </a:r>
            <a:r>
              <a:rPr kumimoji="0" lang="en-GB" sz="2000" b="0" i="0" u="none" strike="noStrike" cap="none" normalizeH="0" baseline="0" dirty="0" smtClean="0">
                <a:ln>
                  <a:noFill/>
                </a:ln>
                <a:solidFill>
                  <a:srgbClr val="333333"/>
                </a:solidFill>
                <a:effectLst/>
                <a:latin typeface="Times New Roman" pitchFamily="18" charset="0"/>
                <a:ea typeface="Times New Roman" pitchFamily="18" charset="0"/>
                <a:cs typeface="Times New Roman" pitchFamily="18" charset="0"/>
              </a:rPr>
              <a:t> = </a:t>
            </a:r>
            <a:r>
              <a:rPr kumimoji="0" lang="en-GB" sz="2000" b="0" i="0" u="none" strike="noStrike" cap="none" normalizeH="0" baseline="0" dirty="0" err="1" smtClean="0">
                <a:ln>
                  <a:noFill/>
                </a:ln>
                <a:solidFill>
                  <a:srgbClr val="333333"/>
                </a:solidFill>
                <a:effectLst/>
                <a:latin typeface="Times New Roman" pitchFamily="18" charset="0"/>
                <a:ea typeface="Times New Roman" pitchFamily="18" charset="0"/>
                <a:cs typeface="Times New Roman" pitchFamily="18" charset="0"/>
              </a:rPr>
              <a:t>μ</a:t>
            </a:r>
            <a:r>
              <a:rPr kumimoji="0" lang="en-GB" sz="2000" b="0" i="0" u="none" strike="noStrike" cap="none" normalizeH="0" baseline="-30000" dirty="0" err="1" smtClean="0">
                <a:ln>
                  <a:noFill/>
                </a:ln>
                <a:solidFill>
                  <a:srgbClr val="333333"/>
                </a:solidFill>
                <a:effectLst/>
                <a:latin typeface="Times New Roman" pitchFamily="18" charset="0"/>
                <a:ea typeface="Times New Roman" pitchFamily="18" charset="0"/>
                <a:cs typeface="Times New Roman" pitchFamily="18" charset="0"/>
              </a:rPr>
              <a:t>i</a:t>
            </a:r>
            <a:r>
              <a:rPr kumimoji="0" lang="en-GB" sz="2000" b="0" i="0" u="none" strike="noStrike" cap="none" normalizeH="0" baseline="0" dirty="0" smtClean="0">
                <a:ln>
                  <a:noFill/>
                </a:ln>
                <a:solidFill>
                  <a:srgbClr val="333333"/>
                </a:solidFill>
                <a:effectLst/>
                <a:latin typeface="Times New Roman" pitchFamily="18" charset="0"/>
                <a:ea typeface="Times New Roman" pitchFamily="18" charset="0"/>
                <a:cs typeface="Times New Roman" pitchFamily="18" charset="0"/>
              </a:rPr>
              <a:t>							(3)</a:t>
            </a:r>
            <a:endParaRPr kumimoji="0" lang="en-GB" sz="20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1249283" name="Rectangle 3"/>
          <p:cNvSpPr>
            <a:spLocks noChangeArrowheads="1"/>
          </p:cNvSpPr>
          <p:nvPr/>
        </p:nvSpPr>
        <p:spPr bwMode="auto">
          <a:xfrm>
            <a:off x="304800" y="1828800"/>
            <a:ext cx="7620000" cy="40011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0" eaLnBrk="1" fontAlgn="base" latinLnBrk="0" hangingPunct="1">
              <a:lnSpc>
                <a:spcPct val="100000"/>
              </a:lnSpc>
              <a:spcBef>
                <a:spcPct val="0"/>
              </a:spcBef>
              <a:spcAft>
                <a:spcPct val="0"/>
              </a:spcAft>
              <a:buClrTx/>
              <a:buSzTx/>
              <a:buFontTx/>
              <a:buNone/>
              <a:tabLst/>
            </a:pPr>
            <a:r>
              <a:rPr kumimoji="0" lang="en-GB" sz="2000" b="0" i="0" u="none" strike="noStrike" cap="none" normalizeH="0" baseline="0" dirty="0" smtClean="0">
                <a:ln>
                  <a:noFill/>
                </a:ln>
                <a:solidFill>
                  <a:srgbClr val="333333"/>
                </a:solidFill>
                <a:effectLst/>
                <a:latin typeface="Times New Roman" pitchFamily="18" charset="0"/>
                <a:ea typeface="Times New Roman" pitchFamily="18" charset="0"/>
                <a:cs typeface="Times New Roman" pitchFamily="18" charset="0"/>
              </a:rPr>
              <a:t>This means that for a solution of ideal gases, Eq. (2) can become</a:t>
            </a:r>
            <a:endParaRPr kumimoji="0" lang="en-GB" sz="2000" b="0" i="0" u="none" strike="noStrike" cap="none" normalizeH="0" baseline="0" dirty="0" smtClean="0">
              <a:ln>
                <a:noFill/>
              </a:ln>
              <a:solidFill>
                <a:schemeClr val="tx1"/>
              </a:solidFill>
              <a:effectLst/>
              <a:latin typeface="Times New Roman" pitchFamily="18" charset="0"/>
              <a:cs typeface="Times New Roman" pitchFamily="18" charset="0"/>
            </a:endParaRPr>
          </a:p>
        </p:txBody>
      </p:sp>
      <p:pic>
        <p:nvPicPr>
          <p:cNvPr id="1249284" name="Picture 4"/>
          <p:cNvPicPr>
            <a:picLocks noChangeAspect="1" noChangeArrowheads="1"/>
          </p:cNvPicPr>
          <p:nvPr/>
        </p:nvPicPr>
        <p:blipFill>
          <a:blip r:embed="rId3" cstate="print"/>
          <a:srcRect/>
          <a:stretch>
            <a:fillRect/>
          </a:stretch>
        </p:blipFill>
        <p:spPr bwMode="auto">
          <a:xfrm>
            <a:off x="1143000" y="2514600"/>
            <a:ext cx="10522246" cy="876367"/>
          </a:xfrm>
          <a:prstGeom prst="rect">
            <a:avLst/>
          </a:prstGeom>
          <a:noFill/>
          <a:ln w="9525">
            <a:noFill/>
            <a:miter lim="800000"/>
            <a:headEnd/>
            <a:tailEnd/>
          </a:ln>
          <a:effectLst/>
        </p:spPr>
      </p:pic>
      <p:sp>
        <p:nvSpPr>
          <p:cNvPr id="1249285" name="Rectangle 5"/>
          <p:cNvSpPr>
            <a:spLocks noChangeArrowheads="1"/>
          </p:cNvSpPr>
          <p:nvPr/>
        </p:nvSpPr>
        <p:spPr bwMode="auto">
          <a:xfrm>
            <a:off x="609600" y="3072825"/>
            <a:ext cx="7315200" cy="58477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0" eaLnBrk="1" fontAlgn="base" latinLnBrk="0" hangingPunct="1">
              <a:lnSpc>
                <a:spcPct val="100000"/>
              </a:lnSpc>
              <a:spcBef>
                <a:spcPct val="0"/>
              </a:spcBef>
              <a:spcAft>
                <a:spcPct val="0"/>
              </a:spcAft>
              <a:buClrTx/>
              <a:buSzTx/>
              <a:buFontTx/>
              <a:buNone/>
              <a:tabLst/>
            </a:pPr>
            <a:r>
              <a:rPr kumimoji="0" lang="en-GB" sz="1600" b="0" i="0" u="none" strike="noStrike" cap="none" normalizeH="0" baseline="0" dirty="0" smtClean="0">
                <a:ln>
                  <a:noFill/>
                </a:ln>
                <a:solidFill>
                  <a:srgbClr val="333333"/>
                </a:solidFill>
                <a:effectLst/>
                <a:latin typeface="Times New Roman" pitchFamily="18" charset="0"/>
                <a:ea typeface="Times New Roman" pitchFamily="18" charset="0"/>
                <a:cs typeface="Times New Roman" pitchFamily="18" charset="0"/>
              </a:rPr>
              <a:t>where µ</a:t>
            </a:r>
            <a:r>
              <a:rPr kumimoji="0" lang="en-GB" sz="1600" b="0" i="0" u="none" strike="noStrike" cap="none" normalizeH="0" baseline="-30000" dirty="0" err="1" smtClean="0">
                <a:ln>
                  <a:noFill/>
                </a:ln>
                <a:solidFill>
                  <a:srgbClr val="333333"/>
                </a:solidFill>
                <a:effectLst/>
                <a:latin typeface="Times New Roman" pitchFamily="18" charset="0"/>
                <a:ea typeface="Times New Roman" pitchFamily="18" charset="0"/>
                <a:cs typeface="Times New Roman" pitchFamily="18" charset="0"/>
              </a:rPr>
              <a:t>i</a:t>
            </a:r>
            <a:r>
              <a:rPr kumimoji="0" lang="en-GB" sz="1600" b="0" i="0" u="none" strike="noStrike" cap="none" normalizeH="0" baseline="0" dirty="0" smtClean="0">
                <a:ln>
                  <a:noFill/>
                </a:ln>
                <a:solidFill>
                  <a:srgbClr val="333333"/>
                </a:solidFill>
                <a:effectLst/>
                <a:latin typeface="Times New Roman" pitchFamily="18" charset="0"/>
                <a:ea typeface="Times New Roman" pitchFamily="18" charset="0"/>
                <a:cs typeface="Times New Roman" pitchFamily="18" charset="0"/>
              </a:rPr>
              <a:t> is the chemical potential of the </a:t>
            </a:r>
            <a:r>
              <a:rPr kumimoji="0" lang="en-GB" sz="1600" b="0" i="1" u="none" strike="noStrike" cap="none" normalizeH="0" baseline="0" dirty="0" err="1" smtClean="0">
                <a:ln>
                  <a:noFill/>
                </a:ln>
                <a:solidFill>
                  <a:srgbClr val="333333"/>
                </a:solidFill>
                <a:effectLst/>
                <a:latin typeface="Times New Roman" pitchFamily="18" charset="0"/>
                <a:ea typeface="Times New Roman" pitchFamily="18" charset="0"/>
                <a:cs typeface="Times New Roman" pitchFamily="18" charset="0"/>
              </a:rPr>
              <a:t>i</a:t>
            </a:r>
            <a:r>
              <a:rPr kumimoji="0" lang="en-GB" sz="1600" b="0" i="0" u="none" strike="noStrike" cap="none" normalizeH="0" baseline="0" dirty="0" smtClean="0">
                <a:ln>
                  <a:noFill/>
                </a:ln>
                <a:solidFill>
                  <a:srgbClr val="333333"/>
                </a:solidFill>
                <a:effectLst/>
                <a:latin typeface="Times New Roman" pitchFamily="18" charset="0"/>
                <a:ea typeface="Times New Roman" pitchFamily="18" charset="0"/>
                <a:cs typeface="Times New Roman" pitchFamily="18" charset="0"/>
              </a:rPr>
              <a:t> component, µ</a:t>
            </a:r>
            <a:r>
              <a:rPr kumimoji="0" lang="en-GB" sz="1600" b="0" i="0" u="none" strike="noStrike" cap="none" normalizeH="0" baseline="-30000" dirty="0" err="1" smtClean="0">
                <a:ln>
                  <a:noFill/>
                </a:ln>
                <a:solidFill>
                  <a:srgbClr val="333333"/>
                </a:solidFill>
                <a:effectLst/>
                <a:latin typeface="Times New Roman" pitchFamily="18" charset="0"/>
                <a:ea typeface="Times New Roman" pitchFamily="18" charset="0"/>
                <a:cs typeface="Times New Roman" pitchFamily="18" charset="0"/>
              </a:rPr>
              <a:t>i</a:t>
            </a:r>
            <a:r>
              <a:rPr kumimoji="0" lang="en-GB" sz="1600" b="0" i="0" u="none" strike="noStrike" cap="none" normalizeH="0" baseline="0" dirty="0" smtClean="0">
                <a:ln>
                  <a:noFill/>
                </a:ln>
                <a:solidFill>
                  <a:srgbClr val="333333"/>
                </a:solidFill>
                <a:effectLst/>
                <a:latin typeface="Times New Roman" pitchFamily="18" charset="0"/>
                <a:ea typeface="Times New Roman" pitchFamily="18" charset="0"/>
                <a:cs typeface="Times New Roman" pitchFamily="18" charset="0"/>
              </a:rPr>
              <a:t>° is the standard chemical potential of component </a:t>
            </a:r>
            <a:r>
              <a:rPr kumimoji="0" lang="en-GB" sz="1600" b="0" i="1" u="none" strike="noStrike" cap="none" normalizeH="0" baseline="0" dirty="0" err="1" smtClean="0">
                <a:ln>
                  <a:noFill/>
                </a:ln>
                <a:solidFill>
                  <a:srgbClr val="333333"/>
                </a:solidFill>
                <a:effectLst/>
                <a:latin typeface="Times New Roman" pitchFamily="18" charset="0"/>
                <a:ea typeface="Times New Roman" pitchFamily="18" charset="0"/>
                <a:cs typeface="Times New Roman" pitchFamily="18" charset="0"/>
              </a:rPr>
              <a:t>i</a:t>
            </a:r>
            <a:r>
              <a:rPr kumimoji="0" lang="en-GB" sz="1600" b="0" i="0" u="none" strike="noStrike" cap="none" normalizeH="0" baseline="0" dirty="0" smtClean="0">
                <a:ln>
                  <a:noFill/>
                </a:ln>
                <a:solidFill>
                  <a:srgbClr val="333333"/>
                </a:solidFill>
                <a:effectLst/>
                <a:latin typeface="Times New Roman" pitchFamily="18" charset="0"/>
                <a:ea typeface="Times New Roman" pitchFamily="18" charset="0"/>
                <a:cs typeface="Times New Roman" pitchFamily="18" charset="0"/>
              </a:rPr>
              <a:t> at 1 bar, and P</a:t>
            </a:r>
            <a:r>
              <a:rPr kumimoji="0" lang="en-GB" sz="1600" b="0" i="0" u="none" strike="noStrike" cap="none" normalizeH="0" baseline="-30000" dirty="0" smtClean="0">
                <a:ln>
                  <a:noFill/>
                </a:ln>
                <a:solidFill>
                  <a:srgbClr val="333333"/>
                </a:solidFill>
                <a:effectLst/>
                <a:latin typeface="Times New Roman" pitchFamily="18" charset="0"/>
                <a:ea typeface="Times New Roman" pitchFamily="18" charset="0"/>
                <a:cs typeface="Times New Roman" pitchFamily="18" charset="0"/>
              </a:rPr>
              <a:t>i</a:t>
            </a:r>
            <a:r>
              <a:rPr kumimoji="0" lang="en-GB" sz="1600" b="0" i="0" u="none" strike="noStrike" cap="none" normalizeH="0" baseline="0" dirty="0" smtClean="0">
                <a:ln>
                  <a:noFill/>
                </a:ln>
                <a:solidFill>
                  <a:srgbClr val="333333"/>
                </a:solidFill>
                <a:effectLst/>
                <a:latin typeface="Times New Roman" pitchFamily="18" charset="0"/>
                <a:ea typeface="Times New Roman" pitchFamily="18" charset="0"/>
                <a:cs typeface="Times New Roman" pitchFamily="18" charset="0"/>
              </a:rPr>
              <a:t> is the partial pressure of component </a:t>
            </a:r>
            <a:r>
              <a:rPr kumimoji="0" lang="en-GB" sz="1600" b="0" i="1" u="none" strike="noStrike" cap="none" normalizeH="0" baseline="0" dirty="0" err="1" smtClean="0">
                <a:ln>
                  <a:noFill/>
                </a:ln>
                <a:solidFill>
                  <a:srgbClr val="333333"/>
                </a:solidFill>
                <a:effectLst/>
                <a:latin typeface="Times New Roman" pitchFamily="18" charset="0"/>
                <a:ea typeface="Times New Roman" pitchFamily="18" charset="0"/>
                <a:cs typeface="Times New Roman" pitchFamily="18" charset="0"/>
              </a:rPr>
              <a:t>i</a:t>
            </a:r>
            <a:r>
              <a:rPr kumimoji="0" lang="en-GB" sz="1600" b="0" i="0" u="none" strike="noStrike" cap="none" normalizeH="0" baseline="0" dirty="0" smtClean="0">
                <a:ln>
                  <a:noFill/>
                </a:ln>
                <a:solidFill>
                  <a:srgbClr val="333333"/>
                </a:solidFill>
                <a:effectLst/>
                <a:latin typeface="Times New Roman" pitchFamily="18" charset="0"/>
                <a:ea typeface="Times New Roman" pitchFamily="18" charset="0"/>
                <a:cs typeface="Times New Roman" pitchFamily="18" charset="0"/>
              </a:rPr>
              <a:t>.</a:t>
            </a:r>
            <a:endParaRPr kumimoji="0" lang="en-GB"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1249286" name="Rectangle 6"/>
          <p:cNvSpPr>
            <a:spLocks noChangeArrowheads="1"/>
          </p:cNvSpPr>
          <p:nvPr/>
        </p:nvSpPr>
        <p:spPr bwMode="auto">
          <a:xfrm>
            <a:off x="228600" y="3835808"/>
            <a:ext cx="8305800" cy="142199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0" eaLnBrk="1" fontAlgn="base" latinLnBrk="0" hangingPunct="1">
              <a:lnSpc>
                <a:spcPct val="150000"/>
              </a:lnSpc>
              <a:spcBef>
                <a:spcPct val="0"/>
              </a:spcBef>
              <a:spcAft>
                <a:spcPct val="0"/>
              </a:spcAft>
              <a:buClrTx/>
              <a:buSzTx/>
              <a:buFontTx/>
              <a:buNone/>
              <a:tabLst/>
            </a:pPr>
            <a:r>
              <a:rPr kumimoji="0" lang="en-GB" sz="2000" b="0" i="0" u="none" strike="noStrike" cap="none" normalizeH="0" baseline="0" dirty="0" smtClean="0">
                <a:ln>
                  <a:noFill/>
                </a:ln>
                <a:solidFill>
                  <a:srgbClr val="333333"/>
                </a:solidFill>
                <a:effectLst/>
                <a:latin typeface="Times New Roman" pitchFamily="18" charset="0"/>
                <a:ea typeface="Times New Roman" pitchFamily="18" charset="0"/>
                <a:cs typeface="Times New Roman" pitchFamily="18" charset="0"/>
              </a:rPr>
              <a:t>Now pretend we have two gases at the same temperature and pressure, gas 1 and gas 2. The Gibbs energy of the system before the gases are mixed is given by Eq. (1), which can be combined with Eq. (4) to give the expression</a:t>
            </a:r>
            <a:endParaRPr kumimoji="0" lang="en-GB" sz="2000" b="0" i="0" u="none" strike="noStrike" cap="none" normalizeH="0" baseline="0" dirty="0" smtClean="0">
              <a:ln>
                <a:noFill/>
              </a:ln>
              <a:solidFill>
                <a:schemeClr val="tx1"/>
              </a:solidFill>
              <a:effectLst/>
              <a:latin typeface="Times New Roman" pitchFamily="18" charset="0"/>
              <a:cs typeface="Times New Roman" pitchFamily="18" charset="0"/>
            </a:endParaRPr>
          </a:p>
        </p:txBody>
      </p:sp>
      <p:pic>
        <p:nvPicPr>
          <p:cNvPr id="1249287" name="Picture 7"/>
          <p:cNvPicPr>
            <a:picLocks noChangeAspect="1" noChangeArrowheads="1"/>
          </p:cNvPicPr>
          <p:nvPr/>
        </p:nvPicPr>
        <p:blipFill>
          <a:blip r:embed="rId4" cstate="print"/>
          <a:srcRect/>
          <a:stretch>
            <a:fillRect/>
          </a:stretch>
        </p:blipFill>
        <p:spPr bwMode="auto">
          <a:xfrm>
            <a:off x="990600" y="5562600"/>
            <a:ext cx="10265492" cy="706785"/>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3"/>
          <p:cNvPicPr>
            <a:picLocks noChangeAspect="1" noChangeArrowheads="1"/>
          </p:cNvPicPr>
          <p:nvPr/>
        </p:nvPicPr>
        <p:blipFill>
          <a:blip r:embed="rId2" cstate="print"/>
          <a:srcRect/>
          <a:stretch>
            <a:fillRect/>
          </a:stretch>
        </p:blipFill>
        <p:spPr bwMode="auto">
          <a:xfrm>
            <a:off x="0" y="0"/>
            <a:ext cx="9177276" cy="6858000"/>
          </a:xfrm>
          <a:prstGeom prst="rect">
            <a:avLst/>
          </a:prstGeom>
          <a:noFill/>
          <a:ln w="9525">
            <a:noFill/>
            <a:miter lim="800000"/>
            <a:headEnd/>
            <a:tailEnd/>
          </a:ln>
        </p:spPr>
      </p:pic>
      <p:sp>
        <p:nvSpPr>
          <p:cNvPr id="1248257" name="Rectangle 1"/>
          <p:cNvSpPr>
            <a:spLocks noChangeArrowheads="1"/>
          </p:cNvSpPr>
          <p:nvPr/>
        </p:nvSpPr>
        <p:spPr bwMode="auto">
          <a:xfrm>
            <a:off x="228600" y="178208"/>
            <a:ext cx="8610600" cy="142199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0" eaLnBrk="1" fontAlgn="base" latinLnBrk="0" hangingPunct="1">
              <a:lnSpc>
                <a:spcPct val="150000"/>
              </a:lnSpc>
              <a:spcBef>
                <a:spcPct val="0"/>
              </a:spcBef>
              <a:spcAft>
                <a:spcPct val="0"/>
              </a:spcAft>
              <a:buClrTx/>
              <a:buSzTx/>
              <a:buFontTx/>
              <a:buNone/>
              <a:tabLst/>
            </a:pPr>
            <a:r>
              <a:rPr kumimoji="0" lang="en-GB" sz="2000" b="0" i="0" u="none" strike="noStrike" cap="none" normalizeH="0" baseline="0" dirty="0" smtClean="0">
                <a:ln>
                  <a:noFill/>
                </a:ln>
                <a:solidFill>
                  <a:srgbClr val="333333"/>
                </a:solidFill>
                <a:effectLst/>
                <a:latin typeface="Times New Roman" pitchFamily="18" charset="0"/>
                <a:ea typeface="Times New Roman" pitchFamily="18" charset="0"/>
                <a:cs typeface="Times New Roman" pitchFamily="18" charset="0"/>
              </a:rPr>
              <a:t>If gas 1 and gas 2 are then mixed together, they will each exert a partial pressure on the total system, P</a:t>
            </a:r>
            <a:r>
              <a:rPr kumimoji="0" lang="en-GB" sz="2000" b="0" i="0" u="none" strike="noStrike" cap="none" normalizeH="0" baseline="-30000" dirty="0" smtClean="0">
                <a:ln>
                  <a:noFill/>
                </a:ln>
                <a:solidFill>
                  <a:srgbClr val="333333"/>
                </a:solidFill>
                <a:effectLst/>
                <a:latin typeface="Times New Roman" pitchFamily="18" charset="0"/>
                <a:ea typeface="Times New Roman" pitchFamily="18" charset="0"/>
                <a:cs typeface="Times New Roman" pitchFamily="18" charset="0"/>
              </a:rPr>
              <a:t>1</a:t>
            </a:r>
            <a:r>
              <a:rPr kumimoji="0" lang="en-GB" sz="2000" b="0" i="0" u="none" strike="noStrike" cap="none" normalizeH="0" baseline="0" dirty="0" smtClean="0">
                <a:ln>
                  <a:noFill/>
                </a:ln>
                <a:solidFill>
                  <a:srgbClr val="333333"/>
                </a:solidFill>
                <a:effectLst/>
                <a:latin typeface="Times New Roman" pitchFamily="18" charset="0"/>
                <a:ea typeface="Times New Roman" pitchFamily="18" charset="0"/>
                <a:cs typeface="Times New Roman" pitchFamily="18" charset="0"/>
              </a:rPr>
              <a:t> and P</a:t>
            </a:r>
            <a:r>
              <a:rPr kumimoji="0" lang="en-GB" sz="2000" b="0" i="0" u="none" strike="noStrike" cap="none" normalizeH="0" baseline="-30000" dirty="0" smtClean="0">
                <a:ln>
                  <a:noFill/>
                </a:ln>
                <a:solidFill>
                  <a:srgbClr val="333333"/>
                </a:solidFill>
                <a:effectLst/>
                <a:latin typeface="Times New Roman" pitchFamily="18" charset="0"/>
                <a:ea typeface="Times New Roman" pitchFamily="18" charset="0"/>
                <a:cs typeface="Times New Roman" pitchFamily="18" charset="0"/>
              </a:rPr>
              <a:t>2</a:t>
            </a:r>
            <a:r>
              <a:rPr kumimoji="0" lang="en-GB" sz="2000" b="0" i="0" u="none" strike="noStrike" cap="none" normalizeH="0" baseline="0" dirty="0" smtClean="0">
                <a:ln>
                  <a:noFill/>
                </a:ln>
                <a:solidFill>
                  <a:srgbClr val="333333"/>
                </a:solidFill>
                <a:effectLst/>
                <a:latin typeface="Times New Roman" pitchFamily="18" charset="0"/>
                <a:ea typeface="Times New Roman" pitchFamily="18" charset="0"/>
                <a:cs typeface="Times New Roman" pitchFamily="18" charset="0"/>
              </a:rPr>
              <a:t>, so that P</a:t>
            </a:r>
            <a:r>
              <a:rPr kumimoji="0" lang="en-GB" sz="2000" b="0" i="0" u="none" strike="noStrike" cap="none" normalizeH="0" baseline="-30000" dirty="0" smtClean="0">
                <a:ln>
                  <a:noFill/>
                </a:ln>
                <a:solidFill>
                  <a:srgbClr val="333333"/>
                </a:solidFill>
                <a:effectLst/>
                <a:latin typeface="Times New Roman" pitchFamily="18" charset="0"/>
                <a:ea typeface="Times New Roman" pitchFamily="18" charset="0"/>
                <a:cs typeface="Times New Roman" pitchFamily="18" charset="0"/>
              </a:rPr>
              <a:t>1</a:t>
            </a:r>
            <a:r>
              <a:rPr kumimoji="0" lang="en-GB" sz="2000" b="0" i="0" u="none" strike="noStrike" cap="none" normalizeH="0" baseline="0" dirty="0" smtClean="0">
                <a:ln>
                  <a:noFill/>
                </a:ln>
                <a:solidFill>
                  <a:srgbClr val="333333"/>
                </a:solidFill>
                <a:effectLst/>
                <a:latin typeface="Times New Roman" pitchFamily="18" charset="0"/>
                <a:ea typeface="Times New Roman" pitchFamily="18" charset="0"/>
                <a:cs typeface="Times New Roman" pitchFamily="18" charset="0"/>
              </a:rPr>
              <a:t>+ P</a:t>
            </a:r>
            <a:r>
              <a:rPr kumimoji="0" lang="en-GB" sz="2000" b="0" i="0" u="none" strike="noStrike" cap="none" normalizeH="0" baseline="-30000" dirty="0" smtClean="0">
                <a:ln>
                  <a:noFill/>
                </a:ln>
                <a:solidFill>
                  <a:srgbClr val="333333"/>
                </a:solidFill>
                <a:effectLst/>
                <a:latin typeface="Times New Roman" pitchFamily="18" charset="0"/>
                <a:ea typeface="Times New Roman" pitchFamily="18" charset="0"/>
                <a:cs typeface="Times New Roman" pitchFamily="18" charset="0"/>
              </a:rPr>
              <a:t>2</a:t>
            </a:r>
            <a:r>
              <a:rPr kumimoji="0" lang="en-GB" sz="2000" b="0" i="0" u="none" strike="noStrike" cap="none" normalizeH="0" baseline="0" dirty="0" smtClean="0">
                <a:ln>
                  <a:noFill/>
                </a:ln>
                <a:solidFill>
                  <a:srgbClr val="333333"/>
                </a:solidFill>
                <a:effectLst/>
                <a:latin typeface="Times New Roman" pitchFamily="18" charset="0"/>
                <a:ea typeface="Times New Roman" pitchFamily="18" charset="0"/>
                <a:cs typeface="Times New Roman" pitchFamily="18" charset="0"/>
              </a:rPr>
              <a:t>= P. This means that the final Gibbs energy of the final solution can be found using the equation</a:t>
            </a:r>
            <a:endParaRPr kumimoji="0" lang="en-GB" sz="2000" b="0" i="0" u="none" strike="noStrike" cap="none" normalizeH="0" baseline="0" dirty="0" smtClean="0">
              <a:ln>
                <a:noFill/>
              </a:ln>
              <a:solidFill>
                <a:schemeClr val="tx1"/>
              </a:solidFill>
              <a:effectLst/>
              <a:latin typeface="Times New Roman" pitchFamily="18" charset="0"/>
              <a:cs typeface="Times New Roman" pitchFamily="18" charset="0"/>
            </a:endParaRPr>
          </a:p>
        </p:txBody>
      </p:sp>
      <p:pic>
        <p:nvPicPr>
          <p:cNvPr id="1248258" name="Picture 2"/>
          <p:cNvPicPr>
            <a:picLocks noChangeAspect="1" noChangeArrowheads="1"/>
          </p:cNvPicPr>
          <p:nvPr/>
        </p:nvPicPr>
        <p:blipFill>
          <a:blip r:embed="rId3" cstate="print"/>
          <a:srcRect/>
          <a:stretch>
            <a:fillRect/>
          </a:stretch>
        </p:blipFill>
        <p:spPr bwMode="auto">
          <a:xfrm>
            <a:off x="762000" y="1752600"/>
            <a:ext cx="10447735" cy="719334"/>
          </a:xfrm>
          <a:prstGeom prst="rect">
            <a:avLst/>
          </a:prstGeom>
          <a:noFill/>
          <a:ln w="9525">
            <a:noFill/>
            <a:miter lim="800000"/>
            <a:headEnd/>
            <a:tailEnd/>
          </a:ln>
          <a:effectLst/>
        </p:spPr>
      </p:pic>
      <p:pic>
        <p:nvPicPr>
          <p:cNvPr id="1248260" name="Picture 4"/>
          <p:cNvPicPr>
            <a:picLocks noChangeAspect="1" noChangeArrowheads="1"/>
          </p:cNvPicPr>
          <p:nvPr/>
        </p:nvPicPr>
        <p:blipFill>
          <a:blip r:embed="rId4" cstate="print"/>
          <a:srcRect/>
          <a:stretch>
            <a:fillRect/>
          </a:stretch>
        </p:blipFill>
        <p:spPr bwMode="auto">
          <a:xfrm>
            <a:off x="570623" y="3048000"/>
            <a:ext cx="10173577" cy="2321677"/>
          </a:xfrm>
          <a:prstGeom prst="rect">
            <a:avLst/>
          </a:prstGeom>
          <a:noFill/>
          <a:ln w="9525">
            <a:noFill/>
            <a:miter lim="800000"/>
            <a:headEnd/>
            <a:tailEnd/>
          </a:ln>
          <a:effectLst/>
        </p:spPr>
      </p:pic>
      <p:sp>
        <p:nvSpPr>
          <p:cNvPr id="1248259" name="Rectangle 3"/>
          <p:cNvSpPr>
            <a:spLocks noChangeArrowheads="1"/>
          </p:cNvSpPr>
          <p:nvPr/>
        </p:nvSpPr>
        <p:spPr bwMode="auto">
          <a:xfrm>
            <a:off x="304800" y="2209800"/>
            <a:ext cx="8458201" cy="147732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0" eaLnBrk="1" fontAlgn="base" latinLnBrk="0" hangingPunct="1">
              <a:lnSpc>
                <a:spcPct val="150000"/>
              </a:lnSpc>
              <a:spcBef>
                <a:spcPct val="0"/>
              </a:spcBef>
              <a:spcAft>
                <a:spcPct val="0"/>
              </a:spcAft>
              <a:buClrTx/>
              <a:buSzTx/>
              <a:buFontTx/>
              <a:buNone/>
              <a:tabLst/>
            </a:pPr>
            <a:r>
              <a:rPr kumimoji="0" lang="en-GB" sz="2000" b="0" i="0" u="none" strike="noStrike" cap="none" normalizeH="0" baseline="0" dirty="0" smtClean="0">
                <a:ln>
                  <a:noFill/>
                </a:ln>
                <a:solidFill>
                  <a:srgbClr val="333333"/>
                </a:solidFill>
                <a:effectLst/>
                <a:latin typeface="Times New Roman" pitchFamily="18" charset="0"/>
                <a:ea typeface="Times New Roman" pitchFamily="18" charset="0"/>
                <a:cs typeface="Times New Roman" pitchFamily="18" charset="0"/>
              </a:rPr>
              <a:t>The Gibbs energy of mixing, </a:t>
            </a:r>
            <a:r>
              <a:rPr kumimoji="0" lang="en-GB" sz="2000" b="0" i="0" u="none" strike="noStrike" cap="none" normalizeH="0" baseline="0" dirty="0" err="1" smtClean="0">
                <a:ln>
                  <a:noFill/>
                </a:ln>
                <a:solidFill>
                  <a:srgbClr val="333333"/>
                </a:solidFill>
                <a:effectLst/>
                <a:latin typeface="Times New Roman" pitchFamily="18" charset="0"/>
                <a:ea typeface="Times New Roman" pitchFamily="18" charset="0"/>
                <a:cs typeface="Times New Roman" pitchFamily="18" charset="0"/>
              </a:rPr>
              <a:t>Δ</a:t>
            </a:r>
            <a:r>
              <a:rPr kumimoji="0" lang="en-GB" sz="2000" b="0" i="0" u="none" strike="noStrike" cap="none" normalizeH="0" baseline="-30000" dirty="0" err="1" smtClean="0">
                <a:ln>
                  <a:noFill/>
                </a:ln>
                <a:solidFill>
                  <a:srgbClr val="333333"/>
                </a:solidFill>
                <a:effectLst/>
                <a:latin typeface="Times New Roman" pitchFamily="18" charset="0"/>
                <a:ea typeface="Times New Roman" pitchFamily="18" charset="0"/>
                <a:cs typeface="Times New Roman" pitchFamily="18" charset="0"/>
              </a:rPr>
              <a:t>mix</a:t>
            </a:r>
            <a:r>
              <a:rPr kumimoji="0" lang="en-GB" sz="2000" b="0" i="0" u="none" strike="noStrike" cap="none" normalizeH="0" baseline="0" dirty="0" err="1" smtClean="0">
                <a:ln>
                  <a:noFill/>
                </a:ln>
                <a:solidFill>
                  <a:srgbClr val="333333"/>
                </a:solidFill>
                <a:effectLst/>
                <a:latin typeface="Times New Roman" pitchFamily="18" charset="0"/>
                <a:ea typeface="Times New Roman" pitchFamily="18" charset="0"/>
                <a:cs typeface="Times New Roman" pitchFamily="18" charset="0"/>
              </a:rPr>
              <a:t>G</a:t>
            </a:r>
            <a:r>
              <a:rPr kumimoji="0" lang="en-GB" sz="2000" b="0" i="0" u="none" strike="noStrike" cap="none" normalizeH="0" baseline="0" dirty="0" smtClean="0">
                <a:ln>
                  <a:noFill/>
                </a:ln>
                <a:solidFill>
                  <a:srgbClr val="333333"/>
                </a:solidFill>
                <a:effectLst/>
                <a:latin typeface="Times New Roman" pitchFamily="18" charset="0"/>
                <a:ea typeface="Times New Roman" pitchFamily="18" charset="0"/>
                <a:cs typeface="Times New Roman" pitchFamily="18" charset="0"/>
              </a:rPr>
              <a:t>, can then be found by subtracting </a:t>
            </a:r>
            <a:r>
              <a:rPr kumimoji="0" lang="en-GB" sz="2000" b="0" i="0" u="none" strike="noStrike" cap="none" normalizeH="0" baseline="0" dirty="0" err="1" smtClean="0">
                <a:ln>
                  <a:noFill/>
                </a:ln>
                <a:solidFill>
                  <a:srgbClr val="333333"/>
                </a:solidFill>
                <a:effectLst/>
                <a:latin typeface="Times New Roman" pitchFamily="18" charset="0"/>
                <a:ea typeface="Times New Roman" pitchFamily="18" charset="0"/>
                <a:cs typeface="Times New Roman" pitchFamily="18" charset="0"/>
              </a:rPr>
              <a:t>G</a:t>
            </a:r>
            <a:r>
              <a:rPr kumimoji="0" lang="en-GB" sz="2000" b="0" i="0" u="none" strike="noStrike" cap="none" normalizeH="0" baseline="-30000" dirty="0" err="1" smtClean="0">
                <a:ln>
                  <a:noFill/>
                </a:ln>
                <a:solidFill>
                  <a:srgbClr val="333333"/>
                </a:solidFill>
                <a:effectLst/>
                <a:latin typeface="Times New Roman" pitchFamily="18" charset="0"/>
                <a:ea typeface="Times New Roman" pitchFamily="18" charset="0"/>
                <a:cs typeface="Times New Roman" pitchFamily="18" charset="0"/>
              </a:rPr>
              <a:t>initial</a:t>
            </a:r>
            <a:r>
              <a:rPr kumimoji="0" lang="en-GB" sz="2000" b="0" i="0" u="none" strike="noStrike" cap="none" normalizeH="0" baseline="0" dirty="0" smtClean="0">
                <a:ln>
                  <a:noFill/>
                </a:ln>
                <a:solidFill>
                  <a:srgbClr val="333333"/>
                </a:solidFill>
                <a:effectLst/>
                <a:latin typeface="Times New Roman" pitchFamily="18" charset="0"/>
                <a:ea typeface="Times New Roman" pitchFamily="18" charset="0"/>
                <a:cs typeface="Times New Roman" pitchFamily="18" charset="0"/>
              </a:rPr>
              <a:t> from </a:t>
            </a:r>
            <a:r>
              <a:rPr kumimoji="0" lang="en-GB" sz="2000" b="0" i="0" u="none" strike="noStrike" cap="none" normalizeH="0" baseline="0" dirty="0" err="1" smtClean="0">
                <a:ln>
                  <a:noFill/>
                </a:ln>
                <a:solidFill>
                  <a:srgbClr val="333333"/>
                </a:solidFill>
                <a:effectLst/>
                <a:latin typeface="Times New Roman" pitchFamily="18" charset="0"/>
                <a:ea typeface="Times New Roman" pitchFamily="18" charset="0"/>
                <a:cs typeface="Times New Roman" pitchFamily="18" charset="0"/>
              </a:rPr>
              <a:t>G</a:t>
            </a:r>
            <a:r>
              <a:rPr kumimoji="0" lang="en-GB" sz="2000" b="0" i="0" u="none" strike="noStrike" cap="none" normalizeH="0" baseline="-30000" dirty="0" err="1" smtClean="0">
                <a:ln>
                  <a:noFill/>
                </a:ln>
                <a:solidFill>
                  <a:srgbClr val="333333"/>
                </a:solidFill>
                <a:effectLst/>
                <a:latin typeface="Times New Roman" pitchFamily="18" charset="0"/>
                <a:ea typeface="Times New Roman" pitchFamily="18" charset="0"/>
                <a:cs typeface="Times New Roman" pitchFamily="18" charset="0"/>
              </a:rPr>
              <a:t>final</a:t>
            </a:r>
            <a:r>
              <a:rPr kumimoji="0" lang="en-GB" sz="2000" b="0" i="0" u="none" strike="noStrike" cap="none" normalizeH="0" baseline="0" dirty="0" smtClean="0">
                <a:ln>
                  <a:noFill/>
                </a:ln>
                <a:solidFill>
                  <a:srgbClr val="333333"/>
                </a:solidFill>
                <a:effectLst/>
                <a:latin typeface="Times New Roman" pitchFamily="18" charset="0"/>
                <a:ea typeface="Times New Roman" pitchFamily="18" charset="0"/>
                <a:cs typeface="Times New Roman" pitchFamily="18" charset="0"/>
              </a:rPr>
              <a:t>.</a:t>
            </a:r>
            <a:endParaRPr kumimoji="0" lang="en-GB" sz="20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justLow" defTabSz="914400" rtl="0" eaLnBrk="0" fontAlgn="base" latinLnBrk="0" hangingPunct="0">
              <a:lnSpc>
                <a:spcPct val="150000"/>
              </a:lnSpc>
              <a:spcBef>
                <a:spcPct val="0"/>
              </a:spcBef>
              <a:spcAft>
                <a:spcPct val="0"/>
              </a:spcAft>
              <a:buClrTx/>
              <a:buSzTx/>
              <a:buFontTx/>
              <a:buNone/>
              <a:tabLst/>
            </a:pPr>
            <a:r>
              <a:rPr kumimoji="0" lang="en-GB" sz="2000" b="0" i="0" u="none" strike="noStrike" cap="none" normalizeH="0" baseline="0" dirty="0" smtClean="0">
                <a:ln>
                  <a:noFill/>
                </a:ln>
                <a:solidFill>
                  <a:srgbClr val="333333"/>
                </a:solidFill>
                <a:effectLst/>
                <a:latin typeface="Times New Roman" pitchFamily="18" charset="0"/>
                <a:ea typeface="Times New Roman" pitchFamily="18" charset="0"/>
                <a:cs typeface="Times New Roman" pitchFamily="18" charset="0"/>
              </a:rPr>
              <a:t>		</a:t>
            </a:r>
            <a:r>
              <a:rPr kumimoji="0" lang="en-GB" sz="2000" b="0" i="0" u="none" strike="noStrike" cap="none" normalizeH="0" baseline="0" dirty="0" err="1" smtClean="0">
                <a:ln>
                  <a:noFill/>
                </a:ln>
                <a:solidFill>
                  <a:srgbClr val="333333"/>
                </a:solidFill>
                <a:effectLst/>
                <a:latin typeface="Times New Roman" pitchFamily="18" charset="0"/>
                <a:ea typeface="Times New Roman" pitchFamily="18" charset="0"/>
                <a:cs typeface="Times New Roman" pitchFamily="18" charset="0"/>
              </a:rPr>
              <a:t>ΔG</a:t>
            </a:r>
            <a:r>
              <a:rPr kumimoji="0" lang="en-GB" sz="2000" b="0" i="0" u="none" strike="noStrike" cap="none" normalizeH="0" baseline="-30000" dirty="0" err="1" smtClean="0">
                <a:ln>
                  <a:noFill/>
                </a:ln>
                <a:solidFill>
                  <a:srgbClr val="333333"/>
                </a:solidFill>
                <a:effectLst/>
                <a:latin typeface="Times New Roman" pitchFamily="18" charset="0"/>
                <a:ea typeface="Times New Roman" pitchFamily="18" charset="0"/>
                <a:cs typeface="Times New Roman" pitchFamily="18" charset="0"/>
              </a:rPr>
              <a:t>mix</a:t>
            </a:r>
            <a:r>
              <a:rPr kumimoji="0" lang="en-GB" sz="2000" b="0" i="0" u="none" strike="noStrike" cap="none" normalizeH="0" baseline="0" dirty="0" smtClean="0">
                <a:ln>
                  <a:noFill/>
                </a:ln>
                <a:solidFill>
                  <a:srgbClr val="333333"/>
                </a:solidFill>
                <a:effectLst/>
                <a:latin typeface="Times New Roman" pitchFamily="18" charset="0"/>
                <a:ea typeface="Times New Roman" pitchFamily="18" charset="0"/>
                <a:cs typeface="Times New Roman" pitchFamily="18" charset="0"/>
              </a:rPr>
              <a:t> = </a:t>
            </a:r>
            <a:r>
              <a:rPr kumimoji="0" lang="en-GB" sz="2000" b="0" i="0" u="none" strike="noStrike" cap="none" normalizeH="0" baseline="0" dirty="0" err="1" smtClean="0">
                <a:ln>
                  <a:noFill/>
                </a:ln>
                <a:solidFill>
                  <a:srgbClr val="333333"/>
                </a:solidFill>
                <a:effectLst/>
                <a:latin typeface="Times New Roman" pitchFamily="18" charset="0"/>
                <a:ea typeface="Times New Roman" pitchFamily="18" charset="0"/>
                <a:cs typeface="Times New Roman" pitchFamily="18" charset="0"/>
              </a:rPr>
              <a:t>G</a:t>
            </a:r>
            <a:r>
              <a:rPr kumimoji="0" lang="en-GB" sz="2000" b="0" i="0" u="none" strike="noStrike" cap="none" normalizeH="0" baseline="-30000" dirty="0" err="1" smtClean="0">
                <a:ln>
                  <a:noFill/>
                </a:ln>
                <a:solidFill>
                  <a:srgbClr val="333333"/>
                </a:solidFill>
                <a:effectLst/>
                <a:latin typeface="Times New Roman" pitchFamily="18" charset="0"/>
                <a:ea typeface="Times New Roman" pitchFamily="18" charset="0"/>
                <a:cs typeface="Times New Roman" pitchFamily="18" charset="0"/>
              </a:rPr>
              <a:t>final</a:t>
            </a:r>
            <a:r>
              <a:rPr kumimoji="0" lang="en-GB" sz="2000" b="0" i="0" u="none" strike="noStrike" cap="none" normalizeH="0" baseline="0" dirty="0" smtClean="0">
                <a:ln>
                  <a:noFill/>
                </a:ln>
                <a:solidFill>
                  <a:srgbClr val="333333"/>
                </a:solidFill>
                <a:effectLst/>
                <a:latin typeface="Times New Roman" pitchFamily="18" charset="0"/>
                <a:ea typeface="Times New Roman" pitchFamily="18" charset="0"/>
                <a:cs typeface="Times New Roman" pitchFamily="18" charset="0"/>
              </a:rPr>
              <a:t> - </a:t>
            </a:r>
            <a:r>
              <a:rPr kumimoji="0" lang="en-GB" sz="2000" b="0" i="0" u="none" strike="noStrike" cap="none" normalizeH="0" baseline="0" dirty="0" err="1" smtClean="0">
                <a:ln>
                  <a:noFill/>
                </a:ln>
                <a:solidFill>
                  <a:srgbClr val="333333"/>
                </a:solidFill>
                <a:effectLst/>
                <a:latin typeface="Times New Roman" pitchFamily="18" charset="0"/>
                <a:ea typeface="Times New Roman" pitchFamily="18" charset="0"/>
                <a:cs typeface="Times New Roman" pitchFamily="18" charset="0"/>
              </a:rPr>
              <a:t>G</a:t>
            </a:r>
            <a:r>
              <a:rPr kumimoji="0" lang="en-GB" sz="2000" b="0" i="0" u="none" strike="noStrike" cap="none" normalizeH="0" baseline="-30000" dirty="0" err="1" smtClean="0">
                <a:ln>
                  <a:noFill/>
                </a:ln>
                <a:solidFill>
                  <a:srgbClr val="333333"/>
                </a:solidFill>
                <a:effectLst/>
                <a:latin typeface="Times New Roman" pitchFamily="18" charset="0"/>
                <a:ea typeface="Times New Roman" pitchFamily="18" charset="0"/>
                <a:cs typeface="Times New Roman" pitchFamily="18" charset="0"/>
              </a:rPr>
              <a:t>initial</a:t>
            </a:r>
            <a:endParaRPr kumimoji="0" lang="en-GB" sz="20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7" name="مستطيل 6"/>
          <p:cNvSpPr/>
          <p:nvPr/>
        </p:nvSpPr>
        <p:spPr>
          <a:xfrm>
            <a:off x="1600200" y="5410200"/>
            <a:ext cx="5257800" cy="369332"/>
          </a:xfrm>
          <a:prstGeom prst="rect">
            <a:avLst/>
          </a:prstGeom>
        </p:spPr>
        <p:txBody>
          <a:bodyPr wrap="square">
            <a:spAutoFit/>
          </a:bodyPr>
          <a:lstStyle/>
          <a:p>
            <a:r>
              <a:rPr lang="en-GB" dirty="0" smtClean="0">
                <a:latin typeface="Times New Roman" pitchFamily="18" charset="0"/>
                <a:cs typeface="Times New Roman" pitchFamily="18" charset="0"/>
              </a:rPr>
              <a:t>where P</a:t>
            </a:r>
            <a:r>
              <a:rPr lang="en-GB" baseline="-25000" dirty="0" smtClean="0">
                <a:latin typeface="Times New Roman" pitchFamily="18" charset="0"/>
                <a:cs typeface="Times New Roman" pitchFamily="18" charset="0"/>
              </a:rPr>
              <a:t>i</a:t>
            </a:r>
            <a:r>
              <a:rPr lang="en-GB" dirty="0" smtClean="0">
                <a:latin typeface="Times New Roman" pitchFamily="18" charset="0"/>
                <a:cs typeface="Times New Roman" pitchFamily="18" charset="0"/>
              </a:rPr>
              <a:t> = </a:t>
            </a:r>
            <a:r>
              <a:rPr lang="en-GB" dirty="0" err="1" smtClean="0">
                <a:latin typeface="Times New Roman" pitchFamily="18" charset="0"/>
                <a:cs typeface="Times New Roman" pitchFamily="18" charset="0"/>
              </a:rPr>
              <a:t>X</a:t>
            </a:r>
            <a:r>
              <a:rPr lang="en-GB" baseline="-25000" dirty="0" err="1" smtClean="0">
                <a:latin typeface="Times New Roman" pitchFamily="18" charset="0"/>
                <a:cs typeface="Times New Roman" pitchFamily="18" charset="0"/>
              </a:rPr>
              <a:t>i</a:t>
            </a:r>
            <a:r>
              <a:rPr lang="en-GB" dirty="0" err="1" smtClean="0">
                <a:latin typeface="Times New Roman" pitchFamily="18" charset="0"/>
                <a:cs typeface="Times New Roman" pitchFamily="18" charset="0"/>
              </a:rPr>
              <a:t>P</a:t>
            </a:r>
            <a:r>
              <a:rPr lang="en-GB" dirty="0" smtClean="0">
                <a:latin typeface="Times New Roman" pitchFamily="18" charset="0"/>
                <a:cs typeface="Times New Roman" pitchFamily="18" charset="0"/>
              </a:rPr>
              <a:t> and X</a:t>
            </a:r>
            <a:r>
              <a:rPr lang="en-GB" baseline="-25000" dirty="0" smtClean="0">
                <a:latin typeface="Times New Roman" pitchFamily="18" charset="0"/>
                <a:cs typeface="Times New Roman" pitchFamily="18" charset="0"/>
              </a:rPr>
              <a:t>i</a:t>
            </a:r>
            <a:r>
              <a:rPr lang="en-GB" dirty="0" smtClean="0">
                <a:latin typeface="Times New Roman" pitchFamily="18" charset="0"/>
                <a:cs typeface="Times New Roman" pitchFamily="18" charset="0"/>
              </a:rPr>
              <a:t> is the mole fraction of gas </a:t>
            </a:r>
            <a:r>
              <a:rPr lang="en-GB" i="1" dirty="0" err="1" smtClean="0">
                <a:latin typeface="Times New Roman" pitchFamily="18" charset="0"/>
                <a:cs typeface="Times New Roman" pitchFamily="18" charset="0"/>
              </a:rPr>
              <a:t>i</a:t>
            </a:r>
            <a:r>
              <a:rPr lang="en-GB" dirty="0" smtClean="0">
                <a:latin typeface="Times New Roman" pitchFamily="18" charset="0"/>
                <a:cs typeface="Times New Roman" pitchFamily="18" charset="0"/>
              </a:rPr>
              <a:t>. </a:t>
            </a:r>
            <a:endParaRPr lang="en-GB"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3"/>
          <p:cNvPicPr>
            <a:picLocks noChangeAspect="1" noChangeArrowheads="1"/>
          </p:cNvPicPr>
          <p:nvPr/>
        </p:nvPicPr>
        <p:blipFill>
          <a:blip r:embed="rId2" cstate="print"/>
          <a:srcRect/>
          <a:stretch>
            <a:fillRect/>
          </a:stretch>
        </p:blipFill>
        <p:spPr bwMode="auto">
          <a:xfrm>
            <a:off x="0" y="0"/>
            <a:ext cx="9177276" cy="6858000"/>
          </a:xfrm>
          <a:prstGeom prst="rect">
            <a:avLst/>
          </a:prstGeom>
          <a:noFill/>
          <a:ln w="9525">
            <a:noFill/>
            <a:miter lim="800000"/>
            <a:headEnd/>
            <a:tailEnd/>
          </a:ln>
        </p:spPr>
      </p:pic>
      <p:sp>
        <p:nvSpPr>
          <p:cNvPr id="2" name="مستطيل 1"/>
          <p:cNvSpPr/>
          <p:nvPr/>
        </p:nvSpPr>
        <p:spPr>
          <a:xfrm>
            <a:off x="228600" y="304800"/>
            <a:ext cx="8610600" cy="1477328"/>
          </a:xfrm>
          <a:prstGeom prst="rect">
            <a:avLst/>
          </a:prstGeom>
        </p:spPr>
        <p:txBody>
          <a:bodyPr wrap="square">
            <a:spAutoFit/>
          </a:bodyPr>
          <a:lstStyle/>
          <a:p>
            <a:pPr algn="just">
              <a:lnSpc>
                <a:spcPct val="150000"/>
              </a:lnSpc>
            </a:pPr>
            <a:r>
              <a:rPr lang="en-GB" sz="2000" dirty="0" smtClean="0">
                <a:latin typeface="Times New Roman" pitchFamily="18" charset="0"/>
                <a:cs typeface="Times New Roman" pitchFamily="18" charset="0"/>
              </a:rPr>
              <a:t>This equation can be simplified further by knowing that the mole fraction of a component is equal to the number of moles of that component over the total moles of the system, or X</a:t>
            </a:r>
            <a:r>
              <a:rPr lang="en-GB" sz="2000" baseline="-25000" dirty="0" smtClean="0">
                <a:latin typeface="Times New Roman" pitchFamily="18" charset="0"/>
                <a:cs typeface="Times New Roman" pitchFamily="18" charset="0"/>
              </a:rPr>
              <a:t>i</a:t>
            </a:r>
            <a:r>
              <a:rPr lang="en-GB" sz="2000" dirty="0" smtClean="0">
                <a:latin typeface="Times New Roman" pitchFamily="18" charset="0"/>
                <a:cs typeface="Times New Roman" pitchFamily="18" charset="0"/>
              </a:rPr>
              <a:t> = </a:t>
            </a:r>
            <a:r>
              <a:rPr lang="en-GB" sz="2000" i="1" dirty="0" err="1" smtClean="0">
                <a:latin typeface="Times New Roman" pitchFamily="18" charset="0"/>
                <a:cs typeface="Times New Roman" pitchFamily="18" charset="0"/>
              </a:rPr>
              <a:t>n</a:t>
            </a:r>
            <a:r>
              <a:rPr lang="en-GB" sz="2000" i="1" baseline="-25000" dirty="0" err="1" smtClean="0">
                <a:latin typeface="Times New Roman" pitchFamily="18" charset="0"/>
                <a:cs typeface="Times New Roman" pitchFamily="18" charset="0"/>
              </a:rPr>
              <a:t>i</a:t>
            </a:r>
            <a:r>
              <a:rPr lang="en-GB" sz="2000" dirty="0" smtClean="0">
                <a:latin typeface="Times New Roman" pitchFamily="18" charset="0"/>
                <a:cs typeface="Times New Roman" pitchFamily="18" charset="0"/>
              </a:rPr>
              <a:t>/</a:t>
            </a:r>
            <a:r>
              <a:rPr lang="en-GB" sz="2000" i="1" dirty="0" smtClean="0">
                <a:latin typeface="Times New Roman" pitchFamily="18" charset="0"/>
                <a:cs typeface="Times New Roman" pitchFamily="18" charset="0"/>
              </a:rPr>
              <a:t>n</a:t>
            </a:r>
            <a:r>
              <a:rPr lang="en-GB" sz="2000" dirty="0" smtClean="0">
                <a:latin typeface="Times New Roman" pitchFamily="18" charset="0"/>
                <a:cs typeface="Times New Roman" pitchFamily="18" charset="0"/>
              </a:rPr>
              <a:t>. Eq. (7) then becomes </a:t>
            </a:r>
            <a:endParaRPr lang="en-GB" sz="2000" dirty="0">
              <a:latin typeface="Times New Roman" pitchFamily="18" charset="0"/>
              <a:cs typeface="Times New Roman" pitchFamily="18" charset="0"/>
            </a:endParaRPr>
          </a:p>
        </p:txBody>
      </p:sp>
      <p:sp>
        <p:nvSpPr>
          <p:cNvPr id="1247233" name="Rectangle 1"/>
          <p:cNvSpPr>
            <a:spLocks noChangeArrowheads="1"/>
          </p:cNvSpPr>
          <p:nvPr/>
        </p:nvSpPr>
        <p:spPr bwMode="auto">
          <a:xfrm>
            <a:off x="1524000" y="2038290"/>
            <a:ext cx="7239000" cy="40011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0" eaLnBrk="1" fontAlgn="base" latinLnBrk="0" hangingPunct="1">
              <a:lnSpc>
                <a:spcPct val="100000"/>
              </a:lnSpc>
              <a:spcBef>
                <a:spcPct val="0"/>
              </a:spcBef>
              <a:spcAft>
                <a:spcPct val="0"/>
              </a:spcAft>
              <a:buClrTx/>
              <a:buSzTx/>
              <a:buFontTx/>
              <a:buNone/>
              <a:tabLst/>
            </a:pPr>
            <a:r>
              <a:rPr kumimoji="0" lang="en-GB" sz="2000" b="0" i="0" u="none" strike="noStrike" cap="none" normalizeH="0" baseline="0" dirty="0" err="1" smtClean="0">
                <a:ln>
                  <a:noFill/>
                </a:ln>
                <a:solidFill>
                  <a:srgbClr val="333333"/>
                </a:solidFill>
                <a:effectLst/>
                <a:latin typeface="Times New Roman" pitchFamily="18" charset="0"/>
                <a:ea typeface="Times New Roman" pitchFamily="18" charset="0"/>
                <a:cs typeface="Times New Roman" pitchFamily="18" charset="0"/>
              </a:rPr>
              <a:t>ΔG</a:t>
            </a:r>
            <a:r>
              <a:rPr kumimoji="0" lang="en-GB" sz="2000" b="0" i="0" u="none" strike="noStrike" cap="none" normalizeH="0" baseline="-30000" dirty="0" err="1" smtClean="0">
                <a:ln>
                  <a:noFill/>
                </a:ln>
                <a:solidFill>
                  <a:srgbClr val="333333"/>
                </a:solidFill>
                <a:effectLst/>
                <a:latin typeface="Times New Roman" pitchFamily="18" charset="0"/>
                <a:ea typeface="Times New Roman" pitchFamily="18" charset="0"/>
                <a:cs typeface="Times New Roman" pitchFamily="18" charset="0"/>
              </a:rPr>
              <a:t>mix</a:t>
            </a:r>
            <a:r>
              <a:rPr kumimoji="0" lang="en-GB" sz="2000" b="0" i="0" u="none" strike="noStrike" cap="none" normalizeH="0" baseline="-30000" dirty="0" smtClean="0">
                <a:ln>
                  <a:noFill/>
                </a:ln>
                <a:solidFill>
                  <a:srgbClr val="333333"/>
                </a:solidFill>
                <a:effectLst/>
                <a:latin typeface="Times New Roman" pitchFamily="18" charset="0"/>
                <a:ea typeface="Times New Roman" pitchFamily="18" charset="0"/>
                <a:cs typeface="Times New Roman" pitchFamily="18" charset="0"/>
              </a:rPr>
              <a:t> </a:t>
            </a:r>
            <a:r>
              <a:rPr kumimoji="0" lang="en-GB" sz="2000" b="0" i="0" u="none" strike="noStrike" cap="none" normalizeH="0" baseline="0" dirty="0" smtClean="0">
                <a:ln>
                  <a:noFill/>
                </a:ln>
                <a:solidFill>
                  <a:srgbClr val="333333"/>
                </a:solidFill>
                <a:effectLst/>
                <a:latin typeface="Times New Roman" pitchFamily="18" charset="0"/>
                <a:ea typeface="Times New Roman" pitchFamily="18" charset="0"/>
                <a:cs typeface="Times New Roman" pitchFamily="18" charset="0"/>
              </a:rPr>
              <a:t>= </a:t>
            </a:r>
            <a:r>
              <a:rPr kumimoji="0" lang="en-GB" sz="2000" b="0" i="0" u="none" strike="noStrike" cap="none" normalizeH="0" baseline="0" dirty="0" err="1" smtClean="0">
                <a:ln>
                  <a:noFill/>
                </a:ln>
                <a:solidFill>
                  <a:srgbClr val="333333"/>
                </a:solidFill>
                <a:effectLst/>
                <a:latin typeface="Times New Roman" pitchFamily="18" charset="0"/>
                <a:ea typeface="Times New Roman" pitchFamily="18" charset="0"/>
                <a:cs typeface="Times New Roman" pitchFamily="18" charset="0"/>
              </a:rPr>
              <a:t>nRT</a:t>
            </a:r>
            <a:r>
              <a:rPr kumimoji="0" lang="en-GB" sz="2000" b="0" i="0" u="none" strike="noStrike" cap="none" normalizeH="0" baseline="0" dirty="0" smtClean="0">
                <a:ln>
                  <a:noFill/>
                </a:ln>
                <a:solidFill>
                  <a:srgbClr val="333333"/>
                </a:solidFill>
                <a:effectLst/>
                <a:latin typeface="Times New Roman" pitchFamily="18" charset="0"/>
                <a:ea typeface="Times New Roman" pitchFamily="18" charset="0"/>
                <a:cs typeface="Times New Roman" pitchFamily="18" charset="0"/>
              </a:rPr>
              <a:t>(X</a:t>
            </a:r>
            <a:r>
              <a:rPr kumimoji="0" lang="en-GB" sz="2000" b="0" i="0" u="none" strike="noStrike" cap="none" normalizeH="0" baseline="-30000" dirty="0" smtClean="0">
                <a:ln>
                  <a:noFill/>
                </a:ln>
                <a:solidFill>
                  <a:srgbClr val="333333"/>
                </a:solidFill>
                <a:effectLst/>
                <a:latin typeface="Times New Roman" pitchFamily="18" charset="0"/>
                <a:ea typeface="Times New Roman" pitchFamily="18" charset="0"/>
                <a:cs typeface="Times New Roman" pitchFamily="18" charset="0"/>
              </a:rPr>
              <a:t>1</a:t>
            </a:r>
            <a:r>
              <a:rPr kumimoji="0" lang="en-GB" sz="2000" b="0" i="0" u="none" strike="noStrike" cap="none" normalizeH="0" baseline="0" dirty="0" smtClean="0">
                <a:ln>
                  <a:noFill/>
                </a:ln>
                <a:solidFill>
                  <a:srgbClr val="333333"/>
                </a:solidFill>
                <a:effectLst/>
                <a:latin typeface="Times New Roman" pitchFamily="18" charset="0"/>
                <a:ea typeface="Times New Roman" pitchFamily="18" charset="0"/>
                <a:cs typeface="Times New Roman" pitchFamily="18" charset="0"/>
              </a:rPr>
              <a:t> </a:t>
            </a:r>
            <a:r>
              <a:rPr kumimoji="0" lang="en-GB" sz="2000" b="0" i="0" u="none" strike="noStrike" cap="none" normalizeH="0" baseline="0" dirty="0" err="1" smtClean="0">
                <a:ln>
                  <a:noFill/>
                </a:ln>
                <a:solidFill>
                  <a:srgbClr val="333333"/>
                </a:solidFill>
                <a:effectLst/>
                <a:latin typeface="Times New Roman" pitchFamily="18" charset="0"/>
                <a:ea typeface="Times New Roman" pitchFamily="18" charset="0"/>
                <a:cs typeface="Times New Roman" pitchFamily="18" charset="0"/>
              </a:rPr>
              <a:t>ln</a:t>
            </a:r>
            <a:r>
              <a:rPr kumimoji="0" lang="en-GB" sz="2000" b="0" i="0" u="none" strike="noStrike" cap="none" normalizeH="0" baseline="0" dirty="0" smtClean="0">
                <a:ln>
                  <a:noFill/>
                </a:ln>
                <a:solidFill>
                  <a:srgbClr val="333333"/>
                </a:solidFill>
                <a:effectLst/>
                <a:latin typeface="Times New Roman" pitchFamily="18" charset="0"/>
                <a:ea typeface="Times New Roman" pitchFamily="18" charset="0"/>
                <a:cs typeface="Times New Roman" pitchFamily="18" charset="0"/>
              </a:rPr>
              <a:t> X</a:t>
            </a:r>
            <a:r>
              <a:rPr kumimoji="0" lang="en-GB" sz="2000" b="0" i="0" u="none" strike="noStrike" cap="none" normalizeH="0" baseline="-30000" dirty="0" smtClean="0">
                <a:ln>
                  <a:noFill/>
                </a:ln>
                <a:solidFill>
                  <a:srgbClr val="333333"/>
                </a:solidFill>
                <a:effectLst/>
                <a:latin typeface="Times New Roman" pitchFamily="18" charset="0"/>
                <a:ea typeface="Times New Roman" pitchFamily="18" charset="0"/>
                <a:cs typeface="Times New Roman" pitchFamily="18" charset="0"/>
              </a:rPr>
              <a:t>1</a:t>
            </a:r>
            <a:r>
              <a:rPr kumimoji="0" lang="en-GB" sz="2000" b="0" i="0" u="none" strike="noStrike" cap="none" normalizeH="0" baseline="0" dirty="0" smtClean="0">
                <a:ln>
                  <a:noFill/>
                </a:ln>
                <a:solidFill>
                  <a:srgbClr val="333333"/>
                </a:solidFill>
                <a:effectLst/>
                <a:latin typeface="Times New Roman" pitchFamily="18" charset="0"/>
                <a:ea typeface="Times New Roman" pitchFamily="18" charset="0"/>
                <a:cs typeface="Times New Roman" pitchFamily="18" charset="0"/>
              </a:rPr>
              <a:t>+ X</a:t>
            </a:r>
            <a:r>
              <a:rPr kumimoji="0" lang="en-GB" sz="2000" b="0" i="0" u="none" strike="noStrike" cap="none" normalizeH="0" baseline="-30000" dirty="0" smtClean="0">
                <a:ln>
                  <a:noFill/>
                </a:ln>
                <a:solidFill>
                  <a:srgbClr val="333333"/>
                </a:solidFill>
                <a:effectLst/>
                <a:latin typeface="Times New Roman" pitchFamily="18" charset="0"/>
                <a:ea typeface="Times New Roman" pitchFamily="18" charset="0"/>
                <a:cs typeface="Times New Roman" pitchFamily="18" charset="0"/>
              </a:rPr>
              <a:t>2 </a:t>
            </a:r>
            <a:r>
              <a:rPr kumimoji="0" lang="en-GB" sz="2000" b="0" i="0" u="none" strike="noStrike" cap="none" normalizeH="0" baseline="0" dirty="0" smtClean="0">
                <a:ln>
                  <a:noFill/>
                </a:ln>
                <a:solidFill>
                  <a:srgbClr val="333333"/>
                </a:solidFill>
                <a:effectLst/>
                <a:latin typeface="Times New Roman" pitchFamily="18" charset="0"/>
                <a:ea typeface="Times New Roman" pitchFamily="18" charset="0"/>
                <a:cs typeface="Times New Roman" pitchFamily="18" charset="0"/>
              </a:rPr>
              <a:t>lnX</a:t>
            </a:r>
            <a:r>
              <a:rPr kumimoji="0" lang="en-GB" sz="2000" b="0" i="0" u="none" strike="noStrike" cap="none" normalizeH="0" baseline="-30000" dirty="0" smtClean="0">
                <a:ln>
                  <a:noFill/>
                </a:ln>
                <a:solidFill>
                  <a:srgbClr val="333333"/>
                </a:solidFill>
                <a:effectLst/>
                <a:latin typeface="Times New Roman" pitchFamily="18" charset="0"/>
                <a:ea typeface="Times New Roman" pitchFamily="18" charset="0"/>
                <a:cs typeface="Times New Roman" pitchFamily="18" charset="0"/>
              </a:rPr>
              <a:t>2</a:t>
            </a:r>
            <a:r>
              <a:rPr kumimoji="0" lang="en-GB" sz="2000" b="0" i="0" u="none" strike="noStrike" cap="none" normalizeH="0" baseline="0" dirty="0" smtClean="0">
                <a:ln>
                  <a:noFill/>
                </a:ln>
                <a:solidFill>
                  <a:srgbClr val="333333"/>
                </a:solidFill>
                <a:effectLst/>
                <a:latin typeface="Times New Roman" pitchFamily="18" charset="0"/>
                <a:ea typeface="Times New Roman" pitchFamily="18" charset="0"/>
                <a:cs typeface="Times New Roman" pitchFamily="18" charset="0"/>
              </a:rPr>
              <a:t>)				(8)</a:t>
            </a:r>
            <a:endParaRPr kumimoji="0" lang="en-GB" sz="20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4" name="مستطيل 3"/>
          <p:cNvSpPr/>
          <p:nvPr/>
        </p:nvSpPr>
        <p:spPr>
          <a:xfrm>
            <a:off x="304800" y="2819400"/>
            <a:ext cx="8458200" cy="1883657"/>
          </a:xfrm>
          <a:prstGeom prst="rect">
            <a:avLst/>
          </a:prstGeom>
        </p:spPr>
        <p:txBody>
          <a:bodyPr wrap="square">
            <a:spAutoFit/>
          </a:bodyPr>
          <a:lstStyle/>
          <a:p>
            <a:pPr algn="just">
              <a:lnSpc>
                <a:spcPct val="150000"/>
              </a:lnSpc>
            </a:pPr>
            <a:r>
              <a:rPr lang="en-GB" sz="2000" dirty="0" smtClean="0">
                <a:latin typeface="Times New Roman" pitchFamily="18" charset="0"/>
                <a:cs typeface="Times New Roman" pitchFamily="18" charset="0"/>
              </a:rPr>
              <a:t>This expression gives us the effect that mixing has on the Gibbs free energy of a solution. Since x</a:t>
            </a:r>
            <a:r>
              <a:rPr lang="en-GB" sz="2000" baseline="-25000" dirty="0" smtClean="0">
                <a:latin typeface="Times New Roman" pitchFamily="18" charset="0"/>
                <a:cs typeface="Times New Roman" pitchFamily="18" charset="0"/>
              </a:rPr>
              <a:t>1</a:t>
            </a:r>
            <a:r>
              <a:rPr lang="en-GB" sz="2000" dirty="0" smtClean="0">
                <a:latin typeface="Times New Roman" pitchFamily="18" charset="0"/>
                <a:cs typeface="Times New Roman" pitchFamily="18" charset="0"/>
              </a:rPr>
              <a:t> and x</a:t>
            </a:r>
            <a:r>
              <a:rPr lang="en-GB" sz="2000" baseline="-25000" dirty="0" smtClean="0">
                <a:latin typeface="Times New Roman" pitchFamily="18" charset="0"/>
                <a:cs typeface="Times New Roman" pitchFamily="18" charset="0"/>
              </a:rPr>
              <a:t>2</a:t>
            </a:r>
            <a:r>
              <a:rPr lang="en-GB" sz="2000" dirty="0" smtClean="0">
                <a:latin typeface="Times New Roman" pitchFamily="18" charset="0"/>
                <a:cs typeface="Times New Roman" pitchFamily="18" charset="0"/>
              </a:rPr>
              <a:t> are mole fractions, and therefore less than 1, we can conclude that </a:t>
            </a:r>
            <a:r>
              <a:rPr lang="en-GB" sz="2000" dirty="0" err="1" smtClean="0">
                <a:latin typeface="Times New Roman" pitchFamily="18" charset="0"/>
                <a:cs typeface="Times New Roman" pitchFamily="18" charset="0"/>
              </a:rPr>
              <a:t>Δ</a:t>
            </a:r>
            <a:r>
              <a:rPr lang="en-GB" sz="2000" baseline="-25000" dirty="0" err="1" smtClean="0">
                <a:latin typeface="Times New Roman" pitchFamily="18" charset="0"/>
                <a:cs typeface="Times New Roman" pitchFamily="18" charset="0"/>
              </a:rPr>
              <a:t>mix</a:t>
            </a:r>
            <a:r>
              <a:rPr lang="en-GB" sz="2000" dirty="0" err="1" smtClean="0">
                <a:latin typeface="Times New Roman" pitchFamily="18" charset="0"/>
                <a:cs typeface="Times New Roman" pitchFamily="18" charset="0"/>
              </a:rPr>
              <a:t>G</a:t>
            </a:r>
            <a:r>
              <a:rPr lang="en-GB" sz="2000" dirty="0" smtClean="0">
                <a:latin typeface="Times New Roman" pitchFamily="18" charset="0"/>
                <a:cs typeface="Times New Roman" pitchFamily="18" charset="0"/>
              </a:rPr>
              <a:t> will be a negative number. This is consistent with the idea that gases mix spontaneously at constant pressure and temperature</a:t>
            </a:r>
            <a:endParaRPr lang="en-GB" sz="2000" dirty="0">
              <a:latin typeface="Times New Roman" pitchFamily="18" charset="0"/>
              <a:cs typeface="Times New Roman" pitchFamily="18" charset="0"/>
            </a:endParaRPr>
          </a:p>
        </p:txBody>
      </p:sp>
      <p:sp>
        <p:nvSpPr>
          <p:cNvPr id="5" name="مستطيل 4"/>
          <p:cNvSpPr/>
          <p:nvPr/>
        </p:nvSpPr>
        <p:spPr>
          <a:xfrm>
            <a:off x="1447800" y="1905000"/>
            <a:ext cx="3886200" cy="6096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n>
                <a:solidFill>
                  <a:schemeClr val="tx1"/>
                </a:solidFill>
              </a:ln>
            </a:endParaRPr>
          </a:p>
        </p:txBody>
      </p:sp>
    </p:spTree>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noChangeArrowheads="1"/>
          </p:cNvPicPr>
          <p:nvPr/>
        </p:nvPicPr>
        <p:blipFill>
          <a:blip r:embed="rId2" cstate="print"/>
          <a:srcRect/>
          <a:stretch>
            <a:fillRect/>
          </a:stretch>
        </p:blipFill>
        <p:spPr bwMode="auto">
          <a:xfrm>
            <a:off x="0" y="0"/>
            <a:ext cx="9177276" cy="6858000"/>
          </a:xfrm>
          <a:prstGeom prst="rect">
            <a:avLst/>
          </a:prstGeom>
          <a:noFill/>
          <a:ln w="9525">
            <a:noFill/>
            <a:miter lim="800000"/>
            <a:headEnd/>
            <a:tailEnd/>
          </a:ln>
        </p:spPr>
      </p:pic>
      <p:sp>
        <p:nvSpPr>
          <p:cNvPr id="1246209" name="Rectangle 1"/>
          <p:cNvSpPr>
            <a:spLocks noChangeArrowheads="1"/>
          </p:cNvSpPr>
          <p:nvPr/>
        </p:nvSpPr>
        <p:spPr bwMode="auto">
          <a:xfrm>
            <a:off x="287082" y="228600"/>
            <a:ext cx="4589718" cy="52322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justLow" defTabSz="914400" rtl="0" eaLnBrk="1" fontAlgn="base" latinLnBrk="0" hangingPunct="1">
              <a:lnSpc>
                <a:spcPct val="100000"/>
              </a:lnSpc>
              <a:spcBef>
                <a:spcPct val="0"/>
              </a:spcBef>
              <a:spcAft>
                <a:spcPct val="0"/>
              </a:spcAft>
              <a:buClrTx/>
              <a:buSzTx/>
              <a:buFontTx/>
              <a:buNone/>
              <a:tabLst/>
            </a:pPr>
            <a:r>
              <a:rPr kumimoji="0" lang="en-GB" sz="2800" b="1" i="1"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Entropy of mixing ideal gases</a:t>
            </a:r>
            <a:endParaRPr kumimoji="0" lang="en-GB" sz="2800" b="0" i="1" u="none" strike="noStrike" cap="none" normalizeH="0" baseline="0" dirty="0" smtClean="0">
              <a:ln>
                <a:noFill/>
              </a:ln>
              <a:solidFill>
                <a:schemeClr val="tx1"/>
              </a:solidFill>
              <a:effectLst/>
              <a:latin typeface="Times New Roman" pitchFamily="18" charset="0"/>
              <a:cs typeface="Times New Roman" pitchFamily="18" charset="0"/>
            </a:endParaRPr>
          </a:p>
        </p:txBody>
      </p:sp>
      <p:pic>
        <p:nvPicPr>
          <p:cNvPr id="3" name="صورة 2" descr="chemwiki mixing 2.png">
            <a:hlinkClick r:id="rId3" tooltip="&quot;chemwiki mixing 2.png&quot;"/>
          </p:cNvPr>
          <p:cNvPicPr/>
          <p:nvPr/>
        </p:nvPicPr>
        <p:blipFill>
          <a:blip r:embed="rId4" cstate="print"/>
          <a:srcRect/>
          <a:stretch>
            <a:fillRect/>
          </a:stretch>
        </p:blipFill>
        <p:spPr bwMode="auto">
          <a:xfrm>
            <a:off x="609600" y="838200"/>
            <a:ext cx="8001000" cy="5715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noChangeArrowheads="1"/>
          </p:cNvPicPr>
          <p:nvPr/>
        </p:nvPicPr>
        <p:blipFill>
          <a:blip r:embed="rId2" cstate="print"/>
          <a:srcRect/>
          <a:stretch>
            <a:fillRect/>
          </a:stretch>
        </p:blipFill>
        <p:spPr bwMode="auto">
          <a:xfrm>
            <a:off x="0" y="0"/>
            <a:ext cx="9177276" cy="6858000"/>
          </a:xfrm>
          <a:prstGeom prst="rect">
            <a:avLst/>
          </a:prstGeom>
          <a:noFill/>
          <a:ln w="9525">
            <a:noFill/>
            <a:miter lim="800000"/>
            <a:headEnd/>
            <a:tailEnd/>
          </a:ln>
        </p:spPr>
      </p:pic>
      <p:pic>
        <p:nvPicPr>
          <p:cNvPr id="17410" name="Picture 2"/>
          <p:cNvPicPr>
            <a:picLocks noChangeAspect="1" noChangeArrowheads="1"/>
          </p:cNvPicPr>
          <p:nvPr/>
        </p:nvPicPr>
        <p:blipFill>
          <a:blip r:embed="rId3" cstate="print"/>
          <a:srcRect/>
          <a:stretch>
            <a:fillRect/>
          </a:stretch>
        </p:blipFill>
        <p:spPr bwMode="auto">
          <a:xfrm>
            <a:off x="1066800" y="990600"/>
            <a:ext cx="6971202" cy="3319878"/>
          </a:xfrm>
          <a:prstGeom prst="rect">
            <a:avLst/>
          </a:prstGeom>
          <a:noFill/>
          <a:ln w="9525">
            <a:noFill/>
            <a:miter lim="800000"/>
            <a:headEnd/>
            <a:tailEnd/>
          </a:ln>
        </p:spPr>
      </p:pic>
      <p:sp>
        <p:nvSpPr>
          <p:cNvPr id="3" name="مربع نص 2"/>
          <p:cNvSpPr txBox="1"/>
          <p:nvPr/>
        </p:nvSpPr>
        <p:spPr>
          <a:xfrm>
            <a:off x="914400" y="304800"/>
            <a:ext cx="1643399" cy="584775"/>
          </a:xfrm>
          <a:prstGeom prst="rect">
            <a:avLst/>
          </a:prstGeom>
          <a:noFill/>
        </p:spPr>
        <p:txBody>
          <a:bodyPr wrap="none" rtlCol="0">
            <a:spAutoFit/>
          </a:bodyPr>
          <a:lstStyle/>
          <a:p>
            <a:r>
              <a:rPr lang="en-GB" sz="3200" dirty="0" smtClean="0">
                <a:latin typeface="Times New Roman" pitchFamily="18" charset="0"/>
                <a:cs typeface="Times New Roman" pitchFamily="18" charset="0"/>
              </a:rPr>
              <a:t>Example</a:t>
            </a:r>
            <a:endParaRPr lang="en-GB" sz="3200" dirty="0">
              <a:latin typeface="Times New Roman" pitchFamily="18" charset="0"/>
              <a:cs typeface="Times New Roman" pitchFamily="18" charset="0"/>
            </a:endParaRPr>
          </a:p>
        </p:txBody>
      </p:sp>
    </p:spTree>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3"/>
          <p:cNvPicPr>
            <a:picLocks noChangeAspect="1" noChangeArrowheads="1"/>
          </p:cNvPicPr>
          <p:nvPr/>
        </p:nvPicPr>
        <p:blipFill>
          <a:blip r:embed="rId2" cstate="print"/>
          <a:srcRect/>
          <a:stretch>
            <a:fillRect/>
          </a:stretch>
        </p:blipFill>
        <p:spPr bwMode="auto">
          <a:xfrm>
            <a:off x="0" y="0"/>
            <a:ext cx="9177276" cy="6858000"/>
          </a:xfrm>
          <a:prstGeom prst="rect">
            <a:avLst/>
          </a:prstGeom>
          <a:noFill/>
          <a:ln w="9525">
            <a:noFill/>
            <a:miter lim="800000"/>
            <a:headEnd/>
            <a:tailEnd/>
          </a:ln>
        </p:spPr>
      </p:pic>
      <p:sp>
        <p:nvSpPr>
          <p:cNvPr id="1239041" name="Rectangle 1"/>
          <p:cNvSpPr>
            <a:spLocks noChangeArrowheads="1"/>
          </p:cNvSpPr>
          <p:nvPr/>
        </p:nvSpPr>
        <p:spPr bwMode="auto">
          <a:xfrm>
            <a:off x="304800" y="129436"/>
            <a:ext cx="8458200" cy="96032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0" eaLnBrk="1" fontAlgn="base" latinLnBrk="0" hangingPunct="1">
              <a:lnSpc>
                <a:spcPct val="150000"/>
              </a:lnSpc>
              <a:spcBef>
                <a:spcPct val="0"/>
              </a:spcBef>
              <a:spcAft>
                <a:spcPct val="0"/>
              </a:spcAft>
              <a:buClrTx/>
              <a:buSzTx/>
              <a:buFontTx/>
              <a:buNone/>
              <a:tabLst/>
            </a:pPr>
            <a:r>
              <a:rPr kumimoji="0" lang="en-GB" sz="2000" b="0" i="0" u="none" strike="noStrike" cap="none" normalizeH="0" baseline="0" dirty="0" smtClean="0">
                <a:ln>
                  <a:noFill/>
                </a:ln>
                <a:solidFill>
                  <a:srgbClr val="333333"/>
                </a:solidFill>
                <a:effectLst/>
                <a:latin typeface="Times New Roman" pitchFamily="18" charset="0"/>
                <a:ea typeface="Times New Roman" pitchFamily="18" charset="0"/>
                <a:cs typeface="Times New Roman" pitchFamily="18" charset="0"/>
              </a:rPr>
              <a:t>Thermodynamic studies of an ideal gas’s dependence of Gibbs free energy of temperature have shown that</a:t>
            </a:r>
            <a:endParaRPr kumimoji="0" lang="en-GB" sz="20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1239042" name="Rectangle 2"/>
          <p:cNvSpPr>
            <a:spLocks noChangeArrowheads="1"/>
          </p:cNvSpPr>
          <p:nvPr/>
        </p:nvSpPr>
        <p:spPr bwMode="auto">
          <a:xfrm>
            <a:off x="1905000" y="1295400"/>
            <a:ext cx="6553200" cy="40011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0" eaLnBrk="1" fontAlgn="base" latinLnBrk="0" hangingPunct="1">
              <a:lnSpc>
                <a:spcPct val="100000"/>
              </a:lnSpc>
              <a:spcBef>
                <a:spcPct val="0"/>
              </a:spcBef>
              <a:spcAft>
                <a:spcPct val="0"/>
              </a:spcAft>
              <a:buClrTx/>
              <a:buSzTx/>
              <a:buFontTx/>
              <a:buNone/>
              <a:tabLst/>
            </a:pPr>
            <a:r>
              <a:rPr kumimoji="0" lang="en-GB" sz="2000" b="0" i="0" u="none" strike="noStrike" cap="none" normalizeH="0" baseline="0" dirty="0" smtClean="0">
                <a:ln>
                  <a:noFill/>
                </a:ln>
                <a:solidFill>
                  <a:srgbClr val="333333"/>
                </a:solidFill>
                <a:effectLst/>
                <a:latin typeface="Times New Roman" pitchFamily="18" charset="0"/>
                <a:ea typeface="Times New Roman" pitchFamily="18" charset="0"/>
                <a:cs typeface="Times New Roman" pitchFamily="18" charset="0"/>
              </a:rPr>
              <a:t>(</a:t>
            </a:r>
            <a:r>
              <a:rPr kumimoji="0" lang="en-GB" sz="2000" b="0" i="0" u="none" strike="noStrike" cap="none" normalizeH="0" baseline="0" dirty="0" err="1" smtClean="0">
                <a:ln>
                  <a:noFill/>
                </a:ln>
                <a:solidFill>
                  <a:srgbClr val="333333"/>
                </a:solidFill>
                <a:effectLst/>
                <a:latin typeface="Times New Roman" pitchFamily="18" charset="0"/>
                <a:ea typeface="Times New Roman" pitchFamily="18" charset="0"/>
                <a:cs typeface="Times New Roman" pitchFamily="18" charset="0"/>
              </a:rPr>
              <a:t>δG</a:t>
            </a:r>
            <a:r>
              <a:rPr kumimoji="0" lang="en-GB" sz="2000" b="0" i="0" u="none" strike="noStrike" cap="none" normalizeH="0" baseline="0" dirty="0" smtClean="0">
                <a:ln>
                  <a:noFill/>
                </a:ln>
                <a:solidFill>
                  <a:srgbClr val="333333"/>
                </a:solidFill>
                <a:effectLst/>
                <a:latin typeface="Times New Roman" pitchFamily="18" charset="0"/>
                <a:ea typeface="Times New Roman" pitchFamily="18" charset="0"/>
                <a:cs typeface="Times New Roman" pitchFamily="18" charset="0"/>
              </a:rPr>
              <a:t>/</a:t>
            </a:r>
            <a:r>
              <a:rPr kumimoji="0" lang="en-GB" sz="2000" b="0" i="0" u="none" strike="noStrike" cap="none" normalizeH="0" baseline="0" dirty="0" err="1" smtClean="0">
                <a:ln>
                  <a:noFill/>
                </a:ln>
                <a:solidFill>
                  <a:srgbClr val="333333"/>
                </a:solidFill>
                <a:effectLst/>
                <a:latin typeface="Times New Roman" pitchFamily="18" charset="0"/>
                <a:ea typeface="Times New Roman" pitchFamily="18" charset="0"/>
                <a:cs typeface="Times New Roman" pitchFamily="18" charset="0"/>
              </a:rPr>
              <a:t>δT</a:t>
            </a:r>
            <a:r>
              <a:rPr kumimoji="0" lang="en-GB" sz="2000" b="0" i="0" u="none" strike="noStrike" cap="none" normalizeH="0" baseline="0" dirty="0" smtClean="0">
                <a:ln>
                  <a:noFill/>
                </a:ln>
                <a:solidFill>
                  <a:srgbClr val="333333"/>
                </a:solidFill>
                <a:effectLst/>
                <a:latin typeface="Times New Roman" pitchFamily="18" charset="0"/>
                <a:ea typeface="Times New Roman" pitchFamily="18" charset="0"/>
                <a:cs typeface="Times New Roman" pitchFamily="18" charset="0"/>
              </a:rPr>
              <a:t>)</a:t>
            </a:r>
            <a:r>
              <a:rPr kumimoji="0" lang="en-GB" sz="2000" b="0" i="0" u="none" strike="noStrike" cap="none" normalizeH="0" baseline="-30000" dirty="0" smtClean="0">
                <a:ln>
                  <a:noFill/>
                </a:ln>
                <a:solidFill>
                  <a:srgbClr val="333333"/>
                </a:solidFill>
                <a:effectLst/>
                <a:latin typeface="Times New Roman" pitchFamily="18" charset="0"/>
                <a:ea typeface="Times New Roman" pitchFamily="18" charset="0"/>
                <a:cs typeface="Times New Roman" pitchFamily="18" charset="0"/>
              </a:rPr>
              <a:t>P</a:t>
            </a:r>
            <a:r>
              <a:rPr kumimoji="0" lang="en-GB" sz="2000" b="0" i="0" u="none" strike="noStrike" cap="none" normalizeH="0" baseline="0" dirty="0" smtClean="0">
                <a:ln>
                  <a:noFill/>
                </a:ln>
                <a:solidFill>
                  <a:srgbClr val="333333"/>
                </a:solidFill>
                <a:effectLst/>
                <a:latin typeface="Times New Roman" pitchFamily="18" charset="0"/>
                <a:ea typeface="Times New Roman" pitchFamily="18" charset="0"/>
                <a:cs typeface="Times New Roman" pitchFamily="18" charset="0"/>
              </a:rPr>
              <a:t> = −S 					(9)</a:t>
            </a:r>
            <a:endParaRPr kumimoji="0" lang="en-GB" sz="20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1239043" name="Rectangle 3"/>
          <p:cNvSpPr>
            <a:spLocks noChangeArrowheads="1"/>
          </p:cNvSpPr>
          <p:nvPr/>
        </p:nvSpPr>
        <p:spPr bwMode="auto">
          <a:xfrm>
            <a:off x="304800" y="1778408"/>
            <a:ext cx="8458200" cy="142199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0" eaLnBrk="1" fontAlgn="base" latinLnBrk="0" hangingPunct="1">
              <a:lnSpc>
                <a:spcPct val="150000"/>
              </a:lnSpc>
              <a:spcBef>
                <a:spcPct val="0"/>
              </a:spcBef>
              <a:spcAft>
                <a:spcPct val="0"/>
              </a:spcAft>
              <a:buClrTx/>
              <a:buSzTx/>
              <a:buFontTx/>
              <a:buNone/>
              <a:tabLst/>
            </a:pPr>
            <a:r>
              <a:rPr kumimoji="0" lang="en-GB" sz="2000" b="0" i="0" u="none" strike="noStrike" cap="none" normalizeH="0" baseline="0" dirty="0" smtClean="0">
                <a:ln>
                  <a:noFill/>
                </a:ln>
                <a:solidFill>
                  <a:srgbClr val="333333"/>
                </a:solidFill>
                <a:effectLst/>
                <a:latin typeface="Times New Roman" pitchFamily="18" charset="0"/>
                <a:ea typeface="Times New Roman" pitchFamily="18" charset="0"/>
                <a:cs typeface="Times New Roman" pitchFamily="18" charset="0"/>
              </a:rPr>
              <a:t>This means that differentiating Eq. (8) at constant pressure with respect to temperature will give an expression for the effect that mixing has on the entropy of a solution. We see that</a:t>
            </a:r>
            <a:endParaRPr kumimoji="0" lang="en-GB" sz="20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1239044" name="Rectangle 4"/>
          <p:cNvSpPr>
            <a:spLocks noChangeArrowheads="1"/>
          </p:cNvSpPr>
          <p:nvPr/>
        </p:nvSpPr>
        <p:spPr bwMode="auto">
          <a:xfrm>
            <a:off x="152400" y="3336415"/>
            <a:ext cx="8382000" cy="184518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0" eaLnBrk="1" fontAlgn="base" latinLnBrk="0" hangingPunct="1">
              <a:lnSpc>
                <a:spcPct val="200000"/>
              </a:lnSpc>
              <a:spcBef>
                <a:spcPct val="0"/>
              </a:spcBef>
              <a:spcAft>
                <a:spcPct val="0"/>
              </a:spcAft>
              <a:buClrTx/>
              <a:buSzTx/>
              <a:buFontTx/>
              <a:buNone/>
              <a:tabLst/>
            </a:pPr>
            <a:r>
              <a:rPr kumimoji="0" lang="en-GB" sz="2000" b="0" i="0" u="none" strike="noStrike" cap="none" normalizeH="0" baseline="0" dirty="0" smtClean="0">
                <a:ln>
                  <a:noFill/>
                </a:ln>
                <a:solidFill>
                  <a:srgbClr val="333333"/>
                </a:solidFill>
                <a:effectLst/>
                <a:latin typeface="Times New Roman" pitchFamily="18" charset="0"/>
                <a:ea typeface="Times New Roman" pitchFamily="18" charset="0"/>
                <a:cs typeface="Times New Roman" pitchFamily="18" charset="0"/>
              </a:rPr>
              <a:t>		(</a:t>
            </a:r>
            <a:r>
              <a:rPr kumimoji="0" lang="en-GB" sz="2000" b="0" i="0" u="none" strike="noStrike" cap="none" normalizeH="0" baseline="0" dirty="0" err="1" smtClean="0">
                <a:ln>
                  <a:noFill/>
                </a:ln>
                <a:solidFill>
                  <a:srgbClr val="333333"/>
                </a:solidFill>
                <a:effectLst/>
                <a:latin typeface="Times New Roman" pitchFamily="18" charset="0"/>
                <a:ea typeface="Times New Roman" pitchFamily="18" charset="0"/>
                <a:cs typeface="Times New Roman" pitchFamily="18" charset="0"/>
              </a:rPr>
              <a:t>δG</a:t>
            </a:r>
            <a:r>
              <a:rPr kumimoji="0" lang="en-GB" sz="2000" b="0" i="0" u="none" strike="noStrike" cap="none" normalizeH="0" baseline="-30000" dirty="0" err="1" smtClean="0">
                <a:ln>
                  <a:noFill/>
                </a:ln>
                <a:solidFill>
                  <a:srgbClr val="333333"/>
                </a:solidFill>
                <a:effectLst/>
                <a:latin typeface="Times New Roman" pitchFamily="18" charset="0"/>
                <a:ea typeface="Times New Roman" pitchFamily="18" charset="0"/>
                <a:cs typeface="Times New Roman" pitchFamily="18" charset="0"/>
              </a:rPr>
              <a:t>mix</a:t>
            </a:r>
            <a:r>
              <a:rPr kumimoji="0" lang="en-GB" sz="2000" b="0" i="0" u="none" strike="noStrike" cap="none" normalizeH="0" baseline="0" dirty="0" smtClean="0">
                <a:ln>
                  <a:noFill/>
                </a:ln>
                <a:solidFill>
                  <a:srgbClr val="333333"/>
                </a:solidFill>
                <a:effectLst/>
                <a:latin typeface="Times New Roman" pitchFamily="18" charset="0"/>
                <a:ea typeface="Times New Roman" pitchFamily="18" charset="0"/>
                <a:cs typeface="Times New Roman" pitchFamily="18" charset="0"/>
              </a:rPr>
              <a:t>/</a:t>
            </a:r>
            <a:r>
              <a:rPr kumimoji="0" lang="en-GB" sz="2000" b="0" i="0" u="none" strike="noStrike" cap="none" normalizeH="0" baseline="0" dirty="0" err="1" smtClean="0">
                <a:ln>
                  <a:noFill/>
                </a:ln>
                <a:solidFill>
                  <a:srgbClr val="333333"/>
                </a:solidFill>
                <a:effectLst/>
                <a:latin typeface="Times New Roman" pitchFamily="18" charset="0"/>
                <a:ea typeface="Times New Roman" pitchFamily="18" charset="0"/>
                <a:cs typeface="Times New Roman" pitchFamily="18" charset="0"/>
              </a:rPr>
              <a:t>δT</a:t>
            </a:r>
            <a:r>
              <a:rPr kumimoji="0" lang="en-GB" sz="2000" b="0" i="0" u="none" strike="noStrike" cap="none" normalizeH="0" baseline="0" dirty="0" smtClean="0">
                <a:ln>
                  <a:noFill/>
                </a:ln>
                <a:solidFill>
                  <a:srgbClr val="333333"/>
                </a:solidFill>
                <a:effectLst/>
                <a:latin typeface="Times New Roman" pitchFamily="18" charset="0"/>
                <a:ea typeface="Times New Roman" pitchFamily="18" charset="0"/>
                <a:cs typeface="Times New Roman" pitchFamily="18" charset="0"/>
              </a:rPr>
              <a:t>)</a:t>
            </a:r>
            <a:r>
              <a:rPr kumimoji="0" lang="en-GB" sz="2000" b="0" i="0" u="none" strike="noStrike" cap="none" normalizeH="0" baseline="-30000" dirty="0" smtClean="0">
                <a:ln>
                  <a:noFill/>
                </a:ln>
                <a:solidFill>
                  <a:srgbClr val="333333"/>
                </a:solidFill>
                <a:effectLst/>
                <a:latin typeface="Times New Roman" pitchFamily="18" charset="0"/>
                <a:ea typeface="Times New Roman" pitchFamily="18" charset="0"/>
                <a:cs typeface="Times New Roman" pitchFamily="18" charset="0"/>
              </a:rPr>
              <a:t>P</a:t>
            </a:r>
            <a:r>
              <a:rPr kumimoji="0" lang="en-GB" sz="2000" b="0" i="0" u="none" strike="noStrike" cap="none" normalizeH="0" baseline="0" dirty="0" smtClean="0">
                <a:ln>
                  <a:noFill/>
                </a:ln>
                <a:solidFill>
                  <a:srgbClr val="333333"/>
                </a:solidFill>
                <a:effectLst/>
                <a:latin typeface="Times New Roman" pitchFamily="18" charset="0"/>
                <a:ea typeface="Times New Roman" pitchFamily="18" charset="0"/>
                <a:cs typeface="Times New Roman" pitchFamily="18" charset="0"/>
              </a:rPr>
              <a:t> = </a:t>
            </a:r>
            <a:r>
              <a:rPr kumimoji="0" lang="en-GB" sz="2000" b="0" i="0" u="none" strike="noStrike" cap="none" normalizeH="0" baseline="0" dirty="0" err="1" smtClean="0">
                <a:ln>
                  <a:noFill/>
                </a:ln>
                <a:solidFill>
                  <a:srgbClr val="333333"/>
                </a:solidFill>
                <a:effectLst/>
                <a:latin typeface="Times New Roman" pitchFamily="18" charset="0"/>
                <a:ea typeface="Times New Roman" pitchFamily="18" charset="0"/>
                <a:cs typeface="Times New Roman" pitchFamily="18" charset="0"/>
              </a:rPr>
              <a:t>nR</a:t>
            </a:r>
            <a:r>
              <a:rPr kumimoji="0" lang="en-GB" sz="2000" b="0" i="0" u="none" strike="noStrike" cap="none" normalizeH="0" baseline="0" dirty="0" smtClean="0">
                <a:ln>
                  <a:noFill/>
                </a:ln>
                <a:solidFill>
                  <a:srgbClr val="333333"/>
                </a:solidFill>
                <a:effectLst/>
                <a:latin typeface="Times New Roman" pitchFamily="18" charset="0"/>
                <a:ea typeface="Times New Roman" pitchFamily="18" charset="0"/>
                <a:cs typeface="Times New Roman" pitchFamily="18" charset="0"/>
              </a:rPr>
              <a:t>(X</a:t>
            </a:r>
            <a:r>
              <a:rPr kumimoji="0" lang="en-GB" sz="2000" b="0" i="0" u="none" strike="noStrike" cap="none" normalizeH="0" baseline="-30000" dirty="0" smtClean="0">
                <a:ln>
                  <a:noFill/>
                </a:ln>
                <a:solidFill>
                  <a:srgbClr val="333333"/>
                </a:solidFill>
                <a:effectLst/>
                <a:latin typeface="Times New Roman" pitchFamily="18" charset="0"/>
                <a:ea typeface="Times New Roman" pitchFamily="18" charset="0"/>
                <a:cs typeface="Times New Roman" pitchFamily="18" charset="0"/>
              </a:rPr>
              <a:t>1</a:t>
            </a:r>
            <a:r>
              <a:rPr kumimoji="0" lang="en-GB" sz="2000" b="0" i="0" u="none" strike="noStrike" cap="none" normalizeH="0" baseline="0" dirty="0" smtClean="0">
                <a:ln>
                  <a:noFill/>
                </a:ln>
                <a:solidFill>
                  <a:srgbClr val="333333"/>
                </a:solidFill>
                <a:effectLst/>
                <a:latin typeface="Times New Roman" pitchFamily="18" charset="0"/>
                <a:ea typeface="Times New Roman" pitchFamily="18" charset="0"/>
                <a:cs typeface="Times New Roman" pitchFamily="18" charset="0"/>
              </a:rPr>
              <a:t>lnX</a:t>
            </a:r>
            <a:r>
              <a:rPr kumimoji="0" lang="en-GB" sz="2000" b="0" i="0" u="none" strike="noStrike" cap="none" normalizeH="0" baseline="-30000" dirty="0" smtClean="0">
                <a:ln>
                  <a:noFill/>
                </a:ln>
                <a:solidFill>
                  <a:srgbClr val="333333"/>
                </a:solidFill>
                <a:effectLst/>
                <a:latin typeface="Times New Roman" pitchFamily="18" charset="0"/>
                <a:ea typeface="Times New Roman" pitchFamily="18" charset="0"/>
                <a:cs typeface="Times New Roman" pitchFamily="18" charset="0"/>
              </a:rPr>
              <a:t>1 </a:t>
            </a:r>
            <a:r>
              <a:rPr kumimoji="0" lang="en-GB" sz="2000" b="0" i="0" u="none" strike="noStrike" cap="none" normalizeH="0" baseline="0" dirty="0" smtClean="0">
                <a:ln>
                  <a:noFill/>
                </a:ln>
                <a:solidFill>
                  <a:srgbClr val="333333"/>
                </a:solidFill>
                <a:effectLst/>
                <a:latin typeface="Times New Roman" pitchFamily="18" charset="0"/>
                <a:ea typeface="Times New Roman" pitchFamily="18" charset="0"/>
                <a:cs typeface="Times New Roman" pitchFamily="18" charset="0"/>
              </a:rPr>
              <a:t>+ X</a:t>
            </a:r>
            <a:r>
              <a:rPr kumimoji="0" lang="en-GB" sz="2000" b="0" i="0" u="none" strike="noStrike" cap="none" normalizeH="0" baseline="-30000" dirty="0" smtClean="0">
                <a:ln>
                  <a:noFill/>
                </a:ln>
                <a:solidFill>
                  <a:srgbClr val="333333"/>
                </a:solidFill>
                <a:effectLst/>
                <a:latin typeface="Times New Roman" pitchFamily="18" charset="0"/>
                <a:ea typeface="Times New Roman" pitchFamily="18" charset="0"/>
                <a:cs typeface="Times New Roman" pitchFamily="18" charset="0"/>
              </a:rPr>
              <a:t>2 </a:t>
            </a:r>
            <a:r>
              <a:rPr kumimoji="0" lang="en-GB" sz="2000" b="0" i="0" u="none" strike="noStrike" cap="none" normalizeH="0" baseline="0" dirty="0" smtClean="0">
                <a:ln>
                  <a:noFill/>
                </a:ln>
                <a:solidFill>
                  <a:srgbClr val="333333"/>
                </a:solidFill>
                <a:effectLst/>
                <a:latin typeface="Times New Roman" pitchFamily="18" charset="0"/>
                <a:ea typeface="Times New Roman" pitchFamily="18" charset="0"/>
                <a:cs typeface="Times New Roman" pitchFamily="18" charset="0"/>
              </a:rPr>
              <a:t>lnX</a:t>
            </a:r>
            <a:r>
              <a:rPr kumimoji="0" lang="en-GB" sz="2000" b="0" i="0" u="none" strike="noStrike" cap="none" normalizeH="0" baseline="-30000" dirty="0" smtClean="0">
                <a:ln>
                  <a:noFill/>
                </a:ln>
                <a:solidFill>
                  <a:srgbClr val="333333"/>
                </a:solidFill>
                <a:effectLst/>
                <a:latin typeface="Times New Roman" pitchFamily="18" charset="0"/>
                <a:ea typeface="Times New Roman" pitchFamily="18" charset="0"/>
                <a:cs typeface="Times New Roman" pitchFamily="18" charset="0"/>
              </a:rPr>
              <a:t>2</a:t>
            </a:r>
            <a:r>
              <a:rPr kumimoji="0" lang="en-GB" sz="2000" b="0" i="0" u="none" strike="noStrike" cap="none" normalizeH="0" baseline="0" dirty="0" smtClean="0">
                <a:ln>
                  <a:noFill/>
                </a:ln>
                <a:solidFill>
                  <a:srgbClr val="333333"/>
                </a:solidFill>
                <a:effectLst/>
                <a:latin typeface="Times New Roman" pitchFamily="18" charset="0"/>
                <a:ea typeface="Times New Roman" pitchFamily="18" charset="0"/>
                <a:cs typeface="Times New Roman" pitchFamily="18" charset="0"/>
              </a:rPr>
              <a:t>)</a:t>
            </a:r>
            <a:endParaRPr kumimoji="0" lang="en-GB" sz="20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justLow" defTabSz="914400" rtl="0" eaLnBrk="0" fontAlgn="base" latinLnBrk="0" hangingPunct="0">
              <a:lnSpc>
                <a:spcPct val="200000"/>
              </a:lnSpc>
              <a:spcBef>
                <a:spcPct val="0"/>
              </a:spcBef>
              <a:spcAft>
                <a:spcPct val="0"/>
              </a:spcAft>
              <a:buClrTx/>
              <a:buSzTx/>
              <a:buFontTx/>
              <a:buNone/>
              <a:tabLst/>
            </a:pPr>
            <a:r>
              <a:rPr kumimoji="0" lang="en-GB" sz="2000" b="0" i="0" u="none" strike="noStrike" cap="none" normalizeH="0" baseline="0" dirty="0" smtClean="0">
                <a:ln>
                  <a:noFill/>
                </a:ln>
                <a:solidFill>
                  <a:srgbClr val="333333"/>
                </a:solidFill>
                <a:effectLst/>
                <a:latin typeface="Times New Roman" pitchFamily="18" charset="0"/>
                <a:ea typeface="Times New Roman" pitchFamily="18" charset="0"/>
                <a:cs typeface="Times New Roman" pitchFamily="18" charset="0"/>
              </a:rPr>
              <a:t>			       = − </a:t>
            </a:r>
            <a:r>
              <a:rPr kumimoji="0" lang="en-GB" sz="2000" b="0" i="0" u="none" strike="noStrike" cap="none" normalizeH="0" baseline="0" dirty="0" err="1" smtClean="0">
                <a:ln>
                  <a:noFill/>
                </a:ln>
                <a:solidFill>
                  <a:srgbClr val="333333"/>
                </a:solidFill>
                <a:effectLst/>
                <a:latin typeface="Times New Roman" pitchFamily="18" charset="0"/>
                <a:ea typeface="Times New Roman" pitchFamily="18" charset="0"/>
                <a:cs typeface="Times New Roman" pitchFamily="18" charset="0"/>
              </a:rPr>
              <a:t>ΔS</a:t>
            </a:r>
            <a:r>
              <a:rPr kumimoji="0" lang="en-GB" sz="2000" b="0" i="0" u="none" strike="noStrike" cap="none" normalizeH="0" baseline="-30000" dirty="0" err="1" smtClean="0">
                <a:ln>
                  <a:noFill/>
                </a:ln>
                <a:solidFill>
                  <a:srgbClr val="333333"/>
                </a:solidFill>
                <a:effectLst/>
                <a:latin typeface="Times New Roman" pitchFamily="18" charset="0"/>
                <a:ea typeface="Times New Roman" pitchFamily="18" charset="0"/>
                <a:cs typeface="Times New Roman" pitchFamily="18" charset="0"/>
              </a:rPr>
              <a:t>mix</a:t>
            </a:r>
            <a:endParaRPr kumimoji="0" lang="en-GB" sz="20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justLow" defTabSz="914400" rtl="0" eaLnBrk="0" fontAlgn="base" latinLnBrk="0" hangingPunct="0">
              <a:lnSpc>
                <a:spcPct val="200000"/>
              </a:lnSpc>
              <a:spcBef>
                <a:spcPct val="0"/>
              </a:spcBef>
              <a:spcAft>
                <a:spcPct val="0"/>
              </a:spcAft>
              <a:buClrTx/>
              <a:buSzTx/>
              <a:buFontTx/>
              <a:buNone/>
              <a:tabLst/>
            </a:pPr>
            <a:r>
              <a:rPr kumimoji="0" lang="en-GB" sz="2000" b="0" i="0" u="none" strike="noStrike" cap="none" normalizeH="0" baseline="0" dirty="0" smtClean="0">
                <a:ln>
                  <a:noFill/>
                </a:ln>
                <a:solidFill>
                  <a:srgbClr val="333333"/>
                </a:solidFill>
                <a:effectLst/>
                <a:latin typeface="Times New Roman" pitchFamily="18" charset="0"/>
                <a:ea typeface="Times New Roman" pitchFamily="18" charset="0"/>
                <a:cs typeface="Times New Roman" pitchFamily="18" charset="0"/>
              </a:rPr>
              <a:t>		</a:t>
            </a:r>
            <a:r>
              <a:rPr kumimoji="0" lang="en-GB" sz="2000" b="0" i="0" u="none" strike="noStrike" cap="none" normalizeH="0" baseline="0" dirty="0" err="1" smtClean="0">
                <a:ln>
                  <a:noFill/>
                </a:ln>
                <a:solidFill>
                  <a:srgbClr val="333333"/>
                </a:solidFill>
                <a:effectLst/>
                <a:latin typeface="Times New Roman" pitchFamily="18" charset="0"/>
                <a:ea typeface="Times New Roman" pitchFamily="18" charset="0"/>
                <a:cs typeface="Times New Roman" pitchFamily="18" charset="0"/>
              </a:rPr>
              <a:t>ΔS</a:t>
            </a:r>
            <a:r>
              <a:rPr kumimoji="0" lang="en-GB" sz="2000" b="0" i="0" u="none" strike="noStrike" cap="none" normalizeH="0" baseline="-30000" dirty="0" err="1" smtClean="0">
                <a:ln>
                  <a:noFill/>
                </a:ln>
                <a:solidFill>
                  <a:srgbClr val="333333"/>
                </a:solidFill>
                <a:effectLst/>
                <a:latin typeface="Times New Roman" pitchFamily="18" charset="0"/>
                <a:ea typeface="Times New Roman" pitchFamily="18" charset="0"/>
                <a:cs typeface="Times New Roman" pitchFamily="18" charset="0"/>
              </a:rPr>
              <a:t>mix</a:t>
            </a:r>
            <a:r>
              <a:rPr kumimoji="0" lang="en-GB" sz="2000" b="0" i="0" u="none" strike="noStrike" cap="none" normalizeH="0" baseline="0" dirty="0" smtClean="0">
                <a:ln>
                  <a:noFill/>
                </a:ln>
                <a:solidFill>
                  <a:srgbClr val="333333"/>
                </a:solidFill>
                <a:effectLst/>
                <a:latin typeface="Times New Roman" pitchFamily="18" charset="0"/>
                <a:ea typeface="Times New Roman" pitchFamily="18" charset="0"/>
                <a:cs typeface="Times New Roman" pitchFamily="18" charset="0"/>
              </a:rPr>
              <a:t> = − </a:t>
            </a:r>
            <a:r>
              <a:rPr kumimoji="0" lang="en-GB" sz="2000" b="0" i="0" u="none" strike="noStrike" cap="none" normalizeH="0" baseline="0" dirty="0" err="1" smtClean="0">
                <a:ln>
                  <a:noFill/>
                </a:ln>
                <a:solidFill>
                  <a:srgbClr val="333333"/>
                </a:solidFill>
                <a:effectLst/>
                <a:latin typeface="Times New Roman" pitchFamily="18" charset="0"/>
                <a:ea typeface="Times New Roman" pitchFamily="18" charset="0"/>
                <a:cs typeface="Times New Roman" pitchFamily="18" charset="0"/>
              </a:rPr>
              <a:t>nR</a:t>
            </a:r>
            <a:r>
              <a:rPr kumimoji="0" lang="en-GB" sz="2000" b="0" i="0" u="none" strike="noStrike" cap="none" normalizeH="0" baseline="0" dirty="0" smtClean="0">
                <a:ln>
                  <a:noFill/>
                </a:ln>
                <a:solidFill>
                  <a:srgbClr val="333333"/>
                </a:solidFill>
                <a:effectLst/>
                <a:latin typeface="Times New Roman" pitchFamily="18" charset="0"/>
                <a:ea typeface="Times New Roman" pitchFamily="18" charset="0"/>
                <a:cs typeface="Times New Roman" pitchFamily="18" charset="0"/>
              </a:rPr>
              <a:t>(X</a:t>
            </a:r>
            <a:r>
              <a:rPr kumimoji="0" lang="en-GB" sz="2000" b="0" i="0" u="none" strike="noStrike" cap="none" normalizeH="0" baseline="-30000" dirty="0" smtClean="0">
                <a:ln>
                  <a:noFill/>
                </a:ln>
                <a:solidFill>
                  <a:srgbClr val="333333"/>
                </a:solidFill>
                <a:effectLst/>
                <a:latin typeface="Times New Roman" pitchFamily="18" charset="0"/>
                <a:ea typeface="Times New Roman" pitchFamily="18" charset="0"/>
                <a:cs typeface="Times New Roman" pitchFamily="18" charset="0"/>
              </a:rPr>
              <a:t>1 </a:t>
            </a:r>
            <a:r>
              <a:rPr kumimoji="0" lang="en-GB" sz="2000" b="0" i="0" u="none" strike="noStrike" cap="none" normalizeH="0" baseline="0" dirty="0" smtClean="0">
                <a:ln>
                  <a:noFill/>
                </a:ln>
                <a:solidFill>
                  <a:srgbClr val="333333"/>
                </a:solidFill>
                <a:effectLst/>
                <a:latin typeface="Times New Roman" pitchFamily="18" charset="0"/>
                <a:ea typeface="Times New Roman" pitchFamily="18" charset="0"/>
                <a:cs typeface="Times New Roman" pitchFamily="18" charset="0"/>
              </a:rPr>
              <a:t>lnX</a:t>
            </a:r>
            <a:r>
              <a:rPr kumimoji="0" lang="en-GB" sz="2000" b="0" i="0" u="none" strike="noStrike" cap="none" normalizeH="0" baseline="-30000" dirty="0" smtClean="0">
                <a:ln>
                  <a:noFill/>
                </a:ln>
                <a:solidFill>
                  <a:srgbClr val="333333"/>
                </a:solidFill>
                <a:effectLst/>
                <a:latin typeface="Times New Roman" pitchFamily="18" charset="0"/>
                <a:ea typeface="Times New Roman" pitchFamily="18" charset="0"/>
                <a:cs typeface="Times New Roman" pitchFamily="18" charset="0"/>
              </a:rPr>
              <a:t>1 </a:t>
            </a:r>
            <a:r>
              <a:rPr kumimoji="0" lang="en-GB" sz="2000" b="0" i="0" u="none" strike="noStrike" cap="none" normalizeH="0" baseline="0" dirty="0" smtClean="0">
                <a:ln>
                  <a:noFill/>
                </a:ln>
                <a:solidFill>
                  <a:srgbClr val="333333"/>
                </a:solidFill>
                <a:effectLst/>
                <a:latin typeface="Times New Roman" pitchFamily="18" charset="0"/>
                <a:ea typeface="Times New Roman" pitchFamily="18" charset="0"/>
                <a:cs typeface="Times New Roman" pitchFamily="18" charset="0"/>
              </a:rPr>
              <a:t>+ X</a:t>
            </a:r>
            <a:r>
              <a:rPr kumimoji="0" lang="en-GB" sz="2000" b="0" i="0" u="none" strike="noStrike" cap="none" normalizeH="0" baseline="-30000" dirty="0" smtClean="0">
                <a:ln>
                  <a:noFill/>
                </a:ln>
                <a:solidFill>
                  <a:srgbClr val="333333"/>
                </a:solidFill>
                <a:effectLst/>
                <a:latin typeface="Times New Roman" pitchFamily="18" charset="0"/>
                <a:ea typeface="Times New Roman" pitchFamily="18" charset="0"/>
                <a:cs typeface="Times New Roman" pitchFamily="18" charset="0"/>
              </a:rPr>
              <a:t>2 </a:t>
            </a:r>
            <a:r>
              <a:rPr kumimoji="0" lang="en-GB" sz="2000" b="0" i="0" u="none" strike="noStrike" cap="none" normalizeH="0" baseline="0" dirty="0" smtClean="0">
                <a:ln>
                  <a:noFill/>
                </a:ln>
                <a:solidFill>
                  <a:srgbClr val="333333"/>
                </a:solidFill>
                <a:effectLst/>
                <a:latin typeface="Times New Roman" pitchFamily="18" charset="0"/>
                <a:ea typeface="Times New Roman" pitchFamily="18" charset="0"/>
                <a:cs typeface="Times New Roman" pitchFamily="18" charset="0"/>
              </a:rPr>
              <a:t>lnX</a:t>
            </a:r>
            <a:r>
              <a:rPr kumimoji="0" lang="en-GB" sz="2000" b="0" i="0" u="none" strike="noStrike" cap="none" normalizeH="0" baseline="-30000" dirty="0" smtClean="0">
                <a:ln>
                  <a:noFill/>
                </a:ln>
                <a:solidFill>
                  <a:srgbClr val="333333"/>
                </a:solidFill>
                <a:effectLst/>
                <a:latin typeface="Times New Roman" pitchFamily="18" charset="0"/>
                <a:ea typeface="Times New Roman" pitchFamily="18" charset="0"/>
                <a:cs typeface="Times New Roman" pitchFamily="18" charset="0"/>
              </a:rPr>
              <a:t>2</a:t>
            </a:r>
            <a:r>
              <a:rPr kumimoji="0" lang="en-GB" sz="2000" b="0" i="0" u="none" strike="noStrike" cap="none" normalizeH="0" baseline="0" dirty="0" smtClean="0">
                <a:ln>
                  <a:noFill/>
                </a:ln>
                <a:solidFill>
                  <a:srgbClr val="333333"/>
                </a:solidFill>
                <a:effectLst/>
                <a:latin typeface="Times New Roman" pitchFamily="18" charset="0"/>
                <a:ea typeface="Times New Roman" pitchFamily="18" charset="0"/>
                <a:cs typeface="Times New Roman" pitchFamily="18" charset="0"/>
              </a:rPr>
              <a:t>)			(10)</a:t>
            </a:r>
            <a:endParaRPr kumimoji="0" lang="en-GB" sz="20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1239045" name="Rectangle 5"/>
          <p:cNvSpPr>
            <a:spLocks noChangeArrowheads="1"/>
          </p:cNvSpPr>
          <p:nvPr/>
        </p:nvSpPr>
        <p:spPr bwMode="auto">
          <a:xfrm>
            <a:off x="381000" y="5255568"/>
            <a:ext cx="8382000" cy="147732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0" eaLnBrk="1" fontAlgn="base" latinLnBrk="0" hangingPunct="1">
              <a:lnSpc>
                <a:spcPct val="150000"/>
              </a:lnSpc>
              <a:spcBef>
                <a:spcPct val="0"/>
              </a:spcBef>
              <a:spcAft>
                <a:spcPct val="0"/>
              </a:spcAft>
              <a:buClrTx/>
              <a:buSzTx/>
              <a:buFontTx/>
              <a:buNone/>
              <a:tabLst/>
            </a:pPr>
            <a:r>
              <a:rPr kumimoji="0" lang="en-GB" sz="2000" b="0" i="0" u="none" strike="noStrike" cap="none" normalizeH="0" baseline="0" dirty="0" smtClean="0">
                <a:ln>
                  <a:noFill/>
                </a:ln>
                <a:solidFill>
                  <a:srgbClr val="333333"/>
                </a:solidFill>
                <a:effectLst/>
                <a:latin typeface="Times New Roman" pitchFamily="18" charset="0"/>
                <a:ea typeface="Times New Roman" pitchFamily="18" charset="0"/>
                <a:cs typeface="Times New Roman" pitchFamily="18" charset="0"/>
              </a:rPr>
              <a:t>Since the mole fractions again lead to negative values for </a:t>
            </a:r>
            <a:r>
              <a:rPr kumimoji="0" lang="en-GB" sz="2000" b="0" i="0" u="none" strike="noStrike" cap="none" normalizeH="0" baseline="0" dirty="0" err="1" smtClean="0">
                <a:ln>
                  <a:noFill/>
                </a:ln>
                <a:solidFill>
                  <a:srgbClr val="333333"/>
                </a:solidFill>
                <a:effectLst/>
                <a:latin typeface="Times New Roman" pitchFamily="18" charset="0"/>
                <a:ea typeface="Times New Roman" pitchFamily="18" charset="0"/>
                <a:cs typeface="Times New Roman" pitchFamily="18" charset="0"/>
              </a:rPr>
              <a:t>ln</a:t>
            </a:r>
            <a:r>
              <a:rPr kumimoji="0" lang="en-GB" sz="2000" b="0" i="0" u="none" strike="noStrike" cap="none" normalizeH="0" baseline="0" dirty="0" smtClean="0">
                <a:ln>
                  <a:noFill/>
                </a:ln>
                <a:solidFill>
                  <a:srgbClr val="333333"/>
                </a:solidFill>
                <a:effectLst/>
                <a:latin typeface="Times New Roman" pitchFamily="18" charset="0"/>
                <a:ea typeface="Times New Roman" pitchFamily="18" charset="0"/>
                <a:cs typeface="Times New Roman" pitchFamily="18" charset="0"/>
              </a:rPr>
              <a:t> X</a:t>
            </a:r>
            <a:r>
              <a:rPr kumimoji="0" lang="en-GB" sz="2000" b="0" i="0" u="none" strike="noStrike" cap="none" normalizeH="0" baseline="-30000" dirty="0" smtClean="0">
                <a:ln>
                  <a:noFill/>
                </a:ln>
                <a:solidFill>
                  <a:srgbClr val="333333"/>
                </a:solidFill>
                <a:effectLst/>
                <a:latin typeface="Times New Roman" pitchFamily="18" charset="0"/>
                <a:ea typeface="Times New Roman" pitchFamily="18" charset="0"/>
                <a:cs typeface="Times New Roman" pitchFamily="18" charset="0"/>
              </a:rPr>
              <a:t>1</a:t>
            </a:r>
            <a:r>
              <a:rPr kumimoji="0" lang="en-GB" sz="2000" b="0" i="0" u="none" strike="noStrike" cap="none" normalizeH="0" baseline="0" dirty="0" smtClean="0">
                <a:ln>
                  <a:noFill/>
                </a:ln>
                <a:solidFill>
                  <a:srgbClr val="333333"/>
                </a:solidFill>
                <a:effectLst/>
                <a:latin typeface="Times New Roman" pitchFamily="18" charset="0"/>
                <a:ea typeface="Times New Roman" pitchFamily="18" charset="0"/>
                <a:cs typeface="Times New Roman" pitchFamily="18" charset="0"/>
              </a:rPr>
              <a:t> and </a:t>
            </a:r>
            <a:r>
              <a:rPr kumimoji="0" lang="en-GB" sz="2000" b="0" i="0" u="none" strike="noStrike" cap="none" normalizeH="0" baseline="0" dirty="0" err="1" smtClean="0">
                <a:ln>
                  <a:noFill/>
                </a:ln>
                <a:solidFill>
                  <a:srgbClr val="333333"/>
                </a:solidFill>
                <a:effectLst/>
                <a:latin typeface="Times New Roman" pitchFamily="18" charset="0"/>
                <a:ea typeface="Times New Roman" pitchFamily="18" charset="0"/>
                <a:cs typeface="Times New Roman" pitchFamily="18" charset="0"/>
              </a:rPr>
              <a:t>ln</a:t>
            </a:r>
            <a:r>
              <a:rPr kumimoji="0" lang="en-GB" sz="2000" b="0" i="0" u="none" strike="noStrike" cap="none" normalizeH="0" baseline="0" dirty="0" smtClean="0">
                <a:ln>
                  <a:noFill/>
                </a:ln>
                <a:solidFill>
                  <a:srgbClr val="333333"/>
                </a:solidFill>
                <a:effectLst/>
                <a:latin typeface="Times New Roman" pitchFamily="18" charset="0"/>
                <a:ea typeface="Times New Roman" pitchFamily="18" charset="0"/>
                <a:cs typeface="Times New Roman" pitchFamily="18" charset="0"/>
              </a:rPr>
              <a:t> X</a:t>
            </a:r>
            <a:r>
              <a:rPr kumimoji="0" lang="en-GB" sz="2000" b="0" i="0" u="none" strike="noStrike" cap="none" normalizeH="0" baseline="-30000" dirty="0" smtClean="0">
                <a:ln>
                  <a:noFill/>
                </a:ln>
                <a:solidFill>
                  <a:srgbClr val="333333"/>
                </a:solidFill>
                <a:effectLst/>
                <a:latin typeface="Times New Roman" pitchFamily="18" charset="0"/>
                <a:ea typeface="Times New Roman" pitchFamily="18" charset="0"/>
                <a:cs typeface="Times New Roman" pitchFamily="18" charset="0"/>
              </a:rPr>
              <a:t>2</a:t>
            </a:r>
            <a:r>
              <a:rPr kumimoji="0" lang="en-GB" sz="2000" b="0" i="0" u="none" strike="noStrike" cap="none" normalizeH="0" baseline="0" dirty="0" smtClean="0">
                <a:ln>
                  <a:noFill/>
                </a:ln>
                <a:solidFill>
                  <a:srgbClr val="333333"/>
                </a:solidFill>
                <a:effectLst/>
                <a:latin typeface="Times New Roman" pitchFamily="18" charset="0"/>
                <a:ea typeface="Times New Roman" pitchFamily="18" charset="0"/>
                <a:cs typeface="Times New Roman" pitchFamily="18" charset="0"/>
              </a:rPr>
              <a:t>, the negative sign in front of the equation makes </a:t>
            </a:r>
            <a:r>
              <a:rPr kumimoji="0" lang="en-GB" sz="2000" b="0" i="0" u="none" strike="noStrike" cap="none" normalizeH="0" baseline="0" dirty="0" err="1" smtClean="0">
                <a:ln>
                  <a:noFill/>
                </a:ln>
                <a:solidFill>
                  <a:srgbClr val="333333"/>
                </a:solidFill>
                <a:effectLst/>
                <a:latin typeface="Times New Roman" pitchFamily="18" charset="0"/>
                <a:ea typeface="Times New Roman" pitchFamily="18" charset="0"/>
                <a:cs typeface="Times New Roman" pitchFamily="18" charset="0"/>
              </a:rPr>
              <a:t>ΔS</a:t>
            </a:r>
            <a:r>
              <a:rPr kumimoji="0" lang="en-GB" sz="2000" b="0" i="0" u="none" strike="noStrike" cap="none" normalizeH="0" baseline="-30000" dirty="0" err="1" smtClean="0">
                <a:ln>
                  <a:noFill/>
                </a:ln>
                <a:solidFill>
                  <a:srgbClr val="333333"/>
                </a:solidFill>
                <a:effectLst/>
                <a:latin typeface="Times New Roman" pitchFamily="18" charset="0"/>
                <a:ea typeface="Times New Roman" pitchFamily="18" charset="0"/>
                <a:cs typeface="Times New Roman" pitchFamily="18" charset="0"/>
              </a:rPr>
              <a:t>mix</a:t>
            </a:r>
            <a:r>
              <a:rPr kumimoji="0" lang="en-GB" sz="2000" b="0" i="0" u="none" strike="noStrike" cap="none" normalizeH="0" baseline="0" dirty="0" smtClean="0">
                <a:ln>
                  <a:noFill/>
                </a:ln>
                <a:solidFill>
                  <a:srgbClr val="333333"/>
                </a:solidFill>
                <a:effectLst/>
                <a:latin typeface="Times New Roman" pitchFamily="18" charset="0"/>
                <a:ea typeface="Times New Roman" pitchFamily="18" charset="0"/>
                <a:cs typeface="Times New Roman" pitchFamily="18" charset="0"/>
              </a:rPr>
              <a:t> positive, as expected. This agrees with the idea that mixing is a spontaneous process.</a:t>
            </a:r>
            <a:endParaRPr kumimoji="0" lang="en-GB" sz="20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7" name="مستطيل 6"/>
          <p:cNvSpPr/>
          <p:nvPr/>
        </p:nvSpPr>
        <p:spPr>
          <a:xfrm>
            <a:off x="1905000" y="4648200"/>
            <a:ext cx="3886200" cy="6096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n>
                <a:solidFill>
                  <a:schemeClr val="tx1"/>
                </a:solidFill>
              </a:ln>
            </a:endParaRPr>
          </a:p>
        </p:txBody>
      </p:sp>
    </p:spTree>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3"/>
          <p:cNvPicPr>
            <a:picLocks noChangeAspect="1" noChangeArrowheads="1"/>
          </p:cNvPicPr>
          <p:nvPr/>
        </p:nvPicPr>
        <p:blipFill>
          <a:blip r:embed="rId2" cstate="print"/>
          <a:srcRect/>
          <a:stretch>
            <a:fillRect/>
          </a:stretch>
        </p:blipFill>
        <p:spPr bwMode="auto">
          <a:xfrm>
            <a:off x="0" y="0"/>
            <a:ext cx="9177276" cy="6858000"/>
          </a:xfrm>
          <a:prstGeom prst="rect">
            <a:avLst/>
          </a:prstGeom>
          <a:noFill/>
          <a:ln w="9525">
            <a:noFill/>
            <a:miter lim="800000"/>
            <a:headEnd/>
            <a:tailEnd/>
          </a:ln>
        </p:spPr>
      </p:pic>
      <p:pic>
        <p:nvPicPr>
          <p:cNvPr id="1150984" name="Picture 8"/>
          <p:cNvPicPr>
            <a:picLocks noChangeAspect="1" noChangeArrowheads="1"/>
          </p:cNvPicPr>
          <p:nvPr/>
        </p:nvPicPr>
        <p:blipFill>
          <a:blip r:embed="rId3" cstate="print"/>
          <a:srcRect/>
          <a:stretch>
            <a:fillRect/>
          </a:stretch>
        </p:blipFill>
        <p:spPr bwMode="auto">
          <a:xfrm>
            <a:off x="0" y="-76200"/>
            <a:ext cx="8406369" cy="4648200"/>
          </a:xfrm>
          <a:prstGeom prst="rect">
            <a:avLst/>
          </a:prstGeom>
          <a:noFill/>
          <a:ln w="9525">
            <a:noFill/>
            <a:miter lim="800000"/>
            <a:headEnd/>
            <a:tailEnd/>
          </a:ln>
          <a:effectLst/>
        </p:spPr>
      </p:pic>
      <p:sp>
        <p:nvSpPr>
          <p:cNvPr id="1150977" name="Rectangle 1"/>
          <p:cNvSpPr>
            <a:spLocks noChangeArrowheads="1"/>
          </p:cNvSpPr>
          <p:nvPr/>
        </p:nvSpPr>
        <p:spPr bwMode="auto">
          <a:xfrm>
            <a:off x="381000" y="106977"/>
            <a:ext cx="7239000" cy="52322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0" eaLnBrk="1" fontAlgn="base" latinLnBrk="0" hangingPunct="1">
              <a:lnSpc>
                <a:spcPct val="100000"/>
              </a:lnSpc>
              <a:spcBef>
                <a:spcPct val="0"/>
              </a:spcBef>
              <a:spcAft>
                <a:spcPct val="0"/>
              </a:spcAft>
              <a:buClrTx/>
              <a:buSzTx/>
              <a:buFontTx/>
              <a:buNone/>
              <a:tabLst/>
            </a:pPr>
            <a:r>
              <a:rPr lang="en-GB" sz="2800" b="1" i="1" dirty="0" smtClean="0">
                <a:latin typeface="Times New Roman" pitchFamily="18" charset="0"/>
                <a:ea typeface="Calibri" pitchFamily="34" charset="0"/>
                <a:cs typeface="Times New Roman" pitchFamily="18" charset="0"/>
              </a:rPr>
              <a:t>T</a:t>
            </a:r>
            <a:r>
              <a:rPr kumimoji="0" lang="en-GB" sz="2800" b="1" i="1"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he Entropy of Mixed Ideal Gases</a:t>
            </a:r>
            <a:endParaRPr kumimoji="0" lang="en-GB" sz="2800" b="0" i="1" u="none" strike="noStrike" cap="none" normalizeH="0" baseline="0" dirty="0" smtClean="0">
              <a:ln>
                <a:noFill/>
              </a:ln>
              <a:solidFill>
                <a:schemeClr val="tx1"/>
              </a:solidFill>
              <a:effectLst/>
              <a:latin typeface="Arial" pitchFamily="34" charset="0"/>
              <a:cs typeface="Arial" pitchFamily="34" charset="0"/>
            </a:endParaRPr>
          </a:p>
        </p:txBody>
      </p:sp>
      <p:pic>
        <p:nvPicPr>
          <p:cNvPr id="11" name="Picture 10"/>
          <p:cNvPicPr>
            <a:picLocks noChangeAspect="1" noChangeArrowheads="1"/>
          </p:cNvPicPr>
          <p:nvPr/>
        </p:nvPicPr>
        <p:blipFill>
          <a:blip r:embed="rId4" cstate="print"/>
          <a:srcRect/>
          <a:stretch>
            <a:fillRect/>
          </a:stretch>
        </p:blipFill>
        <p:spPr bwMode="auto">
          <a:xfrm>
            <a:off x="838200" y="4572000"/>
            <a:ext cx="10043091" cy="2438400"/>
          </a:xfrm>
          <a:prstGeom prst="rect">
            <a:avLst/>
          </a:prstGeom>
          <a:noFill/>
          <a:ln w="9525">
            <a:noFill/>
            <a:miter lim="800000"/>
            <a:headEnd/>
            <a:tailEnd/>
          </a:ln>
          <a:effectLst/>
        </p:spPr>
      </p:pic>
      <p:sp>
        <p:nvSpPr>
          <p:cNvPr id="12" name="مربع نص 11"/>
          <p:cNvSpPr txBox="1"/>
          <p:nvPr/>
        </p:nvSpPr>
        <p:spPr>
          <a:xfrm>
            <a:off x="7620000" y="6248400"/>
            <a:ext cx="301686" cy="369332"/>
          </a:xfrm>
          <a:prstGeom prst="rect">
            <a:avLst/>
          </a:prstGeom>
          <a:noFill/>
        </p:spPr>
        <p:txBody>
          <a:bodyPr wrap="none" rtlCol="0">
            <a:spAutoFit/>
          </a:bodyPr>
          <a:lstStyle/>
          <a:p>
            <a:r>
              <a:rPr lang="en-GB" dirty="0" smtClean="0"/>
              <a:t>1</a:t>
            </a:r>
            <a:endParaRPr lang="en-GB" dirty="0"/>
          </a:p>
        </p:txBody>
      </p:sp>
    </p:spTree>
  </p:cSld>
  <p:clrMapOvr>
    <a:masterClrMapping/>
  </p:clrMapOvr>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3"/>
          <p:cNvPicPr>
            <a:picLocks noChangeAspect="1" noChangeArrowheads="1"/>
          </p:cNvPicPr>
          <p:nvPr/>
        </p:nvPicPr>
        <p:blipFill>
          <a:blip r:embed="rId2" cstate="print"/>
          <a:srcRect/>
          <a:stretch>
            <a:fillRect/>
          </a:stretch>
        </p:blipFill>
        <p:spPr bwMode="auto">
          <a:xfrm>
            <a:off x="0" y="0"/>
            <a:ext cx="9177276" cy="6858000"/>
          </a:xfrm>
          <a:prstGeom prst="rect">
            <a:avLst/>
          </a:prstGeom>
          <a:noFill/>
          <a:ln w="9525">
            <a:noFill/>
            <a:miter lim="800000"/>
            <a:headEnd/>
            <a:tailEnd/>
          </a:ln>
        </p:spPr>
      </p:pic>
      <p:sp>
        <p:nvSpPr>
          <p:cNvPr id="1149963" name="Rectangle 11"/>
          <p:cNvSpPr>
            <a:spLocks noChangeArrowheads="1"/>
          </p:cNvSpPr>
          <p:nvPr/>
        </p:nvSpPr>
        <p:spPr bwMode="auto">
          <a:xfrm>
            <a:off x="152400" y="228600"/>
            <a:ext cx="6096000" cy="40011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0" eaLnBrk="1" fontAlgn="base" latinLnBrk="0" hangingPunct="1">
              <a:lnSpc>
                <a:spcPct val="100000"/>
              </a:lnSpc>
              <a:spcBef>
                <a:spcPct val="0"/>
              </a:spcBef>
              <a:spcAft>
                <a:spcPct val="0"/>
              </a:spcAft>
              <a:buClrTx/>
              <a:buSzTx/>
              <a:buFontTx/>
              <a:buNone/>
              <a:tabLst/>
            </a:pPr>
            <a:r>
              <a:rPr kumimoji="0" lang="en-GB"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mole fraction is:</a:t>
            </a:r>
            <a:endParaRPr kumimoji="0" lang="en-GB" sz="2000" b="0" i="0" u="none" strike="noStrike" cap="none" normalizeH="0" baseline="0" dirty="0" smtClean="0">
              <a:ln>
                <a:noFill/>
              </a:ln>
              <a:solidFill>
                <a:schemeClr val="tx1"/>
              </a:solidFill>
              <a:effectLst/>
              <a:latin typeface="Arial" pitchFamily="34" charset="0"/>
              <a:cs typeface="Arial" pitchFamily="34" charset="0"/>
            </a:endParaRPr>
          </a:p>
        </p:txBody>
      </p:sp>
      <p:pic>
        <p:nvPicPr>
          <p:cNvPr id="1149979" name="Picture 27"/>
          <p:cNvPicPr>
            <a:picLocks noChangeAspect="1" noChangeArrowheads="1"/>
          </p:cNvPicPr>
          <p:nvPr/>
        </p:nvPicPr>
        <p:blipFill>
          <a:blip r:embed="rId3" cstate="print"/>
          <a:srcRect/>
          <a:stretch>
            <a:fillRect/>
          </a:stretch>
        </p:blipFill>
        <p:spPr bwMode="auto">
          <a:xfrm>
            <a:off x="998048" y="609600"/>
            <a:ext cx="9593752" cy="2667000"/>
          </a:xfrm>
          <a:prstGeom prst="rect">
            <a:avLst/>
          </a:prstGeom>
          <a:noFill/>
          <a:ln w="9525">
            <a:noFill/>
            <a:miter lim="800000"/>
            <a:headEnd/>
            <a:tailEnd/>
          </a:ln>
          <a:effectLst/>
        </p:spPr>
      </p:pic>
      <p:sp>
        <p:nvSpPr>
          <p:cNvPr id="30" name="مربع نص 29"/>
          <p:cNvSpPr txBox="1"/>
          <p:nvPr/>
        </p:nvSpPr>
        <p:spPr>
          <a:xfrm>
            <a:off x="7927914" y="2514600"/>
            <a:ext cx="301686" cy="369332"/>
          </a:xfrm>
          <a:prstGeom prst="rect">
            <a:avLst/>
          </a:prstGeom>
          <a:noFill/>
        </p:spPr>
        <p:txBody>
          <a:bodyPr wrap="none" rtlCol="0">
            <a:spAutoFit/>
          </a:bodyPr>
          <a:lstStyle/>
          <a:p>
            <a:r>
              <a:rPr lang="en-GB" dirty="0" smtClean="0"/>
              <a:t>2</a:t>
            </a:r>
            <a:endParaRPr lang="en-GB" dirty="0"/>
          </a:p>
        </p:txBody>
      </p:sp>
      <p:sp>
        <p:nvSpPr>
          <p:cNvPr id="31" name="مستطيل 30"/>
          <p:cNvSpPr/>
          <p:nvPr/>
        </p:nvSpPr>
        <p:spPr>
          <a:xfrm>
            <a:off x="228600" y="3486090"/>
            <a:ext cx="2504212" cy="400110"/>
          </a:xfrm>
          <a:prstGeom prst="rect">
            <a:avLst/>
          </a:prstGeom>
        </p:spPr>
        <p:txBody>
          <a:bodyPr wrap="none">
            <a:spAutoFit/>
          </a:bodyPr>
          <a:lstStyle/>
          <a:p>
            <a:r>
              <a:rPr lang="en-GB" sz="2000" dirty="0" smtClean="0">
                <a:latin typeface="Times New Roman" pitchFamily="18" charset="0"/>
                <a:cs typeface="Times New Roman" pitchFamily="18" charset="0"/>
              </a:rPr>
              <a:t>using equation 1 and 2</a:t>
            </a:r>
            <a:endParaRPr lang="en-GB" sz="2000" dirty="0">
              <a:latin typeface="Times New Roman" pitchFamily="18" charset="0"/>
              <a:cs typeface="Times New Roman" pitchFamily="18" charset="0"/>
            </a:endParaRPr>
          </a:p>
        </p:txBody>
      </p:sp>
      <p:pic>
        <p:nvPicPr>
          <p:cNvPr id="32" name="Picture 1"/>
          <p:cNvPicPr>
            <a:picLocks noChangeAspect="1" noChangeArrowheads="1"/>
          </p:cNvPicPr>
          <p:nvPr/>
        </p:nvPicPr>
        <p:blipFill>
          <a:blip r:embed="rId4" cstate="print"/>
          <a:srcRect/>
          <a:stretch>
            <a:fillRect/>
          </a:stretch>
        </p:blipFill>
        <p:spPr bwMode="auto">
          <a:xfrm>
            <a:off x="838200" y="4250874"/>
            <a:ext cx="10746176" cy="2302326"/>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3"/>
          <p:cNvPicPr>
            <a:picLocks noChangeAspect="1" noChangeArrowheads="1"/>
          </p:cNvPicPr>
          <p:nvPr/>
        </p:nvPicPr>
        <p:blipFill>
          <a:blip r:embed="rId2" cstate="print"/>
          <a:srcRect/>
          <a:stretch>
            <a:fillRect/>
          </a:stretch>
        </p:blipFill>
        <p:spPr bwMode="auto">
          <a:xfrm>
            <a:off x="0" y="0"/>
            <a:ext cx="9177276" cy="6858000"/>
          </a:xfrm>
          <a:prstGeom prst="rect">
            <a:avLst/>
          </a:prstGeom>
          <a:noFill/>
          <a:ln w="9525">
            <a:noFill/>
            <a:miter lim="800000"/>
            <a:headEnd/>
            <a:tailEnd/>
          </a:ln>
        </p:spPr>
      </p:pic>
      <p:pic>
        <p:nvPicPr>
          <p:cNvPr id="1027" name="Picture 3"/>
          <p:cNvPicPr>
            <a:picLocks noChangeAspect="1" noChangeArrowheads="1"/>
          </p:cNvPicPr>
          <p:nvPr/>
        </p:nvPicPr>
        <p:blipFill>
          <a:blip r:embed="rId3" cstate="print"/>
          <a:srcRect/>
          <a:stretch>
            <a:fillRect/>
          </a:stretch>
        </p:blipFill>
        <p:spPr bwMode="auto">
          <a:xfrm>
            <a:off x="18446" y="0"/>
            <a:ext cx="9125554" cy="3240360"/>
          </a:xfrm>
          <a:prstGeom prst="rect">
            <a:avLst/>
          </a:prstGeom>
          <a:noFill/>
          <a:ln w="9525">
            <a:noFill/>
            <a:miter lim="800000"/>
            <a:headEnd/>
            <a:tailEnd/>
          </a:ln>
        </p:spPr>
      </p:pic>
    </p:spTree>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3"/>
          <p:cNvPicPr>
            <a:picLocks noChangeAspect="1" noChangeArrowheads="1"/>
          </p:cNvPicPr>
          <p:nvPr/>
        </p:nvPicPr>
        <p:blipFill>
          <a:blip r:embed="rId2" cstate="print"/>
          <a:srcRect/>
          <a:stretch>
            <a:fillRect/>
          </a:stretch>
        </p:blipFill>
        <p:spPr bwMode="auto">
          <a:xfrm>
            <a:off x="0" y="0"/>
            <a:ext cx="9177276" cy="6858000"/>
          </a:xfrm>
          <a:prstGeom prst="rect">
            <a:avLst/>
          </a:prstGeom>
          <a:noFill/>
          <a:ln w="9525">
            <a:noFill/>
            <a:miter lim="800000"/>
            <a:headEnd/>
            <a:tailEnd/>
          </a:ln>
        </p:spPr>
      </p:pic>
      <p:sp>
        <p:nvSpPr>
          <p:cNvPr id="1238017" name="Rectangle 1"/>
          <p:cNvSpPr>
            <a:spLocks noChangeArrowheads="1"/>
          </p:cNvSpPr>
          <p:nvPr/>
        </p:nvSpPr>
        <p:spPr bwMode="auto">
          <a:xfrm>
            <a:off x="381000" y="228600"/>
            <a:ext cx="4854214" cy="52322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justLow" defTabSz="914400" rtl="0" eaLnBrk="1" fontAlgn="base" latinLnBrk="0" hangingPunct="1">
              <a:lnSpc>
                <a:spcPct val="100000"/>
              </a:lnSpc>
              <a:spcBef>
                <a:spcPct val="0"/>
              </a:spcBef>
              <a:spcAft>
                <a:spcPct val="0"/>
              </a:spcAft>
              <a:buClrTx/>
              <a:buSzTx/>
              <a:buFontTx/>
              <a:buNone/>
              <a:tabLst/>
            </a:pPr>
            <a:r>
              <a:rPr kumimoji="0" lang="en-GB" sz="2800" b="1" i="1"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Enthalpy of mixing ideal gases</a:t>
            </a:r>
            <a:endParaRPr kumimoji="0" lang="en-GB" sz="2800" b="0" i="1"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1238018" name="Rectangle 2"/>
          <p:cNvSpPr>
            <a:spLocks noChangeArrowheads="1"/>
          </p:cNvSpPr>
          <p:nvPr/>
        </p:nvSpPr>
        <p:spPr bwMode="auto">
          <a:xfrm>
            <a:off x="228600" y="790813"/>
            <a:ext cx="8534400" cy="332398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0" eaLnBrk="1" fontAlgn="base" latinLnBrk="0" hangingPunct="1">
              <a:lnSpc>
                <a:spcPct val="150000"/>
              </a:lnSpc>
              <a:spcBef>
                <a:spcPct val="0"/>
              </a:spcBef>
              <a:spcAft>
                <a:spcPct val="0"/>
              </a:spcAft>
              <a:buClrTx/>
              <a:buSzTx/>
              <a:buFontTx/>
              <a:buNone/>
              <a:tabLst/>
            </a:pPr>
            <a:r>
              <a:rPr kumimoji="0" lang="en-GB" sz="2000" b="0" i="0" u="none" strike="noStrike" cap="none" normalizeH="0" baseline="0" dirty="0" smtClean="0">
                <a:ln>
                  <a:noFill/>
                </a:ln>
                <a:solidFill>
                  <a:srgbClr val="333333"/>
                </a:solidFill>
                <a:effectLst/>
                <a:latin typeface="Times New Roman" pitchFamily="18" charset="0"/>
                <a:ea typeface="Times New Roman" pitchFamily="18" charset="0"/>
                <a:cs typeface="Times New Roman" pitchFamily="18" charset="0"/>
              </a:rPr>
              <a:t>We know that in an ideal system ΔG=ΔH−TΔS, but this equation can also be applied to the thermodynamics of mixing and solved for the enthalpy of mixing so that it reads</a:t>
            </a:r>
            <a:endParaRPr kumimoji="0" lang="en-GB" sz="20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justLow" defTabSz="914400" rtl="0" eaLnBrk="0" fontAlgn="base" latinLnBrk="0" hangingPunct="0">
              <a:lnSpc>
                <a:spcPct val="200000"/>
              </a:lnSpc>
              <a:spcBef>
                <a:spcPct val="0"/>
              </a:spcBef>
              <a:spcAft>
                <a:spcPct val="0"/>
              </a:spcAft>
              <a:buClrTx/>
              <a:buSzTx/>
              <a:buFontTx/>
              <a:buNone/>
              <a:tabLst/>
            </a:pPr>
            <a:r>
              <a:rPr kumimoji="0" lang="en-GB" sz="2000" b="0" i="0" u="none" strike="noStrike" cap="none" normalizeH="0" baseline="0" dirty="0" smtClean="0">
                <a:ln>
                  <a:noFill/>
                </a:ln>
                <a:solidFill>
                  <a:srgbClr val="333333"/>
                </a:solidFill>
                <a:effectLst/>
                <a:latin typeface="Times New Roman" pitchFamily="18" charset="0"/>
                <a:ea typeface="Times New Roman" pitchFamily="18" charset="0"/>
                <a:cs typeface="Times New Roman" pitchFamily="18" charset="0"/>
              </a:rPr>
              <a:t>		</a:t>
            </a:r>
            <a:r>
              <a:rPr kumimoji="0" lang="en-GB" sz="2000" b="0" i="0" u="none" strike="noStrike" cap="none" normalizeH="0" baseline="0" dirty="0" err="1" smtClean="0">
                <a:ln>
                  <a:noFill/>
                </a:ln>
                <a:solidFill>
                  <a:srgbClr val="333333"/>
                </a:solidFill>
                <a:effectLst/>
                <a:latin typeface="Times New Roman" pitchFamily="18" charset="0"/>
                <a:ea typeface="Times New Roman" pitchFamily="18" charset="0"/>
                <a:cs typeface="Times New Roman" pitchFamily="18" charset="0"/>
              </a:rPr>
              <a:t>ΔH</a:t>
            </a:r>
            <a:r>
              <a:rPr kumimoji="0" lang="en-GB" sz="2000" b="0" i="0" u="none" strike="noStrike" cap="none" normalizeH="0" baseline="-30000" dirty="0" err="1" smtClean="0">
                <a:ln>
                  <a:noFill/>
                </a:ln>
                <a:solidFill>
                  <a:srgbClr val="333333"/>
                </a:solidFill>
                <a:effectLst/>
                <a:latin typeface="Times New Roman" pitchFamily="18" charset="0"/>
                <a:ea typeface="Times New Roman" pitchFamily="18" charset="0"/>
                <a:cs typeface="Times New Roman" pitchFamily="18" charset="0"/>
              </a:rPr>
              <a:t>mix</a:t>
            </a:r>
            <a:r>
              <a:rPr kumimoji="0" lang="en-GB" sz="2000" b="0" i="0" u="none" strike="noStrike" cap="none" normalizeH="0" baseline="0" dirty="0" smtClean="0">
                <a:ln>
                  <a:noFill/>
                </a:ln>
                <a:solidFill>
                  <a:srgbClr val="333333"/>
                </a:solidFill>
                <a:effectLst/>
                <a:latin typeface="Times New Roman" pitchFamily="18" charset="0"/>
                <a:ea typeface="Times New Roman" pitchFamily="18" charset="0"/>
                <a:cs typeface="Times New Roman" pitchFamily="18" charset="0"/>
              </a:rPr>
              <a:t> = </a:t>
            </a:r>
            <a:r>
              <a:rPr kumimoji="0" lang="en-GB" sz="2000" b="0" i="0" u="none" strike="noStrike" cap="none" normalizeH="0" baseline="0" dirty="0" err="1" smtClean="0">
                <a:ln>
                  <a:noFill/>
                </a:ln>
                <a:solidFill>
                  <a:srgbClr val="333333"/>
                </a:solidFill>
                <a:effectLst/>
                <a:latin typeface="Times New Roman" pitchFamily="18" charset="0"/>
                <a:ea typeface="Times New Roman" pitchFamily="18" charset="0"/>
                <a:cs typeface="Times New Roman" pitchFamily="18" charset="0"/>
              </a:rPr>
              <a:t>ΔG</a:t>
            </a:r>
            <a:r>
              <a:rPr kumimoji="0" lang="en-GB" sz="2000" b="0" i="0" u="none" strike="noStrike" cap="none" normalizeH="0" baseline="-30000" dirty="0" err="1" smtClean="0">
                <a:ln>
                  <a:noFill/>
                </a:ln>
                <a:solidFill>
                  <a:srgbClr val="333333"/>
                </a:solidFill>
                <a:effectLst/>
                <a:latin typeface="Times New Roman" pitchFamily="18" charset="0"/>
                <a:ea typeface="Times New Roman" pitchFamily="18" charset="0"/>
                <a:cs typeface="Times New Roman" pitchFamily="18" charset="0"/>
              </a:rPr>
              <a:t>mix</a:t>
            </a:r>
            <a:r>
              <a:rPr kumimoji="0" lang="en-GB" sz="2000" b="0" i="0" u="none" strike="noStrike" cap="none" normalizeH="0" baseline="0" dirty="0" smtClean="0">
                <a:ln>
                  <a:noFill/>
                </a:ln>
                <a:solidFill>
                  <a:srgbClr val="333333"/>
                </a:solidFill>
                <a:effectLst/>
                <a:latin typeface="Times New Roman" pitchFamily="18" charset="0"/>
                <a:ea typeface="Times New Roman" pitchFamily="18" charset="0"/>
                <a:cs typeface="Times New Roman" pitchFamily="18" charset="0"/>
              </a:rPr>
              <a:t> + </a:t>
            </a:r>
            <a:r>
              <a:rPr kumimoji="0" lang="en-GB" sz="2000" b="0" i="0" u="none" strike="noStrike" cap="none" normalizeH="0" baseline="0" dirty="0" err="1" smtClean="0">
                <a:ln>
                  <a:noFill/>
                </a:ln>
                <a:solidFill>
                  <a:srgbClr val="333333"/>
                </a:solidFill>
                <a:effectLst/>
                <a:latin typeface="Times New Roman" pitchFamily="18" charset="0"/>
                <a:ea typeface="Times New Roman" pitchFamily="18" charset="0"/>
                <a:cs typeface="Times New Roman" pitchFamily="18" charset="0"/>
              </a:rPr>
              <a:t>TΔS</a:t>
            </a:r>
            <a:r>
              <a:rPr kumimoji="0" lang="en-GB" sz="2000" b="0" i="0" u="none" strike="noStrike" cap="none" normalizeH="0" baseline="-30000" dirty="0" err="1" smtClean="0">
                <a:ln>
                  <a:noFill/>
                </a:ln>
                <a:solidFill>
                  <a:srgbClr val="333333"/>
                </a:solidFill>
                <a:effectLst/>
                <a:latin typeface="Times New Roman" pitchFamily="18" charset="0"/>
                <a:ea typeface="Times New Roman" pitchFamily="18" charset="0"/>
                <a:cs typeface="Times New Roman" pitchFamily="18" charset="0"/>
              </a:rPr>
              <a:t>mix</a:t>
            </a:r>
            <a:r>
              <a:rPr kumimoji="0" lang="en-GB" sz="2000" b="0" i="0" u="none" strike="noStrike" cap="none" normalizeH="0" baseline="0" dirty="0" smtClean="0">
                <a:ln>
                  <a:noFill/>
                </a:ln>
                <a:solidFill>
                  <a:srgbClr val="333333"/>
                </a:solidFill>
                <a:effectLst/>
                <a:latin typeface="Times New Roman" pitchFamily="18" charset="0"/>
                <a:ea typeface="Times New Roman" pitchFamily="18" charset="0"/>
                <a:cs typeface="Times New Roman" pitchFamily="18" charset="0"/>
              </a:rPr>
              <a:t> 				(11)</a:t>
            </a:r>
            <a:endParaRPr kumimoji="0" lang="en-GB" sz="20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justLow" defTabSz="914400" rtl="0" eaLnBrk="0" fontAlgn="base" latinLnBrk="0" hangingPunct="0">
              <a:lnSpc>
                <a:spcPct val="200000"/>
              </a:lnSpc>
              <a:spcBef>
                <a:spcPct val="0"/>
              </a:spcBef>
              <a:spcAft>
                <a:spcPct val="0"/>
              </a:spcAft>
              <a:buClrTx/>
              <a:buSzTx/>
              <a:buFontTx/>
              <a:buNone/>
              <a:tabLst/>
            </a:pPr>
            <a:r>
              <a:rPr kumimoji="0" lang="en-GB" sz="2000" b="0" i="0" u="none" strike="noStrike" cap="none" normalizeH="0" baseline="0" dirty="0" smtClean="0">
                <a:ln>
                  <a:noFill/>
                </a:ln>
                <a:solidFill>
                  <a:srgbClr val="333333"/>
                </a:solidFill>
                <a:effectLst/>
                <a:latin typeface="Times New Roman" pitchFamily="18" charset="0"/>
                <a:ea typeface="Times New Roman" pitchFamily="18" charset="0"/>
                <a:cs typeface="Times New Roman" pitchFamily="18" charset="0"/>
              </a:rPr>
              <a:t>Plugging in our results for </a:t>
            </a:r>
            <a:r>
              <a:rPr kumimoji="0" lang="en-GB" sz="2000" b="0" i="0" u="none" strike="noStrike" cap="none" normalizeH="0" baseline="0" dirty="0" err="1" smtClean="0">
                <a:ln>
                  <a:noFill/>
                </a:ln>
                <a:solidFill>
                  <a:srgbClr val="333333"/>
                </a:solidFill>
                <a:effectLst/>
                <a:latin typeface="Times New Roman" pitchFamily="18" charset="0"/>
                <a:ea typeface="Times New Roman" pitchFamily="18" charset="0"/>
                <a:cs typeface="Times New Roman" pitchFamily="18" charset="0"/>
              </a:rPr>
              <a:t>ΔG</a:t>
            </a:r>
            <a:r>
              <a:rPr kumimoji="0" lang="en-GB" sz="2000" b="0" i="0" u="none" strike="noStrike" cap="none" normalizeH="0" baseline="-30000" dirty="0" err="1" smtClean="0">
                <a:ln>
                  <a:noFill/>
                </a:ln>
                <a:solidFill>
                  <a:srgbClr val="333333"/>
                </a:solidFill>
                <a:effectLst/>
                <a:latin typeface="Times New Roman" pitchFamily="18" charset="0"/>
                <a:ea typeface="Times New Roman" pitchFamily="18" charset="0"/>
                <a:cs typeface="Times New Roman" pitchFamily="18" charset="0"/>
              </a:rPr>
              <a:t>mix</a:t>
            </a:r>
            <a:r>
              <a:rPr kumimoji="0" lang="en-GB" sz="2000" b="0" i="0" u="none" strike="noStrike" cap="none" normalizeH="0" baseline="0" dirty="0" smtClean="0">
                <a:ln>
                  <a:noFill/>
                </a:ln>
                <a:solidFill>
                  <a:srgbClr val="333333"/>
                </a:solidFill>
                <a:effectLst/>
                <a:latin typeface="Times New Roman" pitchFamily="18" charset="0"/>
                <a:ea typeface="Times New Roman" pitchFamily="18" charset="0"/>
                <a:cs typeface="Times New Roman" pitchFamily="18" charset="0"/>
              </a:rPr>
              <a:t> and </a:t>
            </a:r>
            <a:r>
              <a:rPr kumimoji="0" lang="en-GB" sz="2000" b="0" i="0" u="none" strike="noStrike" cap="none" normalizeH="0" baseline="0" dirty="0" err="1" smtClean="0">
                <a:ln>
                  <a:noFill/>
                </a:ln>
                <a:solidFill>
                  <a:srgbClr val="333333"/>
                </a:solidFill>
                <a:effectLst/>
                <a:latin typeface="Times New Roman" pitchFamily="18" charset="0"/>
                <a:ea typeface="Times New Roman" pitchFamily="18" charset="0"/>
                <a:cs typeface="Times New Roman" pitchFamily="18" charset="0"/>
              </a:rPr>
              <a:t>ΔS</a:t>
            </a:r>
            <a:r>
              <a:rPr kumimoji="0" lang="en-GB" sz="2000" b="0" i="0" u="none" strike="noStrike" cap="none" normalizeH="0" baseline="-30000" dirty="0" err="1" smtClean="0">
                <a:ln>
                  <a:noFill/>
                </a:ln>
                <a:solidFill>
                  <a:srgbClr val="333333"/>
                </a:solidFill>
                <a:effectLst/>
                <a:latin typeface="Times New Roman" pitchFamily="18" charset="0"/>
                <a:ea typeface="Times New Roman" pitchFamily="18" charset="0"/>
                <a:cs typeface="Times New Roman" pitchFamily="18" charset="0"/>
              </a:rPr>
              <a:t>mix</a:t>
            </a:r>
            <a:r>
              <a:rPr kumimoji="0" lang="en-GB" sz="2000" b="0" i="0" u="none" strike="noStrike" cap="none" normalizeH="0" baseline="0" dirty="0" smtClean="0">
                <a:ln>
                  <a:noFill/>
                </a:ln>
                <a:solidFill>
                  <a:srgbClr val="333333"/>
                </a:solidFill>
                <a:effectLst/>
                <a:latin typeface="Times New Roman" pitchFamily="18" charset="0"/>
                <a:ea typeface="Times New Roman" pitchFamily="18" charset="0"/>
                <a:cs typeface="Times New Roman" pitchFamily="18" charset="0"/>
              </a:rPr>
              <a:t>, we get</a:t>
            </a:r>
            <a:endParaRPr kumimoji="0" lang="en-GB" sz="20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justLow" defTabSz="914400" rtl="0" eaLnBrk="0" fontAlgn="base" latinLnBrk="0" hangingPunct="0">
              <a:lnSpc>
                <a:spcPct val="200000"/>
              </a:lnSpc>
              <a:spcBef>
                <a:spcPct val="0"/>
              </a:spcBef>
              <a:spcAft>
                <a:spcPct val="0"/>
              </a:spcAft>
              <a:buClrTx/>
              <a:buSzTx/>
              <a:buFontTx/>
              <a:buNone/>
              <a:tabLst/>
            </a:pPr>
            <a:r>
              <a:rPr kumimoji="0" lang="en-GB" sz="2000" b="0" i="0" u="none" strike="noStrike" cap="none" normalizeH="0" baseline="0" dirty="0" err="1" smtClean="0">
                <a:ln>
                  <a:noFill/>
                </a:ln>
                <a:solidFill>
                  <a:srgbClr val="333333"/>
                </a:solidFill>
                <a:effectLst/>
                <a:latin typeface="Times New Roman" pitchFamily="18" charset="0"/>
                <a:ea typeface="Times New Roman" pitchFamily="18" charset="0"/>
                <a:cs typeface="Times New Roman" pitchFamily="18" charset="0"/>
              </a:rPr>
              <a:t>ΔH</a:t>
            </a:r>
            <a:r>
              <a:rPr kumimoji="0" lang="en-GB" sz="2000" b="0" i="0" u="none" strike="noStrike" cap="none" normalizeH="0" baseline="-30000" dirty="0" err="1" smtClean="0">
                <a:ln>
                  <a:noFill/>
                </a:ln>
                <a:solidFill>
                  <a:srgbClr val="333333"/>
                </a:solidFill>
                <a:effectLst/>
                <a:latin typeface="Times New Roman" pitchFamily="18" charset="0"/>
                <a:ea typeface="Times New Roman" pitchFamily="18" charset="0"/>
                <a:cs typeface="Times New Roman" pitchFamily="18" charset="0"/>
              </a:rPr>
              <a:t>mix</a:t>
            </a:r>
            <a:r>
              <a:rPr kumimoji="0" lang="en-GB" sz="2000" b="0" i="0" u="none" strike="noStrike" cap="none" normalizeH="0" baseline="0" dirty="0" smtClean="0">
                <a:ln>
                  <a:noFill/>
                </a:ln>
                <a:solidFill>
                  <a:srgbClr val="333333"/>
                </a:solidFill>
                <a:effectLst/>
                <a:latin typeface="Times New Roman" pitchFamily="18" charset="0"/>
                <a:ea typeface="Times New Roman" pitchFamily="18" charset="0"/>
                <a:cs typeface="Times New Roman" pitchFamily="18" charset="0"/>
              </a:rPr>
              <a:t>=</a:t>
            </a:r>
            <a:r>
              <a:rPr kumimoji="0" lang="en-GB" sz="2000" b="0" i="0" u="none" strike="noStrike" cap="none" normalizeH="0" baseline="0" dirty="0" err="1" smtClean="0">
                <a:ln>
                  <a:noFill/>
                </a:ln>
                <a:solidFill>
                  <a:srgbClr val="333333"/>
                </a:solidFill>
                <a:effectLst/>
                <a:latin typeface="Times New Roman" pitchFamily="18" charset="0"/>
                <a:ea typeface="Times New Roman" pitchFamily="18" charset="0"/>
                <a:cs typeface="Times New Roman" pitchFamily="18" charset="0"/>
              </a:rPr>
              <a:t>nRT</a:t>
            </a:r>
            <a:r>
              <a:rPr kumimoji="0" lang="en-GB" sz="2000" b="0" i="0" u="none" strike="noStrike" cap="none" normalizeH="0" baseline="0" dirty="0" smtClean="0">
                <a:ln>
                  <a:noFill/>
                </a:ln>
                <a:solidFill>
                  <a:srgbClr val="333333"/>
                </a:solidFill>
                <a:effectLst/>
                <a:latin typeface="Times New Roman" pitchFamily="18" charset="0"/>
                <a:ea typeface="Times New Roman" pitchFamily="18" charset="0"/>
                <a:cs typeface="Times New Roman" pitchFamily="18" charset="0"/>
              </a:rPr>
              <a:t>(X</a:t>
            </a:r>
            <a:r>
              <a:rPr kumimoji="0" lang="en-GB" sz="2000" b="0" i="0" u="none" strike="noStrike" cap="none" normalizeH="0" baseline="-30000" dirty="0" smtClean="0">
                <a:ln>
                  <a:noFill/>
                </a:ln>
                <a:solidFill>
                  <a:srgbClr val="333333"/>
                </a:solidFill>
                <a:effectLst/>
                <a:latin typeface="Times New Roman" pitchFamily="18" charset="0"/>
                <a:ea typeface="Times New Roman" pitchFamily="18" charset="0"/>
                <a:cs typeface="Times New Roman" pitchFamily="18" charset="0"/>
              </a:rPr>
              <a:t>1 </a:t>
            </a:r>
            <a:r>
              <a:rPr kumimoji="0" lang="en-GB" sz="2000" b="0" i="0" u="none" strike="noStrike" cap="none" normalizeH="0" baseline="0" dirty="0" smtClean="0">
                <a:ln>
                  <a:noFill/>
                </a:ln>
                <a:solidFill>
                  <a:srgbClr val="333333"/>
                </a:solidFill>
                <a:effectLst/>
                <a:latin typeface="Times New Roman" pitchFamily="18" charset="0"/>
                <a:ea typeface="Times New Roman" pitchFamily="18" charset="0"/>
                <a:cs typeface="Times New Roman" pitchFamily="18" charset="0"/>
              </a:rPr>
              <a:t>lnX</a:t>
            </a:r>
            <a:r>
              <a:rPr kumimoji="0" lang="en-GB" sz="2000" b="0" i="0" u="none" strike="noStrike" cap="none" normalizeH="0" baseline="-30000" dirty="0" smtClean="0">
                <a:ln>
                  <a:noFill/>
                </a:ln>
                <a:solidFill>
                  <a:srgbClr val="333333"/>
                </a:solidFill>
                <a:effectLst/>
                <a:latin typeface="Times New Roman" pitchFamily="18" charset="0"/>
                <a:ea typeface="Times New Roman" pitchFamily="18" charset="0"/>
                <a:cs typeface="Times New Roman" pitchFamily="18" charset="0"/>
              </a:rPr>
              <a:t>1</a:t>
            </a:r>
            <a:r>
              <a:rPr kumimoji="0" lang="en-GB" sz="2000" b="0" i="0" u="none" strike="noStrike" cap="none" normalizeH="0" baseline="0" dirty="0" smtClean="0">
                <a:ln>
                  <a:noFill/>
                </a:ln>
                <a:solidFill>
                  <a:srgbClr val="333333"/>
                </a:solidFill>
                <a:effectLst/>
                <a:latin typeface="Times New Roman" pitchFamily="18" charset="0"/>
                <a:ea typeface="Times New Roman" pitchFamily="18" charset="0"/>
                <a:cs typeface="Times New Roman" pitchFamily="18" charset="0"/>
              </a:rPr>
              <a:t> + X</a:t>
            </a:r>
            <a:r>
              <a:rPr kumimoji="0" lang="en-GB" sz="2000" b="0" i="0" u="none" strike="noStrike" cap="none" normalizeH="0" baseline="-30000" dirty="0" smtClean="0">
                <a:ln>
                  <a:noFill/>
                </a:ln>
                <a:solidFill>
                  <a:srgbClr val="333333"/>
                </a:solidFill>
                <a:effectLst/>
                <a:latin typeface="Times New Roman" pitchFamily="18" charset="0"/>
                <a:ea typeface="Times New Roman" pitchFamily="18" charset="0"/>
                <a:cs typeface="Times New Roman" pitchFamily="18" charset="0"/>
              </a:rPr>
              <a:t>2 </a:t>
            </a:r>
            <a:r>
              <a:rPr kumimoji="0" lang="en-GB" sz="2000" b="0" i="0" u="none" strike="noStrike" cap="none" normalizeH="0" baseline="0" dirty="0" smtClean="0">
                <a:ln>
                  <a:noFill/>
                </a:ln>
                <a:solidFill>
                  <a:srgbClr val="333333"/>
                </a:solidFill>
                <a:effectLst/>
                <a:latin typeface="Times New Roman" pitchFamily="18" charset="0"/>
                <a:ea typeface="Times New Roman" pitchFamily="18" charset="0"/>
                <a:cs typeface="Times New Roman" pitchFamily="18" charset="0"/>
              </a:rPr>
              <a:t>lnX</a:t>
            </a:r>
            <a:r>
              <a:rPr kumimoji="0" lang="en-GB" sz="2000" b="0" i="0" u="none" strike="noStrike" cap="none" normalizeH="0" baseline="-30000" dirty="0" smtClean="0">
                <a:ln>
                  <a:noFill/>
                </a:ln>
                <a:solidFill>
                  <a:srgbClr val="333333"/>
                </a:solidFill>
                <a:effectLst/>
                <a:latin typeface="Times New Roman" pitchFamily="18" charset="0"/>
                <a:ea typeface="Times New Roman" pitchFamily="18" charset="0"/>
                <a:cs typeface="Times New Roman" pitchFamily="18" charset="0"/>
              </a:rPr>
              <a:t>2</a:t>
            </a:r>
            <a:r>
              <a:rPr kumimoji="0" lang="en-GB" sz="2000" b="0" i="0" u="none" strike="noStrike" cap="none" normalizeH="0" baseline="0" dirty="0" smtClean="0">
                <a:ln>
                  <a:noFill/>
                </a:ln>
                <a:solidFill>
                  <a:srgbClr val="333333"/>
                </a:solidFill>
                <a:effectLst/>
                <a:latin typeface="Times New Roman" pitchFamily="18" charset="0"/>
                <a:ea typeface="Times New Roman" pitchFamily="18" charset="0"/>
                <a:cs typeface="Times New Roman" pitchFamily="18" charset="0"/>
              </a:rPr>
              <a:t>) + T∗[-</a:t>
            </a:r>
            <a:r>
              <a:rPr kumimoji="0" lang="en-GB" sz="2000" b="0" i="0" u="none" strike="noStrike" cap="none" normalizeH="0" baseline="0" dirty="0" err="1" smtClean="0">
                <a:ln>
                  <a:noFill/>
                </a:ln>
                <a:solidFill>
                  <a:srgbClr val="333333"/>
                </a:solidFill>
                <a:effectLst/>
                <a:latin typeface="Times New Roman" pitchFamily="18" charset="0"/>
                <a:ea typeface="Times New Roman" pitchFamily="18" charset="0"/>
                <a:cs typeface="Times New Roman" pitchFamily="18" charset="0"/>
              </a:rPr>
              <a:t>nR</a:t>
            </a:r>
            <a:r>
              <a:rPr kumimoji="0" lang="en-GB" sz="2000" b="0" i="0" u="none" strike="noStrike" cap="none" normalizeH="0" baseline="0" dirty="0" smtClean="0">
                <a:ln>
                  <a:noFill/>
                </a:ln>
                <a:solidFill>
                  <a:srgbClr val="333333"/>
                </a:solidFill>
                <a:effectLst/>
                <a:latin typeface="Times New Roman" pitchFamily="18" charset="0"/>
                <a:ea typeface="Times New Roman" pitchFamily="18" charset="0"/>
                <a:cs typeface="Times New Roman" pitchFamily="18" charset="0"/>
              </a:rPr>
              <a:t>(X</a:t>
            </a:r>
            <a:r>
              <a:rPr kumimoji="0" lang="en-GB" sz="2000" b="0" i="0" u="none" strike="noStrike" cap="none" normalizeH="0" baseline="-30000" dirty="0" smtClean="0">
                <a:ln>
                  <a:noFill/>
                </a:ln>
                <a:solidFill>
                  <a:srgbClr val="333333"/>
                </a:solidFill>
                <a:effectLst/>
                <a:latin typeface="Times New Roman" pitchFamily="18" charset="0"/>
                <a:ea typeface="Times New Roman" pitchFamily="18" charset="0"/>
                <a:cs typeface="Times New Roman" pitchFamily="18" charset="0"/>
              </a:rPr>
              <a:t>1 </a:t>
            </a:r>
            <a:r>
              <a:rPr kumimoji="0" lang="en-GB" sz="2000" b="0" i="0" u="none" strike="noStrike" cap="none" normalizeH="0" baseline="0" dirty="0" smtClean="0">
                <a:ln>
                  <a:noFill/>
                </a:ln>
                <a:solidFill>
                  <a:srgbClr val="333333"/>
                </a:solidFill>
                <a:effectLst/>
                <a:latin typeface="Times New Roman" pitchFamily="18" charset="0"/>
                <a:ea typeface="Times New Roman" pitchFamily="18" charset="0"/>
                <a:cs typeface="Times New Roman" pitchFamily="18" charset="0"/>
              </a:rPr>
              <a:t>lnX</a:t>
            </a:r>
            <a:r>
              <a:rPr kumimoji="0" lang="en-GB" sz="2000" b="0" i="0" u="none" strike="noStrike" cap="none" normalizeH="0" baseline="-30000" dirty="0" smtClean="0">
                <a:ln>
                  <a:noFill/>
                </a:ln>
                <a:solidFill>
                  <a:srgbClr val="333333"/>
                </a:solidFill>
                <a:effectLst/>
                <a:latin typeface="Times New Roman" pitchFamily="18" charset="0"/>
                <a:ea typeface="Times New Roman" pitchFamily="18" charset="0"/>
                <a:cs typeface="Times New Roman" pitchFamily="18" charset="0"/>
              </a:rPr>
              <a:t>1</a:t>
            </a:r>
            <a:r>
              <a:rPr kumimoji="0" lang="en-GB" sz="2000" b="0" i="0" u="none" strike="noStrike" cap="none" normalizeH="0" baseline="0" dirty="0" smtClean="0">
                <a:ln>
                  <a:noFill/>
                </a:ln>
                <a:solidFill>
                  <a:srgbClr val="333333"/>
                </a:solidFill>
                <a:effectLst/>
                <a:latin typeface="Times New Roman" pitchFamily="18" charset="0"/>
                <a:ea typeface="Times New Roman" pitchFamily="18" charset="0"/>
                <a:cs typeface="Times New Roman" pitchFamily="18" charset="0"/>
              </a:rPr>
              <a:t>+ X</a:t>
            </a:r>
            <a:r>
              <a:rPr kumimoji="0" lang="en-GB" sz="2000" b="0" i="0" u="none" strike="noStrike" cap="none" normalizeH="0" baseline="-30000" dirty="0" smtClean="0">
                <a:ln>
                  <a:noFill/>
                </a:ln>
                <a:solidFill>
                  <a:srgbClr val="333333"/>
                </a:solidFill>
                <a:effectLst/>
                <a:latin typeface="Times New Roman" pitchFamily="18" charset="0"/>
                <a:ea typeface="Times New Roman" pitchFamily="18" charset="0"/>
                <a:cs typeface="Times New Roman" pitchFamily="18" charset="0"/>
              </a:rPr>
              <a:t>2 </a:t>
            </a:r>
            <a:r>
              <a:rPr kumimoji="0" lang="en-GB" sz="2000" b="0" i="0" u="none" strike="noStrike" cap="none" normalizeH="0" baseline="0" dirty="0" smtClean="0">
                <a:ln>
                  <a:noFill/>
                </a:ln>
                <a:solidFill>
                  <a:srgbClr val="333333"/>
                </a:solidFill>
                <a:effectLst/>
                <a:latin typeface="Times New Roman" pitchFamily="18" charset="0"/>
                <a:ea typeface="Times New Roman" pitchFamily="18" charset="0"/>
                <a:cs typeface="Times New Roman" pitchFamily="18" charset="0"/>
              </a:rPr>
              <a:t>lnX</a:t>
            </a:r>
            <a:r>
              <a:rPr kumimoji="0" lang="en-GB" sz="2000" b="0" i="0" u="none" strike="noStrike" cap="none" normalizeH="0" baseline="-30000" dirty="0" smtClean="0">
                <a:ln>
                  <a:noFill/>
                </a:ln>
                <a:solidFill>
                  <a:srgbClr val="333333"/>
                </a:solidFill>
                <a:effectLst/>
                <a:latin typeface="Times New Roman" pitchFamily="18" charset="0"/>
                <a:ea typeface="Times New Roman" pitchFamily="18" charset="0"/>
                <a:cs typeface="Times New Roman" pitchFamily="18" charset="0"/>
              </a:rPr>
              <a:t>2</a:t>
            </a:r>
            <a:r>
              <a:rPr kumimoji="0" lang="en-GB" sz="2000" b="0" i="0" u="none" strike="noStrike" cap="none" normalizeH="0" baseline="0" dirty="0" smtClean="0">
                <a:ln>
                  <a:noFill/>
                </a:ln>
                <a:solidFill>
                  <a:srgbClr val="333333"/>
                </a:solidFill>
                <a:effectLst/>
                <a:latin typeface="Times New Roman" pitchFamily="18" charset="0"/>
                <a:ea typeface="Times New Roman" pitchFamily="18" charset="0"/>
                <a:cs typeface="Times New Roman" pitchFamily="18" charset="0"/>
              </a:rPr>
              <a:t>)]</a:t>
            </a:r>
            <a:endParaRPr kumimoji="0" lang="en-GB" sz="20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1238020" name="Rectangle 4"/>
          <p:cNvSpPr>
            <a:spLocks noChangeArrowheads="1"/>
          </p:cNvSpPr>
          <p:nvPr/>
        </p:nvSpPr>
        <p:spPr bwMode="auto">
          <a:xfrm>
            <a:off x="228600" y="4445169"/>
            <a:ext cx="8610600" cy="147732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0" eaLnBrk="1" fontAlgn="base" latinLnBrk="0" hangingPunct="1">
              <a:lnSpc>
                <a:spcPct val="150000"/>
              </a:lnSpc>
              <a:spcBef>
                <a:spcPct val="0"/>
              </a:spcBef>
              <a:spcAft>
                <a:spcPct val="0"/>
              </a:spcAft>
              <a:buClrTx/>
              <a:buSzTx/>
              <a:buFontTx/>
              <a:buNone/>
              <a:tabLst/>
            </a:pPr>
            <a:r>
              <a:rPr kumimoji="0" lang="en-GB" sz="2000" b="0" i="0" u="none" strike="noStrike" cap="none" normalizeH="0" baseline="0" dirty="0" smtClean="0">
                <a:ln>
                  <a:noFill/>
                </a:ln>
                <a:solidFill>
                  <a:srgbClr val="333333"/>
                </a:solidFill>
                <a:effectLst/>
                <a:latin typeface="Times New Roman" pitchFamily="18" charset="0"/>
                <a:ea typeface="Times New Roman" pitchFamily="18" charset="0"/>
                <a:cs typeface="Times New Roman" pitchFamily="18" charset="0"/>
              </a:rPr>
              <a:t>This result makes sense when considering the system. The molecules of ideal gas are spread out enough that they do not interact with one another when mixed, which implies that no heat is absorbed or produced and results in a </a:t>
            </a:r>
            <a:r>
              <a:rPr kumimoji="0" lang="en-GB" sz="2000" b="0" i="0" u="none" strike="noStrike" cap="none" normalizeH="0" baseline="0" dirty="0" err="1" smtClean="0">
                <a:ln>
                  <a:noFill/>
                </a:ln>
                <a:solidFill>
                  <a:srgbClr val="333333"/>
                </a:solidFill>
                <a:effectLst/>
                <a:latin typeface="Times New Roman" pitchFamily="18" charset="0"/>
                <a:ea typeface="Times New Roman" pitchFamily="18" charset="0"/>
                <a:cs typeface="Times New Roman" pitchFamily="18" charset="0"/>
              </a:rPr>
              <a:t>ΔH</a:t>
            </a:r>
            <a:r>
              <a:rPr kumimoji="0" lang="en-GB" sz="2000" b="0" i="0" u="none" strike="noStrike" cap="none" normalizeH="0" baseline="-30000" dirty="0" err="1" smtClean="0">
                <a:ln>
                  <a:noFill/>
                </a:ln>
                <a:solidFill>
                  <a:srgbClr val="333333"/>
                </a:solidFill>
                <a:effectLst/>
                <a:latin typeface="Times New Roman" pitchFamily="18" charset="0"/>
                <a:ea typeface="Times New Roman" pitchFamily="18" charset="0"/>
                <a:cs typeface="Times New Roman" pitchFamily="18" charset="0"/>
              </a:rPr>
              <a:t>mix</a:t>
            </a:r>
            <a:r>
              <a:rPr kumimoji="0" lang="en-GB" sz="2000" b="0" i="0" u="none" strike="noStrike" cap="none" normalizeH="0" baseline="0" dirty="0" smtClean="0">
                <a:ln>
                  <a:noFill/>
                </a:ln>
                <a:solidFill>
                  <a:srgbClr val="333333"/>
                </a:solidFill>
                <a:effectLst/>
                <a:latin typeface="Times New Roman" pitchFamily="18" charset="0"/>
                <a:ea typeface="Times New Roman" pitchFamily="18" charset="0"/>
                <a:cs typeface="Times New Roman" pitchFamily="18" charset="0"/>
              </a:rPr>
              <a:t> of zero. </a:t>
            </a:r>
            <a:endParaRPr kumimoji="0" lang="en-GB" sz="2000" b="0" i="0" u="none" strike="noStrike" cap="none" normalizeH="0" baseline="0" dirty="0" smtClean="0">
              <a:ln>
                <a:noFill/>
              </a:ln>
              <a:solidFill>
                <a:schemeClr val="tx1"/>
              </a:solidFill>
              <a:effectLst/>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3"/>
          <p:cNvPicPr>
            <a:picLocks noChangeAspect="1" noChangeArrowheads="1"/>
          </p:cNvPicPr>
          <p:nvPr/>
        </p:nvPicPr>
        <p:blipFill>
          <a:blip r:embed="rId2" cstate="print"/>
          <a:srcRect/>
          <a:stretch>
            <a:fillRect/>
          </a:stretch>
        </p:blipFill>
        <p:spPr bwMode="auto">
          <a:xfrm>
            <a:off x="0" y="0"/>
            <a:ext cx="9177276" cy="6858000"/>
          </a:xfrm>
          <a:prstGeom prst="rect">
            <a:avLst/>
          </a:prstGeom>
          <a:noFill/>
          <a:ln w="9525">
            <a:noFill/>
            <a:miter lim="800000"/>
            <a:headEnd/>
            <a:tailEnd/>
          </a:ln>
        </p:spPr>
      </p:pic>
      <p:pic>
        <p:nvPicPr>
          <p:cNvPr id="4" name="Picture 2"/>
          <p:cNvPicPr>
            <a:picLocks noChangeAspect="1" noChangeArrowheads="1"/>
          </p:cNvPicPr>
          <p:nvPr/>
        </p:nvPicPr>
        <p:blipFill>
          <a:blip r:embed="rId3" cstate="print"/>
          <a:srcRect/>
          <a:stretch>
            <a:fillRect/>
          </a:stretch>
        </p:blipFill>
        <p:spPr bwMode="auto">
          <a:xfrm>
            <a:off x="1214414" y="3643314"/>
            <a:ext cx="5943600" cy="3064630"/>
          </a:xfrm>
          <a:prstGeom prst="rect">
            <a:avLst/>
          </a:prstGeom>
          <a:noFill/>
          <a:ln w="9525">
            <a:noFill/>
            <a:miter lim="800000"/>
            <a:headEnd/>
            <a:tailEnd/>
          </a:ln>
        </p:spPr>
      </p:pic>
      <p:pic>
        <p:nvPicPr>
          <p:cNvPr id="1026" name="Picture 2"/>
          <p:cNvPicPr>
            <a:picLocks noChangeAspect="1" noChangeArrowheads="1"/>
          </p:cNvPicPr>
          <p:nvPr/>
        </p:nvPicPr>
        <p:blipFill>
          <a:blip r:embed="rId4" cstate="print"/>
          <a:srcRect/>
          <a:stretch>
            <a:fillRect/>
          </a:stretch>
        </p:blipFill>
        <p:spPr bwMode="auto">
          <a:xfrm>
            <a:off x="1259632" y="0"/>
            <a:ext cx="5976664" cy="3931030"/>
          </a:xfrm>
          <a:prstGeom prst="rect">
            <a:avLst/>
          </a:prstGeom>
          <a:noFill/>
          <a:ln w="9525">
            <a:noFill/>
            <a:miter lim="800000"/>
            <a:headEnd/>
            <a:tailEnd/>
          </a:ln>
        </p:spPr>
      </p:pic>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362</TotalTime>
  <Words>2173</Words>
  <Application>Microsoft Office PowerPoint</Application>
  <PresentationFormat>On-screen Show (4:3)</PresentationFormat>
  <Paragraphs>286</Paragraphs>
  <Slides>84</Slides>
  <Notes>4</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84</vt:i4>
      </vt:variant>
    </vt:vector>
  </HeadingPairs>
  <TitlesOfParts>
    <vt:vector size="86" baseType="lpstr">
      <vt:lpstr>Office Theme</vt:lpstr>
      <vt:lpstr>Equation</vt:lpstr>
      <vt:lpstr>Part 6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Exploring the Temperature Dependence of the Gibbs Free Energy Change</vt:lpstr>
      <vt:lpstr>PowerPoint Presentation</vt:lpstr>
      <vt:lpstr>PowerPoint Presentation</vt:lpstr>
      <vt:lpstr>PowerPoint Presentation</vt:lpstr>
      <vt:lpstr>PowerPoint Presentation</vt:lpstr>
      <vt:lpstr>PowerPoint Presentation</vt:lpstr>
      <vt:lpstr>Criteria for spontaneity</vt:lpstr>
      <vt:lpstr>Criteria for spontaneity</vt:lpstr>
      <vt:lpstr>Maximum work</vt:lpstr>
      <vt:lpstr>Maximum work (justification)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The Temperature Dependence of  Equilibrium Constants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Common Applications</vt:lpstr>
      <vt:lpstr>Real World Applications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Part 5 </dc:title>
  <dc:creator>Abdulaziz Alghamdi</dc:creator>
  <cp:lastModifiedBy>User</cp:lastModifiedBy>
  <cp:revision>6</cp:revision>
  <dcterms:created xsi:type="dcterms:W3CDTF">2016-12-09T08:15:20Z</dcterms:created>
  <dcterms:modified xsi:type="dcterms:W3CDTF">2017-11-26T04:43:59Z</dcterms:modified>
</cp:coreProperties>
</file>