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sldIdLst>
    <p:sldId id="267" r:id="rId5"/>
    <p:sldId id="257" r:id="rId6"/>
    <p:sldId id="268" r:id="rId7"/>
    <p:sldId id="258" r:id="rId8"/>
    <p:sldId id="262" r:id="rId9"/>
    <p:sldId id="265" r:id="rId10"/>
    <p:sldId id="259" r:id="rId11"/>
    <p:sldId id="261" r:id="rId12"/>
    <p:sldId id="263" r:id="rId13"/>
    <p:sldId id="264" r:id="rId14"/>
    <p:sldId id="266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1204 حسب- استخدام الحاسب في المحاسبة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الفصل السادس: نموذج تقييم المشروعات الرأسمالية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dirty="0" smtClean="0"/>
              <a:t> الطرق المناسبة للتقييم :</a:t>
            </a: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تحليل نموذج تم إنشاؤه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تقييم العروض الاستثمارية البديلة:</a:t>
            </a:r>
          </a:p>
          <a:p>
            <a:pPr algn="r" rtl="1">
              <a:buFontTx/>
              <a:buChar char="-"/>
            </a:pPr>
            <a:r>
              <a:rPr lang="ar-SA" sz="2800" dirty="0" smtClean="0"/>
              <a:t>تعديل بيانات العرض البديل في ورقة </a:t>
            </a:r>
            <a:r>
              <a:rPr lang="ar-SA" sz="2800" dirty="0" err="1" smtClean="0"/>
              <a:t>المدخلات</a:t>
            </a:r>
            <a:endParaRPr lang="ar-SA" sz="2800" dirty="0" smtClean="0"/>
          </a:p>
          <a:p>
            <a:pPr algn="r" rtl="1">
              <a:buFontTx/>
              <a:buChar char="-"/>
            </a:pPr>
            <a:r>
              <a:rPr lang="ar-SA" sz="2800" dirty="0" smtClean="0"/>
              <a:t>ستتغير الأرقام في باقي النموذج </a:t>
            </a:r>
          </a:p>
          <a:p>
            <a:pPr algn="r" rtl="1">
              <a:buFontTx/>
              <a:buChar char="-"/>
            </a:pPr>
            <a:r>
              <a:rPr lang="ar-SA" sz="2800" dirty="0" smtClean="0"/>
              <a:t>نقارن نتائج مخرجات النموذج للعروض الخمسة لشراء السفينة </a:t>
            </a:r>
          </a:p>
          <a:p>
            <a:pPr algn="r" rtl="1">
              <a:buFontTx/>
              <a:buChar char="-"/>
            </a:pPr>
            <a:r>
              <a:rPr lang="ar-SA" sz="2800" dirty="0" smtClean="0"/>
              <a:t>”سيكون العرض الثاني هو الأفضل بناء على طرق التقييم الأربعة“</a:t>
            </a:r>
            <a:endParaRPr lang="ar-SA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الواجب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الحالة العملية الأولى في الكتاب </a:t>
            </a:r>
            <a:r>
              <a:rPr lang="ar-SA" dirty="0" err="1" smtClean="0"/>
              <a:t>ص</a:t>
            </a:r>
            <a:r>
              <a:rPr lang="ar-SA" dirty="0" smtClean="0"/>
              <a:t> 218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الحالة العملية الأولى في الكتاب </a:t>
            </a:r>
            <a:r>
              <a:rPr lang="ar-SA" dirty="0" err="1" smtClean="0"/>
              <a:t>ص</a:t>
            </a:r>
            <a:r>
              <a:rPr lang="ar-SA" dirty="0" smtClean="0"/>
              <a:t> 218</a:t>
            </a:r>
            <a:br>
              <a:rPr lang="ar-SA" dirty="0" smtClean="0"/>
            </a:br>
            <a:r>
              <a:rPr lang="ar-SA" dirty="0" smtClean="0"/>
              <a:t>نص الواجب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762000" y="2057400"/>
          <a:ext cx="7772400" cy="4079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السنة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الطراز </a:t>
                      </a:r>
                      <a:r>
                        <a:rPr lang="ar-SA" dirty="0" err="1" smtClean="0"/>
                        <a:t>أ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الطراز </a:t>
                      </a:r>
                      <a:r>
                        <a:rPr lang="ar-SA" dirty="0" err="1" smtClean="0"/>
                        <a:t>ب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80000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150000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21000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22000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25000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18000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28000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17000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17000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17000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14000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40000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990600" y="1411069"/>
            <a:ext cx="7162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dirty="0" smtClean="0"/>
              <a:t>تقوم شركة ابن خلدون بتعبئة المياه المحلاة وترغب في شراء آلة جديدة وتدرس المفاضلة بين نموذجين لهذه الآلة، والآتي هي أهم بيانات التدفقات النقدية التي توفرت </a:t>
            </a:r>
            <a:r>
              <a:rPr lang="ar-SA" dirty="0" err="1" smtClean="0"/>
              <a:t>لك</a:t>
            </a:r>
            <a:r>
              <a:rPr lang="ar-SA" dirty="0" smtClean="0"/>
              <a:t>: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المطلوب</a:t>
            </a: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إذا علمت أن تكلفة رأس المال 11%، والقيمة </a:t>
            </a:r>
            <a:r>
              <a:rPr lang="ar-SA" dirty="0" err="1" smtClean="0"/>
              <a:t>التخريدية</a:t>
            </a:r>
            <a:r>
              <a:rPr lang="ar-SA" dirty="0" smtClean="0"/>
              <a:t> للطرازين 4000 </a:t>
            </a:r>
            <a:r>
              <a:rPr lang="ar-SA" dirty="0" err="1" smtClean="0"/>
              <a:t>و</a:t>
            </a:r>
            <a:r>
              <a:rPr lang="ar-SA" dirty="0" smtClean="0"/>
              <a:t> 12000 على التوالي، وأن الشركة تطبق طريقة القسط الثابت، ومعدل الضريبة على الدخل 14</a:t>
            </a:r>
            <a:r>
              <a:rPr lang="ar-SA" dirty="0" smtClean="0"/>
              <a:t>%.</a:t>
            </a:r>
          </a:p>
          <a:p>
            <a:r>
              <a:rPr lang="ar-SA" dirty="0" smtClean="0"/>
              <a:t>المطلوب: </a:t>
            </a:r>
            <a:br>
              <a:rPr lang="ar-SA" dirty="0" smtClean="0"/>
            </a:br>
            <a:r>
              <a:rPr lang="ar-SA" dirty="0" smtClean="0"/>
              <a:t>بناء نموذج لتقييم مدى جاذبية شراء الآلة وأي الطرازين تفضل باستخدام جميع طرق التقييم.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أهداف المحاضرة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مراجعة </a:t>
            </a:r>
            <a:r>
              <a:rPr lang="ar-SA" dirty="0" smtClean="0"/>
              <a:t>مراحل تقييم المشروعات </a:t>
            </a:r>
            <a:r>
              <a:rPr lang="ar-SA" dirty="0" smtClean="0"/>
              <a:t>الرأسمالية.</a:t>
            </a:r>
            <a:endParaRPr lang="ar-SA" dirty="0" smtClean="0"/>
          </a:p>
          <a:p>
            <a:pPr algn="r" rtl="1"/>
            <a:r>
              <a:rPr lang="ar-SA" dirty="0" smtClean="0"/>
              <a:t>بناء نموذج شامل لتقييم المشروعات </a:t>
            </a:r>
            <a:r>
              <a:rPr lang="ar-SA" dirty="0" smtClean="0"/>
              <a:t>الاستثمارية.</a:t>
            </a:r>
            <a:endParaRPr lang="ar-SA" dirty="0" smtClean="0"/>
          </a:p>
          <a:p>
            <a:pPr algn="r" rtl="1"/>
            <a:r>
              <a:rPr lang="ar-SA" dirty="0" smtClean="0"/>
              <a:t>اكتساب مهارة استخدام الوظائف </a:t>
            </a:r>
            <a:r>
              <a:rPr lang="ar-SA" dirty="0" smtClean="0"/>
              <a:t>الجاهزة.</a:t>
            </a:r>
            <a:endParaRPr lang="ar-SA" dirty="0" smtClean="0"/>
          </a:p>
          <a:p>
            <a:pPr algn="r" rtl="1"/>
            <a:r>
              <a:rPr lang="ar-SA" dirty="0" smtClean="0"/>
              <a:t>إتقان مهارة الربط بين أوراق دفتر العمل </a:t>
            </a:r>
            <a:r>
              <a:rPr lang="ar-SA" dirty="0" smtClean="0"/>
              <a:t>وبناء </a:t>
            </a:r>
            <a:r>
              <a:rPr lang="ar-SA" dirty="0" smtClean="0"/>
              <a:t>المعادلات وتقييد </a:t>
            </a:r>
            <a:r>
              <a:rPr lang="ar-SA" dirty="0" smtClean="0"/>
              <a:t>الخلايا.</a:t>
            </a:r>
            <a:endParaRPr lang="ar-SA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النقاط الرئيسية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>
                <a:hlinkClick r:id="rId2" action="ppaction://hlinksldjump"/>
              </a:rPr>
              <a:t>مفاهيم </a:t>
            </a:r>
            <a:r>
              <a:rPr lang="ar-SA" dirty="0" smtClean="0">
                <a:hlinkClick r:id="rId2" action="ppaction://hlinksldjump"/>
              </a:rPr>
              <a:t>أ</a:t>
            </a:r>
            <a:r>
              <a:rPr lang="ar-SA" dirty="0" smtClean="0">
                <a:hlinkClick r:id="rId2" action="ppaction://hlinksldjump"/>
              </a:rPr>
              <a:t>ساسية.</a:t>
            </a:r>
            <a:endParaRPr lang="ar-SA" dirty="0" smtClean="0"/>
          </a:p>
          <a:p>
            <a:r>
              <a:rPr lang="ar-SA" dirty="0" smtClean="0">
                <a:hlinkClick r:id="rId3" action="ppaction://hlinksldjump"/>
              </a:rPr>
              <a:t>حالة تطبيقية.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مفاهيم </a:t>
            </a:r>
            <a:r>
              <a:rPr lang="ar-SA" sz="3200" dirty="0" smtClean="0"/>
              <a:t>أ</a:t>
            </a:r>
            <a:r>
              <a:rPr lang="ar-SA" sz="3200" dirty="0" smtClean="0"/>
              <a:t>ساسية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المشروعات الرأسمالية :هي تلك الاستثمارات التي تؤدي إلى إضافة طاقة جديدة أو تحسين الطاقة المتاحة </a:t>
            </a:r>
            <a:r>
              <a:rPr lang="ar-SA" dirty="0" smtClean="0"/>
              <a:t>للمنشأة مثل (إنشاء خط إنتاج جديد، أو تدعيم خط إنتاجي بأساليب </a:t>
            </a:r>
            <a:r>
              <a:rPr lang="ar-SA" dirty="0" smtClean="0"/>
              <a:t>حديثة</a:t>
            </a:r>
            <a:r>
              <a:rPr lang="ar-SA" dirty="0" smtClean="0"/>
              <a:t>).</a:t>
            </a:r>
            <a:endParaRPr lang="ar-SA" dirty="0" smtClean="0"/>
          </a:p>
          <a:p>
            <a:pPr algn="r" rtl="1"/>
            <a:r>
              <a:rPr lang="ar-SA" dirty="0" smtClean="0"/>
              <a:t>تتطلب المشروعات الرأسمالية </a:t>
            </a:r>
            <a:r>
              <a:rPr lang="ar-SA" dirty="0" smtClean="0"/>
              <a:t>أموالاً </a:t>
            </a:r>
            <a:r>
              <a:rPr lang="ar-SA" dirty="0" smtClean="0"/>
              <a:t>ضخمة قد تصل إلى ملايين الريالات </a:t>
            </a:r>
            <a:r>
              <a:rPr lang="ar-SA" dirty="0" smtClean="0"/>
              <a:t>وتتميز </a:t>
            </a:r>
            <a:r>
              <a:rPr lang="ar-SA" dirty="0" smtClean="0"/>
              <a:t>بطول الفترة الزمنية التي تظل فيها قادرة على إعطاء المنافع </a:t>
            </a:r>
            <a:r>
              <a:rPr lang="ar-SA" dirty="0" smtClean="0"/>
              <a:t>الاقتصادية.</a:t>
            </a:r>
            <a:endParaRPr lang="ar-SA" dirty="0" smtClean="0"/>
          </a:p>
          <a:p>
            <a:pPr algn="r" rtl="1"/>
            <a:r>
              <a:rPr lang="ar-SA" dirty="0" smtClean="0"/>
              <a:t>هناك العديد من الطرق المناسبة للتقييم :</a:t>
            </a:r>
          </a:p>
          <a:p>
            <a:pPr lvl="1" algn="r" rtl="1"/>
            <a:r>
              <a:rPr lang="ar-SA" dirty="0" smtClean="0"/>
              <a:t>معدل  العائد </a:t>
            </a:r>
            <a:r>
              <a:rPr lang="ar-SA" dirty="0" smtClean="0"/>
              <a:t>المحاسبي.</a:t>
            </a:r>
          </a:p>
          <a:p>
            <a:pPr lvl="1" algn="r" rtl="1"/>
            <a:r>
              <a:rPr lang="ar-SA" dirty="0" smtClean="0"/>
              <a:t>صافي </a:t>
            </a:r>
            <a:r>
              <a:rPr lang="ar-SA" dirty="0" smtClean="0"/>
              <a:t>القيمة </a:t>
            </a:r>
            <a:r>
              <a:rPr lang="ar-SA" dirty="0" smtClean="0"/>
              <a:t>الحالية.</a:t>
            </a:r>
            <a:endParaRPr lang="ar-SA" dirty="0" smtClean="0"/>
          </a:p>
          <a:p>
            <a:pPr lvl="1" algn="r" rtl="1"/>
            <a:r>
              <a:rPr lang="ar-SA" dirty="0" smtClean="0"/>
              <a:t>معدل العائد </a:t>
            </a:r>
            <a:r>
              <a:rPr lang="ar-SA" dirty="0" smtClean="0"/>
              <a:t>الداخلي.</a:t>
            </a:r>
          </a:p>
          <a:p>
            <a:pPr lvl="1" algn="r" rtl="1"/>
            <a:r>
              <a:rPr lang="ar-SA" dirty="0" smtClean="0"/>
              <a:t>دليل </a:t>
            </a:r>
            <a:r>
              <a:rPr lang="ar-SA" dirty="0" smtClean="0"/>
              <a:t>المقدرة على </a:t>
            </a:r>
            <a:r>
              <a:rPr lang="ar-SA" dirty="0" smtClean="0"/>
              <a:t>الربحية.</a:t>
            </a:r>
            <a:endParaRPr lang="ar-SA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بناء النموذج- حالة تطبيقية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نموذج التقييم :</a:t>
            </a:r>
            <a:endParaRPr lang="en-US" dirty="0" smtClean="0"/>
          </a:p>
          <a:p>
            <a:pPr algn="r" rtl="1">
              <a:buNone/>
            </a:pPr>
            <a:r>
              <a:rPr lang="ar-SA" dirty="0" smtClean="0"/>
              <a:t>تود الشركة المصرية – السعودية للنقل البحري شراء سفينة ضخمة  لمضاعفة قدرتها على نقل الأفراد و البضائع بين ميناءي ضباء وسفاجه وقد طرحت المناقصة وقدمت الشركات خمسة عروض مختلفة  على النحو التالي:</a:t>
            </a:r>
          </a:p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66800" y="3733800"/>
          <a:ext cx="70104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8400"/>
                <a:gridCol w="1168400"/>
                <a:gridCol w="1168400"/>
                <a:gridCol w="1168400"/>
                <a:gridCol w="1168400"/>
                <a:gridCol w="1168400"/>
              </a:tblGrid>
              <a:tr h="561058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معدل الضريبة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تكلفة رأس</a:t>
                      </a:r>
                      <a:r>
                        <a:rPr lang="ar-SA" baseline="0" dirty="0" smtClean="0"/>
                        <a:t> المال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err="1" smtClean="0"/>
                        <a:t>القمية</a:t>
                      </a:r>
                      <a:r>
                        <a:rPr lang="ar-SA" dirty="0" smtClean="0"/>
                        <a:t> </a:t>
                      </a:r>
                      <a:r>
                        <a:rPr lang="ar-SA" dirty="0" err="1" smtClean="0"/>
                        <a:t>التخريدية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العمر </a:t>
                      </a:r>
                      <a:r>
                        <a:rPr lang="ar-SA" dirty="0" err="1" smtClean="0"/>
                        <a:t>الانتاجي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التكلفة المبدئية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العرض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الأول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35000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الثاني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40000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الثالث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الرابع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16.5%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45000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الخامس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يتبع- الحالة التطبيقية</a:t>
            </a:r>
            <a:endParaRPr lang="en-US" dirty="0"/>
          </a:p>
        </p:txBody>
      </p:sp>
      <p:sp>
        <p:nvSpPr>
          <p:cNvPr id="4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524000" y="1676400"/>
          <a:ext cx="609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الخامس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الرابع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الثالث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الثاني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الأول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السنوات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11000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9000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9000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7000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640081" y="5943600"/>
            <a:ext cx="7513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/>
              <a:t>المطلوب : بناء نموذج لتقييم العروض الاستثمارية السابقة وفقا لطرق التقييم المختلفة إذا علمت أن الشركة  تستخدم طريقة القسط المتناقص لحساب الاستهلاك.</a:t>
            </a:r>
            <a:endParaRPr lang="en-US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خطوات بناء النموذج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dirty="0" smtClean="0"/>
              <a:t>خطوات بناء النموذج:</a:t>
            </a:r>
          </a:p>
          <a:p>
            <a:pPr algn="r" rtl="1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1-إدخال بيانات العرض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الأول.</a:t>
            </a:r>
            <a:endParaRPr lang="ar-S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 rtl="1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2-إدخال صافي التدفقات النقدية:</a:t>
            </a:r>
          </a:p>
          <a:p>
            <a:pPr lvl="1" algn="r" rtl="1">
              <a:buNone/>
            </a:pPr>
            <a:r>
              <a:rPr lang="ar-SA" sz="2400" dirty="0" smtClean="0"/>
              <a:t>السنة 0=( - </a:t>
            </a:r>
            <a:r>
              <a:rPr lang="ar-SA" sz="2400" dirty="0" smtClean="0"/>
              <a:t>التكلفة المبدئية)</a:t>
            </a:r>
            <a:endParaRPr lang="ar-SA" sz="2400" dirty="0" smtClean="0"/>
          </a:p>
          <a:p>
            <a:pPr lvl="1" algn="r" rtl="1">
              <a:buNone/>
            </a:pPr>
            <a:r>
              <a:rPr lang="ar-SA" sz="2400" dirty="0" smtClean="0"/>
              <a:t>باقي السنوات= تساوي القيم المعطاة في العرض الأول</a:t>
            </a:r>
          </a:p>
          <a:p>
            <a:pPr lvl="1" algn="r" rtl="1">
              <a:buNone/>
            </a:pPr>
            <a:r>
              <a:rPr lang="ar-SA" sz="2400" dirty="0" smtClean="0"/>
              <a:t>السنة الأخيرة=تساوي صافي التدفقات النقدية + قيمة الخردة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يتبع- خطوات بناء النموذج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3-حساب قسط الاستهلاك</a:t>
            </a:r>
          </a:p>
          <a:p>
            <a:pPr lvl="1" algn="r" rtl="1"/>
            <a:r>
              <a:rPr lang="ar-SA" sz="2400" dirty="0" smtClean="0"/>
              <a:t>قسط الاستهلاك للسنة 0=0 (لأنه </a:t>
            </a:r>
            <a:r>
              <a:rPr lang="ar-SA" sz="2400" dirty="0" err="1" smtClean="0"/>
              <a:t>لايوجد</a:t>
            </a:r>
            <a:r>
              <a:rPr lang="ar-SA" sz="2400" dirty="0" smtClean="0"/>
              <a:t> </a:t>
            </a:r>
            <a:r>
              <a:rPr lang="ar-SA" sz="2400" dirty="0" smtClean="0"/>
              <a:t>أقساط </a:t>
            </a:r>
            <a:r>
              <a:rPr lang="ar-SA" sz="2400" dirty="0" smtClean="0"/>
              <a:t>استهلاك في السنه 0)</a:t>
            </a:r>
          </a:p>
          <a:p>
            <a:pPr lvl="1" algn="r" rtl="1"/>
            <a:r>
              <a:rPr lang="ar-SA" sz="2000" dirty="0" smtClean="0"/>
              <a:t>قسط الاستهلاك لباقي السنوات:    </a:t>
            </a:r>
          </a:p>
          <a:p>
            <a:pPr marL="1314450" lvl="2" indent="-457200" algn="r" rtl="1">
              <a:buFont typeface="+mj-lt"/>
              <a:buAutoNum type="arabicPeriod"/>
            </a:pPr>
            <a:r>
              <a:rPr lang="ar-SA" sz="2000" dirty="0" smtClean="0"/>
              <a:t>إذا كانت فترة الاستهلاك أصغر من أو تساوي العمر    </a:t>
            </a:r>
            <a:r>
              <a:rPr lang="ar-SA" sz="2000" dirty="0" smtClean="0"/>
              <a:t>الإنتاجي  </a:t>
            </a:r>
            <a:r>
              <a:rPr lang="ar-SA" sz="2000" dirty="0" smtClean="0"/>
              <a:t>وأكبر من الصفر </a:t>
            </a:r>
          </a:p>
          <a:p>
            <a:pPr marL="1714500" lvl="3" indent="-342900" algn="r" rtl="1">
              <a:buFont typeface="Wingdings" pitchFamily="2" charset="2"/>
              <a:buChar char="Ø"/>
            </a:pPr>
            <a:r>
              <a:rPr lang="ar-SA" dirty="0" smtClean="0"/>
              <a:t>فإن قسط الاستهلاك =(رقم السنه,تثبيت العمر الانتاجي ,تثبيت الخرده , تثبيت التكلفه المبدئيه)</a:t>
            </a:r>
            <a:r>
              <a:rPr lang="en-US" dirty="0" smtClean="0"/>
              <a:t>DB </a:t>
            </a:r>
            <a:r>
              <a:rPr lang="ar-SA" dirty="0" smtClean="0"/>
              <a:t>بنفس الترتيب ليتوافق مع الشكل العام </a:t>
            </a:r>
            <a:r>
              <a:rPr lang="ar-SA" dirty="0" smtClean="0"/>
              <a:t>للدالة </a:t>
            </a:r>
            <a:r>
              <a:rPr lang="en-US" dirty="0" smtClean="0"/>
              <a:t>DB</a:t>
            </a:r>
            <a:endParaRPr lang="ar-SA" dirty="0" smtClean="0"/>
          </a:p>
          <a:p>
            <a:pPr marL="1314450" lvl="2" indent="-457200" algn="r" rtl="1">
              <a:buFont typeface="+mj-lt"/>
              <a:buAutoNum type="arabicPeriod"/>
            </a:pPr>
            <a:r>
              <a:rPr lang="ar-SA" sz="2000" dirty="0" smtClean="0"/>
              <a:t>قسط الاستهلاك =0 إذا اختل أي شرط من شروط الحالة -1-                                       </a:t>
            </a:r>
            <a:endParaRPr lang="ar-SA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 rtl="1">
              <a:buNone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4-حساب الدخل المحاسبي :</a:t>
            </a:r>
            <a:endParaRPr lang="ar-SA" sz="2400" dirty="0" smtClean="0"/>
          </a:p>
          <a:p>
            <a:pPr marL="857250" lvl="1" indent="-457200" algn="r" rtl="1">
              <a:buFont typeface="+mj-lt"/>
              <a:buAutoNum type="arabicPeriod"/>
            </a:pPr>
            <a:r>
              <a:rPr lang="ar-SA" sz="2000" dirty="0" smtClean="0"/>
              <a:t>إذا </a:t>
            </a:r>
            <a:r>
              <a:rPr lang="ar-SA" sz="2000" dirty="0" smtClean="0"/>
              <a:t>كان  صافي التدفقات أكبر من الصفر </a:t>
            </a:r>
            <a:r>
              <a:rPr lang="ar-SA" sz="2000" dirty="0" smtClean="0"/>
              <a:t>فإن:</a:t>
            </a:r>
          </a:p>
          <a:p>
            <a:pPr marL="857250" lvl="1" indent="-457200" algn="r" rtl="1">
              <a:buNone/>
            </a:pPr>
            <a:r>
              <a:rPr lang="ar-SA" sz="2000" b="1" dirty="0" smtClean="0"/>
              <a:t>الدخل </a:t>
            </a:r>
            <a:r>
              <a:rPr lang="ar-SA" sz="2000" b="1" dirty="0" smtClean="0"/>
              <a:t>المحاسبي </a:t>
            </a:r>
            <a:r>
              <a:rPr lang="ar-SA" sz="2000" b="1" dirty="0" smtClean="0"/>
              <a:t>= صافي </a:t>
            </a:r>
            <a:r>
              <a:rPr lang="ar-SA" sz="2000" b="1" dirty="0" smtClean="0"/>
              <a:t>التدفقات </a:t>
            </a:r>
            <a:r>
              <a:rPr lang="ar-SA" sz="2000" b="1" dirty="0" smtClean="0"/>
              <a:t>للسنة - قسط </a:t>
            </a:r>
            <a:r>
              <a:rPr lang="ar-SA" sz="2000" b="1" dirty="0" smtClean="0"/>
              <a:t>الاستهلاك </a:t>
            </a:r>
            <a:r>
              <a:rPr lang="ar-SA" sz="2000" b="1" dirty="0" smtClean="0"/>
              <a:t>لنفس السنة</a:t>
            </a:r>
            <a:endParaRPr lang="ar-SA" sz="2000" b="1" dirty="0" smtClean="0"/>
          </a:p>
          <a:p>
            <a:pPr marL="857250" lvl="1" indent="-457200">
              <a:buFont typeface="+mj-lt"/>
              <a:buAutoNum type="arabicPeriod" startAt="2"/>
            </a:pPr>
            <a:r>
              <a:rPr lang="ar-SA" sz="2000" dirty="0" smtClean="0"/>
              <a:t>إذا لم يتحقق الشرط 1 - فإن الدخل المحاسبي = 0</a:t>
            </a:r>
          </a:p>
          <a:p>
            <a:pPr marL="1314450" lvl="2" indent="-457200" algn="r" rtl="1">
              <a:buNone/>
            </a:pPr>
            <a:endParaRPr lang="ar-SA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يتبع- خطوات بناء النموذج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5-حساب الضرائب :</a:t>
            </a:r>
          </a:p>
          <a:p>
            <a:pPr marL="1314450" lvl="2" indent="-457200" algn="r" rtl="1">
              <a:buFont typeface="+mj-lt"/>
              <a:buAutoNum type="arabicPeriod"/>
            </a:pPr>
            <a:r>
              <a:rPr lang="ar-SA" sz="2000" dirty="0" smtClean="0"/>
              <a:t>إذا كان  الدخل المحاسبي أكبر من الصفر  </a:t>
            </a:r>
            <a:r>
              <a:rPr lang="ar-SA" sz="2000" dirty="0" smtClean="0"/>
              <a:t>فإن:</a:t>
            </a:r>
          </a:p>
          <a:p>
            <a:pPr marL="1314450" lvl="2" indent="-457200" algn="r" rtl="1">
              <a:buNone/>
            </a:pPr>
            <a:r>
              <a:rPr lang="ar-SA" b="1" dirty="0" smtClean="0"/>
              <a:t>	</a:t>
            </a:r>
            <a:r>
              <a:rPr lang="ar-SA" b="1" dirty="0" smtClean="0"/>
              <a:t>	</a:t>
            </a:r>
            <a:r>
              <a:rPr lang="ar-SA" sz="2000" b="1" dirty="0" smtClean="0"/>
              <a:t> الضرائب = الدخل </a:t>
            </a:r>
            <a:r>
              <a:rPr lang="ar-SA" sz="2000" b="1" dirty="0" smtClean="0"/>
              <a:t>المحاسبي * معدل </a:t>
            </a:r>
            <a:r>
              <a:rPr lang="ar-SA" sz="2000" b="1" dirty="0" smtClean="0"/>
              <a:t>الضريبة</a:t>
            </a:r>
            <a:endParaRPr lang="ar-SA" b="1" dirty="0" smtClean="0"/>
          </a:p>
          <a:p>
            <a:pPr marL="1314450" lvl="2" indent="-457200" algn="r" rtl="1">
              <a:buFont typeface="+mj-lt"/>
              <a:buAutoNum type="arabicPeriod" startAt="2"/>
            </a:pPr>
            <a:r>
              <a:rPr lang="ar-SA" sz="2000" dirty="0" smtClean="0"/>
              <a:t>إذا لم يتحقق الشرط - 1 - فإن الضرائب = 0 </a:t>
            </a:r>
          </a:p>
          <a:p>
            <a:pPr marL="857250" lvl="1" indent="-457200" algn="r" rtl="1">
              <a:buNone/>
            </a:pPr>
            <a:endParaRPr lang="ar-SA" sz="2000" dirty="0"/>
          </a:p>
          <a:p>
            <a:pPr marL="342900" lvl="1" indent="-342900" algn="r" rtl="1">
              <a:buNone/>
            </a:pPr>
            <a:r>
              <a:rPr lang="ar-SA" b="1" dirty="0">
                <a:solidFill>
                  <a:schemeClr val="accent2">
                    <a:lumMod val="75000"/>
                  </a:schemeClr>
                </a:solidFill>
              </a:rPr>
              <a:t>6-حساب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التدفقات النقدية بعد الضرائب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ar-SA" sz="2000" b="1" dirty="0" smtClean="0"/>
          </a:p>
          <a:p>
            <a:pPr marL="857250" lvl="1" indent="-457200" algn="r" rtl="1">
              <a:buNone/>
            </a:pPr>
            <a:r>
              <a:rPr lang="ar-SA" sz="2000" dirty="0" smtClean="0"/>
              <a:t>التدفقات بعد الضريبة = صافي التدفقات النقدية - الضريبة</a:t>
            </a:r>
            <a:endParaRPr lang="ar-SA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CACD217B082F42BBAC06141347B0FA" ma:contentTypeVersion="0" ma:contentTypeDescription="Create a new document." ma:contentTypeScope="" ma:versionID="5c2848df26dcd2b81cdda20bedff0f3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113C4CB-B9E6-41DB-A927-77C9979D9322}"/>
</file>

<file path=customXml/itemProps2.xml><?xml version="1.0" encoding="utf-8"?>
<ds:datastoreItem xmlns:ds="http://schemas.openxmlformats.org/officeDocument/2006/customXml" ds:itemID="{B5A9F3E0-6548-4AC8-BB66-E7A8F9BBEEB6}"/>
</file>

<file path=customXml/itemProps3.xml><?xml version="1.0" encoding="utf-8"?>
<ds:datastoreItem xmlns:ds="http://schemas.openxmlformats.org/officeDocument/2006/customXml" ds:itemID="{0EB2E725-C9B9-4BC9-B91C-F050C4FCB48B}"/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199</TotalTime>
  <Words>637</Words>
  <Application>Microsoft Office PowerPoint</Application>
  <PresentationFormat>عرض على الشاشة (3:4)‏</PresentationFormat>
  <Paragraphs>192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موازنة</vt:lpstr>
      <vt:lpstr>الفصل السادس: نموذج تقييم المشروعات الرأسمالية</vt:lpstr>
      <vt:lpstr>أهداف المحاضرة</vt:lpstr>
      <vt:lpstr>النقاط الرئيسية</vt:lpstr>
      <vt:lpstr>مفاهيم أساسية</vt:lpstr>
      <vt:lpstr>بناء النموذج- حالة تطبيقية</vt:lpstr>
      <vt:lpstr>يتبع- الحالة التطبيقية</vt:lpstr>
      <vt:lpstr>خطوات بناء النموذج</vt:lpstr>
      <vt:lpstr>يتبع- خطوات بناء النموذج</vt:lpstr>
      <vt:lpstr>يتبع- خطوات بناء النموذج</vt:lpstr>
      <vt:lpstr> الطرق المناسبة للتقييم :</vt:lpstr>
      <vt:lpstr>تحليل نموذج تم إنشاؤه</vt:lpstr>
      <vt:lpstr>الواجب</vt:lpstr>
      <vt:lpstr>الحالة العملية الأولى في الكتاب ص 218 نص الواجب</vt:lpstr>
      <vt:lpstr>المطلوب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السادس:نموذج تقييم المشروعات الرأسمالية</dc:title>
  <dc:creator>user</dc:creator>
  <cp:lastModifiedBy>Sumayah</cp:lastModifiedBy>
  <cp:revision>25</cp:revision>
  <dcterms:created xsi:type="dcterms:W3CDTF">2011-04-17T15:21:25Z</dcterms:created>
  <dcterms:modified xsi:type="dcterms:W3CDTF">2011-04-26T01:04:44Z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0x0101004ECACD217B082F42BBAC06141347B0FA</vt:lpwstr>
  </property>
</Properties>
</file>