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6"/>
  </p:notesMasterIdLst>
  <p:handoutMasterIdLst>
    <p:handoutMasterId r:id="rId27"/>
  </p:handoutMasterIdLst>
  <p:sldIdLst>
    <p:sldId id="256" r:id="rId2"/>
    <p:sldId id="257" r:id="rId3"/>
    <p:sldId id="294" r:id="rId4"/>
    <p:sldId id="295" r:id="rId5"/>
    <p:sldId id="297" r:id="rId6"/>
    <p:sldId id="296" r:id="rId7"/>
    <p:sldId id="298" r:id="rId8"/>
    <p:sldId id="300" r:id="rId9"/>
    <p:sldId id="301" r:id="rId10"/>
    <p:sldId id="299" r:id="rId11"/>
    <p:sldId id="305" r:id="rId12"/>
    <p:sldId id="306" r:id="rId13"/>
    <p:sldId id="302" r:id="rId14"/>
    <p:sldId id="304" r:id="rId15"/>
    <p:sldId id="307" r:id="rId16"/>
    <p:sldId id="309" r:id="rId17"/>
    <p:sldId id="310" r:id="rId18"/>
    <p:sldId id="311" r:id="rId19"/>
    <p:sldId id="312" r:id="rId20"/>
    <p:sldId id="313" r:id="rId21"/>
    <p:sldId id="314" r:id="rId22"/>
    <p:sldId id="315" r:id="rId23"/>
    <p:sldId id="303" r:id="rId24"/>
    <p:sldId id="308" r:id="rId2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3.wmf"/><Relationship Id="rId4" Type="http://schemas.openxmlformats.org/officeDocument/2006/relationships/image" Target="../media/image1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3.wmf"/><Relationship Id="rId4" Type="http://schemas.openxmlformats.org/officeDocument/2006/relationships/image" Target="../media/image19.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3.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3.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3.wmf"/><Relationship Id="rId6" Type="http://schemas.openxmlformats.org/officeDocument/2006/relationships/image" Target="../media/image11.wmf"/><Relationship Id="rId5" Type="http://schemas.openxmlformats.org/officeDocument/2006/relationships/image" Target="../media/image10.wmf"/><Relationship Id="rId4"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3.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D9B7AF20-4B11-481D-A472-DF8A4E6C6085}" type="datetimeFigureOut">
              <a:rPr lang="ar-SA" smtClean="0"/>
              <a:pPr/>
              <a:t>17/02/1437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8182E63-CD6B-4CF2-9639-253841FD301F}" type="slidenum">
              <a:rPr lang="ar-SA" smtClean="0"/>
              <a:pPr/>
              <a:t>‹#›</a:t>
            </a:fld>
            <a:endParaRPr lang="ar-SA"/>
          </a:p>
        </p:txBody>
      </p:sp>
    </p:spTree>
    <p:extLst>
      <p:ext uri="{BB962C8B-B14F-4D97-AF65-F5344CB8AC3E}">
        <p14:creationId xmlns:p14="http://schemas.microsoft.com/office/powerpoint/2010/main" val="22793827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5C58FC6-B0EA-4E44-9208-05FA5FE32EAB}" type="datetimeFigureOut">
              <a:rPr lang="ar-SA" smtClean="0"/>
              <a:pPr/>
              <a:t>17/02/1437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B6E6889-4F1F-444D-B384-655343D5E8EC}" type="slidenum">
              <a:rPr lang="ar-SA" smtClean="0"/>
              <a:pPr/>
              <a:t>‹#›</a:t>
            </a:fld>
            <a:endParaRPr lang="ar-SA"/>
          </a:p>
        </p:txBody>
      </p:sp>
    </p:spTree>
    <p:extLst>
      <p:ext uri="{BB962C8B-B14F-4D97-AF65-F5344CB8AC3E}">
        <p14:creationId xmlns:p14="http://schemas.microsoft.com/office/powerpoint/2010/main" val="87984427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1B6E6889-4F1F-444D-B384-655343D5E8EC}" type="slidenum">
              <a:rPr lang="ar-SA" smtClean="0"/>
              <a:pPr/>
              <a:t>13</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01C17A5-F73D-4FC8-8801-224AAB5F1C03}" type="datetimeFigureOut">
              <a:rPr lang="ar-SA" smtClean="0"/>
              <a:pPr/>
              <a:t>17/02/1437</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3187106A-ED4A-44CB-82DF-EE3AAE4D4AA3}"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01C17A5-F73D-4FC8-8801-224AAB5F1C03}" type="datetimeFigureOut">
              <a:rPr lang="ar-SA" smtClean="0"/>
              <a:pPr/>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187106A-ED4A-44CB-82DF-EE3AAE4D4AA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401C17A5-F73D-4FC8-8801-224AAB5F1C03}" type="datetimeFigureOut">
              <a:rPr lang="ar-SA" smtClean="0"/>
              <a:pPr/>
              <a:t>17/02/1437</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3187106A-ED4A-44CB-82DF-EE3AAE4D4AA3}"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401C17A5-F73D-4FC8-8801-224AAB5F1C03}" type="datetimeFigureOut">
              <a:rPr lang="ar-SA" smtClean="0"/>
              <a:pPr/>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401C17A5-F73D-4FC8-8801-224AAB5F1C03}" type="datetimeFigureOut">
              <a:rPr lang="ar-SA" smtClean="0"/>
              <a:pPr/>
              <a:t>17/02/1437</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187106A-ED4A-44CB-82DF-EE3AAE4D4AA3}" type="slidenum">
              <a:rPr lang="ar-SA" smtClean="0"/>
              <a:pPr/>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401C17A5-F73D-4FC8-8801-224AAB5F1C03}" type="datetimeFigureOut">
              <a:rPr lang="ar-SA" smtClean="0"/>
              <a:pPr/>
              <a:t>17/02/1437</a:t>
            </a:fld>
            <a:endParaRPr lang="ar-SA"/>
          </a:p>
        </p:txBody>
      </p:sp>
      <p:sp>
        <p:nvSpPr>
          <p:cNvPr id="10" name="عنصر نائب لرقم الشريحة 9"/>
          <p:cNvSpPr>
            <a:spLocks noGrp="1"/>
          </p:cNvSpPr>
          <p:nvPr>
            <p:ph type="sldNum" sz="quarter" idx="16"/>
          </p:nvPr>
        </p:nvSpPr>
        <p:spPr/>
        <p:txBody>
          <a:bodyPr rtlCol="0"/>
          <a:lstStyle/>
          <a:p>
            <a:fld id="{3187106A-ED4A-44CB-82DF-EE3AAE4D4AA3}" type="slidenum">
              <a:rPr lang="ar-SA" smtClean="0"/>
              <a:pPr/>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401C17A5-F73D-4FC8-8801-224AAB5F1C03}" type="datetimeFigureOut">
              <a:rPr lang="ar-SA" smtClean="0"/>
              <a:pPr/>
              <a:t>17/02/1437</a:t>
            </a:fld>
            <a:endParaRPr lang="ar-SA"/>
          </a:p>
        </p:txBody>
      </p:sp>
      <p:sp>
        <p:nvSpPr>
          <p:cNvPr id="12" name="عنصر نائب لرقم الشريحة 11"/>
          <p:cNvSpPr>
            <a:spLocks noGrp="1"/>
          </p:cNvSpPr>
          <p:nvPr>
            <p:ph type="sldNum" sz="quarter" idx="16"/>
          </p:nvPr>
        </p:nvSpPr>
        <p:spPr/>
        <p:txBody>
          <a:bodyPr rtlCol="0"/>
          <a:lstStyle/>
          <a:p>
            <a:fld id="{3187106A-ED4A-44CB-82DF-EE3AAE4D4AA3}" type="slidenum">
              <a:rPr lang="ar-SA" smtClean="0"/>
              <a:pPr/>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401C17A5-F73D-4FC8-8801-224AAB5F1C03}" type="datetimeFigureOut">
              <a:rPr lang="ar-SA" smtClean="0"/>
              <a:pPr/>
              <a:t>17/02/1437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01C17A5-F73D-4FC8-8801-224AAB5F1C03}" type="datetimeFigureOut">
              <a:rPr lang="ar-SA" smtClean="0"/>
              <a:pPr/>
              <a:t>17/02/1437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3187106A-ED4A-44CB-82DF-EE3AAE4D4AA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401C17A5-F73D-4FC8-8801-224AAB5F1C03}" type="datetimeFigureOut">
              <a:rPr lang="ar-SA" smtClean="0"/>
              <a:pPr/>
              <a:t>17/02/1437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401C17A5-F73D-4FC8-8801-224AAB5F1C03}" type="datetimeFigureOut">
              <a:rPr lang="ar-SA" smtClean="0"/>
              <a:pPr/>
              <a:t>17/02/1437</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3187106A-ED4A-44CB-82DF-EE3AAE4D4AA3}" type="slidenum">
              <a:rPr lang="ar-SA" smtClean="0"/>
              <a:pPr/>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01C17A5-F73D-4FC8-8801-224AAB5F1C03}" type="datetimeFigureOut">
              <a:rPr lang="ar-SA" smtClean="0"/>
              <a:pPr/>
              <a:t>17/02/1437</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187106A-ED4A-44CB-82DF-EE3AAE4D4AA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3.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3.wmf"/></Relationships>
</file>

<file path=ppt/slides/_rels/slide12.xml.rels><?xml version="1.0" encoding="UTF-8" standalone="yes"?>
<Relationships xmlns="http://schemas.openxmlformats.org/package/2006/relationships"><Relationship Id="rId8" Type="http://schemas.openxmlformats.org/officeDocument/2006/relationships/image" Target="../media/image8.wmf"/><Relationship Id="rId13" Type="http://schemas.openxmlformats.org/officeDocument/2006/relationships/oleObject" Target="../embeddings/oleObject14.bin"/><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7.wmf"/><Relationship Id="rId11" Type="http://schemas.openxmlformats.org/officeDocument/2006/relationships/oleObject" Target="../embeddings/oleObject13.bin"/><Relationship Id="rId5" Type="http://schemas.openxmlformats.org/officeDocument/2006/relationships/oleObject" Target="../embeddings/oleObject10.bin"/><Relationship Id="rId10" Type="http://schemas.openxmlformats.org/officeDocument/2006/relationships/image" Target="../media/image9.wmf"/><Relationship Id="rId4" Type="http://schemas.openxmlformats.org/officeDocument/2006/relationships/image" Target="../media/image3.wmf"/><Relationship Id="rId9" Type="http://schemas.openxmlformats.org/officeDocument/2006/relationships/oleObject" Target="../embeddings/oleObject12.bin"/><Relationship Id="rId14" Type="http://schemas.openxmlformats.org/officeDocument/2006/relationships/image" Target="../media/image11.w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3.wmf"/><Relationship Id="rId4" Type="http://schemas.openxmlformats.org/officeDocument/2006/relationships/oleObject" Target="../embeddings/oleObject15.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12.wmf"/><Relationship Id="rId5" Type="http://schemas.openxmlformats.org/officeDocument/2006/relationships/oleObject" Target="../embeddings/oleObject17.bin"/><Relationship Id="rId4" Type="http://schemas.openxmlformats.org/officeDocument/2006/relationships/image" Target="../media/image3.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13.wmf"/><Relationship Id="rId5" Type="http://schemas.openxmlformats.org/officeDocument/2006/relationships/oleObject" Target="../embeddings/oleObject19.bin"/><Relationship Id="rId4" Type="http://schemas.openxmlformats.org/officeDocument/2006/relationships/image" Target="../media/image3.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3.wmf"/></Relationships>
</file>

<file path=ppt/slides/_rels/slide17.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21.bin"/><Relationship Id="rId7"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14.wmf"/><Relationship Id="rId5" Type="http://schemas.openxmlformats.org/officeDocument/2006/relationships/oleObject" Target="../embeddings/oleObject22.bin"/><Relationship Id="rId10" Type="http://schemas.openxmlformats.org/officeDocument/2006/relationships/image" Target="../media/image16.wmf"/><Relationship Id="rId4" Type="http://schemas.openxmlformats.org/officeDocument/2006/relationships/image" Target="../media/image3.wmf"/><Relationship Id="rId9" Type="http://schemas.openxmlformats.org/officeDocument/2006/relationships/oleObject" Target="../embeddings/oleObject24.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3.wmf"/></Relationships>
</file>

<file path=ppt/slides/_rels/slide19.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26.bin"/><Relationship Id="rId7"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17.wmf"/><Relationship Id="rId5" Type="http://schemas.openxmlformats.org/officeDocument/2006/relationships/oleObject" Target="../embeddings/oleObject27.bin"/><Relationship Id="rId10" Type="http://schemas.openxmlformats.org/officeDocument/2006/relationships/image" Target="../media/image19.wmf"/><Relationship Id="rId4" Type="http://schemas.openxmlformats.org/officeDocument/2006/relationships/image" Target="../media/image3.wmf"/><Relationship Id="rId9" Type="http://schemas.openxmlformats.org/officeDocument/2006/relationships/oleObject" Target="../embeddings/oleObject29.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20.wmf"/><Relationship Id="rId5" Type="http://schemas.openxmlformats.org/officeDocument/2006/relationships/oleObject" Target="../embeddings/oleObject31.bin"/><Relationship Id="rId4" Type="http://schemas.openxmlformats.org/officeDocument/2006/relationships/image" Target="../media/image3.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3.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21.wmf"/><Relationship Id="rId5" Type="http://schemas.openxmlformats.org/officeDocument/2006/relationships/oleObject" Target="../embeddings/oleObject34.bin"/><Relationship Id="rId4" Type="http://schemas.openxmlformats.org/officeDocument/2006/relationships/image" Target="../media/image3.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3.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3.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8.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oleObject" Target="../embeddings/oleObject3.bin"/><Relationship Id="rId10" Type="http://schemas.openxmlformats.org/officeDocument/2006/relationships/image" Target="../media/image6.wmf"/><Relationship Id="rId4" Type="http://schemas.openxmlformats.org/officeDocument/2006/relationships/image" Target="../media/image3.wmf"/><Relationship Id="rId9" Type="http://schemas.openxmlformats.org/officeDocument/2006/relationships/oleObject" Target="../embeddings/oleObject5.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857356" y="3286124"/>
            <a:ext cx="5429288" cy="1042982"/>
          </a:xfrm>
        </p:spPr>
        <p:txBody>
          <a:bodyPr>
            <a:normAutofit/>
          </a:bodyPr>
          <a:lstStyle/>
          <a:p>
            <a:pPr algn="ctr"/>
            <a:r>
              <a:rPr lang="ar-SA" dirty="0" smtClean="0"/>
              <a:t>تخطيط الطاقة</a:t>
            </a:r>
            <a:endParaRPr lang="ar-SA" sz="3200" dirty="0"/>
          </a:p>
        </p:txBody>
      </p:sp>
      <p:sp>
        <p:nvSpPr>
          <p:cNvPr id="3" name="عنوان فرعي 2"/>
          <p:cNvSpPr>
            <a:spLocks noGrp="1"/>
          </p:cNvSpPr>
          <p:nvPr>
            <p:ph type="subTitle" idx="1"/>
          </p:nvPr>
        </p:nvSpPr>
        <p:spPr/>
        <p:txBody>
          <a:bodyPr/>
          <a:lstStyle/>
          <a:p>
            <a:pPr algn="ctr"/>
            <a:r>
              <a:rPr lang="ar-SA" dirty="0" smtClean="0"/>
              <a:t>الفصل السادس</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مقاييس الطاقة</a:t>
            </a:r>
            <a:endParaRPr lang="ar-SA" sz="4000" dirty="0"/>
          </a:p>
        </p:txBody>
      </p:sp>
      <p:sp>
        <p:nvSpPr>
          <p:cNvPr id="5" name="مربع نص 4"/>
          <p:cNvSpPr txBox="1"/>
          <p:nvPr/>
        </p:nvSpPr>
        <p:spPr>
          <a:xfrm>
            <a:off x="428596" y="1571612"/>
            <a:ext cx="8429684" cy="4247317"/>
          </a:xfrm>
          <a:prstGeom prst="rect">
            <a:avLst/>
          </a:prstGeom>
          <a:noFill/>
        </p:spPr>
        <p:txBody>
          <a:bodyPr wrap="square" rtlCol="1">
            <a:spAutoFit/>
          </a:bodyPr>
          <a:lstStyle/>
          <a:p>
            <a:pPr marL="457200" indent="-457200">
              <a:lnSpc>
                <a:spcPct val="150000"/>
              </a:lnSpc>
            </a:pPr>
            <a:r>
              <a:rPr lang="ar-SA" sz="2000" b="1" dirty="0" smtClean="0">
                <a:solidFill>
                  <a:srgbClr val="C00000"/>
                </a:solidFill>
              </a:rPr>
              <a:t>6. الطاقة المقدرة (</a:t>
            </a:r>
            <a:r>
              <a:rPr lang="en-US" sz="2000" b="1" dirty="0" smtClean="0">
                <a:solidFill>
                  <a:srgbClr val="C00000"/>
                </a:solidFill>
              </a:rPr>
              <a:t>Rated Capacity - RC</a:t>
            </a:r>
            <a:r>
              <a:rPr lang="ar-SA" sz="2000" b="1" dirty="0" smtClean="0">
                <a:solidFill>
                  <a:srgbClr val="C00000"/>
                </a:solidFill>
              </a:rPr>
              <a:t>)</a:t>
            </a:r>
          </a:p>
          <a:p>
            <a:pPr marL="457200" indent="-457200">
              <a:lnSpc>
                <a:spcPct val="150000"/>
              </a:lnSpc>
            </a:pPr>
            <a:r>
              <a:rPr lang="ar-SA" sz="2000" dirty="0" smtClean="0"/>
              <a:t>وهي الطاقة القصوى القابلة للاستخدام لنظام ما وهي دائماً اقل من </a:t>
            </a:r>
            <a:r>
              <a:rPr lang="ar-SA" sz="2000" dirty="0" err="1" smtClean="0"/>
              <a:t>او</a:t>
            </a:r>
            <a:r>
              <a:rPr lang="ar-SA" sz="2000" dirty="0" smtClean="0"/>
              <a:t> تساوي الطاقة التصميمية ويمكن حسابها كالتالي:</a:t>
            </a:r>
          </a:p>
          <a:p>
            <a:pPr marL="457200" indent="-457200">
              <a:lnSpc>
                <a:spcPct val="150000"/>
              </a:lnSpc>
            </a:pPr>
            <a:r>
              <a:rPr lang="en-US" sz="2000" dirty="0" smtClean="0"/>
              <a:t>RC </a:t>
            </a:r>
            <a:r>
              <a:rPr lang="ar-SA" sz="2000" dirty="0" smtClean="0"/>
              <a:t> = الطاقة التصميمية * كفاءة النظام * مستوى الاستخدام</a:t>
            </a:r>
          </a:p>
          <a:p>
            <a:pPr marL="457200" indent="-457200" algn="l" rtl="0">
              <a:lnSpc>
                <a:spcPct val="150000"/>
              </a:lnSpc>
            </a:pPr>
            <a:r>
              <a:rPr lang="en-US" sz="2000" dirty="0" smtClean="0"/>
              <a:t>RC = DC * SE * U</a:t>
            </a:r>
          </a:p>
          <a:p>
            <a:pPr marL="457200" indent="-457200" algn="l" rtl="0">
              <a:lnSpc>
                <a:spcPct val="150000"/>
              </a:lnSpc>
            </a:pPr>
            <a:r>
              <a:rPr lang="ar-SA" sz="2000" dirty="0" err="1" smtClean="0"/>
              <a:t>او</a:t>
            </a:r>
            <a:endParaRPr lang="ar-SA" sz="2000" dirty="0" smtClean="0"/>
          </a:p>
          <a:p>
            <a:pPr marL="457200" indent="-457200">
              <a:lnSpc>
                <a:spcPct val="150000"/>
              </a:lnSpc>
            </a:pPr>
            <a:r>
              <a:rPr lang="en-US" sz="2000" dirty="0" smtClean="0"/>
              <a:t>RC</a:t>
            </a:r>
            <a:r>
              <a:rPr lang="ar-SA" sz="2000" dirty="0" smtClean="0"/>
              <a:t> = الطاقة التصميمية * الطاقة الفاعلة * كفاءة النظام </a:t>
            </a:r>
          </a:p>
          <a:p>
            <a:pPr marL="457200" indent="-457200" algn="l" rtl="0">
              <a:lnSpc>
                <a:spcPct val="150000"/>
              </a:lnSpc>
            </a:pPr>
            <a:r>
              <a:rPr lang="en-US" sz="2000" dirty="0" smtClean="0"/>
              <a:t> RC = DC * EC * SE</a:t>
            </a:r>
            <a:r>
              <a:rPr lang="ar-SA" sz="2000" dirty="0" smtClean="0"/>
              <a:t> </a:t>
            </a:r>
          </a:p>
          <a:p>
            <a:pPr marL="457200" indent="-457200" algn="l" rtl="0">
              <a:lnSpc>
                <a:spcPct val="150000"/>
              </a:lnSpc>
            </a:pPr>
            <a:endParaRPr lang="ar-SA" sz="2000" dirty="0" smtClean="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2051"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مثال</a:t>
            </a:r>
            <a:endParaRPr lang="ar-SA" sz="4000" dirty="0"/>
          </a:p>
        </p:txBody>
      </p:sp>
      <p:sp>
        <p:nvSpPr>
          <p:cNvPr id="5" name="مربع نص 4"/>
          <p:cNvSpPr txBox="1"/>
          <p:nvPr/>
        </p:nvSpPr>
        <p:spPr>
          <a:xfrm>
            <a:off x="285720" y="1571612"/>
            <a:ext cx="8572560" cy="4708981"/>
          </a:xfrm>
          <a:prstGeom prst="rect">
            <a:avLst/>
          </a:prstGeom>
          <a:noFill/>
        </p:spPr>
        <p:txBody>
          <a:bodyPr wrap="square" rtlCol="1">
            <a:spAutoFit/>
          </a:bodyPr>
          <a:lstStyle/>
          <a:p>
            <a:pPr marL="457200" indent="-457200">
              <a:lnSpc>
                <a:spcPct val="150000"/>
              </a:lnSpc>
            </a:pPr>
            <a:r>
              <a:rPr lang="ar-SA" sz="2000" dirty="0" smtClean="0"/>
              <a:t>آلة صممت للعمل لفترة واحدة في اليوم بمعدل 8 ساعات يوميا وخمسة أيام في الإسبوع لإنتاج 150 وحدة في الساعة. قدر الوقت المطلوب للصيانة الوقائية والتهيئة والإعداد بمعدل 15% من الوقت الكلي المتاح للآلة.  بسبب العطلات والمخرجات المعيبة </a:t>
            </a:r>
            <a:r>
              <a:rPr lang="ar-SA" sz="2000" dirty="0" err="1" smtClean="0"/>
              <a:t>وغيابات</a:t>
            </a:r>
            <a:r>
              <a:rPr lang="ar-SA" sz="2000" dirty="0" smtClean="0"/>
              <a:t> العاملين بلغ إنتاج الآلة الفعلي في أحد الأسابيع 4500 وحدة. </a:t>
            </a:r>
          </a:p>
          <a:p>
            <a:pPr marL="457200" indent="-457200">
              <a:lnSpc>
                <a:spcPct val="150000"/>
              </a:lnSpc>
            </a:pPr>
            <a:r>
              <a:rPr lang="ar-SA" sz="2000" dirty="0" smtClean="0"/>
              <a:t>المطلوب حساب التالي:</a:t>
            </a:r>
          </a:p>
          <a:p>
            <a:pPr marL="914400" lvl="1" indent="-457200">
              <a:lnSpc>
                <a:spcPct val="150000"/>
              </a:lnSpc>
              <a:buFont typeface="+mj-lt"/>
              <a:buAutoNum type="arabicPeriod"/>
            </a:pPr>
            <a:r>
              <a:rPr lang="ar-SA" sz="2000" dirty="0" smtClean="0"/>
              <a:t>الطاقة التصميمية </a:t>
            </a:r>
          </a:p>
          <a:p>
            <a:pPr marL="914400" lvl="1" indent="-457200">
              <a:lnSpc>
                <a:spcPct val="150000"/>
              </a:lnSpc>
              <a:buFont typeface="+mj-lt"/>
              <a:buAutoNum type="arabicPeriod"/>
            </a:pPr>
            <a:r>
              <a:rPr lang="ar-SA" sz="2000" dirty="0" smtClean="0"/>
              <a:t>الطاقة الفاعلة </a:t>
            </a:r>
          </a:p>
          <a:p>
            <a:pPr marL="914400" lvl="1" indent="-457200">
              <a:lnSpc>
                <a:spcPct val="150000"/>
              </a:lnSpc>
              <a:buFont typeface="+mj-lt"/>
              <a:buAutoNum type="arabicPeriod"/>
            </a:pPr>
            <a:r>
              <a:rPr lang="ar-SA" sz="2000" dirty="0" smtClean="0"/>
              <a:t>كفاءة النظام</a:t>
            </a:r>
          </a:p>
          <a:p>
            <a:pPr marL="914400" lvl="1" indent="-457200">
              <a:lnSpc>
                <a:spcPct val="150000"/>
              </a:lnSpc>
              <a:buFont typeface="+mj-lt"/>
              <a:buAutoNum type="arabicPeriod"/>
            </a:pPr>
            <a:r>
              <a:rPr lang="ar-SA" sz="2000" dirty="0" smtClean="0"/>
              <a:t>مستوى الاستخدام الآلة</a:t>
            </a:r>
          </a:p>
          <a:p>
            <a:pPr marL="914400" lvl="1" indent="-457200">
              <a:lnSpc>
                <a:spcPct val="150000"/>
              </a:lnSpc>
              <a:buFont typeface="+mj-lt"/>
              <a:buAutoNum type="arabicPeriod"/>
            </a:pPr>
            <a:r>
              <a:rPr lang="ar-SA" sz="2000" dirty="0" smtClean="0"/>
              <a:t> إنتاجية الآلة</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27651"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مثال</a:t>
            </a:r>
            <a:endParaRPr lang="ar-SA" sz="4000" dirty="0"/>
          </a:p>
        </p:txBody>
      </p:sp>
      <p:sp>
        <p:nvSpPr>
          <p:cNvPr id="5" name="مربع نص 4"/>
          <p:cNvSpPr txBox="1"/>
          <p:nvPr/>
        </p:nvSpPr>
        <p:spPr>
          <a:xfrm>
            <a:off x="285720" y="1571612"/>
            <a:ext cx="8572560" cy="4708981"/>
          </a:xfrm>
          <a:prstGeom prst="rect">
            <a:avLst/>
          </a:prstGeom>
          <a:noFill/>
        </p:spPr>
        <p:txBody>
          <a:bodyPr wrap="square" rtlCol="1">
            <a:spAutoFit/>
          </a:bodyPr>
          <a:lstStyle/>
          <a:p>
            <a:pPr marL="914400" lvl="1" indent="-457200">
              <a:lnSpc>
                <a:spcPct val="150000"/>
              </a:lnSpc>
              <a:buAutoNum type="arabicPeriod"/>
            </a:pPr>
            <a:r>
              <a:rPr lang="ar-SA" sz="2000" dirty="0" smtClean="0"/>
              <a:t>الطاقة التصميمية</a:t>
            </a:r>
          </a:p>
          <a:p>
            <a:pPr marL="914400" lvl="1" indent="-457200">
              <a:lnSpc>
                <a:spcPct val="150000"/>
              </a:lnSpc>
            </a:pPr>
            <a:endParaRPr lang="ar-SA" sz="2000" dirty="0" smtClean="0"/>
          </a:p>
          <a:p>
            <a:pPr marL="914400" lvl="1" indent="-457200">
              <a:lnSpc>
                <a:spcPct val="150000"/>
              </a:lnSpc>
            </a:pPr>
            <a:r>
              <a:rPr lang="ar-SA" sz="2000" dirty="0" smtClean="0"/>
              <a:t>2. الطاقة الفاعلة (طاقة النظام)</a:t>
            </a:r>
          </a:p>
          <a:p>
            <a:pPr marL="914400" lvl="1" indent="-457200">
              <a:lnSpc>
                <a:spcPct val="150000"/>
              </a:lnSpc>
            </a:pPr>
            <a:r>
              <a:rPr lang="ar-SA" sz="2000" dirty="0" smtClean="0"/>
              <a:t>		</a:t>
            </a:r>
          </a:p>
          <a:p>
            <a:pPr marL="914400" lvl="1" indent="-457200">
              <a:lnSpc>
                <a:spcPct val="150000"/>
              </a:lnSpc>
            </a:pPr>
            <a:r>
              <a:rPr lang="ar-SA" sz="2000" dirty="0" smtClean="0"/>
              <a:t>3. كفاءة النظام  </a:t>
            </a:r>
          </a:p>
          <a:p>
            <a:pPr marL="914400" lvl="1" indent="-457200">
              <a:lnSpc>
                <a:spcPct val="150000"/>
              </a:lnSpc>
            </a:pPr>
            <a:endParaRPr lang="ar-SA" sz="2000" dirty="0" smtClean="0"/>
          </a:p>
          <a:p>
            <a:pPr marL="914400" lvl="1" indent="-457200">
              <a:lnSpc>
                <a:spcPct val="150000"/>
              </a:lnSpc>
            </a:pPr>
            <a:r>
              <a:rPr lang="ar-SA" sz="2000" dirty="0" smtClean="0"/>
              <a:t>4. مستوى الاستخدام الآلة</a:t>
            </a:r>
          </a:p>
          <a:p>
            <a:pPr marL="914400" lvl="1" indent="-457200">
              <a:lnSpc>
                <a:spcPct val="150000"/>
              </a:lnSpc>
            </a:pPr>
            <a:r>
              <a:rPr lang="ar-SA" sz="2000" dirty="0" smtClean="0"/>
              <a:t> </a:t>
            </a:r>
          </a:p>
          <a:p>
            <a:pPr marL="914400" lvl="1" indent="-457200">
              <a:lnSpc>
                <a:spcPct val="150000"/>
              </a:lnSpc>
            </a:pPr>
            <a:r>
              <a:rPr lang="ar-SA" sz="2000" dirty="0" smtClean="0"/>
              <a:t>5. إنتاجية الآلة</a:t>
            </a:r>
          </a:p>
          <a:p>
            <a:pPr marL="914400" lvl="1" indent="-457200">
              <a:lnSpc>
                <a:spcPct val="150000"/>
              </a:lnSpc>
            </a:pPr>
            <a:endParaRPr lang="ar-SA" sz="2000" dirty="0" smtClean="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28680"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كائن 10"/>
          <p:cNvGraphicFramePr>
            <a:graphicFrameLocks noChangeAspect="1"/>
          </p:cNvGraphicFramePr>
          <p:nvPr/>
        </p:nvGraphicFramePr>
        <p:xfrm>
          <a:off x="571472" y="3643314"/>
          <a:ext cx="4733932" cy="428628"/>
        </p:xfrm>
        <a:graphic>
          <a:graphicData uri="http://schemas.openxmlformats.org/presentationml/2006/ole">
            <mc:AlternateContent xmlns:mc="http://schemas.openxmlformats.org/markup-compatibility/2006">
              <mc:Choice xmlns:v="urn:schemas-microsoft-com:vml" Requires="v">
                <p:oleObj spid="_x0000_s28681" name="Equation" r:id="rId5" imgW="1993680" imgH="203040" progId="Equation.3">
                  <p:embed/>
                </p:oleObj>
              </mc:Choice>
              <mc:Fallback>
                <p:oleObj name="Equation" r:id="rId5" imgW="1993680" imgH="2030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472" y="3643314"/>
                        <a:ext cx="4733932" cy="4286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76" name="Object 4"/>
          <p:cNvGraphicFramePr>
            <a:graphicFrameLocks noChangeAspect="1"/>
          </p:cNvGraphicFramePr>
          <p:nvPr/>
        </p:nvGraphicFramePr>
        <p:xfrm>
          <a:off x="642910" y="4714885"/>
          <a:ext cx="5222902" cy="500065"/>
        </p:xfrm>
        <a:graphic>
          <a:graphicData uri="http://schemas.openxmlformats.org/presentationml/2006/ole">
            <mc:AlternateContent xmlns:mc="http://schemas.openxmlformats.org/markup-compatibility/2006">
              <mc:Choice xmlns:v="urn:schemas-microsoft-com:vml" Requires="v">
                <p:oleObj spid="_x0000_s28682" name="Equation" r:id="rId7" imgW="1828800" imgH="203040" progId="Equation.3">
                  <p:embed/>
                </p:oleObj>
              </mc:Choice>
              <mc:Fallback>
                <p:oleObj name="Equation" r:id="rId7" imgW="1828800" imgH="20304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2910" y="4714885"/>
                        <a:ext cx="5222902" cy="50006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كائن 12"/>
          <p:cNvGraphicFramePr>
            <a:graphicFrameLocks noChangeAspect="1"/>
          </p:cNvGraphicFramePr>
          <p:nvPr/>
        </p:nvGraphicFramePr>
        <p:xfrm>
          <a:off x="571472" y="1857375"/>
          <a:ext cx="4953026" cy="428625"/>
        </p:xfrm>
        <a:graphic>
          <a:graphicData uri="http://schemas.openxmlformats.org/presentationml/2006/ole">
            <mc:AlternateContent xmlns:mc="http://schemas.openxmlformats.org/markup-compatibility/2006">
              <mc:Choice xmlns:v="urn:schemas-microsoft-com:vml" Requires="v">
                <p:oleObj spid="_x0000_s28683" name="Equation" r:id="rId9" imgW="1879560" imgH="203040" progId="Equation.3">
                  <p:embed/>
                </p:oleObj>
              </mc:Choice>
              <mc:Fallback>
                <p:oleObj name="Equation" r:id="rId9" imgW="1879560" imgH="20304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1472" y="1857375"/>
                        <a:ext cx="4953026"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78" name="Object 6"/>
          <p:cNvGraphicFramePr>
            <a:graphicFrameLocks noChangeAspect="1"/>
          </p:cNvGraphicFramePr>
          <p:nvPr/>
        </p:nvGraphicFramePr>
        <p:xfrm>
          <a:off x="571472" y="2857499"/>
          <a:ext cx="5400680" cy="428625"/>
        </p:xfrm>
        <a:graphic>
          <a:graphicData uri="http://schemas.openxmlformats.org/presentationml/2006/ole">
            <mc:AlternateContent xmlns:mc="http://schemas.openxmlformats.org/markup-compatibility/2006">
              <mc:Choice xmlns:v="urn:schemas-microsoft-com:vml" Requires="v">
                <p:oleObj spid="_x0000_s28684" name="Equation" r:id="rId11" imgW="2222280" imgH="203040" progId="Equation.3">
                  <p:embed/>
                </p:oleObj>
              </mc:Choice>
              <mc:Fallback>
                <p:oleObj name="Equation" r:id="rId11" imgW="2222280" imgH="20304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1472" y="2857499"/>
                        <a:ext cx="5400680"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79" name="Object 7"/>
          <p:cNvGraphicFramePr>
            <a:graphicFrameLocks noChangeAspect="1"/>
          </p:cNvGraphicFramePr>
          <p:nvPr/>
        </p:nvGraphicFramePr>
        <p:xfrm>
          <a:off x="1093818" y="5929330"/>
          <a:ext cx="6978644" cy="500062"/>
        </p:xfrm>
        <a:graphic>
          <a:graphicData uri="http://schemas.openxmlformats.org/presentationml/2006/ole">
            <mc:AlternateContent xmlns:mc="http://schemas.openxmlformats.org/markup-compatibility/2006">
              <mc:Choice xmlns:v="urn:schemas-microsoft-com:vml" Requires="v">
                <p:oleObj spid="_x0000_s28685" name="Equation" r:id="rId13" imgW="2793960" imgH="203040" progId="Equation.3">
                  <p:embed/>
                </p:oleObj>
              </mc:Choice>
              <mc:Fallback>
                <p:oleObj name="Equation" r:id="rId13" imgW="2793960" imgH="203040" progId="Equation.3">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93818" y="5929330"/>
                        <a:ext cx="6978644" cy="500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مربع نص 15"/>
          <p:cNvSpPr txBox="1"/>
          <p:nvPr/>
        </p:nvSpPr>
        <p:spPr>
          <a:xfrm>
            <a:off x="142844" y="5957848"/>
            <a:ext cx="1000132" cy="400110"/>
          </a:xfrm>
          <a:prstGeom prst="rect">
            <a:avLst/>
          </a:prstGeom>
          <a:noFill/>
        </p:spPr>
        <p:txBody>
          <a:bodyPr wrap="square" rtlCol="1">
            <a:spAutoFit/>
          </a:bodyPr>
          <a:lstStyle/>
          <a:p>
            <a:r>
              <a:rPr lang="ar-SA" sz="2000" dirty="0" smtClean="0"/>
              <a:t>الإنتاجية</a:t>
            </a:r>
            <a:endParaRPr lang="ar-SA"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حساب عدد </a:t>
            </a:r>
            <a:r>
              <a:rPr lang="ar-SA" sz="4000" dirty="0" err="1" smtClean="0"/>
              <a:t>المكائن</a:t>
            </a:r>
            <a:r>
              <a:rPr lang="ar-SA" sz="4000" dirty="0" smtClean="0"/>
              <a:t> المطلوبة</a:t>
            </a:r>
            <a:endParaRPr lang="ar-SA" sz="4000" dirty="0"/>
          </a:p>
        </p:txBody>
      </p:sp>
      <p:sp>
        <p:nvSpPr>
          <p:cNvPr id="5" name="مربع نص 4"/>
          <p:cNvSpPr txBox="1"/>
          <p:nvPr/>
        </p:nvSpPr>
        <p:spPr>
          <a:xfrm>
            <a:off x="428596" y="1428736"/>
            <a:ext cx="8429684" cy="5170646"/>
          </a:xfrm>
          <a:prstGeom prst="rect">
            <a:avLst/>
          </a:prstGeom>
          <a:noFill/>
        </p:spPr>
        <p:txBody>
          <a:bodyPr wrap="square" rtlCol="1">
            <a:spAutoFit/>
          </a:bodyPr>
          <a:lstStyle/>
          <a:p>
            <a:pPr marL="457200" indent="-457200">
              <a:lnSpc>
                <a:spcPct val="150000"/>
              </a:lnSpc>
            </a:pPr>
            <a:r>
              <a:rPr lang="ar-SA" sz="2000" dirty="0" smtClean="0"/>
              <a:t>بعد التنبؤ على الطلب يتوجب على مدير العمليات تحديد الموارد اللازمة لتلبية ذلك الطلب. ولعل من أهم  الموارد هو عدد </a:t>
            </a:r>
            <a:r>
              <a:rPr lang="ar-SA" sz="2000" dirty="0" err="1" smtClean="0"/>
              <a:t>المكائن</a:t>
            </a:r>
            <a:r>
              <a:rPr lang="ar-SA" sz="2000" dirty="0" smtClean="0"/>
              <a:t> اللازمة لمقابلة الطلب المتوقع والتي يمكن حسابها بإتباع الخطوات التالية:</a:t>
            </a:r>
          </a:p>
          <a:p>
            <a:pPr marL="457200" indent="-457200">
              <a:lnSpc>
                <a:spcPct val="150000"/>
              </a:lnSpc>
              <a:buFont typeface="+mj-lt"/>
              <a:buAutoNum type="arabicPeriod"/>
            </a:pPr>
            <a:r>
              <a:rPr lang="ar-SA" sz="2000" dirty="0" smtClean="0"/>
              <a:t>دراسة الطلب المتوقع وتحويله </a:t>
            </a:r>
            <a:r>
              <a:rPr lang="ar-SA" sz="2000" dirty="0" err="1" smtClean="0"/>
              <a:t>الى</a:t>
            </a:r>
            <a:r>
              <a:rPr lang="ar-SA" sz="2000" dirty="0" smtClean="0"/>
              <a:t> احتياجات مطلوبة من الطاقة</a:t>
            </a:r>
          </a:p>
          <a:p>
            <a:pPr marL="457200" indent="-457200">
              <a:lnSpc>
                <a:spcPct val="150000"/>
              </a:lnSpc>
              <a:buFont typeface="+mj-lt"/>
              <a:buAutoNum type="arabicPeriod"/>
            </a:pPr>
            <a:r>
              <a:rPr lang="ar-SA" sz="2000" dirty="0" smtClean="0"/>
              <a:t>حساب طاقة النظام المطلوبة (</a:t>
            </a:r>
            <a:r>
              <a:rPr lang="en-US" sz="2000" dirty="0" smtClean="0"/>
              <a:t>Required System Capacity</a:t>
            </a:r>
            <a:r>
              <a:rPr lang="ar-SA" sz="2000" dirty="0" smtClean="0"/>
              <a:t>) (أو حجم </a:t>
            </a:r>
            <a:r>
              <a:rPr lang="ar-SA" sz="2000" dirty="0" err="1" smtClean="0"/>
              <a:t>الانتاج</a:t>
            </a:r>
            <a:r>
              <a:rPr lang="ar-SA" sz="2000" dirty="0" smtClean="0"/>
              <a:t> الكلي) </a:t>
            </a:r>
            <a:r>
              <a:rPr lang="ar-SA" sz="2000" dirty="0" err="1" smtClean="0"/>
              <a:t>لانتاج</a:t>
            </a:r>
            <a:r>
              <a:rPr lang="ar-SA" sz="2000" dirty="0" smtClean="0"/>
              <a:t> وحدات تقابل الطلب المتوقع مع الأخذ في الاعتبار نسبة الوحدات المعيبة. </a:t>
            </a:r>
          </a:p>
          <a:p>
            <a:pPr marL="457200" indent="-457200">
              <a:lnSpc>
                <a:spcPct val="150000"/>
              </a:lnSpc>
            </a:pPr>
            <a:r>
              <a:rPr lang="ar-SA" sz="2000" dirty="0" smtClean="0"/>
              <a:t>حجم </a:t>
            </a:r>
            <a:r>
              <a:rPr lang="ar-SA" sz="2000" dirty="0" err="1" smtClean="0"/>
              <a:t>الانتاج</a:t>
            </a:r>
            <a:r>
              <a:rPr lang="ar-SA" sz="2000" dirty="0" smtClean="0"/>
              <a:t> الكلي </a:t>
            </a:r>
            <a:r>
              <a:rPr lang="en-US" sz="2000" dirty="0" smtClean="0"/>
              <a:t>TP</a:t>
            </a:r>
            <a:r>
              <a:rPr lang="ar-SA" sz="2000" dirty="0" smtClean="0"/>
              <a:t> = الطلب المتوقع       نسبة </a:t>
            </a:r>
            <a:r>
              <a:rPr lang="ar-SA" sz="2000" dirty="0" err="1" smtClean="0"/>
              <a:t>الانتاج</a:t>
            </a:r>
            <a:r>
              <a:rPr lang="ar-SA" sz="2000" dirty="0" smtClean="0"/>
              <a:t> الصالح </a:t>
            </a:r>
          </a:p>
          <a:p>
            <a:pPr marL="457200" indent="-457200">
              <a:lnSpc>
                <a:spcPct val="150000"/>
              </a:lnSpc>
            </a:pPr>
            <a:r>
              <a:rPr lang="ar-SA" sz="2000" dirty="0" smtClean="0"/>
              <a:t>نسبة </a:t>
            </a:r>
            <a:r>
              <a:rPr lang="ar-SA" sz="2000" dirty="0" err="1" smtClean="0"/>
              <a:t>الانتاج</a:t>
            </a:r>
            <a:r>
              <a:rPr lang="ar-SA" sz="2000" dirty="0" smtClean="0"/>
              <a:t> الصالح = 100% - نسبة التلف</a:t>
            </a:r>
          </a:p>
          <a:p>
            <a:pPr marL="457200" indent="-457200">
              <a:lnSpc>
                <a:spcPct val="150000"/>
              </a:lnSpc>
            </a:pPr>
            <a:r>
              <a:rPr lang="ar-SA" sz="2000" dirty="0" smtClean="0"/>
              <a:t>                        = 1 – معدل التلف (ككسر عشري)</a:t>
            </a:r>
          </a:p>
          <a:p>
            <a:pPr marL="457200" indent="-457200" algn="l" rtl="0">
              <a:lnSpc>
                <a:spcPct val="150000"/>
              </a:lnSpc>
            </a:pPr>
            <a:r>
              <a:rPr lang="en-US" sz="2000" dirty="0" smtClean="0"/>
              <a:t>TP = D / [1-(d/100)]</a:t>
            </a:r>
          </a:p>
          <a:p>
            <a:pPr marL="457200" indent="-457200" algn="l" rtl="0"/>
            <a:r>
              <a:rPr lang="en-US" sz="2000" dirty="0" smtClean="0"/>
              <a:t>TP :  </a:t>
            </a:r>
            <a:r>
              <a:rPr lang="ar-SA" sz="2000" dirty="0" smtClean="0"/>
              <a:t>حجم الإنتاج الكلي أو طاقة النظام (بالوحدات)</a:t>
            </a:r>
            <a:r>
              <a:rPr lang="en-US" sz="2000" dirty="0" smtClean="0"/>
              <a:t> </a:t>
            </a:r>
          </a:p>
          <a:p>
            <a:pPr marL="457200" indent="-457200" algn="l" rtl="0"/>
            <a:r>
              <a:rPr lang="en-US" sz="2000" dirty="0" smtClean="0"/>
              <a:t>D : </a:t>
            </a:r>
            <a:r>
              <a:rPr lang="ar-SA" sz="2000" dirty="0" smtClean="0"/>
              <a:t>حجم الطلب المتوقع لمدة زمنية معينة أو المخرجات الجيدة المطلوبة</a:t>
            </a:r>
            <a:r>
              <a:rPr lang="en-US" sz="2000" dirty="0" smtClean="0"/>
              <a:t> </a:t>
            </a:r>
          </a:p>
          <a:p>
            <a:pPr marL="457200" indent="-457200" algn="l" rtl="0"/>
            <a:r>
              <a:rPr lang="en-US" sz="2000" dirty="0" smtClean="0"/>
              <a:t>d : </a:t>
            </a:r>
            <a:r>
              <a:rPr lang="ar-SA" sz="2000" dirty="0" smtClean="0"/>
              <a:t>النسبة المئوية للتلف التي تحول </a:t>
            </a:r>
            <a:r>
              <a:rPr lang="ar-SA" sz="2000" dirty="0" err="1" smtClean="0"/>
              <a:t>الى</a:t>
            </a:r>
            <a:r>
              <a:rPr lang="ar-SA" sz="2000" dirty="0" smtClean="0"/>
              <a:t> كسر عشري بعد قسمتها على 100</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5123" name="Equation" r:id="rId4" imgW="114120" imgH="215640" progId="Equation.3">
                  <p:embed/>
                </p:oleObj>
              </mc:Choice>
              <mc:Fallback>
                <p:oleObj name="Equation" r:id="rId4" imgW="114120" imgH="2156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126" name="Rectangle 6"/>
          <p:cNvSpPr>
            <a:spLocks noChangeArrowheads="1"/>
          </p:cNvSpPr>
          <p:nvPr/>
        </p:nvSpPr>
        <p:spPr bwMode="auto">
          <a:xfrm>
            <a:off x="0" y="219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Arial" pitchFamily="34" charset="0"/>
              </a:rPr>
              <a:t>÷</a:t>
            </a: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مستطيل 14"/>
          <p:cNvSpPr/>
          <p:nvPr/>
        </p:nvSpPr>
        <p:spPr>
          <a:xfrm>
            <a:off x="5162140" y="3786190"/>
            <a:ext cx="409992" cy="523220"/>
          </a:xfrm>
          <a:prstGeom prst="rect">
            <a:avLst/>
          </a:prstGeom>
        </p:spPr>
        <p:txBody>
          <a:bodyPr wrap="square">
            <a:spAutoFit/>
          </a:bodyPr>
          <a:lstStyle/>
          <a:p>
            <a:r>
              <a:rPr lang="en-US" sz="2800" dirty="0" smtClean="0"/>
              <a:t>÷</a:t>
            </a:r>
            <a:endParaRPr lang="ar-SA"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حساب عدد </a:t>
            </a:r>
            <a:r>
              <a:rPr lang="ar-SA" sz="4000" dirty="0" err="1" smtClean="0"/>
              <a:t>المكائن</a:t>
            </a:r>
            <a:r>
              <a:rPr lang="ar-SA" sz="4000" dirty="0" smtClean="0"/>
              <a:t> المطلوبة</a:t>
            </a:r>
            <a:endParaRPr lang="ar-SA" sz="4000" dirty="0"/>
          </a:p>
        </p:txBody>
      </p:sp>
      <p:sp>
        <p:nvSpPr>
          <p:cNvPr id="5" name="مربع نص 4"/>
          <p:cNvSpPr txBox="1"/>
          <p:nvPr/>
        </p:nvSpPr>
        <p:spPr>
          <a:xfrm>
            <a:off x="428596" y="1428736"/>
            <a:ext cx="8429684" cy="4708981"/>
          </a:xfrm>
          <a:prstGeom prst="rect">
            <a:avLst/>
          </a:prstGeom>
          <a:noFill/>
        </p:spPr>
        <p:txBody>
          <a:bodyPr wrap="square" rtlCol="1">
            <a:spAutoFit/>
          </a:bodyPr>
          <a:lstStyle/>
          <a:p>
            <a:pPr marL="457200" indent="-457200">
              <a:lnSpc>
                <a:spcPct val="150000"/>
              </a:lnSpc>
            </a:pPr>
            <a:r>
              <a:rPr lang="ar-SA" sz="2000" dirty="0" smtClean="0"/>
              <a:t>3. حساب الوقت القياسي </a:t>
            </a:r>
            <a:r>
              <a:rPr lang="en-US" sz="2000" dirty="0" smtClean="0"/>
              <a:t>Standard Time – ST</a:t>
            </a:r>
            <a:r>
              <a:rPr lang="ar-SA" sz="2000" dirty="0" smtClean="0"/>
              <a:t> </a:t>
            </a:r>
            <a:r>
              <a:rPr lang="ar-SA" sz="2000" dirty="0" err="1" smtClean="0"/>
              <a:t>لانتاج</a:t>
            </a:r>
            <a:r>
              <a:rPr lang="ar-SA" sz="2000" dirty="0" smtClean="0"/>
              <a:t> وحدة واحدة من المنتج المطلوب</a:t>
            </a:r>
          </a:p>
          <a:p>
            <a:pPr marL="457200" indent="-457200">
              <a:lnSpc>
                <a:spcPct val="150000"/>
              </a:lnSpc>
            </a:pPr>
            <a:endParaRPr lang="ar-SA" sz="2000" dirty="0" smtClean="0"/>
          </a:p>
          <a:p>
            <a:pPr marL="457200" indent="-457200" algn="l" rtl="0">
              <a:lnSpc>
                <a:spcPct val="150000"/>
              </a:lnSpc>
            </a:pPr>
            <a:r>
              <a:rPr lang="en-US" sz="2000" dirty="0" smtClean="0"/>
              <a:t>ST =  </a:t>
            </a:r>
            <a:r>
              <a:rPr lang="ar-SA" sz="2000" dirty="0" smtClean="0"/>
              <a:t>الوقت القياسي </a:t>
            </a:r>
            <a:r>
              <a:rPr lang="ar-SA" sz="2000" dirty="0" err="1" smtClean="0"/>
              <a:t>لانتاج</a:t>
            </a:r>
            <a:r>
              <a:rPr lang="ar-SA" sz="2000" dirty="0" smtClean="0"/>
              <a:t> وحدة واحدة من المنتج المطلوب</a:t>
            </a:r>
          </a:p>
          <a:p>
            <a:pPr marL="457200" indent="-457200" algn="l" rtl="0">
              <a:lnSpc>
                <a:spcPct val="150000"/>
              </a:lnSpc>
            </a:pPr>
            <a:r>
              <a:rPr lang="en-US" sz="2000" dirty="0" smtClean="0"/>
              <a:t>BT = </a:t>
            </a:r>
            <a:r>
              <a:rPr lang="ar-SA" sz="2000" dirty="0" smtClean="0"/>
              <a:t>الوقت الأساسي</a:t>
            </a:r>
          </a:p>
          <a:p>
            <a:pPr marL="457200" indent="-457200" algn="l" rtl="0">
              <a:lnSpc>
                <a:spcPct val="150000"/>
              </a:lnSpc>
            </a:pPr>
            <a:r>
              <a:rPr lang="en-US" sz="2000" dirty="0" smtClean="0"/>
              <a:t>E% = </a:t>
            </a:r>
            <a:r>
              <a:rPr lang="ar-SA" sz="2000" dirty="0" smtClean="0"/>
              <a:t>معدل كفاءة النظام</a:t>
            </a:r>
          </a:p>
          <a:p>
            <a:pPr marL="457200" indent="-457200" algn="l" rtl="0">
              <a:lnSpc>
                <a:spcPct val="150000"/>
              </a:lnSpc>
            </a:pPr>
            <a:r>
              <a:rPr lang="en-US" sz="2000" dirty="0" smtClean="0"/>
              <a:t>U% = </a:t>
            </a:r>
            <a:r>
              <a:rPr lang="ar-SA" sz="2000" dirty="0" smtClean="0"/>
              <a:t>معدل </a:t>
            </a:r>
            <a:r>
              <a:rPr lang="ar-SA" sz="2000" dirty="0" err="1" smtClean="0"/>
              <a:t>الإستخدام</a:t>
            </a:r>
            <a:r>
              <a:rPr lang="ar-SA" sz="2000" dirty="0" smtClean="0"/>
              <a:t> </a:t>
            </a:r>
          </a:p>
          <a:p>
            <a:pPr marL="457200" indent="-457200">
              <a:lnSpc>
                <a:spcPct val="150000"/>
              </a:lnSpc>
            </a:pPr>
            <a:r>
              <a:rPr lang="ar-SA" sz="2000" dirty="0" smtClean="0"/>
              <a:t>4. حساب الوقت الكلي المطلوب </a:t>
            </a:r>
            <a:r>
              <a:rPr lang="en-US" sz="2000" dirty="0" smtClean="0"/>
              <a:t>RT</a:t>
            </a:r>
          </a:p>
          <a:p>
            <a:pPr marL="457200" indent="-457200" algn="l" rtl="0">
              <a:lnSpc>
                <a:spcPct val="150000"/>
              </a:lnSpc>
            </a:pPr>
            <a:r>
              <a:rPr lang="en-US" sz="2000" dirty="0" smtClean="0"/>
              <a:t>RT = TP * ST</a:t>
            </a:r>
          </a:p>
          <a:p>
            <a:pPr marL="457200" indent="-457200" algn="r">
              <a:lnSpc>
                <a:spcPct val="150000"/>
              </a:lnSpc>
            </a:pPr>
            <a:r>
              <a:rPr lang="ar-SA" sz="2000" dirty="0" smtClean="0"/>
              <a:t>5. حساب الوقت الكلي المتاح </a:t>
            </a:r>
            <a:r>
              <a:rPr lang="en-US" sz="2000" dirty="0" smtClean="0"/>
              <a:t>AT</a:t>
            </a:r>
            <a:r>
              <a:rPr lang="ar-SA" sz="2000" dirty="0" smtClean="0"/>
              <a:t> وهو الوقت المتاح لآلة واحدة من الآلات المتوفرة من نفس النوع لنفس الفترة الزمنية التي يغطيها الطلب </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7172"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كائن 10"/>
          <p:cNvGraphicFramePr>
            <a:graphicFrameLocks noChangeAspect="1"/>
          </p:cNvGraphicFramePr>
          <p:nvPr/>
        </p:nvGraphicFramePr>
        <p:xfrm>
          <a:off x="285720" y="2000240"/>
          <a:ext cx="2928958" cy="428628"/>
        </p:xfrm>
        <a:graphic>
          <a:graphicData uri="http://schemas.openxmlformats.org/presentationml/2006/ole">
            <mc:AlternateContent xmlns:mc="http://schemas.openxmlformats.org/markup-compatibility/2006">
              <mc:Choice xmlns:v="urn:schemas-microsoft-com:vml" Requires="v">
                <p:oleObj spid="_x0000_s7173" name="Equation" r:id="rId5" imgW="1307880" imgH="203040" progId="Equation.3">
                  <p:embed/>
                </p:oleObj>
              </mc:Choice>
              <mc:Fallback>
                <p:oleObj name="Equation" r:id="rId5" imgW="1307880" imgH="2030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5720" y="2000240"/>
                        <a:ext cx="2928958" cy="4286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حساب عدد </a:t>
            </a:r>
            <a:r>
              <a:rPr lang="ar-SA" sz="4000" dirty="0" err="1" smtClean="0"/>
              <a:t>المكائن</a:t>
            </a:r>
            <a:r>
              <a:rPr lang="ar-SA" sz="4000" dirty="0" smtClean="0"/>
              <a:t> المطلوبة</a:t>
            </a:r>
            <a:endParaRPr lang="ar-SA" sz="4000" dirty="0"/>
          </a:p>
        </p:txBody>
      </p:sp>
      <p:sp>
        <p:nvSpPr>
          <p:cNvPr id="5" name="مربع نص 4"/>
          <p:cNvSpPr txBox="1"/>
          <p:nvPr/>
        </p:nvSpPr>
        <p:spPr>
          <a:xfrm>
            <a:off x="428596" y="1428736"/>
            <a:ext cx="8429684" cy="958660"/>
          </a:xfrm>
          <a:prstGeom prst="rect">
            <a:avLst/>
          </a:prstGeom>
          <a:noFill/>
        </p:spPr>
        <p:txBody>
          <a:bodyPr wrap="square" rtlCol="1">
            <a:spAutoFit/>
          </a:bodyPr>
          <a:lstStyle/>
          <a:p>
            <a:pPr marL="457200" indent="-457200">
              <a:lnSpc>
                <a:spcPct val="150000"/>
              </a:lnSpc>
            </a:pPr>
            <a:r>
              <a:rPr lang="ar-SA" sz="2000" dirty="0" smtClean="0"/>
              <a:t>6. حساب عدد الآلات </a:t>
            </a:r>
            <a:r>
              <a:rPr lang="ar-SA" sz="2000" dirty="0" err="1" smtClean="0"/>
              <a:t>او</a:t>
            </a:r>
            <a:r>
              <a:rPr lang="ar-SA" sz="2000" dirty="0" smtClean="0"/>
              <a:t> </a:t>
            </a:r>
            <a:r>
              <a:rPr lang="ar-SA" sz="2000" dirty="0" err="1" smtClean="0"/>
              <a:t>المكائن</a:t>
            </a:r>
            <a:r>
              <a:rPr lang="ar-SA" sz="2000" dirty="0" smtClean="0"/>
              <a:t> </a:t>
            </a:r>
            <a:r>
              <a:rPr lang="en-US" sz="2000" dirty="0" smtClean="0"/>
              <a:t>M</a:t>
            </a:r>
          </a:p>
          <a:p>
            <a:pPr marL="457200" indent="-457200">
              <a:lnSpc>
                <a:spcPct val="150000"/>
              </a:lnSpc>
            </a:pPr>
            <a:r>
              <a:rPr lang="ar-SA" sz="2000" dirty="0" smtClean="0"/>
              <a:t>وهو عبارة عن الوقت الكلي المطلوب </a:t>
            </a:r>
            <a:r>
              <a:rPr lang="ar-SA" sz="2000" dirty="0" err="1" smtClean="0"/>
              <a:t>للانتاج</a:t>
            </a:r>
            <a:r>
              <a:rPr lang="ar-SA" sz="2000" dirty="0" smtClean="0"/>
              <a:t> مقسوم على الوقت الكلي المتاح لآلة واحدة  </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29700"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كائن 10"/>
          <p:cNvGraphicFramePr>
            <a:graphicFrameLocks noChangeAspect="1"/>
          </p:cNvGraphicFramePr>
          <p:nvPr/>
        </p:nvGraphicFramePr>
        <p:xfrm>
          <a:off x="428596" y="2714620"/>
          <a:ext cx="2673350" cy="1446212"/>
        </p:xfrm>
        <a:graphic>
          <a:graphicData uri="http://schemas.openxmlformats.org/presentationml/2006/ole">
            <mc:AlternateContent xmlns:mc="http://schemas.openxmlformats.org/markup-compatibility/2006">
              <mc:Choice xmlns:v="urn:schemas-microsoft-com:vml" Requires="v">
                <p:oleObj spid="_x0000_s29701" name="Equation" r:id="rId5" imgW="1193760" imgH="685800" progId="Equation.3">
                  <p:embed/>
                </p:oleObj>
              </mc:Choice>
              <mc:Fallback>
                <p:oleObj name="Equation" r:id="rId5" imgW="1193760" imgH="6858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596" y="2714620"/>
                        <a:ext cx="2673350" cy="1446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حساب عدد </a:t>
            </a:r>
            <a:r>
              <a:rPr lang="ar-SA" sz="4000" dirty="0" err="1" smtClean="0"/>
              <a:t>المكائن</a:t>
            </a:r>
            <a:r>
              <a:rPr lang="ar-SA" sz="4000" dirty="0" smtClean="0"/>
              <a:t> المطلوبة</a:t>
            </a:r>
            <a:endParaRPr lang="ar-SA" sz="4000" dirty="0"/>
          </a:p>
        </p:txBody>
      </p:sp>
      <p:sp>
        <p:nvSpPr>
          <p:cNvPr id="5" name="مربع نص 4"/>
          <p:cNvSpPr txBox="1"/>
          <p:nvPr/>
        </p:nvSpPr>
        <p:spPr>
          <a:xfrm>
            <a:off x="428596" y="1428736"/>
            <a:ext cx="8429684" cy="3323987"/>
          </a:xfrm>
          <a:prstGeom prst="rect">
            <a:avLst/>
          </a:prstGeom>
          <a:noFill/>
        </p:spPr>
        <p:txBody>
          <a:bodyPr wrap="square" rtlCol="1">
            <a:spAutoFit/>
          </a:bodyPr>
          <a:lstStyle/>
          <a:p>
            <a:pPr marL="457200" indent="-457200">
              <a:lnSpc>
                <a:spcPct val="150000"/>
              </a:lnSpc>
            </a:pPr>
            <a:r>
              <a:rPr lang="ar-SA" sz="2000" dirty="0" smtClean="0"/>
              <a:t>مثال1:</a:t>
            </a:r>
          </a:p>
          <a:p>
            <a:pPr marL="457200" indent="-457200">
              <a:lnSpc>
                <a:spcPct val="150000"/>
              </a:lnSpc>
            </a:pPr>
            <a:r>
              <a:rPr lang="ar-SA" sz="2000" dirty="0" smtClean="0"/>
              <a:t>مختبر المنصور للتصوير الفوتوغرافي يرغب في توسيع طاقته لتحميض وطبع 200 صورة جيدة أو صالحة في الساعة. تستغرق عملية التحميض والطبع دقيقتين للصورة الواحدة. قدرت كفاءة العاملين في المختبر بمعدل 90% فضلا عن تلف وإعادة عمل 5 صور من كل 100 صورة. وبسبب وجود عدد من القيود والمحددات الفنية والإدارية فان معدل </a:t>
            </a:r>
            <a:r>
              <a:rPr lang="ar-SA" sz="2000" dirty="0" err="1" smtClean="0"/>
              <a:t>إستخدام</a:t>
            </a:r>
            <a:r>
              <a:rPr lang="ar-SA" sz="2000" dirty="0" smtClean="0"/>
              <a:t> وحدات التحميض والطبع 70% من الوقت. </a:t>
            </a:r>
          </a:p>
          <a:p>
            <a:pPr marL="457200" indent="-457200">
              <a:lnSpc>
                <a:spcPct val="150000"/>
              </a:lnSpc>
            </a:pPr>
            <a:r>
              <a:rPr lang="ar-SA" sz="2000" dirty="0" smtClean="0"/>
              <a:t>المطلوب: حساب عدد الوحدات التي يجب أن تخصص لتحميض وطبع الصور</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6867"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حساب عدد </a:t>
            </a:r>
            <a:r>
              <a:rPr lang="ar-SA" sz="4000" dirty="0" err="1" smtClean="0"/>
              <a:t>المكائن</a:t>
            </a:r>
            <a:r>
              <a:rPr lang="ar-SA" sz="4000" dirty="0" smtClean="0"/>
              <a:t> المطلوبة</a:t>
            </a:r>
            <a:endParaRPr lang="ar-SA" sz="4000" dirty="0"/>
          </a:p>
        </p:txBody>
      </p:sp>
      <p:sp>
        <p:nvSpPr>
          <p:cNvPr id="5" name="مربع نص 4"/>
          <p:cNvSpPr txBox="1"/>
          <p:nvPr/>
        </p:nvSpPr>
        <p:spPr>
          <a:xfrm>
            <a:off x="428596" y="1428736"/>
            <a:ext cx="8429684" cy="5170646"/>
          </a:xfrm>
          <a:prstGeom prst="rect">
            <a:avLst/>
          </a:prstGeom>
          <a:noFill/>
        </p:spPr>
        <p:txBody>
          <a:bodyPr wrap="square" rtlCol="1">
            <a:spAutoFit/>
          </a:bodyPr>
          <a:lstStyle/>
          <a:p>
            <a:pPr marL="457200" indent="-457200">
              <a:lnSpc>
                <a:spcPct val="150000"/>
              </a:lnSpc>
            </a:pPr>
            <a:r>
              <a:rPr lang="ar-SA" sz="2000" dirty="0" smtClean="0"/>
              <a:t>الحل</a:t>
            </a:r>
          </a:p>
          <a:p>
            <a:pPr marL="457200" indent="-457200">
              <a:lnSpc>
                <a:spcPct val="150000"/>
              </a:lnSpc>
            </a:pPr>
            <a:r>
              <a:rPr lang="ar-SA" sz="2000" dirty="0" smtClean="0"/>
              <a:t>حجم الإنتاج الكلي هو</a:t>
            </a:r>
          </a:p>
          <a:p>
            <a:pPr marL="457200" indent="-457200" algn="l" rtl="0">
              <a:lnSpc>
                <a:spcPct val="150000"/>
              </a:lnSpc>
            </a:pPr>
            <a:endParaRPr lang="en-US" sz="2000" dirty="0" smtClean="0"/>
          </a:p>
          <a:p>
            <a:pPr marL="457200" indent="-457200" algn="r">
              <a:lnSpc>
                <a:spcPct val="150000"/>
              </a:lnSpc>
            </a:pPr>
            <a:r>
              <a:rPr lang="ar-SA" sz="2000" dirty="0" err="1" smtClean="0"/>
              <a:t>اذا</a:t>
            </a:r>
            <a:r>
              <a:rPr lang="ar-SA" sz="2000" dirty="0" smtClean="0"/>
              <a:t> حجم </a:t>
            </a:r>
            <a:r>
              <a:rPr lang="ar-SA" sz="2000" dirty="0" err="1" smtClean="0"/>
              <a:t>الانتاج</a:t>
            </a:r>
            <a:r>
              <a:rPr lang="ar-SA" sz="2000" dirty="0" smtClean="0"/>
              <a:t> الكلي = 210,5 صورة في الساعة</a:t>
            </a:r>
          </a:p>
          <a:p>
            <a:pPr marL="457200" indent="-457200" algn="r">
              <a:lnSpc>
                <a:spcPct val="150000"/>
              </a:lnSpc>
            </a:pPr>
            <a:endParaRPr lang="ar-SA" sz="2000" dirty="0" smtClean="0"/>
          </a:p>
          <a:p>
            <a:pPr marL="457200" indent="-457200" algn="r">
              <a:lnSpc>
                <a:spcPct val="150000"/>
              </a:lnSpc>
            </a:pPr>
            <a:r>
              <a:rPr lang="ar-SA" sz="2000" dirty="0" smtClean="0"/>
              <a:t>الوقت القياسي لكل صورة هو</a:t>
            </a:r>
          </a:p>
          <a:p>
            <a:pPr marL="457200" indent="-457200" algn="r">
              <a:lnSpc>
                <a:spcPct val="150000"/>
              </a:lnSpc>
            </a:pPr>
            <a:endParaRPr lang="ar-SA" sz="2000" dirty="0" smtClean="0"/>
          </a:p>
          <a:p>
            <a:pPr marL="457200" indent="-457200">
              <a:lnSpc>
                <a:spcPct val="150000"/>
              </a:lnSpc>
            </a:pPr>
            <a:r>
              <a:rPr lang="ar-SA" sz="2000" dirty="0" err="1" smtClean="0"/>
              <a:t>اذا</a:t>
            </a:r>
            <a:r>
              <a:rPr lang="ar-SA" sz="2000" dirty="0" smtClean="0"/>
              <a:t> الوقت القياسي لكل صورة = 3,17 دقيقة لكل صورة</a:t>
            </a:r>
          </a:p>
          <a:p>
            <a:pPr marL="457200" indent="-457200">
              <a:lnSpc>
                <a:spcPct val="150000"/>
              </a:lnSpc>
            </a:pPr>
            <a:r>
              <a:rPr lang="ar-SA" sz="2000" dirty="0" smtClean="0"/>
              <a:t>عدد وحدات التحميض والطبع هو</a:t>
            </a:r>
          </a:p>
          <a:p>
            <a:pPr marL="457200" indent="-457200">
              <a:lnSpc>
                <a:spcPct val="150000"/>
              </a:lnSpc>
            </a:pPr>
            <a:endParaRPr lang="ar-SA" sz="2000" dirty="0" smtClean="0"/>
          </a:p>
          <a:p>
            <a:pPr marL="457200" indent="-457200">
              <a:lnSpc>
                <a:spcPct val="150000"/>
              </a:lnSpc>
            </a:pPr>
            <a:r>
              <a:rPr lang="ar-SA" sz="2000" dirty="0" smtClean="0"/>
              <a:t>وبالتالي فإن عدد وحدات التحميض والطبع هو 12 وحدة تقريبا</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7898"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8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7891" name="Object 3"/>
          <p:cNvGraphicFramePr>
            <a:graphicFrameLocks noChangeAspect="1"/>
          </p:cNvGraphicFramePr>
          <p:nvPr/>
        </p:nvGraphicFramePr>
        <p:xfrm>
          <a:off x="1203325" y="2214563"/>
          <a:ext cx="2452688" cy="642937"/>
        </p:xfrm>
        <a:graphic>
          <a:graphicData uri="http://schemas.openxmlformats.org/presentationml/2006/ole">
            <mc:AlternateContent xmlns:mc="http://schemas.openxmlformats.org/markup-compatibility/2006">
              <mc:Choice xmlns:v="urn:schemas-microsoft-com:vml" Requires="v">
                <p:oleObj spid="_x0000_s37899" name="Equation" r:id="rId5" imgW="1282680" imgH="393480" progId="Equation.3">
                  <p:embed/>
                </p:oleObj>
              </mc:Choice>
              <mc:Fallback>
                <p:oleObj name="Equation" r:id="rId5" imgW="1282680" imgH="39348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03325" y="2214563"/>
                        <a:ext cx="2452688" cy="642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893" name="Rectangle 5"/>
          <p:cNvSpPr>
            <a:spLocks noChangeArrowheads="1"/>
          </p:cNvSpPr>
          <p:nvPr/>
        </p:nvSpPr>
        <p:spPr bwMode="auto">
          <a:xfrm>
            <a:off x="0" y="390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789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7894" name="Object 6"/>
          <p:cNvGraphicFramePr>
            <a:graphicFrameLocks noChangeAspect="1"/>
          </p:cNvGraphicFramePr>
          <p:nvPr/>
        </p:nvGraphicFramePr>
        <p:xfrm>
          <a:off x="1214414" y="3929066"/>
          <a:ext cx="2357454" cy="776290"/>
        </p:xfrm>
        <a:graphic>
          <a:graphicData uri="http://schemas.openxmlformats.org/presentationml/2006/ole">
            <mc:AlternateContent xmlns:mc="http://schemas.openxmlformats.org/markup-compatibility/2006">
              <mc:Choice xmlns:v="urn:schemas-microsoft-com:vml" Requires="v">
                <p:oleObj spid="_x0000_s37900" name="Equation" r:id="rId7" imgW="1384300" imgH="419100" progId="Equation.3">
                  <p:embed/>
                </p:oleObj>
              </mc:Choice>
              <mc:Fallback>
                <p:oleObj name="Equation" r:id="rId7" imgW="1384300" imgH="419100" progId="Equation.3">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14414" y="3929066"/>
                        <a:ext cx="2357454" cy="7762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896" name="Rectangle 8"/>
          <p:cNvSpPr>
            <a:spLocks noChangeArrowheads="1"/>
          </p:cNvSpPr>
          <p:nvPr/>
        </p:nvSpPr>
        <p:spPr bwMode="auto">
          <a:xfrm>
            <a:off x="0" y="419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789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7897" name="Object 9"/>
          <p:cNvGraphicFramePr>
            <a:graphicFrameLocks noChangeAspect="1"/>
          </p:cNvGraphicFramePr>
          <p:nvPr/>
        </p:nvGraphicFramePr>
        <p:xfrm>
          <a:off x="1214414" y="5286388"/>
          <a:ext cx="2643206" cy="642942"/>
        </p:xfrm>
        <a:graphic>
          <a:graphicData uri="http://schemas.openxmlformats.org/presentationml/2006/ole">
            <mc:AlternateContent xmlns:mc="http://schemas.openxmlformats.org/markup-compatibility/2006">
              <mc:Choice xmlns:v="urn:schemas-microsoft-com:vml" Requires="v">
                <p:oleObj spid="_x0000_s37901" name="Equation" r:id="rId9" imgW="1726451" imgH="393529" progId="Equation.3">
                  <p:embed/>
                </p:oleObj>
              </mc:Choice>
              <mc:Fallback>
                <p:oleObj name="Equation" r:id="rId9" imgW="1726451" imgH="393529" progId="Equation.3">
                  <p:embed/>
                  <p:pic>
                    <p:nvPicPr>
                      <p:cNvPr id="0"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14414" y="5286388"/>
                        <a:ext cx="2643206" cy="6429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899" name="Rectangle 11"/>
          <p:cNvSpPr>
            <a:spLocks noChangeArrowheads="1"/>
          </p:cNvSpPr>
          <p:nvPr/>
        </p:nvSpPr>
        <p:spPr bwMode="auto">
          <a:xfrm>
            <a:off x="0" y="390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حساب عدد </a:t>
            </a:r>
            <a:r>
              <a:rPr lang="ar-SA" sz="4000" dirty="0" err="1" smtClean="0"/>
              <a:t>المكائن</a:t>
            </a:r>
            <a:r>
              <a:rPr lang="ar-SA" sz="4000" dirty="0" smtClean="0"/>
              <a:t> المطلوبة</a:t>
            </a:r>
            <a:endParaRPr lang="ar-SA" sz="4000" dirty="0"/>
          </a:p>
        </p:txBody>
      </p:sp>
      <p:sp>
        <p:nvSpPr>
          <p:cNvPr id="5" name="مربع نص 4"/>
          <p:cNvSpPr txBox="1"/>
          <p:nvPr/>
        </p:nvSpPr>
        <p:spPr>
          <a:xfrm>
            <a:off x="5286380" y="1428736"/>
            <a:ext cx="3571900" cy="5170646"/>
          </a:xfrm>
          <a:prstGeom prst="rect">
            <a:avLst/>
          </a:prstGeom>
          <a:noFill/>
        </p:spPr>
        <p:txBody>
          <a:bodyPr wrap="square" rtlCol="1">
            <a:spAutoFit/>
          </a:bodyPr>
          <a:lstStyle/>
          <a:p>
            <a:pPr marL="457200" indent="-457200" algn="just">
              <a:lnSpc>
                <a:spcPct val="150000"/>
              </a:lnSpc>
            </a:pPr>
            <a:r>
              <a:rPr lang="ar-SA" sz="2000" dirty="0" smtClean="0"/>
              <a:t>مثال2: </a:t>
            </a:r>
          </a:p>
          <a:p>
            <a:pPr marL="457200" indent="-457200" algn="just">
              <a:lnSpc>
                <a:spcPct val="150000"/>
              </a:lnSpc>
            </a:pPr>
            <a:r>
              <a:rPr lang="ar-SA" sz="2000" dirty="0" smtClean="0"/>
              <a:t>في مصنع الشرق كان الطلب السنوي للعام 2002 قد بلغ 1200 وحدة ومن المتوقع زيادته في العام 2003 بمقدار 20%. ترى إدارة المصنع أن عدد </a:t>
            </a:r>
            <a:r>
              <a:rPr lang="ar-SA" sz="2000" dirty="0" err="1" smtClean="0"/>
              <a:t>المكائن</a:t>
            </a:r>
            <a:r>
              <a:rPr lang="ar-SA" sz="2000" dirty="0" smtClean="0"/>
              <a:t> الموجودة لديها غير كافية لتلبية الطلب. تم جمع البيانات التالية عن المصنع والمطلوب هو حساب عدد </a:t>
            </a:r>
            <a:r>
              <a:rPr lang="ar-SA" sz="2000" dirty="0" err="1" smtClean="0"/>
              <a:t>المكائن</a:t>
            </a:r>
            <a:r>
              <a:rPr lang="ar-SA" sz="2000" dirty="0" smtClean="0"/>
              <a:t> اللازمة لمقابلة الطلب في العام 2003؟ هل يحتاج المصنع لشراء </a:t>
            </a:r>
            <a:r>
              <a:rPr lang="ar-SA" sz="2000" dirty="0" err="1" smtClean="0"/>
              <a:t>مكائن</a:t>
            </a:r>
            <a:r>
              <a:rPr lang="ar-SA" sz="2000" dirty="0" smtClean="0"/>
              <a:t> جديدة أم لا؟</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8915"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جدول 10"/>
          <p:cNvGraphicFramePr>
            <a:graphicFrameLocks noGrp="1"/>
          </p:cNvGraphicFramePr>
          <p:nvPr/>
        </p:nvGraphicFramePr>
        <p:xfrm>
          <a:off x="71438" y="1714488"/>
          <a:ext cx="5143504" cy="4023360"/>
        </p:xfrm>
        <a:graphic>
          <a:graphicData uri="http://schemas.openxmlformats.org/drawingml/2006/table">
            <a:tbl>
              <a:tblPr rtl="1" firstRow="1" bandRow="1">
                <a:tableStyleId>{5C22544A-7EE6-4342-B048-85BDC9FD1C3A}</a:tableStyleId>
              </a:tblPr>
              <a:tblGrid>
                <a:gridCol w="3143826"/>
                <a:gridCol w="738804"/>
                <a:gridCol w="1260874"/>
              </a:tblGrid>
              <a:tr h="324718">
                <a:tc>
                  <a:txBody>
                    <a:bodyPr/>
                    <a:lstStyle/>
                    <a:p>
                      <a:pPr rtl="1"/>
                      <a:r>
                        <a:rPr lang="ar-SA" b="1" dirty="0" smtClean="0"/>
                        <a:t>التفاصيل</a:t>
                      </a:r>
                      <a:endParaRPr lang="ar-SA" b="1" dirty="0"/>
                    </a:p>
                  </a:txBody>
                  <a:tcPr/>
                </a:tc>
                <a:tc>
                  <a:txBody>
                    <a:bodyPr/>
                    <a:lstStyle/>
                    <a:p>
                      <a:pPr algn="ctr" rtl="1"/>
                      <a:r>
                        <a:rPr lang="ar-SA" b="1" dirty="0" smtClean="0"/>
                        <a:t>المقدار</a:t>
                      </a:r>
                      <a:endParaRPr lang="ar-SA" b="1" dirty="0"/>
                    </a:p>
                  </a:txBody>
                  <a:tcPr/>
                </a:tc>
                <a:tc>
                  <a:txBody>
                    <a:bodyPr/>
                    <a:lstStyle/>
                    <a:p>
                      <a:pPr algn="ctr" rtl="1"/>
                      <a:r>
                        <a:rPr lang="ar-SA" b="1" dirty="0" smtClean="0"/>
                        <a:t>وحدة القياس</a:t>
                      </a:r>
                      <a:endParaRPr lang="ar-SA" b="1" dirty="0"/>
                    </a:p>
                  </a:txBody>
                  <a:tcPr/>
                </a:tc>
              </a:tr>
              <a:tr h="324718">
                <a:tc>
                  <a:txBody>
                    <a:bodyPr/>
                    <a:lstStyle/>
                    <a:p>
                      <a:pPr rtl="1"/>
                      <a:r>
                        <a:rPr lang="ar-SA" b="1" dirty="0" smtClean="0"/>
                        <a:t>عدد </a:t>
                      </a:r>
                      <a:r>
                        <a:rPr lang="ar-SA" b="1" dirty="0" err="1" smtClean="0"/>
                        <a:t>المكائن</a:t>
                      </a:r>
                      <a:r>
                        <a:rPr lang="ar-SA" b="1" dirty="0" smtClean="0"/>
                        <a:t> المتوفرة حاليا في المصنع</a:t>
                      </a:r>
                      <a:endParaRPr lang="ar-SA" b="1" dirty="0"/>
                    </a:p>
                  </a:txBody>
                  <a:tcPr/>
                </a:tc>
                <a:tc>
                  <a:txBody>
                    <a:bodyPr/>
                    <a:lstStyle/>
                    <a:p>
                      <a:pPr algn="ctr" rtl="1"/>
                      <a:r>
                        <a:rPr lang="ar-SA" b="1" dirty="0" smtClean="0"/>
                        <a:t>3</a:t>
                      </a:r>
                      <a:endParaRPr lang="ar-SA" b="1" dirty="0"/>
                    </a:p>
                  </a:txBody>
                  <a:tcPr/>
                </a:tc>
                <a:tc>
                  <a:txBody>
                    <a:bodyPr/>
                    <a:lstStyle/>
                    <a:p>
                      <a:pPr algn="ctr" rtl="1"/>
                      <a:r>
                        <a:rPr lang="ar-SA" b="1" dirty="0" smtClean="0"/>
                        <a:t>ماكينة</a:t>
                      </a:r>
                      <a:endParaRPr lang="ar-SA" b="1" dirty="0"/>
                    </a:p>
                  </a:txBody>
                  <a:tcPr/>
                </a:tc>
              </a:tr>
              <a:tr h="324718">
                <a:tc>
                  <a:txBody>
                    <a:bodyPr/>
                    <a:lstStyle/>
                    <a:p>
                      <a:pPr rtl="1"/>
                      <a:r>
                        <a:rPr lang="ar-SA" b="1" dirty="0" smtClean="0"/>
                        <a:t>الوقت الأساسي لإنتاج وحدة واحدة</a:t>
                      </a:r>
                      <a:endParaRPr lang="ar-SA" b="1" dirty="0"/>
                    </a:p>
                  </a:txBody>
                  <a:tcPr/>
                </a:tc>
                <a:tc>
                  <a:txBody>
                    <a:bodyPr/>
                    <a:lstStyle/>
                    <a:p>
                      <a:pPr algn="ctr" rtl="1"/>
                      <a:r>
                        <a:rPr lang="ar-SA" b="1" dirty="0" smtClean="0"/>
                        <a:t>2,35</a:t>
                      </a:r>
                      <a:endParaRPr lang="ar-SA" b="1" dirty="0"/>
                    </a:p>
                  </a:txBody>
                  <a:tcPr/>
                </a:tc>
                <a:tc>
                  <a:txBody>
                    <a:bodyPr/>
                    <a:lstStyle/>
                    <a:p>
                      <a:pPr algn="ctr" rtl="1"/>
                      <a:r>
                        <a:rPr lang="ar-SA" b="1" dirty="0" smtClean="0"/>
                        <a:t>ساعة</a:t>
                      </a:r>
                      <a:endParaRPr lang="ar-SA" b="1" dirty="0"/>
                    </a:p>
                  </a:txBody>
                  <a:tcPr/>
                </a:tc>
              </a:tr>
              <a:tr h="324718">
                <a:tc>
                  <a:txBody>
                    <a:bodyPr/>
                    <a:lstStyle/>
                    <a:p>
                      <a:pPr rtl="1"/>
                      <a:r>
                        <a:rPr lang="ar-SA" b="1" dirty="0" smtClean="0"/>
                        <a:t>الوقت العاطل للماكينة في الساعة</a:t>
                      </a:r>
                      <a:endParaRPr lang="ar-SA" b="1" dirty="0"/>
                    </a:p>
                  </a:txBody>
                  <a:tcPr/>
                </a:tc>
                <a:tc>
                  <a:txBody>
                    <a:bodyPr/>
                    <a:lstStyle/>
                    <a:p>
                      <a:pPr algn="ctr" rtl="1"/>
                      <a:r>
                        <a:rPr lang="ar-SA" b="1" dirty="0" smtClean="0"/>
                        <a:t>0,25</a:t>
                      </a:r>
                      <a:endParaRPr lang="ar-SA"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b="1" dirty="0" smtClean="0"/>
                        <a:t>ساعة</a:t>
                      </a:r>
                    </a:p>
                  </a:txBody>
                  <a:tcPr/>
                </a:tc>
              </a:tr>
              <a:tr h="324718">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الوقت العاطل للعامل في الساعة</a:t>
                      </a:r>
                    </a:p>
                  </a:txBody>
                  <a:tcPr/>
                </a:tc>
                <a:tc>
                  <a:txBody>
                    <a:bodyPr/>
                    <a:lstStyle/>
                    <a:p>
                      <a:pPr algn="ctr" rtl="1"/>
                      <a:r>
                        <a:rPr lang="ar-SA" b="1" dirty="0" smtClean="0"/>
                        <a:t>15</a:t>
                      </a:r>
                      <a:endParaRPr lang="ar-SA" b="1" dirty="0"/>
                    </a:p>
                  </a:txBody>
                  <a:tcPr/>
                </a:tc>
                <a:tc>
                  <a:txBody>
                    <a:bodyPr/>
                    <a:lstStyle/>
                    <a:p>
                      <a:pPr algn="ctr" rtl="1"/>
                      <a:r>
                        <a:rPr lang="ar-SA" b="1" dirty="0" smtClean="0"/>
                        <a:t>دقيقة</a:t>
                      </a:r>
                      <a:endParaRPr lang="ar-SA" b="1" dirty="0"/>
                    </a:p>
                  </a:txBody>
                  <a:tcPr/>
                </a:tc>
              </a:tr>
              <a:tr h="324718">
                <a:tc>
                  <a:txBody>
                    <a:bodyPr/>
                    <a:lstStyle/>
                    <a:p>
                      <a:pPr rtl="1"/>
                      <a:r>
                        <a:rPr lang="ar-SA" b="1" dirty="0" smtClean="0"/>
                        <a:t>أعمال الصيانة السنوية</a:t>
                      </a:r>
                      <a:endParaRPr lang="ar-SA" b="1" dirty="0"/>
                    </a:p>
                  </a:txBody>
                  <a:tcPr/>
                </a:tc>
                <a:tc>
                  <a:txBody>
                    <a:bodyPr/>
                    <a:lstStyle/>
                    <a:p>
                      <a:pPr algn="ctr" rtl="1"/>
                      <a:r>
                        <a:rPr lang="ar-SA" b="1" dirty="0" smtClean="0"/>
                        <a:t>6</a:t>
                      </a:r>
                      <a:endParaRPr lang="ar-SA" b="1" dirty="0"/>
                    </a:p>
                  </a:txBody>
                  <a:tcPr/>
                </a:tc>
                <a:tc>
                  <a:txBody>
                    <a:bodyPr/>
                    <a:lstStyle/>
                    <a:p>
                      <a:pPr algn="ctr" rtl="1"/>
                      <a:r>
                        <a:rPr lang="ar-SA" b="1" dirty="0" err="1" smtClean="0"/>
                        <a:t>اسبوع</a:t>
                      </a:r>
                      <a:endParaRPr lang="ar-SA" b="1" dirty="0"/>
                    </a:p>
                  </a:txBody>
                  <a:tcPr/>
                </a:tc>
              </a:tr>
              <a:tr h="324718">
                <a:tc>
                  <a:txBody>
                    <a:bodyPr/>
                    <a:lstStyle/>
                    <a:p>
                      <a:pPr rtl="1"/>
                      <a:r>
                        <a:rPr lang="ar-SA" b="1" dirty="0" smtClean="0"/>
                        <a:t>أيام العمل في الأسبوع</a:t>
                      </a:r>
                      <a:endParaRPr lang="ar-SA" b="1" dirty="0"/>
                    </a:p>
                  </a:txBody>
                  <a:tcPr/>
                </a:tc>
                <a:tc>
                  <a:txBody>
                    <a:bodyPr/>
                    <a:lstStyle/>
                    <a:p>
                      <a:pPr algn="ctr" rtl="1"/>
                      <a:r>
                        <a:rPr lang="ar-SA" b="1" dirty="0" smtClean="0"/>
                        <a:t>5</a:t>
                      </a:r>
                      <a:endParaRPr lang="ar-SA" b="1" dirty="0"/>
                    </a:p>
                  </a:txBody>
                  <a:tcPr/>
                </a:tc>
                <a:tc>
                  <a:txBody>
                    <a:bodyPr/>
                    <a:lstStyle/>
                    <a:p>
                      <a:pPr algn="ctr" rtl="1"/>
                      <a:r>
                        <a:rPr lang="ar-SA" b="1" dirty="0" smtClean="0"/>
                        <a:t>يوم</a:t>
                      </a:r>
                      <a:endParaRPr lang="ar-SA" b="1" dirty="0"/>
                    </a:p>
                  </a:txBody>
                  <a:tcPr/>
                </a:tc>
              </a:tr>
              <a:tr h="324718">
                <a:tc>
                  <a:txBody>
                    <a:bodyPr/>
                    <a:lstStyle/>
                    <a:p>
                      <a:pPr rtl="1"/>
                      <a:r>
                        <a:rPr lang="ar-SA" b="1" dirty="0" smtClean="0"/>
                        <a:t>ساعات العمل اليومي</a:t>
                      </a:r>
                      <a:endParaRPr lang="ar-SA" b="1" dirty="0"/>
                    </a:p>
                  </a:txBody>
                  <a:tcPr/>
                </a:tc>
                <a:tc>
                  <a:txBody>
                    <a:bodyPr/>
                    <a:lstStyle/>
                    <a:p>
                      <a:pPr algn="ctr" rtl="1"/>
                      <a:r>
                        <a:rPr lang="ar-SA" b="1" dirty="0" smtClean="0"/>
                        <a:t>7</a:t>
                      </a:r>
                      <a:endParaRPr lang="ar-SA"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b="1" dirty="0" smtClean="0"/>
                        <a:t>ساعة</a:t>
                      </a:r>
                    </a:p>
                  </a:txBody>
                  <a:tcPr/>
                </a:tc>
              </a:tr>
              <a:tr h="324718">
                <a:tc>
                  <a:txBody>
                    <a:bodyPr/>
                    <a:lstStyle/>
                    <a:p>
                      <a:pPr rtl="1"/>
                      <a:r>
                        <a:rPr lang="ar-SA" b="1" dirty="0" smtClean="0"/>
                        <a:t>وقت التهيئة والإعداد للماكينة</a:t>
                      </a:r>
                      <a:r>
                        <a:rPr lang="ar-SA" b="1" baseline="0" dirty="0" smtClean="0"/>
                        <a:t> في اليوم</a:t>
                      </a:r>
                      <a:endParaRPr lang="ar-SA" b="1" dirty="0"/>
                    </a:p>
                  </a:txBody>
                  <a:tcPr/>
                </a:tc>
                <a:tc>
                  <a:txBody>
                    <a:bodyPr/>
                    <a:lstStyle/>
                    <a:p>
                      <a:pPr algn="ctr" rtl="1"/>
                      <a:r>
                        <a:rPr lang="ar-SA" b="1" dirty="0" smtClean="0"/>
                        <a:t>0,5</a:t>
                      </a:r>
                      <a:endParaRPr lang="ar-SA"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b="1" dirty="0" smtClean="0"/>
                        <a:t>ساعة</a:t>
                      </a:r>
                    </a:p>
                  </a:txBody>
                  <a:tcPr/>
                </a:tc>
              </a:tr>
              <a:tr h="324718">
                <a:tc>
                  <a:txBody>
                    <a:bodyPr/>
                    <a:lstStyle/>
                    <a:p>
                      <a:pPr rtl="1"/>
                      <a:r>
                        <a:rPr lang="ar-SA" b="1" dirty="0" smtClean="0"/>
                        <a:t>وقت الطعام للعاملين في اليوم</a:t>
                      </a:r>
                      <a:endParaRPr lang="ar-SA" b="1" dirty="0"/>
                    </a:p>
                  </a:txBody>
                  <a:tcPr/>
                </a:tc>
                <a:tc>
                  <a:txBody>
                    <a:bodyPr/>
                    <a:lstStyle/>
                    <a:p>
                      <a:pPr algn="ctr" rtl="1"/>
                      <a:r>
                        <a:rPr lang="ar-SA" b="1" dirty="0" smtClean="0"/>
                        <a:t>0,5</a:t>
                      </a:r>
                      <a:endParaRPr lang="ar-SA"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b="1" dirty="0" smtClean="0"/>
                        <a:t>ساعة</a:t>
                      </a:r>
                    </a:p>
                  </a:txBody>
                  <a:tcPr/>
                </a:tc>
              </a:tr>
              <a:tr h="324718">
                <a:tc>
                  <a:txBody>
                    <a:bodyPr/>
                    <a:lstStyle/>
                    <a:p>
                      <a:pPr rtl="1"/>
                      <a:r>
                        <a:rPr lang="ar-SA" b="1" dirty="0" smtClean="0"/>
                        <a:t>نسبة التلف في المصنع</a:t>
                      </a:r>
                      <a:endParaRPr lang="ar-SA" b="1" dirty="0"/>
                    </a:p>
                  </a:txBody>
                  <a:tcPr/>
                </a:tc>
                <a:tc>
                  <a:txBody>
                    <a:bodyPr/>
                    <a:lstStyle/>
                    <a:p>
                      <a:pPr algn="ctr" rtl="1"/>
                      <a:r>
                        <a:rPr lang="ar-SA" b="1" dirty="0" smtClean="0"/>
                        <a:t>10</a:t>
                      </a:r>
                      <a:endParaRPr lang="ar-SA" b="1" dirty="0"/>
                    </a:p>
                  </a:txBody>
                  <a:tcPr/>
                </a:tc>
                <a:tc>
                  <a:txBody>
                    <a:bodyPr/>
                    <a:lstStyle/>
                    <a:p>
                      <a:pPr algn="ctr" rtl="1"/>
                      <a:r>
                        <a:rPr lang="ar-SA" b="1" dirty="0" smtClean="0"/>
                        <a:t>%</a:t>
                      </a:r>
                      <a:endParaRPr lang="ar-SA" b="1"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حساب عدد </a:t>
            </a:r>
            <a:r>
              <a:rPr lang="ar-SA" sz="4000" dirty="0" err="1" smtClean="0"/>
              <a:t>المكائن</a:t>
            </a:r>
            <a:r>
              <a:rPr lang="ar-SA" sz="4000" dirty="0" smtClean="0"/>
              <a:t> المطلوبة</a:t>
            </a:r>
            <a:endParaRPr lang="ar-SA" sz="4000" dirty="0"/>
          </a:p>
        </p:txBody>
      </p:sp>
      <p:sp>
        <p:nvSpPr>
          <p:cNvPr id="5" name="مربع نص 4"/>
          <p:cNvSpPr txBox="1"/>
          <p:nvPr/>
        </p:nvSpPr>
        <p:spPr>
          <a:xfrm>
            <a:off x="142844" y="1428736"/>
            <a:ext cx="8715436" cy="5170646"/>
          </a:xfrm>
          <a:prstGeom prst="rect">
            <a:avLst/>
          </a:prstGeom>
          <a:noFill/>
        </p:spPr>
        <p:txBody>
          <a:bodyPr wrap="square" rtlCol="1">
            <a:spAutoFit/>
          </a:bodyPr>
          <a:lstStyle/>
          <a:p>
            <a:pPr marL="457200" indent="-457200" algn="just">
              <a:lnSpc>
                <a:spcPct val="150000"/>
              </a:lnSpc>
            </a:pPr>
            <a:r>
              <a:rPr lang="ar-SA" sz="2000" dirty="0" smtClean="0"/>
              <a:t>الحل</a:t>
            </a:r>
          </a:p>
          <a:p>
            <a:pPr marL="457200" indent="-457200" algn="just">
              <a:lnSpc>
                <a:spcPct val="150000"/>
              </a:lnSpc>
            </a:pPr>
            <a:r>
              <a:rPr lang="ar-SA" sz="2000" dirty="0" smtClean="0"/>
              <a:t>الطلب السنوي المتوقع للعام 2003 هو (1200 )( 1,20) = 1440 وحدة  </a:t>
            </a:r>
          </a:p>
          <a:p>
            <a:pPr marL="457200" indent="-457200" algn="just">
              <a:lnSpc>
                <a:spcPct val="150000"/>
              </a:lnSpc>
            </a:pPr>
            <a:r>
              <a:rPr lang="ar-SA" sz="2000" dirty="0" smtClean="0"/>
              <a:t>حجم </a:t>
            </a:r>
            <a:r>
              <a:rPr lang="ar-SA" sz="2000" dirty="0" err="1" smtClean="0"/>
              <a:t>الانتاج</a:t>
            </a:r>
            <a:r>
              <a:rPr lang="ar-SA" sz="2000" dirty="0" smtClean="0"/>
              <a:t> الكلي </a:t>
            </a:r>
          </a:p>
          <a:p>
            <a:pPr marL="457200" indent="-457200" algn="just">
              <a:lnSpc>
                <a:spcPct val="150000"/>
              </a:lnSpc>
            </a:pPr>
            <a:endParaRPr lang="ar-SA" sz="2000" dirty="0" smtClean="0"/>
          </a:p>
          <a:p>
            <a:pPr marL="457200" indent="-457200" algn="just">
              <a:lnSpc>
                <a:spcPct val="150000"/>
              </a:lnSpc>
            </a:pPr>
            <a:r>
              <a:rPr lang="ar-SA" sz="2000" dirty="0" err="1" smtClean="0"/>
              <a:t>اذا</a:t>
            </a:r>
            <a:r>
              <a:rPr lang="ar-SA" sz="2000" dirty="0" smtClean="0"/>
              <a:t> </a:t>
            </a:r>
            <a:r>
              <a:rPr lang="ar-SA" sz="2000" dirty="0" err="1" smtClean="0"/>
              <a:t>الانتاج</a:t>
            </a:r>
            <a:r>
              <a:rPr lang="ar-SA" sz="2000" dirty="0" smtClean="0"/>
              <a:t> الكلي هو 1600 وحدة</a:t>
            </a:r>
          </a:p>
          <a:p>
            <a:pPr marL="457200" indent="-457200" algn="just">
              <a:lnSpc>
                <a:spcPct val="150000"/>
              </a:lnSpc>
            </a:pPr>
            <a:r>
              <a:rPr lang="ar-SA" sz="2000" dirty="0" smtClean="0"/>
              <a:t>الوقت القياسي</a:t>
            </a:r>
          </a:p>
          <a:p>
            <a:pPr marL="457200" indent="-457200" algn="just">
              <a:lnSpc>
                <a:spcPct val="150000"/>
              </a:lnSpc>
            </a:pPr>
            <a:endParaRPr lang="ar-SA" sz="2000" dirty="0" smtClean="0"/>
          </a:p>
          <a:p>
            <a:pPr marL="457200" indent="-457200" algn="just">
              <a:lnSpc>
                <a:spcPct val="150000"/>
              </a:lnSpc>
            </a:pPr>
            <a:r>
              <a:rPr lang="ar-SA" sz="2000" dirty="0" err="1" smtClean="0"/>
              <a:t>اذا</a:t>
            </a:r>
            <a:r>
              <a:rPr lang="ar-SA" sz="2000" dirty="0" smtClean="0"/>
              <a:t> الوقت القياسي </a:t>
            </a:r>
            <a:r>
              <a:rPr lang="ar-SA" sz="2000" dirty="0" err="1" smtClean="0"/>
              <a:t>لانتاج</a:t>
            </a:r>
            <a:r>
              <a:rPr lang="ar-SA" sz="2000" dirty="0" smtClean="0"/>
              <a:t> وحدة واحدة هو 4,18 ساعة</a:t>
            </a:r>
          </a:p>
          <a:p>
            <a:pPr marL="457200" indent="-457200" algn="just">
              <a:lnSpc>
                <a:spcPct val="150000"/>
              </a:lnSpc>
            </a:pPr>
            <a:r>
              <a:rPr lang="ar-SA" sz="2000" dirty="0" smtClean="0"/>
              <a:t>عدد </a:t>
            </a:r>
            <a:r>
              <a:rPr lang="ar-SA" sz="2000" dirty="0" err="1" smtClean="0"/>
              <a:t>المكائن</a:t>
            </a:r>
            <a:r>
              <a:rPr lang="ar-SA" sz="2000" dirty="0" smtClean="0"/>
              <a:t> اللازمة لمقابلة الطلب</a:t>
            </a:r>
          </a:p>
          <a:p>
            <a:pPr marL="457200" indent="-457200" algn="just">
              <a:lnSpc>
                <a:spcPct val="150000"/>
              </a:lnSpc>
            </a:pPr>
            <a:endParaRPr lang="ar-SA" sz="2000" dirty="0" smtClean="0"/>
          </a:p>
          <a:p>
            <a:pPr marL="457200" indent="-457200" algn="just">
              <a:lnSpc>
                <a:spcPct val="150000"/>
              </a:lnSpc>
            </a:pPr>
            <a:r>
              <a:rPr lang="ar-SA" sz="2000" dirty="0" smtClean="0"/>
              <a:t>عدد </a:t>
            </a:r>
            <a:r>
              <a:rPr lang="ar-SA" sz="2000" dirty="0" err="1" smtClean="0"/>
              <a:t>المكائن</a:t>
            </a:r>
            <a:r>
              <a:rPr lang="ar-SA" sz="2000" dirty="0" smtClean="0"/>
              <a:t> اللازمة لمقابلة الطلب هو 5 </a:t>
            </a:r>
            <a:r>
              <a:rPr lang="ar-SA" sz="2000" dirty="0" err="1" smtClean="0"/>
              <a:t>مكائن</a:t>
            </a:r>
            <a:r>
              <a:rPr lang="ar-SA" sz="2000" dirty="0" smtClean="0"/>
              <a:t> تقريبا وبالتالي يجب على المصنع شراء ماكينتين إضافيتين. </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9946"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9939" name="Object 3"/>
          <p:cNvGraphicFramePr>
            <a:graphicFrameLocks noChangeAspect="1"/>
          </p:cNvGraphicFramePr>
          <p:nvPr/>
        </p:nvGraphicFramePr>
        <p:xfrm>
          <a:off x="1357290" y="2643182"/>
          <a:ext cx="1714512" cy="590714"/>
        </p:xfrm>
        <a:graphic>
          <a:graphicData uri="http://schemas.openxmlformats.org/presentationml/2006/ole">
            <mc:AlternateContent xmlns:mc="http://schemas.openxmlformats.org/markup-compatibility/2006">
              <mc:Choice xmlns:v="urn:schemas-microsoft-com:vml" Requires="v">
                <p:oleObj spid="_x0000_s39947" name="Equation" r:id="rId5" imgW="1129810" imgH="393529" progId="Equation.3">
                  <p:embed/>
                </p:oleObj>
              </mc:Choice>
              <mc:Fallback>
                <p:oleObj name="Equation" r:id="rId5" imgW="1129810" imgH="393529"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57290" y="2643182"/>
                        <a:ext cx="1714512" cy="59071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41" name="Rectangle 5"/>
          <p:cNvSpPr>
            <a:spLocks noChangeArrowheads="1"/>
          </p:cNvSpPr>
          <p:nvPr/>
        </p:nvSpPr>
        <p:spPr bwMode="auto">
          <a:xfrm>
            <a:off x="0" y="390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9942" name="Object 6"/>
          <p:cNvGraphicFramePr>
            <a:graphicFrameLocks noChangeAspect="1"/>
          </p:cNvGraphicFramePr>
          <p:nvPr/>
        </p:nvGraphicFramePr>
        <p:xfrm>
          <a:off x="1285851" y="4000504"/>
          <a:ext cx="3214711" cy="642942"/>
        </p:xfrm>
        <a:graphic>
          <a:graphicData uri="http://schemas.openxmlformats.org/presentationml/2006/ole">
            <mc:AlternateContent xmlns:mc="http://schemas.openxmlformats.org/markup-compatibility/2006">
              <mc:Choice xmlns:v="urn:schemas-microsoft-com:vml" Requires="v">
                <p:oleObj spid="_x0000_s39948" name="Equation" r:id="rId7" imgW="2070100" imgH="419100" progId="Equation.3">
                  <p:embed/>
                </p:oleObj>
              </mc:Choice>
              <mc:Fallback>
                <p:oleObj name="Equation" r:id="rId7" imgW="2070100" imgH="419100" progId="Equation.3">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85851" y="4000504"/>
                        <a:ext cx="3214711" cy="6429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44" name="Rectangle 8"/>
          <p:cNvSpPr>
            <a:spLocks noChangeArrowheads="1"/>
          </p:cNvSpPr>
          <p:nvPr/>
        </p:nvSpPr>
        <p:spPr bwMode="auto">
          <a:xfrm>
            <a:off x="0" y="419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9945" name="Object 9"/>
          <p:cNvGraphicFramePr>
            <a:graphicFrameLocks noChangeAspect="1"/>
          </p:cNvGraphicFramePr>
          <p:nvPr/>
        </p:nvGraphicFramePr>
        <p:xfrm>
          <a:off x="1214413" y="5214950"/>
          <a:ext cx="4208347" cy="642942"/>
        </p:xfrm>
        <a:graphic>
          <a:graphicData uri="http://schemas.openxmlformats.org/presentationml/2006/ole">
            <mc:AlternateContent xmlns:mc="http://schemas.openxmlformats.org/markup-compatibility/2006">
              <mc:Choice xmlns:v="urn:schemas-microsoft-com:vml" Requires="v">
                <p:oleObj spid="_x0000_s39949" name="Equation" r:id="rId9" imgW="2743200" imgH="419100" progId="Equation.3">
                  <p:embed/>
                </p:oleObj>
              </mc:Choice>
              <mc:Fallback>
                <p:oleObj name="Equation" r:id="rId9" imgW="2743200" imgH="419100" progId="Equation.3">
                  <p:embed/>
                  <p:pic>
                    <p:nvPicPr>
                      <p:cNvPr id="0"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14413" y="5214950"/>
                        <a:ext cx="4208347" cy="6429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47" name="Rectangle 11"/>
          <p:cNvSpPr>
            <a:spLocks noChangeArrowheads="1"/>
          </p:cNvSpPr>
          <p:nvPr/>
        </p:nvSpPr>
        <p:spPr bwMode="auto">
          <a:xfrm>
            <a:off x="0" y="419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أهداف التعلم</a:t>
            </a:r>
            <a:endParaRPr lang="ar-SA" dirty="0"/>
          </a:p>
        </p:txBody>
      </p:sp>
      <p:sp>
        <p:nvSpPr>
          <p:cNvPr id="4" name="عنوان 1"/>
          <p:cNvSpPr txBox="1">
            <a:spLocks/>
          </p:cNvSpPr>
          <p:nvPr/>
        </p:nvSpPr>
        <p:spPr>
          <a:xfrm>
            <a:off x="683568" y="1643050"/>
            <a:ext cx="8153400" cy="4857784"/>
          </a:xfrm>
          <a:prstGeom prst="rect">
            <a:avLst/>
          </a:prstGeom>
        </p:spPr>
        <p:txBody>
          <a:bodyPr vert="horz" anchor="ctr">
            <a:noAutofit/>
          </a:bodyPr>
          <a:lstStyle/>
          <a:p>
            <a:pPr marL="0" marR="0" lvl="0" indent="0" algn="just" defTabSz="914400" eaLnBrk="1" fontAlgn="auto" latinLnBrk="0" hangingPunct="1">
              <a:lnSpc>
                <a:spcPct val="200000"/>
              </a:lnSpc>
              <a:spcBef>
                <a:spcPct val="0"/>
              </a:spcBef>
              <a:spcAft>
                <a:spcPts val="0"/>
              </a:spcAft>
              <a:buClrTx/>
              <a:buSzTx/>
              <a:tabLst/>
              <a:defRPr/>
            </a:pPr>
            <a:r>
              <a:rPr kumimoji="0" lang="ar-SA" sz="2000" b="1" i="0" u="none" strike="noStrike" kern="1200" cap="none" spc="0" normalizeH="0" baseline="0" noProof="0" dirty="0" smtClean="0">
                <a:ln>
                  <a:noFill/>
                </a:ln>
                <a:solidFill>
                  <a:srgbClr val="FF0000"/>
                </a:solidFill>
                <a:effectLst/>
                <a:uLnTx/>
                <a:uFillTx/>
                <a:latin typeface="+mj-lt"/>
                <a:ea typeface="+mj-ea"/>
                <a:cs typeface="+mj-cs"/>
              </a:rPr>
              <a:t>عند الانتهاء من هذا الفصل يتوقع من </a:t>
            </a:r>
            <a:r>
              <a:rPr kumimoji="0" lang="ar-SA" sz="2000" b="1" i="0" u="none" strike="noStrike" kern="1200" cap="none" spc="0" normalizeH="0" baseline="0" noProof="0" dirty="0" smtClean="0">
                <a:ln>
                  <a:noFill/>
                </a:ln>
                <a:solidFill>
                  <a:srgbClr val="FF0000"/>
                </a:solidFill>
                <a:effectLst/>
                <a:uLnTx/>
                <a:uFillTx/>
                <a:latin typeface="+mj-lt"/>
                <a:ea typeface="+mj-ea"/>
                <a:cs typeface="+mj-cs"/>
              </a:rPr>
              <a:t>الطالب </a:t>
            </a:r>
            <a:r>
              <a:rPr kumimoji="0" lang="ar-SA" sz="2000" b="1" i="0" u="none" strike="noStrike" kern="1200" cap="none" spc="0" normalizeH="0" baseline="0" noProof="0" dirty="0" smtClean="0">
                <a:ln>
                  <a:noFill/>
                </a:ln>
                <a:solidFill>
                  <a:srgbClr val="FF0000"/>
                </a:solidFill>
                <a:effectLst/>
                <a:uLnTx/>
                <a:uFillTx/>
                <a:latin typeface="+mj-lt"/>
                <a:ea typeface="+mj-ea"/>
                <a:cs typeface="+mj-cs"/>
              </a:rPr>
              <a:t>ان </a:t>
            </a:r>
            <a:r>
              <a:rPr lang="ar-SA" sz="2000" b="1" noProof="0" dirty="0" smtClean="0">
                <a:solidFill>
                  <a:srgbClr val="FF0000"/>
                </a:solidFill>
                <a:latin typeface="+mj-lt"/>
                <a:ea typeface="+mj-ea"/>
                <a:cs typeface="+mj-cs"/>
              </a:rPr>
              <a:t>ي</a:t>
            </a:r>
            <a:r>
              <a:rPr kumimoji="0" lang="ar-SA" sz="2000" b="1" i="0" u="none" strike="noStrike" kern="1200" cap="none" spc="0" normalizeH="0" baseline="0" noProof="0" dirty="0" smtClean="0">
                <a:ln>
                  <a:noFill/>
                </a:ln>
                <a:solidFill>
                  <a:srgbClr val="FF0000"/>
                </a:solidFill>
                <a:effectLst/>
                <a:uLnTx/>
                <a:uFillTx/>
                <a:latin typeface="+mj-lt"/>
                <a:ea typeface="+mj-ea"/>
                <a:cs typeface="+mj-cs"/>
              </a:rPr>
              <a:t>كون قادر </a:t>
            </a:r>
            <a:r>
              <a:rPr kumimoji="0" lang="ar-SA" sz="2000" b="1" i="0" u="none" strike="noStrike" kern="1200" cap="none" spc="0" normalizeH="0" baseline="0" noProof="0" dirty="0" smtClean="0">
                <a:ln>
                  <a:noFill/>
                </a:ln>
                <a:solidFill>
                  <a:srgbClr val="FF0000"/>
                </a:solidFill>
                <a:effectLst/>
                <a:uLnTx/>
                <a:uFillTx/>
                <a:latin typeface="+mj-lt"/>
                <a:ea typeface="+mj-ea"/>
                <a:cs typeface="+mj-cs"/>
              </a:rPr>
              <a:t>على</a:t>
            </a: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lang="ar-SA" b="1" dirty="0" smtClean="0">
                <a:latin typeface="+mj-lt"/>
                <a:ea typeface="+mj-ea"/>
                <a:cs typeface="+mj-cs"/>
              </a:rPr>
              <a:t>تعريف الطاقة والتخطيط الإستراتيجي للطاقة </a:t>
            </a:r>
            <a:r>
              <a:rPr lang="ar-SA" b="1" dirty="0" err="1" smtClean="0">
                <a:latin typeface="+mj-lt"/>
                <a:ea typeface="+mj-ea"/>
                <a:cs typeface="+mj-cs"/>
              </a:rPr>
              <a:t>و</a:t>
            </a:r>
            <a:r>
              <a:rPr lang="ar-SA" b="1" dirty="0" smtClean="0">
                <a:latin typeface="+mj-lt"/>
                <a:ea typeface="+mj-ea"/>
                <a:cs typeface="+mj-cs"/>
              </a:rPr>
              <a:t> توضيح </a:t>
            </a:r>
            <a:r>
              <a:rPr lang="ar-SA" b="1" dirty="0" err="1" smtClean="0">
                <a:latin typeface="+mj-lt"/>
                <a:ea typeface="+mj-ea"/>
                <a:cs typeface="+mj-cs"/>
              </a:rPr>
              <a:t>اهميته</a:t>
            </a:r>
            <a:endParaRPr lang="ar-SA" b="1" dirty="0" smtClean="0">
              <a:latin typeface="+mj-lt"/>
              <a:ea typeface="+mj-ea"/>
              <a:cs typeface="+mj-cs"/>
            </a:endParaRP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lang="ar-SA" b="1" dirty="0" smtClean="0">
                <a:latin typeface="+mj-lt"/>
                <a:ea typeface="+mj-ea"/>
                <a:cs typeface="+mj-cs"/>
              </a:rPr>
              <a:t>تحديد </a:t>
            </a:r>
            <a:r>
              <a:rPr lang="ar-SA" b="1" dirty="0" err="1" smtClean="0">
                <a:latin typeface="+mj-lt"/>
                <a:ea typeface="+mj-ea"/>
                <a:cs typeface="+mj-cs"/>
              </a:rPr>
              <a:t>انواع</a:t>
            </a:r>
            <a:r>
              <a:rPr lang="ar-SA" b="1" dirty="0" smtClean="0">
                <a:latin typeface="+mj-lt"/>
                <a:ea typeface="+mj-ea"/>
                <a:cs typeface="+mj-cs"/>
              </a:rPr>
              <a:t> خطط الطاقة</a:t>
            </a: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lang="ar-SA" b="1" dirty="0" smtClean="0">
                <a:latin typeface="+mj-lt"/>
                <a:ea typeface="+mj-ea"/>
                <a:cs typeface="+mj-cs"/>
              </a:rPr>
              <a:t>تحديد مقاييس الطاقة وكيفية حسابها</a:t>
            </a: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lang="ar-SA" b="1" dirty="0" smtClean="0">
                <a:latin typeface="+mj-lt"/>
                <a:ea typeface="+mj-ea"/>
                <a:cs typeface="+mj-cs"/>
              </a:rPr>
              <a:t>حساب عدد </a:t>
            </a:r>
            <a:r>
              <a:rPr lang="ar-SA" b="1" dirty="0" err="1" smtClean="0">
                <a:latin typeface="+mj-lt"/>
                <a:ea typeface="+mj-ea"/>
                <a:cs typeface="+mj-cs"/>
              </a:rPr>
              <a:t>المكائن</a:t>
            </a:r>
            <a:r>
              <a:rPr lang="ar-SA" b="1" dirty="0" smtClean="0">
                <a:latin typeface="+mj-lt"/>
                <a:ea typeface="+mj-ea"/>
                <a:cs typeface="+mj-cs"/>
              </a:rPr>
              <a:t> المطلوبة لتوفير الطاقة </a:t>
            </a:r>
            <a:r>
              <a:rPr lang="ar-SA" b="1" dirty="0" err="1" smtClean="0">
                <a:latin typeface="+mj-lt"/>
                <a:ea typeface="+mj-ea"/>
                <a:cs typeface="+mj-cs"/>
              </a:rPr>
              <a:t>اللازمه</a:t>
            </a:r>
            <a:r>
              <a:rPr lang="ar-SA" b="1" dirty="0" smtClean="0">
                <a:latin typeface="+mj-lt"/>
                <a:ea typeface="+mj-ea"/>
                <a:cs typeface="+mj-cs"/>
              </a:rPr>
              <a:t> لمقابلة الطلب المتوقع</a:t>
            </a: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lang="ar-SA" b="1" dirty="0" smtClean="0">
                <a:latin typeface="+mj-lt"/>
                <a:ea typeface="+mj-ea"/>
                <a:cs typeface="+mj-cs"/>
              </a:rPr>
              <a:t>توضيح إستراتيجيات تخطيط التوسع بالطاقة</a:t>
            </a: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lang="ar-SA" b="1" dirty="0" smtClean="0">
                <a:latin typeface="+mj-lt"/>
                <a:ea typeface="+mj-ea"/>
                <a:cs typeface="+mj-cs"/>
              </a:rPr>
              <a:t>تعريف وتوضيح اقتصاديات الحجم ومعكوس اقتصاديات الحجم </a:t>
            </a:r>
            <a:r>
              <a:rPr lang="ar-SA" b="1" dirty="0" err="1" smtClean="0">
                <a:latin typeface="+mj-lt"/>
                <a:ea typeface="+mj-ea"/>
                <a:cs typeface="+mj-cs"/>
              </a:rPr>
              <a:t>واسباب</a:t>
            </a:r>
            <a:r>
              <a:rPr lang="ar-SA" b="1" dirty="0" smtClean="0">
                <a:latin typeface="+mj-lt"/>
                <a:ea typeface="+mj-ea"/>
                <a:cs typeface="+mj-cs"/>
              </a:rPr>
              <a:t> حدوثهما</a:t>
            </a:r>
          </a:p>
          <a:p>
            <a:pPr marL="342900" marR="0" lvl="0" indent="-342900" algn="just" defTabSz="914400" eaLnBrk="1" fontAlgn="auto" latinLnBrk="0" hangingPunct="1">
              <a:lnSpc>
                <a:spcPct val="200000"/>
              </a:lnSpc>
              <a:spcBef>
                <a:spcPct val="0"/>
              </a:spcBef>
              <a:spcAft>
                <a:spcPts val="0"/>
              </a:spcAft>
              <a:buClrTx/>
              <a:buSzTx/>
              <a:tabLst/>
              <a:defRPr/>
            </a:pPr>
            <a:endParaRPr lang="ar-SA" b="1" dirty="0" smtClean="0">
              <a:latin typeface="+mj-lt"/>
              <a:ea typeface="+mj-ea"/>
              <a:cs typeface="+mj-cs"/>
            </a:endParaRPr>
          </a:p>
          <a:p>
            <a:pPr marL="342900" marR="0" lvl="0" indent="-342900" algn="just" defTabSz="914400" eaLnBrk="1" fontAlgn="auto" latinLnBrk="0" hangingPunct="1">
              <a:lnSpc>
                <a:spcPct val="200000"/>
              </a:lnSpc>
              <a:spcBef>
                <a:spcPct val="0"/>
              </a:spcBef>
              <a:spcAft>
                <a:spcPts val="0"/>
              </a:spcAft>
              <a:buClrTx/>
              <a:buSzTx/>
              <a:tabLst/>
              <a:defRPr/>
            </a:pPr>
            <a:r>
              <a:rPr lang="ar-SA" b="1" dirty="0" smtClean="0">
                <a:latin typeface="+mj-lt"/>
                <a:ea typeface="+mj-ea"/>
                <a:cs typeface="+mj-cs"/>
              </a:rPr>
              <a:t>   </a:t>
            </a:r>
            <a:endParaRPr kumimoji="0" lang="ar-SA" b="1" i="0" u="none" strike="noStrike" kern="1200" cap="none" spc="0" normalizeH="0" noProof="0" dirty="0" smtClean="0">
              <a:ln>
                <a:noFill/>
              </a:ln>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حساب عدد </a:t>
            </a:r>
            <a:r>
              <a:rPr lang="ar-SA" sz="4000" dirty="0" err="1" smtClean="0"/>
              <a:t>المكائن</a:t>
            </a:r>
            <a:r>
              <a:rPr lang="ar-SA" sz="4000" dirty="0" smtClean="0"/>
              <a:t> المطلوبة</a:t>
            </a:r>
            <a:endParaRPr lang="ar-SA" sz="4000" dirty="0"/>
          </a:p>
        </p:txBody>
      </p:sp>
      <p:sp>
        <p:nvSpPr>
          <p:cNvPr id="5" name="مربع نص 4"/>
          <p:cNvSpPr txBox="1"/>
          <p:nvPr/>
        </p:nvSpPr>
        <p:spPr>
          <a:xfrm>
            <a:off x="285720" y="1541646"/>
            <a:ext cx="8715436" cy="5170646"/>
          </a:xfrm>
          <a:prstGeom prst="rect">
            <a:avLst/>
          </a:prstGeom>
          <a:noFill/>
        </p:spPr>
        <p:txBody>
          <a:bodyPr wrap="square" rtlCol="1">
            <a:spAutoFit/>
          </a:bodyPr>
          <a:lstStyle/>
          <a:p>
            <a:pPr marL="457200" indent="-457200" algn="just">
              <a:lnSpc>
                <a:spcPct val="150000"/>
              </a:lnSpc>
            </a:pPr>
            <a:r>
              <a:rPr lang="ar-SA" sz="2000" dirty="0" smtClean="0"/>
              <a:t>الأمثلة السابقة تفترض أن المنتج يحتاج إلى آلة أو ماكينة واحدة لإنتاجه لكن هناك حالات يحتاج فيها المنتج إلى مجموعة متتابعة من </a:t>
            </a:r>
            <a:r>
              <a:rPr lang="ar-SA" sz="2000" dirty="0" err="1" smtClean="0"/>
              <a:t>المكائن</a:t>
            </a:r>
            <a:r>
              <a:rPr lang="ar-SA" sz="2000" dirty="0" smtClean="0"/>
              <a:t> أو محطات العمل لإنتاجه. </a:t>
            </a:r>
          </a:p>
          <a:p>
            <a:pPr marL="457200" indent="-457200" algn="just">
              <a:lnSpc>
                <a:spcPct val="150000"/>
              </a:lnSpc>
            </a:pPr>
            <a:r>
              <a:rPr lang="ar-SA" sz="2000" dirty="0" smtClean="0"/>
              <a:t>كل ماكينة أو محطة عمل لديها نسبة معينة من التلف (إنتاج وحدات معيبة) لذلك لابد في مثل هذه الحالات تحديد الكمية المطلوب البدء </a:t>
            </a:r>
            <a:r>
              <a:rPr lang="ar-SA" sz="2000" dirty="0" err="1" smtClean="0"/>
              <a:t>بها</a:t>
            </a:r>
            <a:r>
              <a:rPr lang="ar-SA" sz="2000" dirty="0" smtClean="0"/>
              <a:t> في أول محطة أو ماكينة لتحقيق الطلب المرجو. </a:t>
            </a:r>
          </a:p>
          <a:p>
            <a:pPr marL="457200" indent="-457200" algn="just">
              <a:lnSpc>
                <a:spcPct val="150000"/>
              </a:lnSpc>
            </a:pPr>
            <a:r>
              <a:rPr lang="ar-SA" sz="2000" dirty="0" smtClean="0"/>
              <a:t>لحساب حجم الإنتاج الكلي المطلوب البدء </a:t>
            </a:r>
            <a:r>
              <a:rPr lang="ar-SA" sz="2000" dirty="0" err="1" smtClean="0"/>
              <a:t>به</a:t>
            </a:r>
            <a:r>
              <a:rPr lang="ar-SA" sz="2000" dirty="0" smtClean="0"/>
              <a:t> في أول محطة نستخدم المعادلة التالية:   </a:t>
            </a:r>
          </a:p>
          <a:p>
            <a:pPr marL="457200" indent="-457200" algn="just">
              <a:lnSpc>
                <a:spcPct val="150000"/>
              </a:lnSpc>
            </a:pPr>
            <a:endParaRPr lang="ar-SA" sz="2000" dirty="0" smtClean="0"/>
          </a:p>
          <a:p>
            <a:pPr marL="457200" indent="-457200" algn="just">
              <a:lnSpc>
                <a:spcPct val="150000"/>
              </a:lnSpc>
            </a:pPr>
            <a:endParaRPr lang="ar-SA" sz="2000" dirty="0" smtClean="0"/>
          </a:p>
          <a:p>
            <a:pPr marL="457200" indent="-457200" algn="just">
              <a:lnSpc>
                <a:spcPct val="150000"/>
              </a:lnSpc>
            </a:pPr>
            <a:r>
              <a:rPr lang="ar-SA" sz="2000" dirty="0" smtClean="0"/>
              <a:t>حيث:</a:t>
            </a:r>
          </a:p>
          <a:p>
            <a:pPr marL="457200" indent="-457200" algn="just">
              <a:lnSpc>
                <a:spcPct val="150000"/>
              </a:lnSpc>
            </a:pPr>
            <a:r>
              <a:rPr lang="en-US" sz="2000" dirty="0" smtClean="0"/>
              <a:t>D</a:t>
            </a:r>
            <a:r>
              <a:rPr lang="ar-SA" sz="2000" dirty="0" smtClean="0"/>
              <a:t> : الطلب المتوقع (المخرجات السليمة أو الجيدة)</a:t>
            </a:r>
          </a:p>
          <a:p>
            <a:pPr marL="457200" indent="-457200" algn="just">
              <a:lnSpc>
                <a:spcPct val="150000"/>
              </a:lnSpc>
            </a:pPr>
            <a:r>
              <a:rPr lang="en-US" sz="2000" dirty="0" err="1" smtClean="0"/>
              <a:t>d</a:t>
            </a:r>
            <a:r>
              <a:rPr lang="en-US" sz="2000" i="1" dirty="0" err="1" smtClean="0"/>
              <a:t>i</a:t>
            </a:r>
            <a:r>
              <a:rPr lang="ar-SA" sz="2000" i="1" dirty="0" smtClean="0"/>
              <a:t> </a:t>
            </a:r>
            <a:r>
              <a:rPr lang="ar-SA" sz="2000" dirty="0" smtClean="0"/>
              <a:t>: نسبة التلف في محطة العمل أو الماكينة </a:t>
            </a:r>
            <a:r>
              <a:rPr lang="en-US" sz="2000" i="1" dirty="0" err="1" smtClean="0"/>
              <a:t>i</a:t>
            </a:r>
            <a:r>
              <a:rPr lang="ar-SA" sz="2000" i="1" dirty="0" smtClean="0"/>
              <a:t> </a:t>
            </a:r>
          </a:p>
          <a:p>
            <a:pPr marL="457200" indent="-457200" algn="just">
              <a:lnSpc>
                <a:spcPct val="150000"/>
              </a:lnSpc>
            </a:pPr>
            <a:r>
              <a:rPr lang="en-US" sz="2000" dirty="0" smtClean="0"/>
              <a:t>n</a:t>
            </a:r>
            <a:r>
              <a:rPr lang="ar-SA" sz="2000" dirty="0" smtClean="0"/>
              <a:t> : عدد محطات العمل أو </a:t>
            </a:r>
            <a:r>
              <a:rPr lang="ar-SA" sz="2000" dirty="0" err="1" smtClean="0"/>
              <a:t>المكائن</a:t>
            </a:r>
            <a:r>
              <a:rPr lang="ar-SA" sz="2000" dirty="0" smtClean="0"/>
              <a:t> اللازمة للإنتاج </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40967"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1" name="Rectangle 5"/>
          <p:cNvSpPr>
            <a:spLocks noChangeArrowheads="1"/>
          </p:cNvSpPr>
          <p:nvPr/>
        </p:nvSpPr>
        <p:spPr bwMode="auto">
          <a:xfrm>
            <a:off x="0" y="390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4" name="Rectangle 8"/>
          <p:cNvSpPr>
            <a:spLocks noChangeArrowheads="1"/>
          </p:cNvSpPr>
          <p:nvPr/>
        </p:nvSpPr>
        <p:spPr bwMode="auto">
          <a:xfrm>
            <a:off x="0" y="419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7" name="Rectangle 11"/>
          <p:cNvSpPr>
            <a:spLocks noChangeArrowheads="1"/>
          </p:cNvSpPr>
          <p:nvPr/>
        </p:nvSpPr>
        <p:spPr bwMode="auto">
          <a:xfrm>
            <a:off x="0" y="419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096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0966" name="Object 6"/>
          <p:cNvGraphicFramePr>
            <a:graphicFrameLocks noChangeAspect="1"/>
          </p:cNvGraphicFramePr>
          <p:nvPr/>
        </p:nvGraphicFramePr>
        <p:xfrm>
          <a:off x="928662" y="4071942"/>
          <a:ext cx="4071966" cy="714380"/>
        </p:xfrm>
        <a:graphic>
          <a:graphicData uri="http://schemas.openxmlformats.org/presentationml/2006/ole">
            <mc:AlternateContent xmlns:mc="http://schemas.openxmlformats.org/markup-compatibility/2006">
              <mc:Choice xmlns:v="urn:schemas-microsoft-com:vml" Requires="v">
                <p:oleObj spid="_x0000_s40968" name="Equation" r:id="rId5" imgW="2298700" imgH="431800" progId="Equation.3">
                  <p:embed/>
                </p:oleObj>
              </mc:Choice>
              <mc:Fallback>
                <p:oleObj name="Equation" r:id="rId5" imgW="2298700" imgH="43180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8662" y="4071942"/>
                        <a:ext cx="4071966" cy="7143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968" name="Rectangle 8"/>
          <p:cNvSpPr>
            <a:spLocks noChangeArrowheads="1"/>
          </p:cNvSpPr>
          <p:nvPr/>
        </p:nvSpPr>
        <p:spPr bwMode="auto">
          <a:xfrm>
            <a:off x="0" y="4286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حساب عدد </a:t>
            </a:r>
            <a:r>
              <a:rPr lang="ar-SA" sz="4000" dirty="0" err="1" smtClean="0"/>
              <a:t>المكائن</a:t>
            </a:r>
            <a:r>
              <a:rPr lang="ar-SA" sz="4000" dirty="0" smtClean="0"/>
              <a:t> المطلوبة</a:t>
            </a:r>
            <a:endParaRPr lang="ar-SA" sz="4000" dirty="0"/>
          </a:p>
        </p:txBody>
      </p:sp>
      <p:sp>
        <p:nvSpPr>
          <p:cNvPr id="5" name="مربع نص 4"/>
          <p:cNvSpPr txBox="1"/>
          <p:nvPr/>
        </p:nvSpPr>
        <p:spPr>
          <a:xfrm>
            <a:off x="285720" y="1541646"/>
            <a:ext cx="8715436" cy="5170646"/>
          </a:xfrm>
          <a:prstGeom prst="rect">
            <a:avLst/>
          </a:prstGeom>
          <a:noFill/>
        </p:spPr>
        <p:txBody>
          <a:bodyPr wrap="square" rtlCol="1">
            <a:spAutoFit/>
          </a:bodyPr>
          <a:lstStyle/>
          <a:p>
            <a:pPr marL="457200" indent="-457200" algn="just">
              <a:lnSpc>
                <a:spcPct val="150000"/>
              </a:lnSpc>
            </a:pPr>
            <a:r>
              <a:rPr lang="ar-SA" sz="2000" dirty="0" smtClean="0"/>
              <a:t>مثال3:</a:t>
            </a:r>
          </a:p>
          <a:p>
            <a:pPr marL="457200" indent="-457200" algn="just">
              <a:lnSpc>
                <a:spcPct val="150000"/>
              </a:lnSpc>
            </a:pPr>
            <a:r>
              <a:rPr lang="ar-SA" sz="2000" dirty="0" smtClean="0"/>
              <a:t>يمر أحد المنتجات خلال تصنيعه بأربع محطات عمل تضم كل محطة نوع معين من </a:t>
            </a:r>
            <a:r>
              <a:rPr lang="ar-SA" sz="2000" dirty="0" err="1" smtClean="0"/>
              <a:t>المكائن</a:t>
            </a:r>
            <a:r>
              <a:rPr lang="ar-SA" sz="2000" dirty="0" smtClean="0"/>
              <a:t> ولكل محطة عمل نسبة تلف معينة كما هو مبين في الجدول التالي:</a:t>
            </a:r>
          </a:p>
          <a:p>
            <a:pPr marL="457200" indent="-457200" algn="just">
              <a:lnSpc>
                <a:spcPct val="150000"/>
              </a:lnSpc>
            </a:pPr>
            <a:endParaRPr lang="ar-SA" sz="2000" dirty="0" smtClean="0"/>
          </a:p>
          <a:p>
            <a:pPr marL="457200" indent="-457200" algn="just">
              <a:lnSpc>
                <a:spcPct val="150000"/>
              </a:lnSpc>
            </a:pPr>
            <a:endParaRPr lang="ar-SA" sz="2000" dirty="0" smtClean="0"/>
          </a:p>
          <a:p>
            <a:pPr marL="457200" indent="-457200" algn="just">
              <a:lnSpc>
                <a:spcPct val="150000"/>
              </a:lnSpc>
            </a:pPr>
            <a:endParaRPr lang="ar-SA" sz="2000" dirty="0" smtClean="0"/>
          </a:p>
          <a:p>
            <a:pPr marL="457200" indent="-457200" algn="just">
              <a:lnSpc>
                <a:spcPct val="150000"/>
              </a:lnSpc>
            </a:pPr>
            <a:endParaRPr lang="ar-SA" sz="2000" dirty="0" smtClean="0"/>
          </a:p>
          <a:p>
            <a:pPr marL="457200" indent="-457200" algn="just">
              <a:lnSpc>
                <a:spcPct val="150000"/>
              </a:lnSpc>
            </a:pPr>
            <a:r>
              <a:rPr lang="ar-SA" sz="2000" dirty="0" smtClean="0"/>
              <a:t>قدر الطلب على المنتج بألف وحدة سنويا. </a:t>
            </a:r>
          </a:p>
          <a:p>
            <a:pPr marL="457200" indent="-457200" algn="just">
              <a:lnSpc>
                <a:spcPct val="150000"/>
              </a:lnSpc>
            </a:pPr>
            <a:r>
              <a:rPr lang="ar-SA" sz="2000" dirty="0" smtClean="0"/>
              <a:t>المطلوب </a:t>
            </a:r>
          </a:p>
          <a:p>
            <a:pPr marL="457200" indent="-457200" algn="just">
              <a:lnSpc>
                <a:spcPct val="150000"/>
              </a:lnSpc>
            </a:pPr>
            <a:r>
              <a:rPr lang="ar-SA" sz="2000" dirty="0" smtClean="0"/>
              <a:t>1- حساب كمية الإنتاج الكلية الواجب البدء </a:t>
            </a:r>
            <a:r>
              <a:rPr lang="ar-SA" sz="2000" dirty="0" err="1" smtClean="0"/>
              <a:t>بها</a:t>
            </a:r>
            <a:r>
              <a:rPr lang="ar-SA" sz="2000" dirty="0" smtClean="0"/>
              <a:t>.</a:t>
            </a:r>
          </a:p>
          <a:p>
            <a:pPr marL="457200" indent="-457200" algn="just">
              <a:lnSpc>
                <a:spcPct val="150000"/>
              </a:lnSpc>
            </a:pPr>
            <a:r>
              <a:rPr lang="ar-SA" sz="2000" dirty="0" smtClean="0"/>
              <a:t>2- كمية المخرجات </a:t>
            </a:r>
            <a:r>
              <a:rPr lang="ar-SA" sz="2000" dirty="0" err="1" smtClean="0"/>
              <a:t>او</a:t>
            </a:r>
            <a:r>
              <a:rPr lang="ar-SA" sz="2000" dirty="0" smtClean="0"/>
              <a:t> الإنتاج السليم وكمية الوحدات التالفة والطاقة الإضافية المطلوبة في كل محطة</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41987"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1" name="Rectangle 5"/>
          <p:cNvSpPr>
            <a:spLocks noChangeArrowheads="1"/>
          </p:cNvSpPr>
          <p:nvPr/>
        </p:nvSpPr>
        <p:spPr bwMode="auto">
          <a:xfrm>
            <a:off x="0" y="390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4" name="Rectangle 8"/>
          <p:cNvSpPr>
            <a:spLocks noChangeArrowheads="1"/>
          </p:cNvSpPr>
          <p:nvPr/>
        </p:nvSpPr>
        <p:spPr bwMode="auto">
          <a:xfrm>
            <a:off x="0" y="419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7" name="Rectangle 11"/>
          <p:cNvSpPr>
            <a:spLocks noChangeArrowheads="1"/>
          </p:cNvSpPr>
          <p:nvPr/>
        </p:nvSpPr>
        <p:spPr bwMode="auto">
          <a:xfrm>
            <a:off x="0" y="419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096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0968" name="Rectangle 8"/>
          <p:cNvSpPr>
            <a:spLocks noChangeArrowheads="1"/>
          </p:cNvSpPr>
          <p:nvPr/>
        </p:nvSpPr>
        <p:spPr bwMode="auto">
          <a:xfrm>
            <a:off x="0" y="4286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 name="جدول 19"/>
          <p:cNvGraphicFramePr>
            <a:graphicFrameLocks noGrp="1"/>
          </p:cNvGraphicFramePr>
          <p:nvPr/>
        </p:nvGraphicFramePr>
        <p:xfrm>
          <a:off x="357158" y="3071810"/>
          <a:ext cx="3929090" cy="1854200"/>
        </p:xfrm>
        <a:graphic>
          <a:graphicData uri="http://schemas.openxmlformats.org/drawingml/2006/table">
            <a:tbl>
              <a:tblPr rtl="1" firstRow="1" bandRow="1">
                <a:tableStyleId>{5C22544A-7EE6-4342-B048-85BDC9FD1C3A}</a:tableStyleId>
              </a:tblPr>
              <a:tblGrid>
                <a:gridCol w="2134097"/>
                <a:gridCol w="1794993"/>
              </a:tblGrid>
              <a:tr h="370840">
                <a:tc>
                  <a:txBody>
                    <a:bodyPr/>
                    <a:lstStyle/>
                    <a:p>
                      <a:pPr rtl="1"/>
                      <a:r>
                        <a:rPr lang="ar-SA" b="1" dirty="0" smtClean="0"/>
                        <a:t>محطة العمل</a:t>
                      </a:r>
                      <a:endParaRPr lang="ar-SA" b="1" dirty="0"/>
                    </a:p>
                  </a:txBody>
                  <a:tcPr/>
                </a:tc>
                <a:tc>
                  <a:txBody>
                    <a:bodyPr/>
                    <a:lstStyle/>
                    <a:p>
                      <a:pPr rtl="1"/>
                      <a:r>
                        <a:rPr lang="ar-SA" b="1" dirty="0" smtClean="0"/>
                        <a:t>نسبة التالف %</a:t>
                      </a:r>
                      <a:endParaRPr lang="ar-SA" b="1" dirty="0"/>
                    </a:p>
                  </a:txBody>
                  <a:tcPr/>
                </a:tc>
              </a:tr>
              <a:tr h="370840">
                <a:tc>
                  <a:txBody>
                    <a:bodyPr/>
                    <a:lstStyle/>
                    <a:p>
                      <a:pPr rtl="1"/>
                      <a:r>
                        <a:rPr lang="ar-SA" b="1" dirty="0" smtClean="0"/>
                        <a:t>القطع</a:t>
                      </a:r>
                      <a:endParaRPr lang="ar-SA" b="1" dirty="0"/>
                    </a:p>
                  </a:txBody>
                  <a:tcPr/>
                </a:tc>
                <a:tc>
                  <a:txBody>
                    <a:bodyPr/>
                    <a:lstStyle/>
                    <a:p>
                      <a:pPr algn="ctr" rtl="1"/>
                      <a:r>
                        <a:rPr lang="ar-SA" b="1" dirty="0" smtClean="0"/>
                        <a:t>2</a:t>
                      </a:r>
                      <a:endParaRPr lang="ar-SA" b="1" dirty="0"/>
                    </a:p>
                  </a:txBody>
                  <a:tcPr/>
                </a:tc>
              </a:tr>
              <a:tr h="370840">
                <a:tc>
                  <a:txBody>
                    <a:bodyPr/>
                    <a:lstStyle/>
                    <a:p>
                      <a:pPr rtl="1"/>
                      <a:r>
                        <a:rPr lang="ar-SA" b="1" dirty="0" smtClean="0"/>
                        <a:t>التنعيم</a:t>
                      </a:r>
                      <a:endParaRPr lang="ar-SA" b="1" dirty="0"/>
                    </a:p>
                  </a:txBody>
                  <a:tcPr/>
                </a:tc>
                <a:tc>
                  <a:txBody>
                    <a:bodyPr/>
                    <a:lstStyle/>
                    <a:p>
                      <a:pPr algn="ctr" rtl="1"/>
                      <a:r>
                        <a:rPr lang="ar-SA" b="1" dirty="0" smtClean="0"/>
                        <a:t>1</a:t>
                      </a:r>
                      <a:endParaRPr lang="ar-SA" b="1" dirty="0"/>
                    </a:p>
                  </a:txBody>
                  <a:tcPr/>
                </a:tc>
              </a:tr>
              <a:tr h="370840">
                <a:tc>
                  <a:txBody>
                    <a:bodyPr/>
                    <a:lstStyle/>
                    <a:p>
                      <a:pPr rtl="1"/>
                      <a:r>
                        <a:rPr lang="ar-SA" b="1" dirty="0" smtClean="0"/>
                        <a:t>التثقيب</a:t>
                      </a:r>
                      <a:endParaRPr lang="ar-SA" b="1" dirty="0"/>
                    </a:p>
                  </a:txBody>
                  <a:tcPr/>
                </a:tc>
                <a:tc>
                  <a:txBody>
                    <a:bodyPr/>
                    <a:lstStyle/>
                    <a:p>
                      <a:pPr algn="ctr" rtl="1"/>
                      <a:r>
                        <a:rPr lang="ar-SA" b="1" dirty="0" smtClean="0"/>
                        <a:t>5</a:t>
                      </a:r>
                      <a:endParaRPr lang="ar-SA" b="1" dirty="0"/>
                    </a:p>
                  </a:txBody>
                  <a:tcPr/>
                </a:tc>
              </a:tr>
              <a:tr h="370840">
                <a:tc>
                  <a:txBody>
                    <a:bodyPr/>
                    <a:lstStyle/>
                    <a:p>
                      <a:pPr rtl="1"/>
                      <a:r>
                        <a:rPr lang="ar-SA" b="1" dirty="0" smtClean="0"/>
                        <a:t>الفرز</a:t>
                      </a:r>
                      <a:endParaRPr lang="ar-SA" b="1" dirty="0"/>
                    </a:p>
                  </a:txBody>
                  <a:tcPr/>
                </a:tc>
                <a:tc>
                  <a:txBody>
                    <a:bodyPr/>
                    <a:lstStyle/>
                    <a:p>
                      <a:pPr algn="ctr" rtl="1"/>
                      <a:r>
                        <a:rPr lang="ar-SA" b="1" dirty="0" smtClean="0"/>
                        <a:t>3</a:t>
                      </a:r>
                      <a:endParaRPr lang="ar-SA" b="1" dirty="0"/>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حساب عدد </a:t>
            </a:r>
            <a:r>
              <a:rPr lang="ar-SA" sz="4000" dirty="0" err="1" smtClean="0"/>
              <a:t>المكائن</a:t>
            </a:r>
            <a:r>
              <a:rPr lang="ar-SA" sz="4000" dirty="0" smtClean="0"/>
              <a:t> المطلوبة</a:t>
            </a:r>
            <a:endParaRPr lang="ar-SA" sz="4000" dirty="0"/>
          </a:p>
        </p:txBody>
      </p:sp>
      <p:sp>
        <p:nvSpPr>
          <p:cNvPr id="5" name="مربع نص 4"/>
          <p:cNvSpPr txBox="1"/>
          <p:nvPr/>
        </p:nvSpPr>
        <p:spPr>
          <a:xfrm>
            <a:off x="285720" y="1541646"/>
            <a:ext cx="8715436" cy="2862322"/>
          </a:xfrm>
          <a:prstGeom prst="rect">
            <a:avLst/>
          </a:prstGeom>
          <a:noFill/>
        </p:spPr>
        <p:txBody>
          <a:bodyPr wrap="square" rtlCol="1">
            <a:spAutoFit/>
          </a:bodyPr>
          <a:lstStyle/>
          <a:p>
            <a:pPr marL="457200" indent="-457200" algn="just">
              <a:lnSpc>
                <a:spcPct val="150000"/>
              </a:lnSpc>
            </a:pPr>
            <a:r>
              <a:rPr lang="ar-SA" sz="2000" dirty="0" smtClean="0"/>
              <a:t>الحل:</a:t>
            </a:r>
          </a:p>
          <a:p>
            <a:pPr marL="457200" indent="-457200" algn="just">
              <a:lnSpc>
                <a:spcPct val="150000"/>
              </a:lnSpc>
            </a:pPr>
            <a:r>
              <a:rPr lang="ar-SA" sz="2000" dirty="0" smtClean="0"/>
              <a:t>1- كمية </a:t>
            </a:r>
            <a:r>
              <a:rPr lang="ar-SA" sz="2000" dirty="0" err="1" smtClean="0"/>
              <a:t>الانتاج</a:t>
            </a:r>
            <a:r>
              <a:rPr lang="ar-SA" sz="2000" dirty="0" smtClean="0"/>
              <a:t> الكلية المطلوب البدء </a:t>
            </a:r>
            <a:r>
              <a:rPr lang="ar-SA" sz="2000" dirty="0" err="1" smtClean="0"/>
              <a:t>بها</a:t>
            </a:r>
            <a:r>
              <a:rPr lang="ar-SA" sz="2000" dirty="0" smtClean="0"/>
              <a:t> هو 1119 وحدة تقريباً</a:t>
            </a:r>
          </a:p>
          <a:p>
            <a:pPr marL="457200" indent="-457200" algn="just">
              <a:lnSpc>
                <a:spcPct val="150000"/>
              </a:lnSpc>
            </a:pPr>
            <a:endParaRPr lang="ar-SA" sz="2000" dirty="0" smtClean="0"/>
          </a:p>
          <a:p>
            <a:pPr marL="457200" indent="-457200" algn="just">
              <a:lnSpc>
                <a:spcPct val="150000"/>
              </a:lnSpc>
            </a:pPr>
            <a:endParaRPr lang="ar-SA" sz="2000" dirty="0" smtClean="0"/>
          </a:p>
          <a:p>
            <a:pPr marL="457200" indent="-457200" algn="just">
              <a:lnSpc>
                <a:spcPct val="150000"/>
              </a:lnSpc>
            </a:pPr>
            <a:endParaRPr lang="ar-SA" sz="2000" dirty="0" smtClean="0"/>
          </a:p>
          <a:p>
            <a:pPr marL="457200" indent="-457200" algn="just">
              <a:lnSpc>
                <a:spcPct val="150000"/>
              </a:lnSpc>
            </a:pPr>
            <a:r>
              <a:rPr lang="ar-SA" sz="2000" dirty="0" smtClean="0"/>
              <a:t>2- </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43012"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1" name="Rectangle 5"/>
          <p:cNvSpPr>
            <a:spLocks noChangeArrowheads="1"/>
          </p:cNvSpPr>
          <p:nvPr/>
        </p:nvSpPr>
        <p:spPr bwMode="auto">
          <a:xfrm>
            <a:off x="0" y="390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4" name="Rectangle 8"/>
          <p:cNvSpPr>
            <a:spLocks noChangeArrowheads="1"/>
          </p:cNvSpPr>
          <p:nvPr/>
        </p:nvSpPr>
        <p:spPr bwMode="auto">
          <a:xfrm>
            <a:off x="0" y="419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9947" name="Rectangle 11"/>
          <p:cNvSpPr>
            <a:spLocks noChangeArrowheads="1"/>
          </p:cNvSpPr>
          <p:nvPr/>
        </p:nvSpPr>
        <p:spPr bwMode="auto">
          <a:xfrm>
            <a:off x="0" y="419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096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0968" name="Rectangle 8"/>
          <p:cNvSpPr>
            <a:spLocks noChangeArrowheads="1"/>
          </p:cNvSpPr>
          <p:nvPr/>
        </p:nvSpPr>
        <p:spPr bwMode="auto">
          <a:xfrm>
            <a:off x="0" y="4286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30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3011" name="Object 3"/>
          <p:cNvGraphicFramePr>
            <a:graphicFrameLocks noChangeAspect="1"/>
          </p:cNvGraphicFramePr>
          <p:nvPr/>
        </p:nvGraphicFramePr>
        <p:xfrm>
          <a:off x="839788" y="2571750"/>
          <a:ext cx="6589732" cy="714375"/>
        </p:xfrm>
        <a:graphic>
          <a:graphicData uri="http://schemas.openxmlformats.org/presentationml/2006/ole">
            <mc:AlternateContent xmlns:mc="http://schemas.openxmlformats.org/markup-compatibility/2006">
              <mc:Choice xmlns:v="urn:schemas-microsoft-com:vml" Requires="v">
                <p:oleObj spid="_x0000_s43013" name="Equation" r:id="rId5" imgW="4000320" imgH="419040" progId="Equation.3">
                  <p:embed/>
                </p:oleObj>
              </mc:Choice>
              <mc:Fallback>
                <p:oleObj name="Equation" r:id="rId5" imgW="4000320" imgH="4190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9788" y="2571750"/>
                        <a:ext cx="6589732" cy="714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013" name="Rectangle 5"/>
          <p:cNvSpPr>
            <a:spLocks noChangeArrowheads="1"/>
          </p:cNvSpPr>
          <p:nvPr/>
        </p:nvSpPr>
        <p:spPr bwMode="auto">
          <a:xfrm>
            <a:off x="0" y="419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3" name="جدول 22"/>
          <p:cNvGraphicFramePr>
            <a:graphicFrameLocks noGrp="1"/>
          </p:cNvGraphicFramePr>
          <p:nvPr/>
        </p:nvGraphicFramePr>
        <p:xfrm>
          <a:off x="285724" y="4214818"/>
          <a:ext cx="8286804" cy="2397760"/>
        </p:xfrm>
        <a:graphic>
          <a:graphicData uri="http://schemas.openxmlformats.org/drawingml/2006/table">
            <a:tbl>
              <a:tblPr rtl="1" firstRow="1" bandRow="1">
                <a:tableStyleId>{5C22544A-7EE6-4342-B048-85BDC9FD1C3A}</a:tableStyleId>
              </a:tblPr>
              <a:tblGrid>
                <a:gridCol w="1065714"/>
                <a:gridCol w="1282012"/>
                <a:gridCol w="1652802"/>
                <a:gridCol w="1524008"/>
                <a:gridCol w="1381134"/>
                <a:gridCol w="1381134"/>
              </a:tblGrid>
              <a:tr h="370840">
                <a:tc>
                  <a:txBody>
                    <a:bodyPr/>
                    <a:lstStyle/>
                    <a:p>
                      <a:pPr algn="ctr" rtl="1"/>
                      <a:endParaRPr lang="ar-SA" dirty="0" smtClean="0"/>
                    </a:p>
                    <a:p>
                      <a:pPr algn="ctr" rtl="1"/>
                      <a:r>
                        <a:rPr lang="ar-SA" dirty="0" smtClean="0"/>
                        <a:t>محطة العمل</a:t>
                      </a:r>
                      <a:endParaRPr lang="ar-SA" dirty="0"/>
                    </a:p>
                  </a:txBody>
                  <a:tcPr/>
                </a:tc>
                <a:tc>
                  <a:txBody>
                    <a:bodyPr/>
                    <a:lstStyle/>
                    <a:p>
                      <a:pPr algn="ctr" rtl="1"/>
                      <a:r>
                        <a:rPr lang="ar-SA" dirty="0" smtClean="0"/>
                        <a:t>نسبة التالف أو المعيب %</a:t>
                      </a:r>
                      <a:endParaRPr lang="ar-SA"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dirty="0" smtClean="0"/>
                        <a:t>كمية</a:t>
                      </a:r>
                      <a:r>
                        <a:rPr lang="ar-SA" baseline="0" dirty="0" smtClean="0"/>
                        <a:t> </a:t>
                      </a:r>
                      <a:r>
                        <a:rPr lang="ar-SA" baseline="0" dirty="0" err="1" smtClean="0"/>
                        <a:t>الانتاج</a:t>
                      </a:r>
                      <a:r>
                        <a:rPr lang="ar-SA" baseline="0" dirty="0" smtClean="0"/>
                        <a:t> الواجب البدء </a:t>
                      </a:r>
                      <a:r>
                        <a:rPr lang="ar-SA" baseline="0" dirty="0" err="1" smtClean="0"/>
                        <a:t>بها</a:t>
                      </a:r>
                      <a:endParaRPr lang="ar-SA"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mtClean="0"/>
                        <a:t>عدد الوحدات التالفة أو المعيبة</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mtClean="0"/>
                        <a:t>كمية الانتاج السليم</a:t>
                      </a:r>
                    </a:p>
                    <a:p>
                      <a:pPr algn="ctr" rtl="1"/>
                      <a:endParaRPr lang="ar-SA" dirty="0"/>
                    </a:p>
                  </a:txBody>
                  <a:tcPr/>
                </a:tc>
                <a:tc>
                  <a:txBody>
                    <a:bodyPr/>
                    <a:lstStyle/>
                    <a:p>
                      <a:pPr algn="ctr" rtl="1"/>
                      <a:r>
                        <a:rPr lang="ar-SA" dirty="0" smtClean="0"/>
                        <a:t>الطاقة الإضافية المطلوبة %</a:t>
                      </a:r>
                      <a:endParaRPr lang="ar-SA" dirty="0"/>
                    </a:p>
                  </a:txBody>
                  <a:tcPr/>
                </a:tc>
              </a:tr>
              <a:tr h="370840">
                <a:tc>
                  <a:txBody>
                    <a:bodyPr/>
                    <a:lstStyle/>
                    <a:p>
                      <a:pPr rtl="1"/>
                      <a:r>
                        <a:rPr lang="ar-SA" dirty="0" smtClean="0"/>
                        <a:t>القطع</a:t>
                      </a:r>
                      <a:endParaRPr lang="ar-SA" dirty="0"/>
                    </a:p>
                  </a:txBody>
                  <a:tcPr/>
                </a:tc>
                <a:tc>
                  <a:txBody>
                    <a:bodyPr/>
                    <a:lstStyle/>
                    <a:p>
                      <a:pPr algn="ctr" rtl="1"/>
                      <a:r>
                        <a:rPr lang="ar-SA" dirty="0" smtClean="0"/>
                        <a:t>2</a:t>
                      </a:r>
                      <a:endParaRPr lang="ar-SA" dirty="0"/>
                    </a:p>
                  </a:txBody>
                  <a:tcPr/>
                </a:tc>
                <a:tc>
                  <a:txBody>
                    <a:bodyPr/>
                    <a:lstStyle/>
                    <a:p>
                      <a:pPr algn="ctr" rtl="1"/>
                      <a:r>
                        <a:rPr lang="ar-SA" dirty="0" smtClean="0"/>
                        <a:t>1119</a:t>
                      </a:r>
                      <a:endParaRPr lang="ar-SA" dirty="0"/>
                    </a:p>
                  </a:txBody>
                  <a:tcPr/>
                </a:tc>
                <a:tc>
                  <a:txBody>
                    <a:bodyPr/>
                    <a:lstStyle/>
                    <a:p>
                      <a:pPr algn="ctr" rtl="1"/>
                      <a:r>
                        <a:rPr lang="ar-SA" dirty="0" smtClean="0"/>
                        <a:t>23</a:t>
                      </a:r>
                      <a:endParaRPr lang="ar-SA" dirty="0"/>
                    </a:p>
                  </a:txBody>
                  <a:tcPr/>
                </a:tc>
                <a:tc>
                  <a:txBody>
                    <a:bodyPr/>
                    <a:lstStyle/>
                    <a:p>
                      <a:pPr algn="ctr" rtl="1"/>
                      <a:r>
                        <a:rPr lang="ar-SA" dirty="0" smtClean="0"/>
                        <a:t>1096</a:t>
                      </a:r>
                      <a:endParaRPr lang="ar-SA" dirty="0"/>
                    </a:p>
                  </a:txBody>
                  <a:tcPr/>
                </a:tc>
                <a:tc>
                  <a:txBody>
                    <a:bodyPr/>
                    <a:lstStyle/>
                    <a:p>
                      <a:pPr algn="ctr" rtl="1"/>
                      <a:r>
                        <a:rPr lang="ar-SA" dirty="0" smtClean="0"/>
                        <a:t>11,9%</a:t>
                      </a:r>
                      <a:endParaRPr lang="ar-SA" dirty="0"/>
                    </a:p>
                  </a:txBody>
                  <a:tcPr/>
                </a:tc>
              </a:tr>
              <a:tr h="370840">
                <a:tc>
                  <a:txBody>
                    <a:bodyPr/>
                    <a:lstStyle/>
                    <a:p>
                      <a:pPr rtl="1"/>
                      <a:r>
                        <a:rPr lang="ar-SA" dirty="0" smtClean="0"/>
                        <a:t>التنعيم</a:t>
                      </a:r>
                      <a:endParaRPr lang="ar-SA" dirty="0"/>
                    </a:p>
                  </a:txBody>
                  <a:tcPr/>
                </a:tc>
                <a:tc>
                  <a:txBody>
                    <a:bodyPr/>
                    <a:lstStyle/>
                    <a:p>
                      <a:pPr algn="ctr" rtl="1"/>
                      <a:r>
                        <a:rPr lang="ar-SA" dirty="0" smtClean="0"/>
                        <a:t>1</a:t>
                      </a:r>
                      <a:endParaRPr lang="ar-SA" dirty="0"/>
                    </a:p>
                  </a:txBody>
                  <a:tcPr/>
                </a:tc>
                <a:tc>
                  <a:txBody>
                    <a:bodyPr/>
                    <a:lstStyle/>
                    <a:p>
                      <a:pPr algn="ctr" rtl="1"/>
                      <a:r>
                        <a:rPr lang="ar-SA" dirty="0" smtClean="0"/>
                        <a:t>1096</a:t>
                      </a:r>
                      <a:endParaRPr lang="ar-SA" dirty="0"/>
                    </a:p>
                  </a:txBody>
                  <a:tcPr/>
                </a:tc>
                <a:tc>
                  <a:txBody>
                    <a:bodyPr/>
                    <a:lstStyle/>
                    <a:p>
                      <a:pPr algn="ctr" rtl="1"/>
                      <a:r>
                        <a:rPr lang="ar-SA" dirty="0" smtClean="0"/>
                        <a:t>11</a:t>
                      </a:r>
                      <a:endParaRPr lang="ar-SA" dirty="0"/>
                    </a:p>
                  </a:txBody>
                  <a:tcPr/>
                </a:tc>
                <a:tc>
                  <a:txBody>
                    <a:bodyPr/>
                    <a:lstStyle/>
                    <a:p>
                      <a:pPr algn="ctr" rtl="1"/>
                      <a:r>
                        <a:rPr lang="ar-SA" dirty="0" smtClean="0"/>
                        <a:t>1085</a:t>
                      </a:r>
                      <a:endParaRPr lang="ar-SA" dirty="0"/>
                    </a:p>
                  </a:txBody>
                  <a:tcPr/>
                </a:tc>
                <a:tc>
                  <a:txBody>
                    <a:bodyPr/>
                    <a:lstStyle/>
                    <a:p>
                      <a:pPr algn="ctr" rtl="1"/>
                      <a:r>
                        <a:rPr lang="ar-SA" dirty="0" smtClean="0"/>
                        <a:t>9,6%</a:t>
                      </a:r>
                      <a:endParaRPr lang="ar-SA" dirty="0"/>
                    </a:p>
                  </a:txBody>
                  <a:tcPr/>
                </a:tc>
              </a:tr>
              <a:tr h="370840">
                <a:tc>
                  <a:txBody>
                    <a:bodyPr/>
                    <a:lstStyle/>
                    <a:p>
                      <a:pPr rtl="1"/>
                      <a:r>
                        <a:rPr lang="ar-SA" dirty="0" smtClean="0"/>
                        <a:t>التثقيب</a:t>
                      </a:r>
                      <a:endParaRPr lang="ar-SA" dirty="0"/>
                    </a:p>
                  </a:txBody>
                  <a:tcPr/>
                </a:tc>
                <a:tc>
                  <a:txBody>
                    <a:bodyPr/>
                    <a:lstStyle/>
                    <a:p>
                      <a:pPr algn="ctr" rtl="1"/>
                      <a:r>
                        <a:rPr lang="ar-SA" dirty="0" smtClean="0"/>
                        <a:t>5</a:t>
                      </a:r>
                      <a:endParaRPr lang="ar-SA" dirty="0"/>
                    </a:p>
                  </a:txBody>
                  <a:tcPr/>
                </a:tc>
                <a:tc>
                  <a:txBody>
                    <a:bodyPr/>
                    <a:lstStyle/>
                    <a:p>
                      <a:pPr algn="ctr" rtl="1"/>
                      <a:r>
                        <a:rPr lang="ar-SA" dirty="0" smtClean="0"/>
                        <a:t>1085</a:t>
                      </a:r>
                      <a:endParaRPr lang="ar-SA" dirty="0"/>
                    </a:p>
                  </a:txBody>
                  <a:tcPr/>
                </a:tc>
                <a:tc>
                  <a:txBody>
                    <a:bodyPr/>
                    <a:lstStyle/>
                    <a:p>
                      <a:pPr algn="ctr" rtl="1"/>
                      <a:r>
                        <a:rPr lang="ar-SA" dirty="0" smtClean="0"/>
                        <a:t>54</a:t>
                      </a:r>
                      <a:endParaRPr lang="ar-SA" dirty="0"/>
                    </a:p>
                  </a:txBody>
                  <a:tcPr/>
                </a:tc>
                <a:tc>
                  <a:txBody>
                    <a:bodyPr/>
                    <a:lstStyle/>
                    <a:p>
                      <a:pPr algn="ctr" rtl="1"/>
                      <a:r>
                        <a:rPr lang="ar-SA" dirty="0" smtClean="0"/>
                        <a:t>1031</a:t>
                      </a:r>
                      <a:endParaRPr lang="ar-SA" dirty="0"/>
                    </a:p>
                  </a:txBody>
                  <a:tcPr/>
                </a:tc>
                <a:tc>
                  <a:txBody>
                    <a:bodyPr/>
                    <a:lstStyle/>
                    <a:p>
                      <a:pPr algn="ctr" rtl="1"/>
                      <a:r>
                        <a:rPr lang="ar-SA" dirty="0" smtClean="0"/>
                        <a:t>8,5%</a:t>
                      </a:r>
                      <a:endParaRPr lang="ar-SA" dirty="0"/>
                    </a:p>
                  </a:txBody>
                  <a:tcPr/>
                </a:tc>
              </a:tr>
              <a:tr h="370840">
                <a:tc>
                  <a:txBody>
                    <a:bodyPr/>
                    <a:lstStyle/>
                    <a:p>
                      <a:pPr rtl="1"/>
                      <a:r>
                        <a:rPr lang="ar-SA" dirty="0" smtClean="0"/>
                        <a:t>الفرز</a:t>
                      </a:r>
                      <a:endParaRPr lang="ar-SA" dirty="0"/>
                    </a:p>
                  </a:txBody>
                  <a:tcPr/>
                </a:tc>
                <a:tc>
                  <a:txBody>
                    <a:bodyPr/>
                    <a:lstStyle/>
                    <a:p>
                      <a:pPr algn="ctr" rtl="1"/>
                      <a:r>
                        <a:rPr lang="ar-SA" dirty="0" smtClean="0"/>
                        <a:t>3</a:t>
                      </a:r>
                      <a:endParaRPr lang="ar-SA" dirty="0"/>
                    </a:p>
                  </a:txBody>
                  <a:tcPr/>
                </a:tc>
                <a:tc>
                  <a:txBody>
                    <a:bodyPr/>
                    <a:lstStyle/>
                    <a:p>
                      <a:pPr algn="ctr" rtl="1"/>
                      <a:r>
                        <a:rPr lang="ar-SA" dirty="0" smtClean="0"/>
                        <a:t>1031</a:t>
                      </a:r>
                      <a:endParaRPr lang="ar-SA" dirty="0"/>
                    </a:p>
                  </a:txBody>
                  <a:tcPr/>
                </a:tc>
                <a:tc>
                  <a:txBody>
                    <a:bodyPr/>
                    <a:lstStyle/>
                    <a:p>
                      <a:pPr algn="ctr" rtl="1"/>
                      <a:r>
                        <a:rPr lang="ar-SA" dirty="0" smtClean="0"/>
                        <a:t>31</a:t>
                      </a:r>
                      <a:endParaRPr lang="ar-SA" dirty="0"/>
                    </a:p>
                  </a:txBody>
                  <a:tcPr/>
                </a:tc>
                <a:tc>
                  <a:txBody>
                    <a:bodyPr/>
                    <a:lstStyle/>
                    <a:p>
                      <a:pPr algn="ctr" rtl="1"/>
                      <a:r>
                        <a:rPr lang="ar-SA" dirty="0" smtClean="0"/>
                        <a:t>1000</a:t>
                      </a:r>
                      <a:endParaRPr lang="ar-SA" dirty="0"/>
                    </a:p>
                  </a:txBody>
                  <a:tcPr/>
                </a:tc>
                <a:tc>
                  <a:txBody>
                    <a:bodyPr/>
                    <a:lstStyle/>
                    <a:p>
                      <a:pPr algn="ctr" rtl="1"/>
                      <a:r>
                        <a:rPr lang="ar-SA" dirty="0" smtClean="0"/>
                        <a:t>3,1%</a:t>
                      </a:r>
                      <a:endParaRPr lang="ar-SA" dirty="0"/>
                    </a:p>
                  </a:txBody>
                  <a:tcPr/>
                </a:tc>
              </a:tr>
            </a:tbl>
          </a:graphicData>
        </a:graphic>
      </p:graphicFrame>
      <p:sp>
        <p:nvSpPr>
          <p:cNvPr id="24" name="وسيلة شرح مستطيلة مستديرة الزوايا 23"/>
          <p:cNvSpPr/>
          <p:nvPr/>
        </p:nvSpPr>
        <p:spPr>
          <a:xfrm>
            <a:off x="285720" y="3357562"/>
            <a:ext cx="7072362" cy="642942"/>
          </a:xfrm>
          <a:prstGeom prst="wedgeRoundRectCallout">
            <a:avLst>
              <a:gd name="adj1" fmla="val -37466"/>
              <a:gd name="adj2" fmla="val 77033"/>
              <a:gd name="adj3" fmla="val 16667"/>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الطاقة الإضافية = [(كمية الإنتاج الواجب البدء </a:t>
            </a:r>
            <a:r>
              <a:rPr lang="ar-SA" dirty="0" err="1" smtClean="0">
                <a:solidFill>
                  <a:schemeClr val="tx1"/>
                </a:solidFill>
              </a:rPr>
              <a:t>به</a:t>
            </a:r>
            <a:r>
              <a:rPr lang="ar-SA" dirty="0" smtClean="0">
                <a:solidFill>
                  <a:schemeClr val="tx1"/>
                </a:solidFill>
              </a:rPr>
              <a:t> – الطلب المتوقع)    الطلب المتوقع ]*100</a:t>
            </a:r>
            <a:endParaRPr lang="ar-SA" dirty="0">
              <a:solidFill>
                <a:schemeClr val="tx1"/>
              </a:solidFill>
            </a:endParaRPr>
          </a:p>
        </p:txBody>
      </p:sp>
      <p:sp>
        <p:nvSpPr>
          <p:cNvPr id="43014" name="Rectangle 6"/>
          <p:cNvSpPr>
            <a:spLocks noChangeArrowheads="1"/>
          </p:cNvSpPr>
          <p:nvPr/>
        </p:nvSpPr>
        <p:spPr bwMode="auto">
          <a:xfrm>
            <a:off x="2071670" y="3429000"/>
            <a:ext cx="28572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إستراتيجيات تخطيط الطاقة</a:t>
            </a:r>
            <a:endParaRPr lang="ar-SA" sz="4000" dirty="0"/>
          </a:p>
        </p:txBody>
      </p:sp>
      <p:sp>
        <p:nvSpPr>
          <p:cNvPr id="5" name="مربع نص 4"/>
          <p:cNvSpPr txBox="1"/>
          <p:nvPr/>
        </p:nvSpPr>
        <p:spPr>
          <a:xfrm>
            <a:off x="428596" y="1571612"/>
            <a:ext cx="8429684" cy="4862870"/>
          </a:xfrm>
          <a:prstGeom prst="rect">
            <a:avLst/>
          </a:prstGeom>
          <a:noFill/>
        </p:spPr>
        <p:txBody>
          <a:bodyPr wrap="square" rtlCol="1">
            <a:spAutoFit/>
          </a:bodyPr>
          <a:lstStyle/>
          <a:p>
            <a:pPr marL="457200" indent="-457200">
              <a:lnSpc>
                <a:spcPct val="150000"/>
              </a:lnSpc>
              <a:buAutoNum type="arabicPeriod"/>
            </a:pPr>
            <a:r>
              <a:rPr lang="ar-SA" sz="2000" b="1" dirty="0" smtClean="0"/>
              <a:t>إستراتيجية قيادة الطاقة للطلب</a:t>
            </a:r>
          </a:p>
          <a:p>
            <a:pPr marL="457200" indent="-457200">
              <a:lnSpc>
                <a:spcPct val="150000"/>
              </a:lnSpc>
              <a:buAutoNum type="arabicPeriod"/>
            </a:pPr>
            <a:r>
              <a:rPr lang="ar-SA" sz="2000" b="1" dirty="0" err="1" smtClean="0"/>
              <a:t>استراتيجية</a:t>
            </a:r>
            <a:r>
              <a:rPr lang="ar-SA" sz="2000" b="1" dirty="0" smtClean="0"/>
              <a:t> تباطؤ الطاقة عن الطلب</a:t>
            </a:r>
          </a:p>
          <a:p>
            <a:pPr marL="457200" indent="-457200">
              <a:lnSpc>
                <a:spcPct val="150000"/>
              </a:lnSpc>
              <a:buAutoNum type="arabicPeriod"/>
            </a:pPr>
            <a:r>
              <a:rPr lang="ar-SA" sz="2000" b="1" dirty="0" smtClean="0"/>
              <a:t>إستراتيجية مساواة أو مقابلة الطاقة مع الطلب</a:t>
            </a:r>
          </a:p>
          <a:p>
            <a:pPr marL="457200" indent="-457200">
              <a:lnSpc>
                <a:spcPct val="150000"/>
              </a:lnSpc>
            </a:pPr>
            <a:endParaRPr lang="ar-SA" sz="2000" b="1" dirty="0" smtClean="0"/>
          </a:p>
          <a:p>
            <a:pPr marL="457200" indent="-457200">
              <a:lnSpc>
                <a:spcPct val="150000"/>
              </a:lnSpc>
            </a:pPr>
            <a:r>
              <a:rPr lang="ar-SA" sz="2000" b="1" dirty="0" smtClean="0"/>
              <a:t>بعض العوامل التي تحفز الشركات نحو الزيادة </a:t>
            </a:r>
            <a:r>
              <a:rPr lang="ar-SA" sz="2000" b="1" dirty="0" err="1" smtClean="0"/>
              <a:t>و</a:t>
            </a:r>
            <a:r>
              <a:rPr lang="ar-SA" sz="2000" b="1" dirty="0" smtClean="0"/>
              <a:t> التوسع المبكر للطاقة:</a:t>
            </a:r>
            <a:endParaRPr lang="ar-SA" sz="2000" dirty="0" smtClean="0"/>
          </a:p>
          <a:p>
            <a:pPr marL="457200" indent="-457200">
              <a:buFontTx/>
              <a:buChar char="-"/>
            </a:pPr>
            <a:r>
              <a:rPr lang="ar-SA" sz="2000" dirty="0" smtClean="0"/>
              <a:t>عندما يكون الطلب متغير أو غير منتظم</a:t>
            </a:r>
          </a:p>
          <a:p>
            <a:pPr marL="457200" indent="-457200">
              <a:buFontTx/>
              <a:buChar char="-"/>
            </a:pPr>
            <a:r>
              <a:rPr lang="ar-SA" sz="2000" dirty="0" smtClean="0"/>
              <a:t>تحقيق أرباح عالية</a:t>
            </a:r>
          </a:p>
          <a:p>
            <a:pPr marL="457200" indent="-457200">
              <a:buFontTx/>
              <a:buChar char="-"/>
            </a:pPr>
            <a:r>
              <a:rPr lang="ar-SA" sz="2000" dirty="0" smtClean="0"/>
              <a:t>تكلفة عالية تترتب على الطلب الغير مشبع</a:t>
            </a:r>
          </a:p>
          <a:p>
            <a:pPr marL="457200" indent="-457200">
              <a:buFontTx/>
              <a:buChar char="-"/>
            </a:pPr>
            <a:r>
              <a:rPr lang="ar-SA" sz="2000" dirty="0" smtClean="0"/>
              <a:t>تغيير مستمر في تشكيلة أو مزيج المنتج</a:t>
            </a:r>
          </a:p>
          <a:p>
            <a:pPr marL="457200" indent="-457200">
              <a:buFontTx/>
              <a:buChar char="-"/>
            </a:pPr>
            <a:r>
              <a:rPr lang="ar-SA" sz="2000" dirty="0" smtClean="0"/>
              <a:t>عدم معرفة حجم الطاقة المطلوبة </a:t>
            </a:r>
          </a:p>
          <a:p>
            <a:pPr marL="457200" indent="-457200">
              <a:buFontTx/>
              <a:buChar char="-"/>
            </a:pPr>
            <a:r>
              <a:rPr lang="ar-SA" sz="2000" dirty="0" smtClean="0"/>
              <a:t>وغيرها من العوامل</a:t>
            </a:r>
            <a:r>
              <a:rPr lang="ar-SA" sz="2000" b="1" dirty="0" smtClean="0"/>
              <a:t>  </a:t>
            </a:r>
          </a:p>
          <a:p>
            <a:pPr marL="457200" indent="-457200"/>
            <a:endParaRPr lang="ar-SA" sz="2000" b="1" dirty="0" smtClean="0"/>
          </a:p>
          <a:p>
            <a:pPr marL="457200" indent="-457200"/>
            <a:r>
              <a:rPr lang="ar-SA" sz="2000" b="1" dirty="0" smtClean="0"/>
              <a:t>وعلى العكس فإن تكاليف رأس المال تعد العامل الرئيسي الذي يدعو </a:t>
            </a:r>
            <a:r>
              <a:rPr lang="ar-SA" sz="2000" b="1" dirty="0" err="1" smtClean="0"/>
              <a:t>الى</a:t>
            </a:r>
            <a:r>
              <a:rPr lang="ar-SA" sz="2000" b="1" dirty="0" smtClean="0"/>
              <a:t> تأجيل التوسع في الطاقة</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6147"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اقتصاديات الحجم </a:t>
            </a:r>
            <a:r>
              <a:rPr lang="en-US" sz="4000" dirty="0" smtClean="0"/>
              <a:t>Economy of Scale </a:t>
            </a:r>
            <a:endParaRPr lang="ar-SA" sz="4000" dirty="0"/>
          </a:p>
        </p:txBody>
      </p:sp>
      <p:sp>
        <p:nvSpPr>
          <p:cNvPr id="5" name="مربع نص 4"/>
          <p:cNvSpPr txBox="1"/>
          <p:nvPr/>
        </p:nvSpPr>
        <p:spPr>
          <a:xfrm>
            <a:off x="428596" y="1571612"/>
            <a:ext cx="8429684" cy="4708981"/>
          </a:xfrm>
          <a:prstGeom prst="rect">
            <a:avLst/>
          </a:prstGeom>
          <a:noFill/>
        </p:spPr>
        <p:txBody>
          <a:bodyPr wrap="square" rtlCol="1">
            <a:spAutoFit/>
          </a:bodyPr>
          <a:lstStyle/>
          <a:p>
            <a:pPr marL="457200" indent="-457200">
              <a:lnSpc>
                <a:spcPct val="150000"/>
              </a:lnSpc>
            </a:pPr>
            <a:r>
              <a:rPr lang="ar-SA" sz="2000" b="1" dirty="0" smtClean="0"/>
              <a:t>مفهوم اقتصاديات الحجم </a:t>
            </a:r>
            <a:r>
              <a:rPr lang="ar-SA" sz="2000" dirty="0" smtClean="0"/>
              <a:t> يشير إلى أن متوسط تكلفة الوحدة الواحدة من المنتج ينخفض كلما زادت كمية المخرجات وذلك لعدة أسباب هي:</a:t>
            </a:r>
          </a:p>
          <a:p>
            <a:pPr marL="457200" indent="-457200">
              <a:lnSpc>
                <a:spcPct val="150000"/>
              </a:lnSpc>
              <a:buFontTx/>
              <a:buChar char="-"/>
            </a:pPr>
            <a:r>
              <a:rPr lang="ar-SA" sz="2000" dirty="0" smtClean="0"/>
              <a:t>ستوزع التكاليف الثابتة على أكبر عدد من المخرجات</a:t>
            </a:r>
          </a:p>
          <a:p>
            <a:pPr marL="457200" indent="-457200">
              <a:lnSpc>
                <a:spcPct val="150000"/>
              </a:lnSpc>
              <a:buFontTx/>
              <a:buChar char="-"/>
            </a:pPr>
            <a:r>
              <a:rPr lang="ar-SA" sz="2000" dirty="0" smtClean="0"/>
              <a:t>انخفاض تكاليف المواد الأولية نظرا لقوة التساومية التي تنتج من شراء كميات كبيرة</a:t>
            </a:r>
          </a:p>
          <a:p>
            <a:pPr marL="457200" indent="-457200">
              <a:lnSpc>
                <a:spcPct val="150000"/>
              </a:lnSpc>
              <a:buFontTx/>
              <a:buChar char="-"/>
            </a:pPr>
            <a:r>
              <a:rPr lang="ar-SA" sz="2000" dirty="0" smtClean="0"/>
              <a:t>التكاليف التأسيسية تنخفض بسبب أنها ثابتة سواءً كان الإنتاج كبير أم صغير</a:t>
            </a:r>
          </a:p>
          <a:p>
            <a:pPr marL="457200" indent="-457200">
              <a:lnSpc>
                <a:spcPct val="150000"/>
              </a:lnSpc>
              <a:buFontTx/>
              <a:buChar char="-"/>
            </a:pPr>
            <a:r>
              <a:rPr lang="ar-SA" sz="2000" dirty="0" smtClean="0"/>
              <a:t>عند </a:t>
            </a:r>
            <a:r>
              <a:rPr lang="ar-SA" sz="2000" dirty="0" err="1" smtClean="0"/>
              <a:t>انتاج</a:t>
            </a:r>
            <a:r>
              <a:rPr lang="ar-SA" sz="2000" dirty="0" smtClean="0"/>
              <a:t> كميات كبيرة فإن المنظمة </a:t>
            </a:r>
            <a:r>
              <a:rPr lang="ar-SA" sz="2000" dirty="0" err="1" smtClean="0"/>
              <a:t>تتجة</a:t>
            </a:r>
            <a:r>
              <a:rPr lang="ar-SA" sz="2000" dirty="0" smtClean="0"/>
              <a:t> </a:t>
            </a:r>
            <a:r>
              <a:rPr lang="ar-SA" sz="2000" dirty="0" err="1" smtClean="0"/>
              <a:t>الى</a:t>
            </a:r>
            <a:r>
              <a:rPr lang="ar-SA" sz="2000" dirty="0" smtClean="0"/>
              <a:t> التركيز على المنتج وبالتالي زيادة التخصص وتخفيض المخزون وتحسين العملية جراء امتلاك تكنولوجيا متخصصة تتسم بدرجة عالية مت </a:t>
            </a:r>
            <a:r>
              <a:rPr lang="ar-SA" sz="2000" dirty="0" err="1" smtClean="0"/>
              <a:t>الاتممة</a:t>
            </a:r>
            <a:r>
              <a:rPr lang="ar-SA" sz="2000" dirty="0" smtClean="0"/>
              <a:t> وتقليل عدد مرات التهيئة وبالتالي التنافس على أساس السعر.</a:t>
            </a:r>
          </a:p>
          <a:p>
            <a:pPr marL="457200" indent="-457200">
              <a:lnSpc>
                <a:spcPct val="150000"/>
              </a:lnSpc>
              <a:buFontTx/>
              <a:buChar char="-"/>
            </a:pPr>
            <a:endParaRPr lang="ar-SA" sz="2000" dirty="0" smtClean="0"/>
          </a:p>
          <a:p>
            <a:pPr marL="457200" indent="-457200">
              <a:lnSpc>
                <a:spcPct val="150000"/>
              </a:lnSpc>
            </a:pPr>
            <a:r>
              <a:rPr lang="ar-SA" sz="2000" b="1" dirty="0" smtClean="0"/>
              <a:t>معكوس اقتصاديات الحجم</a:t>
            </a:r>
            <a:r>
              <a:rPr lang="ar-SA" sz="2000" dirty="0" smtClean="0"/>
              <a:t> يحدث عند زيادة حجم المصنع وبالتالي زيادة متوسط تكلفة الوحدة الواحدة</a:t>
            </a:r>
            <a:endParaRPr lang="ar-SA" sz="2000" b="1" dirty="0" smtClean="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0723"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التخطيط الإستراتيجي للطاقة</a:t>
            </a:r>
            <a:endParaRPr lang="ar-SA" sz="4000" dirty="0"/>
          </a:p>
        </p:txBody>
      </p:sp>
      <p:sp>
        <p:nvSpPr>
          <p:cNvPr id="5" name="مربع نص 4"/>
          <p:cNvSpPr txBox="1"/>
          <p:nvPr/>
        </p:nvSpPr>
        <p:spPr>
          <a:xfrm>
            <a:off x="357158" y="1791290"/>
            <a:ext cx="8429684" cy="4339650"/>
          </a:xfrm>
          <a:prstGeom prst="rect">
            <a:avLst/>
          </a:prstGeom>
          <a:noFill/>
        </p:spPr>
        <p:txBody>
          <a:bodyPr wrap="square" rtlCol="1">
            <a:spAutoFit/>
          </a:bodyPr>
          <a:lstStyle/>
          <a:p>
            <a:pPr>
              <a:lnSpc>
                <a:spcPct val="150000"/>
              </a:lnSpc>
              <a:buFont typeface="Wingdings" pitchFamily="2" charset="2"/>
              <a:buChar char="§"/>
            </a:pPr>
            <a:r>
              <a:rPr lang="ar-SA" sz="2000" b="1" dirty="0" smtClean="0">
                <a:solidFill>
                  <a:srgbClr val="C00000"/>
                </a:solidFill>
              </a:rPr>
              <a:t> الطاقة </a:t>
            </a:r>
            <a:r>
              <a:rPr lang="ar-SA" b="1" dirty="0" smtClean="0"/>
              <a:t>هي أقصى كمية للمخرجات يمكن إنتاجها في وحدة إنتاجية واحدة. وبشكل اشمل هي عدد الوحدات التي تستطيع المنظمة استقبال وتخزين </a:t>
            </a:r>
            <a:r>
              <a:rPr lang="ar-SA" b="1" dirty="0" err="1" smtClean="0"/>
              <a:t>وانتاج</a:t>
            </a:r>
            <a:r>
              <a:rPr lang="ar-SA" b="1" dirty="0" smtClean="0"/>
              <a:t> في فترة زمنيه معينه </a:t>
            </a:r>
          </a:p>
          <a:p>
            <a:pPr>
              <a:lnSpc>
                <a:spcPct val="150000"/>
              </a:lnSpc>
              <a:buFont typeface="Wingdings" pitchFamily="2" charset="2"/>
              <a:buChar char="§"/>
            </a:pPr>
            <a:r>
              <a:rPr lang="ar-SA" b="1" dirty="0" smtClean="0"/>
              <a:t>قرارات طاقة المنظمة هي التي تحدد في الغالب الحاجة المطلوبة من رأس المال (التكاليف الثابتة)</a:t>
            </a:r>
          </a:p>
          <a:p>
            <a:pPr>
              <a:lnSpc>
                <a:spcPct val="150000"/>
              </a:lnSpc>
              <a:buFont typeface="Wingdings" pitchFamily="2" charset="2"/>
              <a:buChar char="§"/>
            </a:pPr>
            <a:r>
              <a:rPr lang="ar-SA" b="1" dirty="0" smtClean="0"/>
              <a:t> يجب على مدير العمليات التأكد من توازن الطاقة الإنتاجية مع الطلب المتوقع. زيادة الطاقة الإنتاجية </a:t>
            </a:r>
            <a:r>
              <a:rPr lang="ar-SA" b="1" dirty="0" err="1" smtClean="0"/>
              <a:t>او</a:t>
            </a:r>
            <a:r>
              <a:rPr lang="ar-SA" b="1" dirty="0" smtClean="0"/>
              <a:t> نقصانها عن الطلب المتوقع قد يكلف المنظمة الكثير من المال </a:t>
            </a:r>
            <a:r>
              <a:rPr lang="ar-SA" b="1" dirty="0" err="1" smtClean="0"/>
              <a:t>و</a:t>
            </a:r>
            <a:r>
              <a:rPr lang="ar-SA" b="1" dirty="0" smtClean="0"/>
              <a:t> الجهد.</a:t>
            </a:r>
          </a:p>
          <a:p>
            <a:pPr>
              <a:lnSpc>
                <a:spcPct val="150000"/>
              </a:lnSpc>
              <a:buFont typeface="Wingdings" pitchFamily="2" charset="2"/>
              <a:buChar char="§"/>
            </a:pPr>
            <a:r>
              <a:rPr lang="ar-SA" sz="2000" b="1" dirty="0" smtClean="0">
                <a:solidFill>
                  <a:srgbClr val="C00000"/>
                </a:solidFill>
              </a:rPr>
              <a:t> التخطيط الإستراتيجي للطاقة </a:t>
            </a:r>
            <a:r>
              <a:rPr lang="ar-SA" b="1" dirty="0" smtClean="0"/>
              <a:t>هو عملية تحديد </a:t>
            </a:r>
            <a:r>
              <a:rPr lang="ar-SA" b="1" dirty="0" err="1" smtClean="0"/>
              <a:t>انواع</a:t>
            </a:r>
            <a:r>
              <a:rPr lang="ar-SA" b="1" dirty="0" smtClean="0"/>
              <a:t> وكميات المواد التي تحتاجها المنظمة لتنفيذ خطتها الإستراتيجية لمواجهة الطلب المتوقع على منتجاتها.   </a:t>
            </a:r>
          </a:p>
          <a:p>
            <a:pPr>
              <a:lnSpc>
                <a:spcPct val="150000"/>
              </a:lnSpc>
              <a:buFont typeface="Wingdings" pitchFamily="2" charset="2"/>
              <a:buChar char="§"/>
            </a:pPr>
            <a:endParaRPr lang="ar-SA" b="1" dirty="0" smtClean="0"/>
          </a:p>
          <a:p>
            <a:pPr>
              <a:lnSpc>
                <a:spcPct val="150000"/>
              </a:lnSpc>
              <a:buFont typeface="Wingdings" pitchFamily="2" charset="2"/>
              <a:buChar char="§"/>
            </a:pPr>
            <a:r>
              <a:rPr lang="ar-SA" b="1" dirty="0" smtClean="0"/>
              <a:t> عند التخطيط للطاقة طويل الأمد يتوجب على مدير العمليات مراعاة جميع القرارات الإستراتيجية للمنظمة مثل إمكانية بناء فرع جديد وكذلك إمكانية الاستثمار في التكنولوجيا الحديثة. </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أنواع خطط الطاقة</a:t>
            </a:r>
            <a:endParaRPr lang="ar-SA" sz="4000" dirty="0"/>
          </a:p>
        </p:txBody>
      </p:sp>
      <p:sp>
        <p:nvSpPr>
          <p:cNvPr id="5" name="مربع نص 4"/>
          <p:cNvSpPr txBox="1"/>
          <p:nvPr/>
        </p:nvSpPr>
        <p:spPr>
          <a:xfrm>
            <a:off x="0" y="1500174"/>
            <a:ext cx="9144000" cy="4955203"/>
          </a:xfrm>
          <a:prstGeom prst="rect">
            <a:avLst/>
          </a:prstGeom>
          <a:noFill/>
        </p:spPr>
        <p:txBody>
          <a:bodyPr wrap="square" rtlCol="1">
            <a:spAutoFit/>
          </a:bodyPr>
          <a:lstStyle/>
          <a:p>
            <a:pPr marL="457200" indent="-457200">
              <a:buFont typeface="+mj-lt"/>
              <a:buAutoNum type="arabicPeriod"/>
            </a:pPr>
            <a:r>
              <a:rPr lang="ar-SA" sz="2400" b="1" dirty="0" smtClean="0">
                <a:solidFill>
                  <a:srgbClr val="C00000"/>
                </a:solidFill>
              </a:rPr>
              <a:t>خطط الطاقة طويلة الأمد</a:t>
            </a:r>
            <a:r>
              <a:rPr lang="ar-SA" sz="2000" b="1" dirty="0" smtClean="0">
                <a:solidFill>
                  <a:srgbClr val="C00000"/>
                </a:solidFill>
              </a:rPr>
              <a:t> </a:t>
            </a:r>
            <a:r>
              <a:rPr lang="ar-SA" sz="2000" dirty="0" smtClean="0"/>
              <a:t>وهي في الغالب تختص بالتخطيط الاستراتيجي مثل الاستثمار في التكنولوجيا </a:t>
            </a:r>
            <a:r>
              <a:rPr lang="ar-SA" sz="2000" dirty="0" err="1" smtClean="0"/>
              <a:t>و</a:t>
            </a:r>
            <a:r>
              <a:rPr lang="ar-SA" sz="2000" dirty="0" smtClean="0"/>
              <a:t> المعدات الحديثة أو إنشاء مصنع جديد. هذا النوع من التخطيط خاص بمدة زمنية طويلة وغالبا ما يكون مكلف مادياً. </a:t>
            </a:r>
          </a:p>
          <a:p>
            <a:pPr marL="457200" indent="-457200">
              <a:buFont typeface="+mj-lt"/>
              <a:buAutoNum type="arabicPeriod"/>
            </a:pPr>
            <a:r>
              <a:rPr lang="ar-SA" sz="2400" b="1" dirty="0" smtClean="0">
                <a:solidFill>
                  <a:srgbClr val="C00000"/>
                </a:solidFill>
              </a:rPr>
              <a:t>خطط الطاقة قصيرة الأمد </a:t>
            </a:r>
            <a:r>
              <a:rPr lang="ar-SA" sz="2000" dirty="0" smtClean="0"/>
              <a:t>وهي في الغالب ترتكز على عمليات الغرض منها موازنة الطاقة الإنتاجية مع الطلب على المنتج. ويمكن عمل تلك الموازنة بأحد المدخلين التاليين:</a:t>
            </a:r>
          </a:p>
          <a:p>
            <a:pPr marL="914400" lvl="1" indent="-457200">
              <a:buFont typeface="+mj-cs"/>
              <a:buAutoNum type="arabic1Minus"/>
            </a:pPr>
            <a:r>
              <a:rPr lang="ar-SA" sz="2400" dirty="0" smtClean="0">
                <a:solidFill>
                  <a:srgbClr val="0070C0"/>
                </a:solidFill>
              </a:rPr>
              <a:t>مدخل إدارة الطلب </a:t>
            </a:r>
            <a:r>
              <a:rPr lang="ar-SA" sz="2000" dirty="0" err="1" smtClean="0"/>
              <a:t>و</a:t>
            </a:r>
            <a:r>
              <a:rPr lang="ar-SA" sz="2000" dirty="0" smtClean="0"/>
              <a:t> يتم بموجبة تعديل الطلب لموازنة الطاقة المتاحة </a:t>
            </a:r>
            <a:r>
              <a:rPr lang="ar-SA" sz="2000" dirty="0" err="1" smtClean="0"/>
              <a:t>و</a:t>
            </a:r>
            <a:r>
              <a:rPr lang="ar-SA" sz="2000" dirty="0" smtClean="0"/>
              <a:t> يدار من قبل إدارة التسويق بأساليب متعددة منها:</a:t>
            </a:r>
          </a:p>
          <a:p>
            <a:pPr marL="1371600" lvl="2" indent="-457200">
              <a:buFont typeface="Wingdings" pitchFamily="2" charset="2"/>
              <a:buChar char="ü"/>
            </a:pPr>
            <a:r>
              <a:rPr lang="ar-SA" sz="2000" dirty="0" smtClean="0"/>
              <a:t>تغيير السعر ارتفاعاً أو انخفاضاً مع الأخذ في الاعتبار أسعار المنتجات المنافسة وتكلفة المنتج.</a:t>
            </a:r>
          </a:p>
          <a:p>
            <a:pPr marL="1371600" lvl="2" indent="-457200">
              <a:buFont typeface="Wingdings" pitchFamily="2" charset="2"/>
              <a:buChar char="ü"/>
            </a:pPr>
            <a:r>
              <a:rPr lang="ar-SA" sz="2000" dirty="0" smtClean="0"/>
              <a:t>زيادة أو خفض </a:t>
            </a:r>
            <a:r>
              <a:rPr lang="ar-SA" sz="2000" dirty="0" err="1" smtClean="0"/>
              <a:t>المجهودات</a:t>
            </a:r>
            <a:r>
              <a:rPr lang="ar-SA" sz="2000" dirty="0" smtClean="0"/>
              <a:t> التسويقية</a:t>
            </a:r>
          </a:p>
          <a:p>
            <a:pPr marL="1371600" lvl="2" indent="-457200">
              <a:buFont typeface="Wingdings" pitchFamily="2" charset="2"/>
              <a:buChar char="ü"/>
            </a:pPr>
            <a:r>
              <a:rPr lang="ar-SA" sz="2000" dirty="0" smtClean="0"/>
              <a:t>استخدام نظام الحجز أو نظام المواعيد عندما تكون الطاقة اقل من الطلب</a:t>
            </a:r>
          </a:p>
          <a:p>
            <a:pPr marL="914400" lvl="1" indent="-457200">
              <a:buFont typeface="+mj-cs"/>
              <a:buAutoNum type="arabic1Minus"/>
            </a:pPr>
            <a:r>
              <a:rPr lang="ar-SA" sz="2400" dirty="0" smtClean="0">
                <a:solidFill>
                  <a:srgbClr val="0070C0"/>
                </a:solidFill>
              </a:rPr>
              <a:t>مدخل إدارة الطاقة </a:t>
            </a:r>
            <a:r>
              <a:rPr lang="ar-SA" sz="2000" dirty="0" smtClean="0"/>
              <a:t>ويتم بموجبة تعديل الطاقة لموازنة الطلب باستخدام أساليب متعددة منها:</a:t>
            </a:r>
          </a:p>
          <a:p>
            <a:pPr marL="1371600" lvl="2" indent="-457200">
              <a:buFont typeface="Wingdings" pitchFamily="2" charset="2"/>
              <a:buChar char="ü"/>
            </a:pPr>
            <a:r>
              <a:rPr lang="ar-SA" sz="2000" dirty="0" smtClean="0"/>
              <a:t>تغيير عدد ساعات العمل اليومي </a:t>
            </a:r>
            <a:r>
              <a:rPr lang="ar-SA" sz="2000" dirty="0" err="1" smtClean="0"/>
              <a:t>او</a:t>
            </a:r>
            <a:r>
              <a:rPr lang="ar-SA" sz="2000" dirty="0" smtClean="0"/>
              <a:t> تغيير عدد وجبات العمل </a:t>
            </a:r>
            <a:r>
              <a:rPr lang="en-US" sz="2000" dirty="0" smtClean="0"/>
              <a:t>Shifts</a:t>
            </a:r>
            <a:r>
              <a:rPr lang="ar-SA" sz="2000" dirty="0" smtClean="0"/>
              <a:t> </a:t>
            </a:r>
          </a:p>
          <a:p>
            <a:pPr marL="1371600" lvl="2" indent="-457200">
              <a:buFont typeface="Wingdings" pitchFamily="2" charset="2"/>
              <a:buChar char="ü"/>
            </a:pPr>
            <a:r>
              <a:rPr lang="ar-SA" sz="2000" dirty="0" smtClean="0"/>
              <a:t>تشغيل عمال جدد </a:t>
            </a:r>
            <a:r>
              <a:rPr lang="ar-SA" sz="2000" dirty="0" err="1" smtClean="0"/>
              <a:t>او</a:t>
            </a:r>
            <a:r>
              <a:rPr lang="ar-SA" sz="2000" dirty="0" smtClean="0"/>
              <a:t> مؤقتين أو استخدام التشغيل على أساس الدوام الجزئي أو تسريح العاملين في حال الرغبة بتخفيض الطاقة.</a:t>
            </a:r>
          </a:p>
          <a:p>
            <a:pPr marL="1371600" lvl="2" indent="-457200">
              <a:buFont typeface="Wingdings" pitchFamily="2" charset="2"/>
              <a:buChar char="ü"/>
            </a:pPr>
            <a:r>
              <a:rPr lang="ar-SA" sz="2000" dirty="0" smtClean="0"/>
              <a:t>إعادة جدولة برامج الصيانة وغيرها </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مقاييس الطاقة</a:t>
            </a:r>
            <a:endParaRPr lang="ar-SA" sz="4000" dirty="0"/>
          </a:p>
        </p:txBody>
      </p:sp>
      <p:sp>
        <p:nvSpPr>
          <p:cNvPr id="5" name="مربع نص 4"/>
          <p:cNvSpPr txBox="1"/>
          <p:nvPr/>
        </p:nvSpPr>
        <p:spPr>
          <a:xfrm>
            <a:off x="428596" y="1571612"/>
            <a:ext cx="8429684" cy="4801314"/>
          </a:xfrm>
          <a:prstGeom prst="rect">
            <a:avLst/>
          </a:prstGeom>
          <a:noFill/>
        </p:spPr>
        <p:txBody>
          <a:bodyPr wrap="square" rtlCol="1">
            <a:spAutoFit/>
          </a:bodyPr>
          <a:lstStyle/>
          <a:p>
            <a:pPr>
              <a:lnSpc>
                <a:spcPct val="150000"/>
              </a:lnSpc>
            </a:pPr>
            <a:r>
              <a:rPr lang="ar-SA" sz="2400" b="1" u="sng" dirty="0" smtClean="0">
                <a:solidFill>
                  <a:srgbClr val="C00000"/>
                </a:solidFill>
              </a:rPr>
              <a:t>المقاييس العامة للطاقة</a:t>
            </a:r>
          </a:p>
          <a:p>
            <a:pPr marL="457200" indent="-457200">
              <a:lnSpc>
                <a:spcPct val="150000"/>
              </a:lnSpc>
            </a:pPr>
            <a:r>
              <a:rPr lang="ar-SA" sz="2000" b="1" dirty="0" smtClean="0">
                <a:solidFill>
                  <a:srgbClr val="C00000"/>
                </a:solidFill>
              </a:rPr>
              <a:t>1.  مقاييس المخرجات</a:t>
            </a:r>
          </a:p>
          <a:p>
            <a:pPr>
              <a:lnSpc>
                <a:spcPct val="150000"/>
              </a:lnSpc>
            </a:pPr>
            <a:r>
              <a:rPr lang="ar-SA" sz="2000" dirty="0" smtClean="0"/>
              <a:t>تستخدم عادة في الشركات المركزة على المنتج (</a:t>
            </a:r>
            <a:r>
              <a:rPr lang="en-US" sz="2000" dirty="0" smtClean="0"/>
              <a:t>Product Focused Firms</a:t>
            </a:r>
            <a:r>
              <a:rPr lang="ar-SA" sz="2000" dirty="0" smtClean="0"/>
              <a:t>) التي تستخدم منتج نمطي واحد </a:t>
            </a:r>
            <a:r>
              <a:rPr lang="ar-SA" sz="2000" dirty="0" err="1" smtClean="0"/>
              <a:t>او</a:t>
            </a:r>
            <a:r>
              <a:rPr lang="ar-SA" sz="2000" dirty="0" smtClean="0"/>
              <a:t> عدد قليل من المنتجات النمطية. تكون اقل فائدة في حال زيادة الايصاء (</a:t>
            </a:r>
            <a:r>
              <a:rPr lang="en-US" sz="2000" dirty="0" smtClean="0"/>
              <a:t>Customization</a:t>
            </a:r>
            <a:r>
              <a:rPr lang="ar-SA" sz="2000" dirty="0" smtClean="0"/>
              <a:t>) للمنتج. يمكن </a:t>
            </a:r>
            <a:r>
              <a:rPr lang="ar-SA" sz="2000" dirty="0" err="1" smtClean="0"/>
              <a:t>ان</a:t>
            </a:r>
            <a:r>
              <a:rPr lang="ar-SA" sz="2000" dirty="0" smtClean="0"/>
              <a:t> يعبر عن حجم الطاقة بعدد الوحدات المنتجة في فتره زمنية معينة. </a:t>
            </a:r>
            <a:endParaRPr lang="ar-SA" sz="2000" b="1" dirty="0" smtClean="0"/>
          </a:p>
          <a:p>
            <a:pPr marL="457200" indent="-457200">
              <a:lnSpc>
                <a:spcPct val="150000"/>
              </a:lnSpc>
            </a:pPr>
            <a:r>
              <a:rPr lang="ar-SA" sz="2000" b="1" dirty="0" smtClean="0">
                <a:solidFill>
                  <a:srgbClr val="C00000"/>
                </a:solidFill>
              </a:rPr>
              <a:t>2.  مقاييس </a:t>
            </a:r>
            <a:r>
              <a:rPr lang="ar-SA" sz="2000" b="1" dirty="0" err="1" smtClean="0">
                <a:solidFill>
                  <a:srgbClr val="C00000"/>
                </a:solidFill>
              </a:rPr>
              <a:t>المدخلات</a:t>
            </a:r>
            <a:r>
              <a:rPr lang="ar-SA" sz="2000" b="1" dirty="0" smtClean="0">
                <a:solidFill>
                  <a:srgbClr val="C00000"/>
                </a:solidFill>
              </a:rPr>
              <a:t> </a:t>
            </a:r>
          </a:p>
          <a:p>
            <a:pPr>
              <a:lnSpc>
                <a:spcPct val="150000"/>
              </a:lnSpc>
            </a:pPr>
            <a:r>
              <a:rPr lang="ar-SA" sz="2000" dirty="0" smtClean="0"/>
              <a:t>تستخدم في الشركات المركزة على العملية (</a:t>
            </a:r>
            <a:r>
              <a:rPr lang="en-US" sz="2000" dirty="0" smtClean="0"/>
              <a:t>Process Focused Firms</a:t>
            </a:r>
            <a:r>
              <a:rPr lang="ar-SA" sz="2000" dirty="0" smtClean="0"/>
              <a:t>) التي تنتج منتجات متعددة. يمكن </a:t>
            </a:r>
            <a:r>
              <a:rPr lang="ar-SA" sz="2000" dirty="0" err="1" smtClean="0"/>
              <a:t>ان</a:t>
            </a:r>
            <a:r>
              <a:rPr lang="ar-SA" sz="2000" dirty="0" smtClean="0"/>
              <a:t> يعبر عن حجم الطاقة بعدد ساعات العمل خلال فترة معينة.</a:t>
            </a:r>
          </a:p>
          <a:p>
            <a:pPr>
              <a:lnSpc>
                <a:spcPct val="150000"/>
              </a:lnSpc>
            </a:pPr>
            <a:r>
              <a:rPr lang="ar-SA" sz="2000" dirty="0" smtClean="0"/>
              <a:t>غالباً ما يحسب الطلب المتوقع بعدد الوحدات لكن لعمل مقارنة بين طاقة الإنتاج </a:t>
            </a:r>
            <a:r>
              <a:rPr lang="ar-SA" sz="2000" dirty="0" err="1" smtClean="0"/>
              <a:t>و</a:t>
            </a:r>
            <a:r>
              <a:rPr lang="ar-SA" sz="2000" dirty="0" smtClean="0"/>
              <a:t> الطلب المتوقع يجب حساب الطلب المتوقع بنفس مقاييس حساب طاقة الإنتاج. </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مقاييس الطاقة</a:t>
            </a:r>
            <a:endParaRPr lang="ar-SA" sz="4000" dirty="0"/>
          </a:p>
        </p:txBody>
      </p:sp>
      <p:sp>
        <p:nvSpPr>
          <p:cNvPr id="5" name="مربع نص 4"/>
          <p:cNvSpPr txBox="1"/>
          <p:nvPr/>
        </p:nvSpPr>
        <p:spPr>
          <a:xfrm>
            <a:off x="428596" y="1500174"/>
            <a:ext cx="8429684" cy="4955203"/>
          </a:xfrm>
          <a:prstGeom prst="rect">
            <a:avLst/>
          </a:prstGeom>
          <a:noFill/>
        </p:spPr>
        <p:txBody>
          <a:bodyPr wrap="square" rtlCol="1">
            <a:spAutoFit/>
          </a:bodyPr>
          <a:lstStyle/>
          <a:p>
            <a:pPr>
              <a:lnSpc>
                <a:spcPct val="150000"/>
              </a:lnSpc>
            </a:pPr>
            <a:r>
              <a:rPr lang="ar-SA" sz="2400" b="1" dirty="0" smtClean="0">
                <a:solidFill>
                  <a:srgbClr val="C00000"/>
                </a:solidFill>
              </a:rPr>
              <a:t>أنواع مقاييس الطاقة</a:t>
            </a:r>
          </a:p>
          <a:p>
            <a:pPr marL="457200" indent="-457200">
              <a:lnSpc>
                <a:spcPct val="150000"/>
              </a:lnSpc>
            </a:pPr>
            <a:r>
              <a:rPr lang="ar-SA" sz="2000" b="1" dirty="0" smtClean="0">
                <a:solidFill>
                  <a:srgbClr val="C00000"/>
                </a:solidFill>
              </a:rPr>
              <a:t>1. الطاقة القصوى (</a:t>
            </a:r>
            <a:r>
              <a:rPr lang="en-US" sz="2000" b="1" dirty="0" smtClean="0">
                <a:solidFill>
                  <a:srgbClr val="C00000"/>
                </a:solidFill>
              </a:rPr>
              <a:t>Maximum Capacity</a:t>
            </a:r>
            <a:r>
              <a:rPr lang="ar-SA" sz="2000" b="1" dirty="0" smtClean="0">
                <a:solidFill>
                  <a:srgbClr val="C00000"/>
                </a:solidFill>
              </a:rPr>
              <a:t>) أو الطاقة التصميمية (</a:t>
            </a:r>
            <a:r>
              <a:rPr lang="en-US" sz="2000" b="1" dirty="0" smtClean="0">
                <a:solidFill>
                  <a:srgbClr val="C00000"/>
                </a:solidFill>
              </a:rPr>
              <a:t>Design Capacity</a:t>
            </a:r>
            <a:r>
              <a:rPr lang="ar-SA" sz="2000" b="1" dirty="0" smtClean="0">
                <a:solidFill>
                  <a:srgbClr val="C00000"/>
                </a:solidFill>
              </a:rPr>
              <a:t>)</a:t>
            </a:r>
          </a:p>
          <a:p>
            <a:pPr marL="457200" indent="-457200">
              <a:lnSpc>
                <a:spcPct val="150000"/>
              </a:lnSpc>
            </a:pPr>
            <a:r>
              <a:rPr lang="ar-SA" sz="2000" dirty="0" smtClean="0"/>
              <a:t>وهي عبارة عن أقصى كمية يمكن </a:t>
            </a:r>
            <a:r>
              <a:rPr lang="ar-SA" sz="2000" dirty="0" err="1" smtClean="0"/>
              <a:t>انتاجها</a:t>
            </a:r>
            <a:r>
              <a:rPr lang="ar-SA" sz="2000" dirty="0" smtClean="0"/>
              <a:t> في ظل ظروف مثالية بدون الأخذ في </a:t>
            </a:r>
            <a:r>
              <a:rPr lang="ar-SA" sz="2000" dirty="0" err="1" smtClean="0"/>
              <a:t>الأعتبار</a:t>
            </a:r>
            <a:r>
              <a:rPr lang="ar-SA" sz="2000" dirty="0" smtClean="0"/>
              <a:t> أوقات الصيانة الدورية وأوقات التهيئة </a:t>
            </a:r>
            <a:r>
              <a:rPr lang="ar-SA" sz="2000" dirty="0" err="1" smtClean="0"/>
              <a:t>و</a:t>
            </a:r>
            <a:r>
              <a:rPr lang="ar-SA" sz="2000" dirty="0" smtClean="0"/>
              <a:t> التوقفات الغير متوقعة. </a:t>
            </a:r>
          </a:p>
          <a:p>
            <a:pPr marL="914400" lvl="1" indent="-457200">
              <a:lnSpc>
                <a:spcPct val="150000"/>
              </a:lnSpc>
              <a:buFont typeface="Arial" pitchFamily="34" charset="0"/>
              <a:buChar char="•"/>
            </a:pPr>
            <a:r>
              <a:rPr lang="ar-SA" sz="2000" dirty="0" smtClean="0"/>
              <a:t>الطاقة التصميمية </a:t>
            </a:r>
            <a:r>
              <a:rPr lang="en-US" sz="2000" dirty="0" smtClean="0"/>
              <a:t>DC</a:t>
            </a:r>
            <a:r>
              <a:rPr lang="ar-SA" sz="2000" dirty="0" smtClean="0"/>
              <a:t> (باستخدام عدد الساعات المتاحة في السنة)</a:t>
            </a:r>
          </a:p>
          <a:p>
            <a:pPr marL="914400" lvl="1" indent="-457200">
              <a:lnSpc>
                <a:spcPct val="150000"/>
              </a:lnSpc>
            </a:pPr>
            <a:r>
              <a:rPr lang="en-US" sz="2000" dirty="0" smtClean="0"/>
              <a:t>DC</a:t>
            </a:r>
            <a:r>
              <a:rPr lang="ar-SA" sz="2000" dirty="0" smtClean="0"/>
              <a:t> = الساعات الكلية المتاحة </a:t>
            </a:r>
            <a:r>
              <a:rPr lang="ar-SA" sz="2000" dirty="0" err="1" smtClean="0"/>
              <a:t>للمكائن</a:t>
            </a:r>
            <a:r>
              <a:rPr lang="ar-SA" sz="2000" dirty="0" smtClean="0"/>
              <a:t> في السنة (</a:t>
            </a:r>
            <a:r>
              <a:rPr lang="en-US" sz="2000" dirty="0" smtClean="0"/>
              <a:t>AT</a:t>
            </a:r>
            <a:r>
              <a:rPr lang="ar-SA" sz="2000" dirty="0" smtClean="0"/>
              <a:t>)</a:t>
            </a:r>
          </a:p>
          <a:p>
            <a:pPr marL="914400" lvl="1" indent="-457200" algn="l" rtl="0">
              <a:lnSpc>
                <a:spcPct val="150000"/>
              </a:lnSpc>
            </a:pPr>
            <a:r>
              <a:rPr lang="en-US" sz="2000" dirty="0" smtClean="0"/>
              <a:t>DC = H * S * D * W * N</a:t>
            </a:r>
          </a:p>
          <a:p>
            <a:pPr marL="914400" lvl="1" indent="-457200" algn="l" rtl="0"/>
            <a:r>
              <a:rPr lang="en-US" sz="2000" dirty="0" smtClean="0"/>
              <a:t>H : </a:t>
            </a:r>
            <a:r>
              <a:rPr lang="ar-SA" sz="2000" dirty="0" smtClean="0"/>
              <a:t>ساعات العمل لكل وجبة عمل </a:t>
            </a:r>
            <a:r>
              <a:rPr lang="en-US" sz="2000" dirty="0" smtClean="0"/>
              <a:t> </a:t>
            </a:r>
          </a:p>
          <a:p>
            <a:pPr marL="914400" lvl="1" indent="-457200" algn="l" rtl="0"/>
            <a:r>
              <a:rPr lang="en-US" sz="2000" dirty="0" smtClean="0"/>
              <a:t>S : </a:t>
            </a:r>
            <a:r>
              <a:rPr lang="ar-SA" sz="2000" dirty="0" smtClean="0"/>
              <a:t>عدد وجبات العمل لكل يوم</a:t>
            </a:r>
            <a:r>
              <a:rPr lang="en-US" sz="2000" dirty="0" smtClean="0"/>
              <a:t> </a:t>
            </a:r>
          </a:p>
          <a:p>
            <a:pPr marL="914400" lvl="1" indent="-457200" algn="l" rtl="0"/>
            <a:r>
              <a:rPr lang="en-US" sz="2000" dirty="0" smtClean="0"/>
              <a:t>D : </a:t>
            </a:r>
            <a:r>
              <a:rPr lang="ar-SA" sz="2000" dirty="0" smtClean="0"/>
              <a:t>عدد أيام العمل في </a:t>
            </a:r>
            <a:r>
              <a:rPr lang="ar-SA" sz="2000" dirty="0" err="1" smtClean="0"/>
              <a:t>الاسبوع</a:t>
            </a:r>
            <a:r>
              <a:rPr lang="ar-SA" sz="2000" dirty="0" smtClean="0"/>
              <a:t> </a:t>
            </a:r>
            <a:r>
              <a:rPr lang="en-US" sz="2000" dirty="0" smtClean="0"/>
              <a:t>  </a:t>
            </a:r>
          </a:p>
          <a:p>
            <a:pPr marL="914400" lvl="1" indent="-457200" algn="l" rtl="0"/>
            <a:r>
              <a:rPr lang="en-US" sz="2000" dirty="0" smtClean="0"/>
              <a:t>W : </a:t>
            </a:r>
            <a:r>
              <a:rPr lang="ar-SA" sz="2000" dirty="0" smtClean="0"/>
              <a:t>عدد أسابيع العمل في السنة </a:t>
            </a:r>
            <a:r>
              <a:rPr lang="en-US" sz="2000" dirty="0" smtClean="0"/>
              <a:t> </a:t>
            </a:r>
          </a:p>
          <a:p>
            <a:pPr marL="914400" lvl="1" indent="-457200" algn="l" rtl="0"/>
            <a:r>
              <a:rPr lang="en-US" sz="2000" dirty="0" smtClean="0"/>
              <a:t>N : </a:t>
            </a:r>
            <a:r>
              <a:rPr lang="ar-SA" sz="2000" dirty="0" smtClean="0"/>
              <a:t> عدد </a:t>
            </a:r>
            <a:r>
              <a:rPr lang="ar-SA" sz="2000" dirty="0" err="1" smtClean="0"/>
              <a:t>المكائن</a:t>
            </a:r>
            <a:r>
              <a:rPr lang="ar-SA" sz="2000" dirty="0" smtClean="0"/>
              <a:t> المتوفرة من نفس النوع</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مقاييس الطاقة</a:t>
            </a:r>
            <a:endParaRPr lang="ar-SA" sz="4000" dirty="0"/>
          </a:p>
        </p:txBody>
      </p:sp>
      <p:sp>
        <p:nvSpPr>
          <p:cNvPr id="5" name="مربع نص 4"/>
          <p:cNvSpPr txBox="1"/>
          <p:nvPr/>
        </p:nvSpPr>
        <p:spPr>
          <a:xfrm>
            <a:off x="428596" y="1571612"/>
            <a:ext cx="8429684" cy="2862322"/>
          </a:xfrm>
          <a:prstGeom prst="rect">
            <a:avLst/>
          </a:prstGeom>
          <a:noFill/>
        </p:spPr>
        <p:txBody>
          <a:bodyPr wrap="square" rtlCol="1">
            <a:spAutoFit/>
          </a:bodyPr>
          <a:lstStyle/>
          <a:p>
            <a:pPr marL="914400" lvl="1" indent="-457200">
              <a:lnSpc>
                <a:spcPct val="150000"/>
              </a:lnSpc>
              <a:buFont typeface="Arial" pitchFamily="34" charset="0"/>
              <a:buChar char="•"/>
            </a:pPr>
            <a:r>
              <a:rPr lang="ar-SA" sz="2000" dirty="0" smtClean="0"/>
              <a:t>الطاقة التصميمية </a:t>
            </a:r>
            <a:r>
              <a:rPr lang="en-US" sz="2000" dirty="0" smtClean="0"/>
              <a:t>DC</a:t>
            </a:r>
            <a:r>
              <a:rPr lang="ar-SA" sz="2000" dirty="0" smtClean="0"/>
              <a:t> (باستخدام عدد الوحدات المنتجة في السنة)</a:t>
            </a:r>
          </a:p>
          <a:p>
            <a:pPr marL="914400" lvl="1" indent="-457200" algn="l" rtl="0">
              <a:lnSpc>
                <a:spcPct val="150000"/>
              </a:lnSpc>
            </a:pPr>
            <a:r>
              <a:rPr lang="en-US" sz="2000" dirty="0" smtClean="0"/>
              <a:t>DC = AT * Q</a:t>
            </a:r>
          </a:p>
          <a:p>
            <a:pPr marL="914400" lvl="1" indent="-457200" algn="l" rtl="0">
              <a:lnSpc>
                <a:spcPct val="150000"/>
              </a:lnSpc>
            </a:pPr>
            <a:r>
              <a:rPr lang="en-US" sz="2000" dirty="0" smtClean="0"/>
              <a:t>Q : </a:t>
            </a:r>
            <a:r>
              <a:rPr lang="ar-SA" sz="2000" dirty="0" smtClean="0"/>
              <a:t>عدد الوحدات المنتجة في الساعة</a:t>
            </a:r>
          </a:p>
          <a:p>
            <a:pPr marL="914400" lvl="1" indent="-457200" algn="r">
              <a:lnSpc>
                <a:spcPct val="150000"/>
              </a:lnSpc>
            </a:pPr>
            <a:r>
              <a:rPr lang="ar-SA" sz="2000" dirty="0" smtClean="0"/>
              <a:t>في حال استخدام الوقت بالدقائق تكون العلاقة الرياضية كالتالي:</a:t>
            </a:r>
          </a:p>
          <a:p>
            <a:pPr marL="914400" lvl="1" indent="-457200" algn="l" rtl="0">
              <a:lnSpc>
                <a:spcPct val="150000"/>
              </a:lnSpc>
            </a:pPr>
            <a:r>
              <a:rPr lang="en-US" sz="2000" dirty="0" smtClean="0"/>
              <a:t>DC = (AT * 60)/ M</a:t>
            </a:r>
          </a:p>
          <a:p>
            <a:pPr marL="914400" lvl="1" indent="-457200" algn="l" rtl="0">
              <a:lnSpc>
                <a:spcPct val="150000"/>
              </a:lnSpc>
            </a:pPr>
            <a:r>
              <a:rPr lang="en-US" sz="2000" dirty="0" smtClean="0"/>
              <a:t>M : </a:t>
            </a:r>
            <a:r>
              <a:rPr lang="ar-SA" sz="2000" dirty="0" smtClean="0"/>
              <a:t>الوقت المطلوب بالدقائق لإنتاج وحدة واحدة</a:t>
            </a:r>
            <a:endParaRPr lang="ar-SA" sz="2000" b="1" dirty="0" smtClean="0">
              <a:solidFill>
                <a:srgbClr val="C00000"/>
              </a:solidFill>
            </a:endParaRP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027"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مقاييس الطاقة</a:t>
            </a:r>
            <a:endParaRPr lang="ar-SA" sz="4000" dirty="0"/>
          </a:p>
        </p:txBody>
      </p:sp>
      <p:sp>
        <p:nvSpPr>
          <p:cNvPr id="5" name="مربع نص 4"/>
          <p:cNvSpPr txBox="1"/>
          <p:nvPr/>
        </p:nvSpPr>
        <p:spPr>
          <a:xfrm>
            <a:off x="428596" y="1571612"/>
            <a:ext cx="8429684" cy="5170646"/>
          </a:xfrm>
          <a:prstGeom prst="rect">
            <a:avLst/>
          </a:prstGeom>
          <a:noFill/>
        </p:spPr>
        <p:txBody>
          <a:bodyPr wrap="square" rtlCol="1">
            <a:spAutoFit/>
          </a:bodyPr>
          <a:lstStyle/>
          <a:p>
            <a:pPr marL="457200" indent="-457200">
              <a:lnSpc>
                <a:spcPct val="150000"/>
              </a:lnSpc>
            </a:pPr>
            <a:r>
              <a:rPr lang="ar-SA" sz="2000" b="1" dirty="0" smtClean="0">
                <a:solidFill>
                  <a:srgbClr val="C00000"/>
                </a:solidFill>
              </a:rPr>
              <a:t>2. الطاقة الفاعلة  </a:t>
            </a:r>
            <a:r>
              <a:rPr lang="en-US" sz="2000" b="1" dirty="0" smtClean="0">
                <a:solidFill>
                  <a:srgbClr val="C00000"/>
                </a:solidFill>
              </a:rPr>
              <a:t>Effective Capacity - EC</a:t>
            </a:r>
            <a:r>
              <a:rPr lang="ar-SA" sz="2000" b="1" dirty="0" smtClean="0">
                <a:solidFill>
                  <a:srgbClr val="C00000"/>
                </a:solidFill>
              </a:rPr>
              <a:t> (طاقة النظام </a:t>
            </a:r>
            <a:r>
              <a:rPr lang="en-US" sz="2000" b="1" dirty="0" smtClean="0">
                <a:solidFill>
                  <a:srgbClr val="C00000"/>
                </a:solidFill>
              </a:rPr>
              <a:t>System Capacity </a:t>
            </a:r>
            <a:r>
              <a:rPr lang="ar-SA" sz="2000" b="1" dirty="0" smtClean="0">
                <a:solidFill>
                  <a:srgbClr val="C00000"/>
                </a:solidFill>
              </a:rPr>
              <a:t>)</a:t>
            </a:r>
          </a:p>
          <a:p>
            <a:pPr marL="457200" indent="-457200">
              <a:lnSpc>
                <a:spcPct val="150000"/>
              </a:lnSpc>
            </a:pPr>
            <a:r>
              <a:rPr lang="ar-SA" sz="2000" dirty="0" smtClean="0"/>
              <a:t>أقصى كمية يمكن إنتاجها في ظل ظروف اعتيادية أكثر واقعية وهي عادة تكون أقل من الطاقة التصميمية. الطاقة الفاعلة هي نسبة الطاقة المتوقعة (</a:t>
            </a:r>
            <a:r>
              <a:rPr lang="en-US" sz="2000" dirty="0" smtClean="0"/>
              <a:t>Expected Capacity – </a:t>
            </a:r>
            <a:r>
              <a:rPr lang="en-US" sz="2000" dirty="0" err="1" smtClean="0"/>
              <a:t>ExC</a:t>
            </a:r>
            <a:r>
              <a:rPr lang="ar-SA" sz="2000" dirty="0" smtClean="0"/>
              <a:t>) </a:t>
            </a:r>
            <a:r>
              <a:rPr lang="ar-SA" sz="2000" dirty="0" err="1" smtClean="0"/>
              <a:t>الى</a:t>
            </a:r>
            <a:r>
              <a:rPr lang="ar-SA" sz="2000" dirty="0" smtClean="0"/>
              <a:t> الطاقة التصميمية. </a:t>
            </a:r>
          </a:p>
          <a:p>
            <a:pPr marL="457200" indent="-457200" algn="r">
              <a:lnSpc>
                <a:spcPct val="150000"/>
              </a:lnSpc>
            </a:pPr>
            <a:endParaRPr lang="ar-SA" sz="2000" dirty="0" smtClean="0"/>
          </a:p>
          <a:p>
            <a:pPr marL="457200" indent="-457200" algn="r">
              <a:lnSpc>
                <a:spcPct val="150000"/>
              </a:lnSpc>
            </a:pPr>
            <a:r>
              <a:rPr lang="ar-SA" sz="2000" dirty="0" smtClean="0"/>
              <a:t>قد يتم حساب الطاقة الفاعلة ككمية </a:t>
            </a:r>
            <a:r>
              <a:rPr lang="ar-SA" sz="2000" dirty="0" err="1" smtClean="0"/>
              <a:t>انتاج</a:t>
            </a:r>
            <a:r>
              <a:rPr lang="ar-SA" sz="2000" dirty="0" smtClean="0"/>
              <a:t> بالوحدات وليس كنسبة من الطاقة التصميمية </a:t>
            </a:r>
            <a:endParaRPr lang="en-US" sz="2000" dirty="0" smtClean="0"/>
          </a:p>
          <a:p>
            <a:pPr marL="457200" indent="-457200" algn="r">
              <a:lnSpc>
                <a:spcPct val="150000"/>
              </a:lnSpc>
            </a:pPr>
            <a:endParaRPr lang="ar-SA" sz="2000" dirty="0" smtClean="0"/>
          </a:p>
          <a:p>
            <a:pPr marL="457200" indent="-457200" algn="r">
              <a:lnSpc>
                <a:spcPct val="150000"/>
              </a:lnSpc>
            </a:pPr>
            <a:r>
              <a:rPr lang="ar-SA" sz="2000" dirty="0" smtClean="0"/>
              <a:t>حيث </a:t>
            </a:r>
            <a:r>
              <a:rPr lang="en-US" sz="2000" dirty="0" smtClean="0"/>
              <a:t>CC</a:t>
            </a:r>
            <a:r>
              <a:rPr lang="ar-SA" sz="2000" dirty="0" smtClean="0"/>
              <a:t> تعبر عن الطاقة الخامدة (                        )</a:t>
            </a:r>
          </a:p>
          <a:p>
            <a:pPr marL="457200" indent="-457200">
              <a:lnSpc>
                <a:spcPct val="150000"/>
              </a:lnSpc>
            </a:pPr>
            <a:r>
              <a:rPr lang="ar-SA" sz="2000" b="1" dirty="0" smtClean="0">
                <a:solidFill>
                  <a:srgbClr val="C00000"/>
                </a:solidFill>
              </a:rPr>
              <a:t>3. الطاقة المبرهنة </a:t>
            </a:r>
            <a:r>
              <a:rPr lang="en-US" sz="2000" b="1" dirty="0" smtClean="0">
                <a:solidFill>
                  <a:srgbClr val="C00000"/>
                </a:solidFill>
              </a:rPr>
              <a:t> Demonstrated Capacity </a:t>
            </a:r>
            <a:r>
              <a:rPr lang="ar-SA" sz="2000" b="1" dirty="0" smtClean="0">
                <a:solidFill>
                  <a:srgbClr val="C00000"/>
                </a:solidFill>
              </a:rPr>
              <a:t> أو المخرجات الفعلية </a:t>
            </a:r>
            <a:r>
              <a:rPr lang="en-US" sz="2000" b="1" dirty="0" smtClean="0">
                <a:solidFill>
                  <a:srgbClr val="C00000"/>
                </a:solidFill>
              </a:rPr>
              <a:t>Actual Output (AO) </a:t>
            </a:r>
            <a:endParaRPr lang="ar-SA" sz="2000" b="1" dirty="0" smtClean="0">
              <a:solidFill>
                <a:srgbClr val="C00000"/>
              </a:solidFill>
            </a:endParaRPr>
          </a:p>
          <a:p>
            <a:pPr marL="457200" indent="-457200">
              <a:lnSpc>
                <a:spcPct val="150000"/>
              </a:lnSpc>
            </a:pPr>
            <a:r>
              <a:rPr lang="ar-SA" sz="2000" dirty="0" smtClean="0"/>
              <a:t>وهي المقياس الحقيقي للمخرجات التي يحققها النظام خلال فترة زمنيه معينة حيث يؤخذ بعين الاعتبار تأثرها بالعوامل ذات </a:t>
            </a:r>
            <a:r>
              <a:rPr lang="ar-SA" sz="2000" dirty="0" err="1" smtClean="0"/>
              <a:t>الامد</a:t>
            </a:r>
            <a:r>
              <a:rPr lang="ar-SA" sz="2000" dirty="0" smtClean="0"/>
              <a:t> القصير:عدد الوحدات المعيبة وتعطل </a:t>
            </a:r>
            <a:r>
              <a:rPr lang="ar-SA" sz="2000" dirty="0" err="1" smtClean="0"/>
              <a:t>المكائن</a:t>
            </a:r>
            <a:r>
              <a:rPr lang="ar-SA" sz="2000" dirty="0" smtClean="0"/>
              <a:t> و غياب العاملين وغيرها </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082"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5" name="Object 3"/>
          <p:cNvGraphicFramePr>
            <a:graphicFrameLocks noChangeAspect="1"/>
          </p:cNvGraphicFramePr>
          <p:nvPr/>
        </p:nvGraphicFramePr>
        <p:xfrm>
          <a:off x="3214678" y="3071810"/>
          <a:ext cx="1857388" cy="714380"/>
        </p:xfrm>
        <a:graphic>
          <a:graphicData uri="http://schemas.openxmlformats.org/presentationml/2006/ole">
            <mc:AlternateContent xmlns:mc="http://schemas.openxmlformats.org/markup-compatibility/2006">
              <mc:Choice xmlns:v="urn:schemas-microsoft-com:vml" Requires="v">
                <p:oleObj spid="_x0000_s3083" name="Equation" r:id="rId5" imgW="1143000" imgH="393700" progId="Equation.3">
                  <p:embed/>
                </p:oleObj>
              </mc:Choice>
              <mc:Fallback>
                <p:oleObj name="Equation" r:id="rId5" imgW="1143000" imgH="3937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14678" y="3071810"/>
                        <a:ext cx="1857388" cy="7143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7" name="Rectangle 5"/>
          <p:cNvSpPr>
            <a:spLocks noChangeArrowheads="1"/>
          </p:cNvSpPr>
          <p:nvPr/>
        </p:nvSpPr>
        <p:spPr bwMode="auto">
          <a:xfrm>
            <a:off x="0" y="390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07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8" name="Object 6"/>
          <p:cNvGraphicFramePr>
            <a:graphicFrameLocks noChangeAspect="1"/>
          </p:cNvGraphicFramePr>
          <p:nvPr/>
        </p:nvGraphicFramePr>
        <p:xfrm>
          <a:off x="1285852" y="4429132"/>
          <a:ext cx="1857388" cy="357190"/>
        </p:xfrm>
        <a:graphic>
          <a:graphicData uri="http://schemas.openxmlformats.org/presentationml/2006/ole">
            <mc:AlternateContent xmlns:mc="http://schemas.openxmlformats.org/markup-compatibility/2006">
              <mc:Choice xmlns:v="urn:schemas-microsoft-com:vml" Requires="v">
                <p:oleObj spid="_x0000_s3084" name="Equation" r:id="rId7" imgW="926698" imgH="203112" progId="Equation.3">
                  <p:embed/>
                </p:oleObj>
              </mc:Choice>
              <mc:Fallback>
                <p:oleObj name="Equation" r:id="rId7" imgW="926698" imgH="203112" progId="Equation.3">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85852" y="4429132"/>
                        <a:ext cx="1857388" cy="3571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0" name="Rectangle 8"/>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81" name="Object 9"/>
          <p:cNvGraphicFramePr>
            <a:graphicFrameLocks noChangeAspect="1"/>
          </p:cNvGraphicFramePr>
          <p:nvPr/>
        </p:nvGraphicFramePr>
        <p:xfrm>
          <a:off x="4286248" y="4943487"/>
          <a:ext cx="1676405" cy="342901"/>
        </p:xfrm>
        <a:graphic>
          <a:graphicData uri="http://schemas.openxmlformats.org/presentationml/2006/ole">
            <mc:AlternateContent xmlns:mc="http://schemas.openxmlformats.org/markup-compatibility/2006">
              <mc:Choice xmlns:v="urn:schemas-microsoft-com:vml" Requires="v">
                <p:oleObj spid="_x0000_s3085" name="Equation" r:id="rId9" imgW="965200" imgH="203200" progId="Equation.3">
                  <p:embed/>
                </p:oleObj>
              </mc:Choice>
              <mc:Fallback>
                <p:oleObj name="Equation" r:id="rId9" imgW="965200" imgH="203200" progId="Equation.3">
                  <p:embed/>
                  <p:pic>
                    <p:nvPicPr>
                      <p:cNvPr id="0"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86248" y="4943487"/>
                        <a:ext cx="1676405" cy="3429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3" name="Rectangle 11"/>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مقاييس الطاقة</a:t>
            </a:r>
            <a:endParaRPr lang="ar-SA" sz="4000" dirty="0"/>
          </a:p>
        </p:txBody>
      </p:sp>
      <p:sp>
        <p:nvSpPr>
          <p:cNvPr id="5" name="مربع نص 4"/>
          <p:cNvSpPr txBox="1"/>
          <p:nvPr/>
        </p:nvSpPr>
        <p:spPr>
          <a:xfrm>
            <a:off x="285720" y="1720415"/>
            <a:ext cx="8572560" cy="4708981"/>
          </a:xfrm>
          <a:prstGeom prst="rect">
            <a:avLst/>
          </a:prstGeom>
          <a:noFill/>
        </p:spPr>
        <p:txBody>
          <a:bodyPr wrap="square" rtlCol="1">
            <a:spAutoFit/>
          </a:bodyPr>
          <a:lstStyle/>
          <a:p>
            <a:pPr marL="457200" indent="-457200">
              <a:lnSpc>
                <a:spcPct val="150000"/>
              </a:lnSpc>
            </a:pPr>
            <a:r>
              <a:rPr lang="ar-SA" sz="2000" b="1" dirty="0" smtClean="0">
                <a:solidFill>
                  <a:srgbClr val="C00000"/>
                </a:solidFill>
              </a:rPr>
              <a:t>4. كفاءة النظام (</a:t>
            </a:r>
            <a:r>
              <a:rPr lang="en-US" sz="2000" b="1" dirty="0" smtClean="0">
                <a:solidFill>
                  <a:srgbClr val="C00000"/>
                </a:solidFill>
              </a:rPr>
              <a:t>System Efficiency – SE</a:t>
            </a:r>
            <a:r>
              <a:rPr lang="ar-SA" sz="2000" b="1" dirty="0" smtClean="0">
                <a:solidFill>
                  <a:srgbClr val="C00000"/>
                </a:solidFill>
              </a:rPr>
              <a:t>)</a:t>
            </a:r>
          </a:p>
          <a:p>
            <a:pPr marL="457200" indent="-457200">
              <a:lnSpc>
                <a:spcPct val="150000"/>
              </a:lnSpc>
            </a:pPr>
            <a:r>
              <a:rPr lang="ar-SA" sz="2000" dirty="0" smtClean="0"/>
              <a:t>مقياس يعبر عن نسبة المخرجات الفعلية إلى الطاقة الفاعلة </a:t>
            </a:r>
          </a:p>
          <a:p>
            <a:pPr marL="457200" indent="-457200" algn="l" rtl="0">
              <a:lnSpc>
                <a:spcPct val="150000"/>
              </a:lnSpc>
            </a:pPr>
            <a:r>
              <a:rPr lang="en-US" sz="2000" dirty="0" smtClean="0"/>
              <a:t>SE = (AO/EC)*100</a:t>
            </a:r>
          </a:p>
          <a:p>
            <a:pPr marL="457200" indent="-457200" algn="r">
              <a:lnSpc>
                <a:spcPct val="150000"/>
              </a:lnSpc>
              <a:buFont typeface="Arial" pitchFamily="34" charset="0"/>
              <a:buChar char="•"/>
            </a:pPr>
            <a:r>
              <a:rPr lang="ar-SA" sz="2000" dirty="0" smtClean="0"/>
              <a:t>اعتمادا على طريقة استخدام وإدارة المنظمة, قد يكون من الصعوبة تحقيق كفاءة نظام بنسبة 100% </a:t>
            </a:r>
          </a:p>
          <a:p>
            <a:pPr marL="457200" indent="-457200" algn="r">
              <a:lnSpc>
                <a:spcPct val="150000"/>
              </a:lnSpc>
              <a:buFont typeface="Arial" pitchFamily="34" charset="0"/>
              <a:buChar char="•"/>
            </a:pPr>
            <a:r>
              <a:rPr lang="ar-SA" sz="2000" dirty="0" smtClean="0"/>
              <a:t>غالبا ما يتم تقييم مدير العمليات بناءً على كفاءة النظام. أهم عوامل تطوير كفاءة النظام هي تصحيح مشاكل الجودة وجدولة الأعمال بطريقة صحيحة والتدريب والصيانة. </a:t>
            </a:r>
          </a:p>
          <a:p>
            <a:pPr marL="457200" indent="-457200" algn="r">
              <a:lnSpc>
                <a:spcPct val="150000"/>
              </a:lnSpc>
            </a:pPr>
            <a:endParaRPr lang="ar-SA" sz="2000" dirty="0" smtClean="0"/>
          </a:p>
          <a:p>
            <a:pPr marL="457200" indent="-457200">
              <a:lnSpc>
                <a:spcPct val="150000"/>
              </a:lnSpc>
            </a:pPr>
            <a:r>
              <a:rPr lang="ar-SA" sz="2000" b="1" dirty="0" smtClean="0">
                <a:solidFill>
                  <a:srgbClr val="C00000"/>
                </a:solidFill>
              </a:rPr>
              <a:t>5- مستوى الاستخدام </a:t>
            </a:r>
            <a:r>
              <a:rPr lang="en-US" sz="2000" b="1" dirty="0" smtClean="0">
                <a:solidFill>
                  <a:srgbClr val="C00000"/>
                </a:solidFill>
              </a:rPr>
              <a:t> </a:t>
            </a:r>
            <a:r>
              <a:rPr lang="ar-SA" sz="2000" b="1" dirty="0" smtClean="0">
                <a:solidFill>
                  <a:srgbClr val="C00000"/>
                </a:solidFill>
              </a:rPr>
              <a:t>(</a:t>
            </a:r>
            <a:r>
              <a:rPr lang="en-US" sz="2000" b="1" dirty="0" smtClean="0">
                <a:solidFill>
                  <a:srgbClr val="C00000"/>
                </a:solidFill>
              </a:rPr>
              <a:t>Utilization-U</a:t>
            </a:r>
            <a:r>
              <a:rPr lang="ar-SA" sz="2000" b="1" dirty="0" smtClean="0">
                <a:solidFill>
                  <a:srgbClr val="C00000"/>
                </a:solidFill>
              </a:rPr>
              <a:t>)</a:t>
            </a:r>
          </a:p>
          <a:p>
            <a:pPr marL="457200" indent="-457200">
              <a:lnSpc>
                <a:spcPct val="150000"/>
              </a:lnSpc>
            </a:pPr>
            <a:r>
              <a:rPr lang="ar-SA" sz="2000" dirty="0" smtClean="0"/>
              <a:t>مقياس يعبر نسبة إشغال الطاقة وهو نسبة المخرجات الفعلية </a:t>
            </a:r>
            <a:r>
              <a:rPr lang="ar-SA" sz="2000" dirty="0" err="1" smtClean="0"/>
              <a:t>الى</a:t>
            </a:r>
            <a:r>
              <a:rPr lang="ar-SA" sz="2000" dirty="0" smtClean="0"/>
              <a:t> الطاقة التصميمية</a:t>
            </a:r>
          </a:p>
          <a:p>
            <a:pPr marL="457200" indent="-457200" algn="l" rtl="0">
              <a:lnSpc>
                <a:spcPct val="150000"/>
              </a:lnSpc>
            </a:pPr>
            <a:r>
              <a:rPr lang="en-US" sz="2000" dirty="0" smtClean="0"/>
              <a:t>U = (AO/DC)*100</a:t>
            </a:r>
            <a:endParaRPr lang="ar-SA" sz="2000" dirty="0" smtClean="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4099"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4965</TotalTime>
  <Words>2056</Words>
  <Application>Microsoft Office PowerPoint</Application>
  <PresentationFormat>On-screen Show (4:3)</PresentationFormat>
  <Paragraphs>286</Paragraphs>
  <Slides>24</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ألوان متوسطة</vt:lpstr>
      <vt:lpstr>Equation</vt:lpstr>
      <vt:lpstr>تخطيط الطاقة</vt:lpstr>
      <vt:lpstr>أهداف التعلم</vt:lpstr>
      <vt:lpstr>التخطيط الإستراتيجي للطاقة</vt:lpstr>
      <vt:lpstr>أنواع خطط الطاقة</vt:lpstr>
      <vt:lpstr>مقاييس الطاقة</vt:lpstr>
      <vt:lpstr>مقاييس الطاقة</vt:lpstr>
      <vt:lpstr>مقاييس الطاقة</vt:lpstr>
      <vt:lpstr>مقاييس الطاقة</vt:lpstr>
      <vt:lpstr>مقاييس الطاقة</vt:lpstr>
      <vt:lpstr>مقاييس الطاقة</vt:lpstr>
      <vt:lpstr>مثال</vt:lpstr>
      <vt:lpstr>مثال</vt:lpstr>
      <vt:lpstr>حساب عدد المكائن المطلوبة</vt:lpstr>
      <vt:lpstr>حساب عدد المكائن المطلوبة</vt:lpstr>
      <vt:lpstr>حساب عدد المكائن المطلوبة</vt:lpstr>
      <vt:lpstr>حساب عدد المكائن المطلوبة</vt:lpstr>
      <vt:lpstr>حساب عدد المكائن المطلوبة</vt:lpstr>
      <vt:lpstr>حساب عدد المكائن المطلوبة</vt:lpstr>
      <vt:lpstr>حساب عدد المكائن المطلوبة</vt:lpstr>
      <vt:lpstr>حساب عدد المكائن المطلوبة</vt:lpstr>
      <vt:lpstr>حساب عدد المكائن المطلوبة</vt:lpstr>
      <vt:lpstr>حساب عدد المكائن المطلوبة</vt:lpstr>
      <vt:lpstr>إستراتيجيات تخطيط الطاقة</vt:lpstr>
      <vt:lpstr>اقتصاديات الحجم Economy of Scale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User</cp:lastModifiedBy>
  <cp:revision>407</cp:revision>
  <dcterms:created xsi:type="dcterms:W3CDTF">2013-09-17T19:13:54Z</dcterms:created>
  <dcterms:modified xsi:type="dcterms:W3CDTF">2015-11-29T19:31:57Z</dcterms:modified>
</cp:coreProperties>
</file>