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35"/>
  </p:notesMasterIdLst>
  <p:sldIdLst>
    <p:sldId id="285" r:id="rId3"/>
    <p:sldId id="391" r:id="rId4"/>
    <p:sldId id="392" r:id="rId5"/>
    <p:sldId id="411" r:id="rId6"/>
    <p:sldId id="396" r:id="rId7"/>
    <p:sldId id="399" r:id="rId8"/>
    <p:sldId id="398" r:id="rId9"/>
    <p:sldId id="401" r:id="rId10"/>
    <p:sldId id="400" r:id="rId11"/>
    <p:sldId id="397" r:id="rId12"/>
    <p:sldId id="402" r:id="rId13"/>
    <p:sldId id="394" r:id="rId14"/>
    <p:sldId id="413" r:id="rId15"/>
    <p:sldId id="404" r:id="rId16"/>
    <p:sldId id="403" r:id="rId17"/>
    <p:sldId id="405" r:id="rId18"/>
    <p:sldId id="406" r:id="rId19"/>
    <p:sldId id="407" r:id="rId20"/>
    <p:sldId id="408" r:id="rId21"/>
    <p:sldId id="415" r:id="rId22"/>
    <p:sldId id="414" r:id="rId23"/>
    <p:sldId id="409" r:id="rId24"/>
    <p:sldId id="410" r:id="rId25"/>
    <p:sldId id="412" r:id="rId26"/>
    <p:sldId id="420" r:id="rId27"/>
    <p:sldId id="419" r:id="rId28"/>
    <p:sldId id="416" r:id="rId29"/>
    <p:sldId id="424" r:id="rId30"/>
    <p:sldId id="418" r:id="rId31"/>
    <p:sldId id="417" r:id="rId32"/>
    <p:sldId id="421" r:id="rId33"/>
    <p:sldId id="423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45" autoAdjust="0"/>
    <p:restoredTop sz="94444" autoAdjust="0"/>
  </p:normalViewPr>
  <p:slideViewPr>
    <p:cSldViewPr snapToGrid="0">
      <p:cViewPr varScale="1">
        <p:scale>
          <a:sx n="83" d="100"/>
          <a:sy n="83" d="100"/>
        </p:scale>
        <p:origin x="-1387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D3728-58ED-449B-B477-2097A9C731FD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E9AE0-1E79-462C-94C4-FAF6B008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391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977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692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52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9BCFD22-C67F-4FC1-9E21-D2EDB3F50877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5240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BC0FB7-50BC-4CF2-9E06-0ADF02906064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73737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E088DD-88B7-4E02-B167-05289EB70CDE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287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5D8B83D-25D6-4F66-93DB-4D35726912BD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29972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54A467-749B-4195-B049-C4DE08ACC516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8686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BFA592-4B55-4A36-8C85-40667E565524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8000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9A85586-ECD9-4690-83AD-3D056B71E9AE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72796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57BE81D-0ADC-4F05-97A6-95FC8FEC13D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2675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315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7479D5-9556-4284-823D-7386ADDF7950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47753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4B06F1-78E7-4E3B-A830-C0D7C1266014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47677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0C2AEA-7A5F-4B59-A984-181BB4E0F00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1990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640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309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2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3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78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8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63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EA668-8D4D-46C9-A7C2-F3561BF37608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74BF2-3C04-4AB9-BE52-D173019A9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21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 smtClean="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latin typeface="+mn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F02FE03-1679-4DD7-B081-FE76B530029E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8721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048388" y="1980201"/>
            <a:ext cx="7171320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4800" i="1" dirty="0" smtClean="0">
                <a:latin typeface="Bodoni MT" panose="02070603080606020203" pitchFamily="18" charset="0"/>
              </a:rPr>
              <a:t>Chapter</a:t>
            </a:r>
            <a:r>
              <a:rPr lang="en-US" altLang="en-US" sz="4800" dirty="0" smtClean="0">
                <a:latin typeface="Bodoni MT" panose="02070603080606020203" pitchFamily="18" charset="0"/>
              </a:rPr>
              <a:t> </a:t>
            </a:r>
            <a:r>
              <a:rPr lang="en-US" altLang="en-US" sz="4800" dirty="0">
                <a:latin typeface="Bodoni MT" panose="02070603080606020203" pitchFamily="18" charset="0"/>
              </a:rPr>
              <a:t>6</a:t>
            </a:r>
            <a:endParaRPr lang="en-US" altLang="en-US" sz="4800" dirty="0" smtClean="0">
              <a:latin typeface="Bodoni MT" panose="02070603080606020203" pitchFamily="18" charset="0"/>
            </a:endParaRPr>
          </a:p>
          <a:p>
            <a:pPr algn="ctr"/>
            <a:r>
              <a:rPr lang="en-US" sz="5400" b="1" dirty="0">
                <a:solidFill>
                  <a:srgbClr val="FF0000"/>
                </a:solidFill>
                <a:latin typeface="Bodoni MT" panose="02070603080606020203" pitchFamily="18" charset="0"/>
              </a:rPr>
              <a:t>Thermochemistry</a:t>
            </a:r>
            <a:endParaRPr lang="en-US" altLang="en-US" sz="6600" b="1" i="1" dirty="0">
              <a:solidFill>
                <a:srgbClr val="0070C0"/>
              </a:solidFill>
              <a:latin typeface="Bodoni MT" panose="020706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49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171692" y="72079"/>
            <a:ext cx="6685617" cy="56147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Introduction </a:t>
            </a:r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to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Thermodynamics</a:t>
            </a:r>
          </a:p>
        </p:txBody>
      </p:sp>
      <p:sp>
        <p:nvSpPr>
          <p:cNvPr id="4" name="Text Box 1026"/>
          <p:cNvSpPr txBox="1">
            <a:spLocks noChangeArrowheads="1"/>
          </p:cNvSpPr>
          <p:nvPr/>
        </p:nvSpPr>
        <p:spPr bwMode="auto">
          <a:xfrm>
            <a:off x="175319" y="709426"/>
            <a:ext cx="2333524" cy="4616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0070C0"/>
                </a:solidFill>
              </a:rPr>
              <a:t>Work and Heat</a:t>
            </a:r>
          </a:p>
        </p:txBody>
      </p:sp>
      <p:sp>
        <p:nvSpPr>
          <p:cNvPr id="5" name="Text Box 1033"/>
          <p:cNvSpPr txBox="1">
            <a:spLocks noChangeArrowheads="1"/>
          </p:cNvSpPr>
          <p:nvPr/>
        </p:nvSpPr>
        <p:spPr bwMode="auto">
          <a:xfrm>
            <a:off x="364125" y="1253484"/>
            <a:ext cx="1427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0" i="1" dirty="0"/>
              <a:t>w</a:t>
            </a:r>
            <a:r>
              <a:rPr lang="en-US" altLang="en-US" b="0" dirty="0"/>
              <a:t> = </a:t>
            </a:r>
            <a:r>
              <a:rPr lang="en-US" altLang="en-US" b="0" i="1" dirty="0"/>
              <a:t>F x d</a:t>
            </a:r>
            <a:endParaRPr lang="en-US" altLang="en-US" b="0" dirty="0"/>
          </a:p>
        </p:txBody>
      </p:sp>
      <p:sp>
        <p:nvSpPr>
          <p:cNvPr id="6" name="Text Box 1034"/>
          <p:cNvSpPr txBox="1">
            <a:spLocks noChangeArrowheads="1"/>
          </p:cNvSpPr>
          <p:nvPr/>
        </p:nvSpPr>
        <p:spPr bwMode="auto">
          <a:xfrm>
            <a:off x="351698" y="1700162"/>
            <a:ext cx="1528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0" i="1"/>
              <a:t>w</a:t>
            </a:r>
            <a:r>
              <a:rPr lang="en-US" altLang="en-US" b="0"/>
              <a:t> = -</a:t>
            </a:r>
            <a:r>
              <a:rPr lang="en-US" altLang="en-US" b="0" i="1"/>
              <a:t>P </a:t>
            </a:r>
            <a:r>
              <a:rPr lang="en-US" altLang="en-US" b="0" i="1">
                <a:latin typeface="Symbol" pitchFamily="18" charset="2"/>
              </a:rPr>
              <a:t>D</a:t>
            </a:r>
            <a:r>
              <a:rPr lang="en-US" altLang="en-US" b="0" i="1"/>
              <a:t>V</a:t>
            </a:r>
            <a:endParaRPr lang="en-US" altLang="en-US" b="0"/>
          </a:p>
        </p:txBody>
      </p:sp>
      <p:grpSp>
        <p:nvGrpSpPr>
          <p:cNvPr id="7" name="Group 1040"/>
          <p:cNvGrpSpPr>
            <a:grpSpLocks/>
          </p:cNvGrpSpPr>
          <p:nvPr/>
        </p:nvGrpSpPr>
        <p:grpSpPr bwMode="auto">
          <a:xfrm>
            <a:off x="331694" y="2092275"/>
            <a:ext cx="3702050" cy="836612"/>
            <a:chOff x="96" y="1248"/>
            <a:chExt cx="2332" cy="527"/>
          </a:xfrm>
        </p:grpSpPr>
        <p:sp>
          <p:nvSpPr>
            <p:cNvPr id="8" name="Text Box 1035"/>
            <p:cNvSpPr txBox="1">
              <a:spLocks noChangeArrowheads="1"/>
            </p:cNvSpPr>
            <p:nvPr/>
          </p:nvSpPr>
          <p:spPr bwMode="auto">
            <a:xfrm>
              <a:off x="96" y="1361"/>
              <a:ext cx="233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 i="1"/>
                <a:t>P x V =     x d</a:t>
              </a:r>
              <a:r>
                <a:rPr lang="en-US" altLang="en-US" b="0" i="1" baseline="30000"/>
                <a:t>3</a:t>
              </a:r>
              <a:r>
                <a:rPr lang="en-US" altLang="en-US" b="0" i="1"/>
                <a:t> = F x d = w</a:t>
              </a:r>
            </a:p>
          </p:txBody>
        </p:sp>
        <p:grpSp>
          <p:nvGrpSpPr>
            <p:cNvPr id="9" name="Group 1039"/>
            <p:cNvGrpSpPr>
              <a:grpSpLocks/>
            </p:cNvGrpSpPr>
            <p:nvPr/>
          </p:nvGrpSpPr>
          <p:grpSpPr bwMode="auto">
            <a:xfrm>
              <a:off x="764" y="1248"/>
              <a:ext cx="294" cy="527"/>
              <a:chOff x="336" y="2809"/>
              <a:chExt cx="294" cy="527"/>
            </a:xfrm>
          </p:grpSpPr>
          <p:sp>
            <p:nvSpPr>
              <p:cNvPr id="10" name="Text Box 1036"/>
              <p:cNvSpPr txBox="1">
                <a:spLocks noChangeArrowheads="1"/>
              </p:cNvSpPr>
              <p:nvPr/>
            </p:nvSpPr>
            <p:spPr bwMode="auto">
              <a:xfrm>
                <a:off x="366" y="2809"/>
                <a:ext cx="23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b="0" i="1"/>
                  <a:t>F</a:t>
                </a:r>
              </a:p>
            </p:txBody>
          </p:sp>
          <p:sp>
            <p:nvSpPr>
              <p:cNvPr id="11" name="Text Box 1037"/>
              <p:cNvSpPr txBox="1">
                <a:spLocks noChangeArrowheads="1"/>
              </p:cNvSpPr>
              <p:nvPr/>
            </p:nvSpPr>
            <p:spPr bwMode="auto">
              <a:xfrm>
                <a:off x="336" y="3048"/>
                <a:ext cx="294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b="0" i="1"/>
                  <a:t>d</a:t>
                </a:r>
                <a:r>
                  <a:rPr lang="en-US" altLang="en-US" b="0" i="1" baseline="30000"/>
                  <a:t>2</a:t>
                </a:r>
                <a:endParaRPr lang="en-US" altLang="en-US" b="0" i="1"/>
              </a:p>
            </p:txBody>
          </p:sp>
          <p:sp>
            <p:nvSpPr>
              <p:cNvPr id="12" name="Line 1038"/>
              <p:cNvSpPr>
                <a:spLocks noChangeShapeType="1"/>
              </p:cNvSpPr>
              <p:nvPr/>
            </p:nvSpPr>
            <p:spPr bwMode="auto">
              <a:xfrm>
                <a:off x="387" y="3073"/>
                <a:ext cx="1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3" name="Group 1048"/>
          <p:cNvGrpSpPr>
            <a:grpSpLocks/>
          </p:cNvGrpSpPr>
          <p:nvPr/>
        </p:nvGrpSpPr>
        <p:grpSpPr bwMode="auto">
          <a:xfrm>
            <a:off x="5550760" y="1459587"/>
            <a:ext cx="1393825" cy="1412875"/>
            <a:chOff x="4586" y="720"/>
            <a:chExt cx="878" cy="890"/>
          </a:xfrm>
        </p:grpSpPr>
        <p:sp>
          <p:nvSpPr>
            <p:cNvPr id="14" name="Text Box 1044"/>
            <p:cNvSpPr txBox="1">
              <a:spLocks noChangeArrowheads="1"/>
            </p:cNvSpPr>
            <p:nvPr/>
          </p:nvSpPr>
          <p:spPr bwMode="auto">
            <a:xfrm>
              <a:off x="4682" y="720"/>
              <a:ext cx="68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b="0">
                  <a:latin typeface="Symbol" pitchFamily="18" charset="2"/>
                </a:rPr>
                <a:t>D</a:t>
              </a:r>
              <a:r>
                <a:rPr lang="en-US" altLang="en-US" b="0"/>
                <a:t>V &gt; 0</a:t>
              </a:r>
            </a:p>
          </p:txBody>
        </p:sp>
        <p:sp>
          <p:nvSpPr>
            <p:cNvPr id="15" name="Text Box 1045"/>
            <p:cNvSpPr txBox="1">
              <a:spLocks noChangeArrowheads="1"/>
            </p:cNvSpPr>
            <p:nvPr/>
          </p:nvSpPr>
          <p:spPr bwMode="auto">
            <a:xfrm>
              <a:off x="4586" y="1021"/>
              <a:ext cx="87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b="0" i="1"/>
                <a:t>-P</a:t>
              </a:r>
              <a:r>
                <a:rPr lang="en-US" altLang="en-US" b="0" i="1">
                  <a:latin typeface="Symbol" pitchFamily="18" charset="2"/>
                </a:rPr>
                <a:t>D</a:t>
              </a:r>
              <a:r>
                <a:rPr lang="en-US" altLang="en-US" b="0" i="1"/>
                <a:t>V &lt; 0</a:t>
              </a:r>
            </a:p>
          </p:txBody>
        </p:sp>
        <p:sp>
          <p:nvSpPr>
            <p:cNvPr id="16" name="Text Box 1046"/>
            <p:cNvSpPr txBox="1">
              <a:spLocks noChangeArrowheads="1"/>
            </p:cNvSpPr>
            <p:nvPr/>
          </p:nvSpPr>
          <p:spPr bwMode="auto">
            <a:xfrm>
              <a:off x="4639" y="1322"/>
              <a:ext cx="7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b="0" i="1"/>
                <a:t>w</a:t>
              </a:r>
              <a:r>
                <a:rPr lang="en-US" altLang="en-US" b="0" i="1" baseline="-25000"/>
                <a:t>sys</a:t>
              </a:r>
              <a:r>
                <a:rPr lang="en-US" altLang="en-US" b="0"/>
                <a:t> &lt; 0</a:t>
              </a:r>
              <a:endParaRPr lang="en-US" altLang="en-US" b="0" i="1"/>
            </a:p>
          </p:txBody>
        </p:sp>
      </p:grpSp>
      <p:sp>
        <p:nvSpPr>
          <p:cNvPr id="17" name="Text Box 1050"/>
          <p:cNvSpPr txBox="1">
            <a:spLocks noChangeArrowheads="1"/>
          </p:cNvSpPr>
          <p:nvPr/>
        </p:nvSpPr>
        <p:spPr bwMode="auto">
          <a:xfrm>
            <a:off x="250458" y="3792749"/>
            <a:ext cx="244529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2800" b="0" dirty="0"/>
              <a:t>Work is not a state function. </a:t>
            </a:r>
          </a:p>
        </p:txBody>
      </p:sp>
      <p:grpSp>
        <p:nvGrpSpPr>
          <p:cNvPr id="18" name="Group 1057"/>
          <p:cNvGrpSpPr>
            <a:grpSpLocks/>
          </p:cNvGrpSpPr>
          <p:nvPr/>
        </p:nvGrpSpPr>
        <p:grpSpPr bwMode="auto">
          <a:xfrm>
            <a:off x="384875" y="4708968"/>
            <a:ext cx="2479675" cy="457200"/>
            <a:chOff x="225" y="3216"/>
            <a:chExt cx="1562" cy="288"/>
          </a:xfrm>
        </p:grpSpPr>
        <p:sp>
          <p:nvSpPr>
            <p:cNvPr id="19" name="Text Box 1053"/>
            <p:cNvSpPr txBox="1">
              <a:spLocks noChangeArrowheads="1"/>
            </p:cNvSpPr>
            <p:nvPr/>
          </p:nvSpPr>
          <p:spPr bwMode="auto">
            <a:xfrm>
              <a:off x="225" y="3216"/>
              <a:ext cx="156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b="0" i="1" dirty="0" err="1">
                  <a:latin typeface="Symbol" pitchFamily="18" charset="2"/>
                </a:rPr>
                <a:t>D</a:t>
              </a:r>
              <a:r>
                <a:rPr lang="en-US" altLang="en-US" b="0" i="1" dirty="0" err="1"/>
                <a:t>w</a:t>
              </a:r>
              <a:r>
                <a:rPr lang="en-US" altLang="en-US" b="0" dirty="0"/>
                <a:t> = </a:t>
              </a:r>
              <a:r>
                <a:rPr lang="en-US" altLang="en-US" b="0" i="1" dirty="0" err="1"/>
                <a:t>w</a:t>
              </a:r>
              <a:r>
                <a:rPr lang="en-US" altLang="en-US" b="0" i="1" baseline="-25000" dirty="0" err="1"/>
                <a:t>final</a:t>
              </a:r>
              <a:r>
                <a:rPr lang="en-US" altLang="en-US" b="0" dirty="0"/>
                <a:t> - </a:t>
              </a:r>
              <a:r>
                <a:rPr lang="en-US" altLang="en-US" b="0" i="1" dirty="0" err="1"/>
                <a:t>w</a:t>
              </a:r>
              <a:r>
                <a:rPr lang="en-US" altLang="en-US" b="0" i="1" baseline="-25000" dirty="0" err="1"/>
                <a:t>initial</a:t>
              </a:r>
              <a:endParaRPr lang="en-US" altLang="en-US" b="0" i="1" dirty="0"/>
            </a:p>
          </p:txBody>
        </p:sp>
        <p:grpSp>
          <p:nvGrpSpPr>
            <p:cNvPr id="20" name="Group 1056"/>
            <p:cNvGrpSpPr>
              <a:grpSpLocks/>
            </p:cNvGrpSpPr>
            <p:nvPr/>
          </p:nvGrpSpPr>
          <p:grpSpPr bwMode="auto">
            <a:xfrm>
              <a:off x="592" y="3296"/>
              <a:ext cx="144" cy="144"/>
              <a:chOff x="528" y="3792"/>
              <a:chExt cx="144" cy="144"/>
            </a:xfrm>
          </p:grpSpPr>
          <p:sp>
            <p:nvSpPr>
              <p:cNvPr id="21" name="Line 1054"/>
              <p:cNvSpPr>
                <a:spLocks noChangeShapeType="1"/>
              </p:cNvSpPr>
              <p:nvPr/>
            </p:nvSpPr>
            <p:spPr bwMode="auto">
              <a:xfrm flipV="1">
                <a:off x="528" y="3792"/>
                <a:ext cx="144" cy="14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Line 1055"/>
              <p:cNvSpPr>
                <a:spLocks noChangeShapeType="1"/>
              </p:cNvSpPr>
              <p:nvPr/>
            </p:nvSpPr>
            <p:spPr bwMode="auto">
              <a:xfrm flipH="1" flipV="1">
                <a:off x="528" y="3792"/>
                <a:ext cx="144" cy="14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3" name="Text Box 1059"/>
          <p:cNvSpPr txBox="1">
            <a:spLocks noChangeArrowheads="1"/>
          </p:cNvSpPr>
          <p:nvPr/>
        </p:nvSpPr>
        <p:spPr bwMode="auto">
          <a:xfrm>
            <a:off x="4053817" y="5130975"/>
            <a:ext cx="77136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0" dirty="0"/>
              <a:t>initial</a:t>
            </a:r>
          </a:p>
        </p:txBody>
      </p:sp>
      <p:sp>
        <p:nvSpPr>
          <p:cNvPr id="24" name="Text Box 1060"/>
          <p:cNvSpPr txBox="1">
            <a:spLocks noChangeArrowheads="1"/>
          </p:cNvSpPr>
          <p:nvPr/>
        </p:nvSpPr>
        <p:spPr bwMode="auto">
          <a:xfrm>
            <a:off x="5995416" y="5131898"/>
            <a:ext cx="6559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0" dirty="0"/>
              <a:t>final</a:t>
            </a:r>
          </a:p>
        </p:txBody>
      </p:sp>
      <p:pic>
        <p:nvPicPr>
          <p:cNvPr id="25" name="Picture 1061" descr="06_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7"/>
          <a:stretch>
            <a:fillRect/>
          </a:stretch>
        </p:blipFill>
        <p:spPr bwMode="auto">
          <a:xfrm>
            <a:off x="3820792" y="3021584"/>
            <a:ext cx="5069208" cy="2109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559535" y="6313040"/>
            <a:ext cx="23617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 L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atm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101.3 J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90045" y="5791719"/>
            <a:ext cx="87280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LTStd-Roman"/>
              </a:rPr>
              <a:t>The units </a:t>
            </a:r>
            <a:r>
              <a:rPr lang="en-US" sz="2400" dirty="0">
                <a:latin typeface="TimesLTStd-Roman"/>
              </a:rPr>
              <a:t>for work done by or on a gas are </a:t>
            </a:r>
            <a:r>
              <a:rPr lang="en-US" sz="2400" dirty="0" smtClean="0">
                <a:latin typeface="TimesLTStd-Roman"/>
              </a:rPr>
              <a:t>liters atmospheres.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12506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17" grpId="0"/>
      <p:bldP spid="23" grpId="0"/>
      <p:bldP spid="24" grpId="0"/>
      <p:bldP spid="2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171692" y="72079"/>
            <a:ext cx="6685617" cy="56147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Introduction </a:t>
            </a:r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to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Thermodynamics</a:t>
            </a:r>
          </a:p>
        </p:txBody>
      </p:sp>
      <p:sp>
        <p:nvSpPr>
          <p:cNvPr id="50" name="Text Box 3"/>
          <p:cNvSpPr txBox="1">
            <a:spLocks noChangeArrowheads="1"/>
          </p:cNvSpPr>
          <p:nvPr/>
        </p:nvSpPr>
        <p:spPr bwMode="auto">
          <a:xfrm>
            <a:off x="215537" y="701040"/>
            <a:ext cx="8763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just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A sample of nitrogen gas expands in volume from 1.6 L to 5.4 L at constant temperature. What is the work done in joules if the gas expands (a) against a vacuum and (b) against a constant pressure of 3.7 </a:t>
            </a:r>
            <a:r>
              <a:rPr kumimoji="0" lang="en-US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atm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?</a:t>
            </a:r>
          </a:p>
        </p:txBody>
      </p:sp>
      <p:sp>
        <p:nvSpPr>
          <p:cNvPr id="51" name="Text Box 6"/>
          <p:cNvSpPr txBox="1">
            <a:spLocks noChangeArrowheads="1"/>
          </p:cNvSpPr>
          <p:nvPr/>
        </p:nvSpPr>
        <p:spPr bwMode="auto">
          <a:xfrm>
            <a:off x="4358459" y="2425337"/>
            <a:ext cx="1528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w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-</a:t>
            </a:r>
            <a:r>
              <a: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 </a:t>
            </a:r>
            <a:r>
              <a: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D</a:t>
            </a:r>
            <a:r>
              <a: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V</a:t>
            </a:r>
            <a:endParaRPr kumimoji="0" lang="en-US" altLang="en-US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52" name="Group 10"/>
          <p:cNvGrpSpPr>
            <a:grpSpLocks/>
          </p:cNvGrpSpPr>
          <p:nvPr/>
        </p:nvGrpSpPr>
        <p:grpSpPr bwMode="auto">
          <a:xfrm>
            <a:off x="916759" y="3052400"/>
            <a:ext cx="4416425" cy="457200"/>
            <a:chOff x="230" y="1787"/>
            <a:chExt cx="2782" cy="288"/>
          </a:xfrm>
        </p:grpSpPr>
        <p:sp>
          <p:nvSpPr>
            <p:cNvPr id="53" name="Text Box 5"/>
            <p:cNvSpPr txBox="1">
              <a:spLocks noChangeArrowheads="1"/>
            </p:cNvSpPr>
            <p:nvPr/>
          </p:nvSpPr>
          <p:spPr bwMode="auto">
            <a:xfrm>
              <a:off x="230" y="1787"/>
              <a:ext cx="40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(a) </a:t>
              </a:r>
            </a:p>
          </p:txBody>
        </p:sp>
        <p:sp>
          <p:nvSpPr>
            <p:cNvPr id="54" name="Text Box 7"/>
            <p:cNvSpPr txBox="1">
              <a:spLocks noChangeArrowheads="1"/>
            </p:cNvSpPr>
            <p:nvPr/>
          </p:nvSpPr>
          <p:spPr bwMode="auto">
            <a:xfrm>
              <a:off x="721" y="1787"/>
              <a:ext cx="229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D</a:t>
              </a:r>
              <a:r>
                <a:rPr kumimoji="0" lang="en-US" altLang="en-US" sz="24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V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 5.4 L – 1.6 L = 3.8 L</a:t>
              </a:r>
            </a:p>
          </p:txBody>
        </p:sp>
      </p:grpSp>
      <p:sp>
        <p:nvSpPr>
          <p:cNvPr id="55" name="Text Box 8"/>
          <p:cNvSpPr txBox="1">
            <a:spLocks noChangeArrowheads="1"/>
          </p:cNvSpPr>
          <p:nvPr/>
        </p:nvSpPr>
        <p:spPr bwMode="auto">
          <a:xfrm>
            <a:off x="5533209" y="3052400"/>
            <a:ext cx="1495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0 atm</a:t>
            </a:r>
          </a:p>
        </p:txBody>
      </p:sp>
      <p:sp>
        <p:nvSpPr>
          <p:cNvPr id="56" name="Text Box 9"/>
          <p:cNvSpPr txBox="1">
            <a:spLocks noChangeArrowheads="1"/>
          </p:cNvSpPr>
          <p:nvPr/>
        </p:nvSpPr>
        <p:spPr bwMode="auto">
          <a:xfrm>
            <a:off x="2394722" y="3644537"/>
            <a:ext cx="5462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W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-0 atm x 3.8 L = 0 L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•atm = 0 joules</a:t>
            </a:r>
            <a:endParaRPr kumimoji="0" lang="en-US" altLang="en-US" sz="2400" b="0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57" name="Group 11"/>
          <p:cNvGrpSpPr>
            <a:grpSpLocks/>
          </p:cNvGrpSpPr>
          <p:nvPr/>
        </p:nvGrpSpPr>
        <p:grpSpPr bwMode="auto">
          <a:xfrm>
            <a:off x="919934" y="4558937"/>
            <a:ext cx="4416425" cy="457200"/>
            <a:chOff x="230" y="1787"/>
            <a:chExt cx="2782" cy="288"/>
          </a:xfrm>
        </p:grpSpPr>
        <p:sp>
          <p:nvSpPr>
            <p:cNvPr id="58" name="Text Box 12"/>
            <p:cNvSpPr txBox="1">
              <a:spLocks noChangeArrowheads="1"/>
            </p:cNvSpPr>
            <p:nvPr/>
          </p:nvSpPr>
          <p:spPr bwMode="auto">
            <a:xfrm>
              <a:off x="230" y="1787"/>
              <a:ext cx="40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(b) </a:t>
              </a:r>
            </a:p>
          </p:txBody>
        </p:sp>
        <p:sp>
          <p:nvSpPr>
            <p:cNvPr id="59" name="Text Box 13"/>
            <p:cNvSpPr txBox="1">
              <a:spLocks noChangeArrowheads="1"/>
            </p:cNvSpPr>
            <p:nvPr/>
          </p:nvSpPr>
          <p:spPr bwMode="auto">
            <a:xfrm>
              <a:off x="721" y="1787"/>
              <a:ext cx="229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D</a:t>
              </a:r>
              <a:r>
                <a:rPr kumimoji="0" lang="en-US" altLang="en-US" sz="24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V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 5.4 L – 1.6 L = 3.8 L</a:t>
              </a:r>
            </a:p>
          </p:txBody>
        </p:sp>
      </p:grpSp>
      <p:sp>
        <p:nvSpPr>
          <p:cNvPr id="60" name="Text Box 14"/>
          <p:cNvSpPr txBox="1">
            <a:spLocks noChangeArrowheads="1"/>
          </p:cNvSpPr>
          <p:nvPr/>
        </p:nvSpPr>
        <p:spPr bwMode="auto">
          <a:xfrm>
            <a:off x="5530034" y="4558937"/>
            <a:ext cx="1749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3.7 atm</a:t>
            </a:r>
          </a:p>
        </p:txBody>
      </p:sp>
      <p:sp>
        <p:nvSpPr>
          <p:cNvPr id="61" name="Text Box 15"/>
          <p:cNvSpPr txBox="1">
            <a:spLocks noChangeArrowheads="1"/>
          </p:cNvSpPr>
          <p:nvPr/>
        </p:nvSpPr>
        <p:spPr bwMode="auto">
          <a:xfrm>
            <a:off x="2704284" y="5320937"/>
            <a:ext cx="4860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w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-3.7 atm x 3.8 L = -14.1 L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•atm </a:t>
            </a:r>
            <a:endParaRPr kumimoji="0" lang="en-US" altLang="en-US" sz="2400" b="0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62" name="Group 22"/>
          <p:cNvGrpSpPr>
            <a:grpSpLocks/>
          </p:cNvGrpSpPr>
          <p:nvPr/>
        </p:nvGrpSpPr>
        <p:grpSpPr bwMode="auto">
          <a:xfrm>
            <a:off x="2634434" y="5816237"/>
            <a:ext cx="5091113" cy="812800"/>
            <a:chOff x="2057" y="3528"/>
            <a:chExt cx="3207" cy="512"/>
          </a:xfrm>
        </p:grpSpPr>
        <p:sp>
          <p:nvSpPr>
            <p:cNvPr id="63" name="Text Box 16"/>
            <p:cNvSpPr txBox="1">
              <a:spLocks noChangeArrowheads="1"/>
            </p:cNvSpPr>
            <p:nvPr/>
          </p:nvSpPr>
          <p:spPr bwMode="auto">
            <a:xfrm>
              <a:off x="2057" y="3625"/>
              <a:ext cx="166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w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 -14.1 L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•atm x </a:t>
              </a:r>
              <a:endPara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grpSp>
          <p:nvGrpSpPr>
            <p:cNvPr id="64" name="Group 20"/>
            <p:cNvGrpSpPr>
              <a:grpSpLocks/>
            </p:cNvGrpSpPr>
            <p:nvPr/>
          </p:nvGrpSpPr>
          <p:grpSpPr bwMode="auto">
            <a:xfrm>
              <a:off x="3670" y="3528"/>
              <a:ext cx="746" cy="512"/>
              <a:chOff x="4317" y="3433"/>
              <a:chExt cx="746" cy="512"/>
            </a:xfrm>
          </p:grpSpPr>
          <p:sp>
            <p:nvSpPr>
              <p:cNvPr id="66" name="Text Box 17"/>
              <p:cNvSpPr txBox="1">
                <a:spLocks noChangeArrowheads="1"/>
              </p:cNvSpPr>
              <p:nvPr/>
            </p:nvSpPr>
            <p:spPr bwMode="auto">
              <a:xfrm>
                <a:off x="4317" y="3433"/>
                <a:ext cx="746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101.3 J</a:t>
                </a:r>
              </a:p>
            </p:txBody>
          </p:sp>
          <p:sp>
            <p:nvSpPr>
              <p:cNvPr id="67" name="Text Box 18"/>
              <p:cNvSpPr txBox="1">
                <a:spLocks noChangeArrowheads="1"/>
              </p:cNvSpPr>
              <p:nvPr/>
            </p:nvSpPr>
            <p:spPr bwMode="auto">
              <a:xfrm>
                <a:off x="4331" y="3657"/>
                <a:ext cx="71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1L</a:t>
                </a:r>
                <a:r>
                  <a:rPr kumimoji="0" lang="en-US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cs typeface="Arial" charset="0"/>
                  </a:rPr>
                  <a:t>•atm</a:t>
                </a:r>
                <a:endPara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8" name="Line 19"/>
              <p:cNvSpPr>
                <a:spLocks noChangeShapeType="1"/>
              </p:cNvSpPr>
              <p:nvPr/>
            </p:nvSpPr>
            <p:spPr bwMode="auto">
              <a:xfrm>
                <a:off x="4378" y="3696"/>
                <a:ext cx="62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65" name="Text Box 21"/>
            <p:cNvSpPr txBox="1">
              <a:spLocks noChangeArrowheads="1"/>
            </p:cNvSpPr>
            <p:nvPr/>
          </p:nvSpPr>
          <p:spPr bwMode="auto">
            <a:xfrm>
              <a:off x="4342" y="3624"/>
              <a:ext cx="92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 -1430 J</a:t>
              </a:r>
            </a:p>
          </p:txBody>
        </p:sp>
      </p:grpSp>
      <p:sp>
        <p:nvSpPr>
          <p:cNvPr id="69" name="Line 23"/>
          <p:cNvSpPr>
            <a:spLocks noChangeShapeType="1"/>
          </p:cNvSpPr>
          <p:nvPr/>
        </p:nvSpPr>
        <p:spPr bwMode="auto">
          <a:xfrm flipV="1">
            <a:off x="4056834" y="6006737"/>
            <a:ext cx="8382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0" name="Line 24"/>
          <p:cNvSpPr>
            <a:spLocks noChangeShapeType="1"/>
          </p:cNvSpPr>
          <p:nvPr/>
        </p:nvSpPr>
        <p:spPr bwMode="auto">
          <a:xfrm flipV="1">
            <a:off x="5428434" y="6235337"/>
            <a:ext cx="8382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862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utoUpdateAnimBg="0"/>
      <p:bldP spid="55" grpId="0" autoUpdateAnimBg="0"/>
      <p:bldP spid="56" grpId="0" autoUpdateAnimBg="0"/>
      <p:bldP spid="60" grpId="0" autoUpdateAnimBg="0"/>
      <p:bldP spid="61" grpId="0" autoUpdateAnimBg="0"/>
      <p:bldP spid="69" grpId="0" animBg="1"/>
      <p:bldP spid="7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439480" y="104735"/>
            <a:ext cx="6437423" cy="589774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Enthalpy of Chemical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Reactions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69735" y="5740228"/>
            <a:ext cx="2271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0" dirty="0">
                <a:latin typeface="Symbol" pitchFamily="18" charset="2"/>
              </a:rPr>
              <a:t>D</a:t>
            </a:r>
            <a:r>
              <a:rPr lang="en-US" altLang="en-US" b="0" i="1" dirty="0"/>
              <a:t>E</a:t>
            </a:r>
            <a:r>
              <a:rPr lang="en-US" altLang="en-US" b="0" dirty="0"/>
              <a:t> = </a:t>
            </a:r>
            <a:r>
              <a:rPr lang="en-US" altLang="en-US" b="0" dirty="0">
                <a:latin typeface="Symbol" pitchFamily="18" charset="2"/>
              </a:rPr>
              <a:t>D</a:t>
            </a:r>
            <a:r>
              <a:rPr lang="en-US" altLang="en-US" b="0" i="1" dirty="0"/>
              <a:t>H </a:t>
            </a:r>
            <a:r>
              <a:rPr lang="en-US" altLang="en-US" b="0" dirty="0"/>
              <a:t>- </a:t>
            </a:r>
            <a:r>
              <a:rPr lang="en-US" altLang="en-US" b="0" i="1" dirty="0"/>
              <a:t>P</a:t>
            </a:r>
            <a:r>
              <a:rPr lang="en-US" altLang="en-US" b="0" dirty="0">
                <a:latin typeface="Symbol" pitchFamily="18" charset="2"/>
              </a:rPr>
              <a:t>D</a:t>
            </a:r>
            <a:r>
              <a:rPr lang="en-US" altLang="en-US" b="0" i="1" dirty="0"/>
              <a:t>V 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93535" y="6318530"/>
            <a:ext cx="2347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0" dirty="0">
                <a:latin typeface="Symbol" pitchFamily="18" charset="2"/>
              </a:rPr>
              <a:t>D</a:t>
            </a:r>
            <a:r>
              <a:rPr lang="en-US" altLang="en-US" b="0" i="1" dirty="0"/>
              <a:t>H</a:t>
            </a:r>
            <a:r>
              <a:rPr lang="en-US" altLang="en-US" b="0" dirty="0"/>
              <a:t> = </a:t>
            </a:r>
            <a:r>
              <a:rPr lang="en-US" altLang="en-US" b="0" dirty="0">
                <a:latin typeface="Symbol" pitchFamily="18" charset="2"/>
              </a:rPr>
              <a:t>D</a:t>
            </a:r>
            <a:r>
              <a:rPr lang="en-US" altLang="en-US" b="0" i="1" dirty="0"/>
              <a:t>E </a:t>
            </a:r>
            <a:r>
              <a:rPr lang="en-US" altLang="en-US" b="0" dirty="0"/>
              <a:t>+ </a:t>
            </a:r>
            <a:r>
              <a:rPr lang="en-US" altLang="en-US" b="0" i="1" dirty="0"/>
              <a:t>P</a:t>
            </a:r>
            <a:r>
              <a:rPr lang="en-US" altLang="en-US" b="0" dirty="0">
                <a:latin typeface="Symbol" pitchFamily="18" charset="2"/>
              </a:rPr>
              <a:t>D</a:t>
            </a:r>
            <a:r>
              <a:rPr lang="en-US" altLang="en-US" b="0" i="1" dirty="0"/>
              <a:t>V 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5745" y="5164248"/>
            <a:ext cx="38379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0" i="1" dirty="0"/>
              <a:t>q</a:t>
            </a:r>
            <a:r>
              <a:rPr lang="en-US" altLang="en-US" b="0" dirty="0"/>
              <a:t> = </a:t>
            </a:r>
            <a:r>
              <a:rPr lang="en-US" altLang="en-US" b="0" dirty="0">
                <a:latin typeface="Symbol" pitchFamily="18" charset="2"/>
              </a:rPr>
              <a:t>D</a:t>
            </a:r>
            <a:r>
              <a:rPr lang="en-US" altLang="en-US" b="0" i="1" dirty="0"/>
              <a:t>H</a:t>
            </a:r>
            <a:r>
              <a:rPr lang="en-US" altLang="en-US" b="0" dirty="0"/>
              <a:t> </a:t>
            </a:r>
            <a:r>
              <a:rPr lang="en-US" altLang="en-US" b="0" dirty="0" smtClean="0"/>
              <a:t>     and     </a:t>
            </a:r>
            <a:r>
              <a:rPr lang="en-US" altLang="en-US" b="0" i="1" dirty="0" smtClean="0"/>
              <a:t>w</a:t>
            </a:r>
            <a:r>
              <a:rPr lang="en-US" altLang="en-US" b="0" dirty="0" smtClean="0"/>
              <a:t> </a:t>
            </a:r>
            <a:r>
              <a:rPr lang="en-US" altLang="en-US" b="0" dirty="0"/>
              <a:t>= -</a:t>
            </a:r>
            <a:r>
              <a:rPr lang="en-US" altLang="en-US" b="0" i="1" dirty="0"/>
              <a:t>P</a:t>
            </a:r>
            <a:r>
              <a:rPr lang="en-US" altLang="en-US" b="0" dirty="0">
                <a:latin typeface="Symbol" pitchFamily="18" charset="2"/>
              </a:rPr>
              <a:t>D</a:t>
            </a:r>
            <a:r>
              <a:rPr lang="en-US" altLang="en-US" b="0" i="1" dirty="0"/>
              <a:t>V</a:t>
            </a:r>
            <a:endParaRPr lang="en-US" altLang="en-US" b="0" dirty="0"/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18789" y="4120987"/>
            <a:ext cx="39046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dirty="0"/>
              <a:t>At constant pressure: </a:t>
            </a:r>
          </a:p>
        </p:txBody>
      </p:sp>
      <p:pic>
        <p:nvPicPr>
          <p:cNvPr id="9" name="Picture 16" descr="06_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"/>
          <a:stretch>
            <a:fillRect/>
          </a:stretch>
        </p:blipFill>
        <p:spPr bwMode="auto">
          <a:xfrm>
            <a:off x="4113153" y="4312692"/>
            <a:ext cx="4659583" cy="249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30240" y="2481255"/>
            <a:ext cx="1702710" cy="5232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</a:rPr>
              <a:t>Enthalpy</a:t>
            </a:r>
            <a:endParaRPr kumimoji="0" lang="en-US" altLang="en-US" sz="280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0240" y="751250"/>
            <a:ext cx="64732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Enthalpy and First law 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thermodynamics;</a:t>
            </a:r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9699" y="1235128"/>
            <a:ext cx="78264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If a chemical reaction is run at constant volume, then </a:t>
            </a:r>
            <a:r>
              <a:rPr lang="en-US" altLang="en-US" sz="2000" dirty="0" smtClean="0">
                <a:latin typeface="Symbol" pitchFamily="18" charset="2"/>
              </a:rPr>
              <a:t>D</a:t>
            </a:r>
            <a:r>
              <a:rPr lang="en-US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592216" y="1979878"/>
            <a:ext cx="19688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dirty="0">
                <a:latin typeface="Symbol" pitchFamily="18" charset="2"/>
              </a:rPr>
              <a:t>D</a:t>
            </a:r>
            <a:r>
              <a:rPr lang="en-US" sz="2400" i="1" dirty="0" smtClean="0">
                <a:latin typeface="TimesLTStd-Italic"/>
              </a:rPr>
              <a:t>E </a:t>
            </a:r>
            <a:r>
              <a:rPr lang="en-US" sz="2400" dirty="0" smtClean="0">
                <a:latin typeface="WWDOC01"/>
              </a:rPr>
              <a:t>= </a:t>
            </a:r>
            <a:r>
              <a:rPr lang="en-US" sz="2400" i="1" dirty="0">
                <a:latin typeface="TimesLTStd-Italic"/>
              </a:rPr>
              <a:t>q </a:t>
            </a:r>
            <a:r>
              <a:rPr lang="en-US" sz="2400" dirty="0" smtClean="0">
                <a:latin typeface="WWDOC01"/>
              </a:rPr>
              <a:t>- </a:t>
            </a:r>
            <a:r>
              <a:rPr lang="en-US" sz="2400" i="1" dirty="0" smtClean="0">
                <a:latin typeface="TimesLTStd-Italic"/>
              </a:rPr>
              <a:t>P</a:t>
            </a:r>
            <a:r>
              <a:rPr lang="en-US" altLang="en-US" sz="2400" dirty="0">
                <a:latin typeface="Symbol" pitchFamily="18" charset="2"/>
              </a:rPr>
              <a:t>D</a:t>
            </a:r>
            <a:r>
              <a:rPr lang="en-US" sz="2400" i="1" dirty="0" smtClean="0">
                <a:latin typeface="TimesLTStd-Italic"/>
              </a:rPr>
              <a:t>V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3933655" y="2419928"/>
            <a:ext cx="12859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dirty="0">
                <a:latin typeface="Symbol" pitchFamily="18" charset="2"/>
              </a:rPr>
              <a:t>D</a:t>
            </a:r>
            <a:r>
              <a:rPr lang="en-US" sz="2400" i="1" dirty="0" smtClean="0">
                <a:latin typeface="TimesLTStd-Italic"/>
              </a:rPr>
              <a:t>E </a:t>
            </a:r>
            <a:r>
              <a:rPr lang="en-US" sz="2400" dirty="0" smtClean="0">
                <a:latin typeface="WWDOC01"/>
              </a:rPr>
              <a:t>= </a:t>
            </a:r>
            <a:r>
              <a:rPr lang="en-US" sz="2400" i="1" dirty="0" smtClean="0">
                <a:latin typeface="TimesLTStd-Italic"/>
              </a:rPr>
              <a:t>q</a:t>
            </a:r>
            <a:r>
              <a:rPr lang="en-US" sz="2400" i="1" baseline="-25000" dirty="0" smtClean="0">
                <a:latin typeface="TimesLTStd-Italic"/>
              </a:rPr>
              <a:t>v</a:t>
            </a:r>
            <a:r>
              <a:rPr lang="en-US" sz="2400" i="1" dirty="0" smtClean="0">
                <a:latin typeface="TimesLTStd-Italic"/>
              </a:rPr>
              <a:t> </a:t>
            </a:r>
            <a:endParaRPr lang="en-US" sz="2400" dirty="0"/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666239" y="1557555"/>
            <a:ext cx="1655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0" dirty="0">
                <a:latin typeface="Symbol" pitchFamily="18" charset="2"/>
              </a:rPr>
              <a:t>D</a:t>
            </a:r>
            <a:r>
              <a:rPr lang="en-US" altLang="en-US" b="0" i="1" dirty="0"/>
              <a:t>E</a:t>
            </a:r>
            <a:r>
              <a:rPr lang="en-US" altLang="en-US" b="0" dirty="0"/>
              <a:t> = </a:t>
            </a:r>
            <a:r>
              <a:rPr lang="en-US" altLang="en-US" b="0" i="1" dirty="0"/>
              <a:t>q</a:t>
            </a:r>
            <a:r>
              <a:rPr lang="en-US" altLang="en-US" b="0" dirty="0"/>
              <a:t> + </a:t>
            </a:r>
            <a:r>
              <a:rPr lang="en-US" altLang="en-US" b="0" i="1" dirty="0"/>
              <a:t>w</a:t>
            </a:r>
            <a:endParaRPr lang="en-US" altLang="en-US" b="0" dirty="0"/>
          </a:p>
        </p:txBody>
      </p:sp>
      <p:sp>
        <p:nvSpPr>
          <p:cNvPr id="15" name="Rectangle 14"/>
          <p:cNvSpPr/>
          <p:nvPr/>
        </p:nvSpPr>
        <p:spPr>
          <a:xfrm>
            <a:off x="762056" y="4643203"/>
            <a:ext cx="21403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dirty="0">
                <a:latin typeface="Symbol" pitchFamily="18" charset="2"/>
              </a:rPr>
              <a:t>D</a:t>
            </a:r>
            <a:r>
              <a:rPr lang="en-US" sz="2400" i="1" dirty="0" smtClean="0">
                <a:latin typeface="TimesLTStd-Italic"/>
              </a:rPr>
              <a:t>E </a:t>
            </a:r>
            <a:r>
              <a:rPr lang="en-US" sz="2400" dirty="0" smtClean="0">
                <a:latin typeface="WWDOC01"/>
              </a:rPr>
              <a:t>= </a:t>
            </a:r>
            <a:r>
              <a:rPr lang="en-US" sz="2400" i="1" dirty="0" err="1" smtClean="0">
                <a:latin typeface="TimesLTStd-Italic"/>
              </a:rPr>
              <a:t>q</a:t>
            </a:r>
            <a:r>
              <a:rPr lang="en-US" sz="2400" i="1" baseline="-25000" dirty="0" err="1" smtClean="0">
                <a:latin typeface="TimesLTStd-Italic"/>
              </a:rPr>
              <a:t>p</a:t>
            </a:r>
            <a:r>
              <a:rPr lang="en-US" sz="2400" i="1" dirty="0" smtClean="0">
                <a:latin typeface="TimesLTStd-Italic"/>
              </a:rPr>
              <a:t> </a:t>
            </a:r>
            <a:r>
              <a:rPr lang="en-US" sz="2400" dirty="0" smtClean="0">
                <a:latin typeface="WWDOC01"/>
              </a:rPr>
              <a:t>- </a:t>
            </a:r>
            <a:r>
              <a:rPr lang="en-US" sz="2400" i="1" dirty="0" smtClean="0">
                <a:latin typeface="TimesLTStd-Italic"/>
              </a:rPr>
              <a:t>P</a:t>
            </a:r>
            <a:r>
              <a:rPr lang="en-US" altLang="en-US" sz="2400" dirty="0">
                <a:latin typeface="Symbol" pitchFamily="18" charset="2"/>
              </a:rPr>
              <a:t>D</a:t>
            </a:r>
            <a:r>
              <a:rPr lang="en-US" sz="2400" i="1" dirty="0" smtClean="0">
                <a:latin typeface="TimesLTStd-Italic"/>
              </a:rPr>
              <a:t>V</a:t>
            </a:r>
            <a:endParaRPr lang="en-US" sz="2400" dirty="0"/>
          </a:p>
        </p:txBody>
      </p:sp>
      <p:sp>
        <p:nvSpPr>
          <p:cNvPr id="17" name="Rectangle 16"/>
          <p:cNvSpPr/>
          <p:nvPr/>
        </p:nvSpPr>
        <p:spPr>
          <a:xfrm>
            <a:off x="3933655" y="3503679"/>
            <a:ext cx="17219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>
                <a:latin typeface="TimesLTStd-Italic"/>
              </a:rPr>
              <a:t>H </a:t>
            </a:r>
            <a:r>
              <a:rPr lang="en-US" sz="2400" dirty="0" smtClean="0">
                <a:latin typeface="WWDOC01"/>
              </a:rPr>
              <a:t>= </a:t>
            </a:r>
            <a:r>
              <a:rPr lang="en-US" sz="2400" i="1" dirty="0" smtClean="0">
                <a:latin typeface="TimesLTStd-Italic"/>
              </a:rPr>
              <a:t>E</a:t>
            </a:r>
            <a:r>
              <a:rPr lang="en-US" sz="2400" dirty="0" smtClean="0">
                <a:latin typeface="WWDOC01"/>
              </a:rPr>
              <a:t> + </a:t>
            </a:r>
            <a:r>
              <a:rPr lang="en-US" sz="2400" i="1" dirty="0" smtClean="0">
                <a:latin typeface="TimesLTStd-Italic"/>
              </a:rPr>
              <a:t>PV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140527" y="2989167"/>
            <a:ext cx="89119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new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thermodynamic function of a system called </a:t>
            </a:r>
            <a:r>
              <a:rPr lang="en-US" sz="2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enthalpy 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</a:t>
            </a:r>
            <a:r>
              <a:rPr lang="en-US" sz="2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 </a:t>
            </a:r>
            <a:r>
              <a:rPr 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486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/>
      <p:bldP spid="8" grpId="0"/>
      <p:bldP spid="10" grpId="0" animBg="1"/>
      <p:bldP spid="3" grpId="0"/>
      <p:bldP spid="11" grpId="0"/>
      <p:bldP spid="13" grpId="0"/>
      <p:bldP spid="14" grpId="0" autoUpdateAnimBg="0"/>
      <p:bldP spid="15" grpId="0"/>
      <p:bldP spid="17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439480" y="104735"/>
            <a:ext cx="6437423" cy="589774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Enthalpy of Chemical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Reactions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08537" y="829876"/>
            <a:ext cx="4868640" cy="4616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kern="0" dirty="0">
                <a:solidFill>
                  <a:srgbClr val="0070C0"/>
                </a:solidFill>
              </a:rPr>
              <a:t>Enthalpy of Chemical Reactions</a:t>
            </a:r>
            <a:endParaRPr kumimoji="0" lang="en-US" altLang="en-US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6856" y="1396510"/>
            <a:ext cx="43869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For any reaction of 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type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27786" y="199689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Reactants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products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048748" y="2227731"/>
            <a:ext cx="530076" cy="136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56857" y="3960253"/>
            <a:ext cx="8763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Enthalpy of </a:t>
            </a:r>
            <a:r>
              <a:rPr lang="en-US" sz="2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reaction, </a:t>
            </a:r>
            <a:r>
              <a:rPr lang="en-US" altLang="en-US" sz="2400" dirty="0" smtClean="0">
                <a:solidFill>
                  <a:srgbClr val="0070C0"/>
                </a:solidFill>
                <a:latin typeface="Symbol" pitchFamily="18" charset="2"/>
              </a:rPr>
              <a:t>D</a:t>
            </a:r>
            <a:r>
              <a:rPr lang="en-US" sz="24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difference between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the enthalpies of the products and the enthalpies of the reactants: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256857" y="2725400"/>
            <a:ext cx="8763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en-US" i="1" dirty="0">
                <a:solidFill>
                  <a:srgbClr val="0070C0"/>
                </a:solidFill>
              </a:rPr>
              <a:t>Enthalpy (H)</a:t>
            </a:r>
            <a:r>
              <a:rPr lang="en-US" altLang="en-US" b="0" dirty="0"/>
              <a:t> is used to quantify the heat flow into or out of a system in a process that occurs at constant pressure.</a:t>
            </a:r>
            <a:endParaRPr lang="en-US" altLang="en-US" i="1" dirty="0"/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2406811" y="5190744"/>
            <a:ext cx="47596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>
                <a:latin typeface="Symbol" pitchFamily="18" charset="2"/>
              </a:rPr>
              <a:t>D</a:t>
            </a:r>
            <a:r>
              <a:rPr lang="en-US" altLang="en-US" b="0" i="1" dirty="0"/>
              <a:t>H</a:t>
            </a:r>
            <a:r>
              <a:rPr lang="en-US" altLang="en-US" b="0" dirty="0"/>
              <a:t> = </a:t>
            </a:r>
            <a:r>
              <a:rPr lang="en-US" altLang="en-US" b="0" i="1" dirty="0"/>
              <a:t>H</a:t>
            </a:r>
            <a:r>
              <a:rPr lang="en-US" altLang="en-US" b="0" dirty="0"/>
              <a:t> (products) – </a:t>
            </a:r>
            <a:r>
              <a:rPr lang="en-US" altLang="en-US" b="0" i="1" dirty="0"/>
              <a:t>H</a:t>
            </a:r>
            <a:r>
              <a:rPr lang="en-US" altLang="en-US" b="0" dirty="0"/>
              <a:t> (reactants)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433069" y="6009272"/>
            <a:ext cx="83601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000" b="0" dirty="0">
                <a:latin typeface="Symbol" pitchFamily="18" charset="2"/>
              </a:rPr>
              <a:t>D</a:t>
            </a:r>
            <a:r>
              <a:rPr lang="en-US" altLang="en-US" sz="2000" b="0" i="1" dirty="0"/>
              <a:t>H</a:t>
            </a:r>
            <a:r>
              <a:rPr lang="en-US" altLang="en-US" sz="2000" b="0" dirty="0"/>
              <a:t> = heat given off or absorbed during a reaction </a:t>
            </a:r>
            <a:r>
              <a:rPr lang="en-US" altLang="en-US" sz="2000" dirty="0"/>
              <a:t>at constant pressure</a:t>
            </a:r>
          </a:p>
        </p:txBody>
      </p:sp>
    </p:spTree>
    <p:extLst>
      <p:ext uri="{BB962C8B-B14F-4D97-AF65-F5344CB8AC3E}">
        <p14:creationId xmlns:p14="http://schemas.microsoft.com/office/powerpoint/2010/main" val="220084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 autoUpdateAnimBg="0"/>
      <p:bldP spid="21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439480" y="104735"/>
            <a:ext cx="6437423" cy="589774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Enthalpy of Chemical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Reactions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106763" y="6107602"/>
            <a:ext cx="21804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000" b="0" i="1" dirty="0" err="1"/>
              <a:t>H</a:t>
            </a:r>
            <a:r>
              <a:rPr lang="en-US" altLang="en-US" sz="2000" b="0" baseline="-25000" dirty="0" err="1"/>
              <a:t>products</a:t>
            </a:r>
            <a:r>
              <a:rPr lang="en-US" altLang="en-US" sz="2000" b="0" baseline="-25000" dirty="0"/>
              <a:t> </a:t>
            </a:r>
            <a:r>
              <a:rPr lang="en-US" altLang="en-US" sz="2000" b="0" dirty="0"/>
              <a:t>&lt; </a:t>
            </a:r>
            <a:r>
              <a:rPr lang="en-US" altLang="en-US" sz="2000" b="0" i="1" dirty="0" err="1"/>
              <a:t>H</a:t>
            </a:r>
            <a:r>
              <a:rPr lang="en-US" altLang="en-US" sz="2000" b="0" baseline="-25000" dirty="0" err="1"/>
              <a:t>reactants</a:t>
            </a:r>
            <a:endParaRPr lang="en-US" altLang="en-US" sz="2000" b="0" i="1" dirty="0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6087930" y="6107602"/>
            <a:ext cx="21804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000" b="0" i="1"/>
              <a:t>H</a:t>
            </a:r>
            <a:r>
              <a:rPr lang="en-US" altLang="en-US" sz="2000" b="0" baseline="-25000"/>
              <a:t>products </a:t>
            </a:r>
            <a:r>
              <a:rPr lang="en-US" altLang="en-US" sz="2000" b="0"/>
              <a:t>&gt; </a:t>
            </a:r>
            <a:r>
              <a:rPr lang="en-US" altLang="en-US" sz="2000" b="0" i="1"/>
              <a:t>H</a:t>
            </a:r>
            <a:r>
              <a:rPr lang="en-US" altLang="en-US" sz="2000" b="0" baseline="-25000"/>
              <a:t>reactants</a:t>
            </a:r>
            <a:endParaRPr lang="en-US" altLang="en-US" sz="2000" b="0" i="1"/>
          </a:p>
        </p:txBody>
      </p:sp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11" y="2585142"/>
            <a:ext cx="3469367" cy="3409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866" y="2585143"/>
            <a:ext cx="4192353" cy="3409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400465"/>
            <a:ext cx="453281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For an </a:t>
            </a:r>
            <a:r>
              <a:rPr lang="en-US" sz="2400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endothermic process </a:t>
            </a:r>
            <a:r>
              <a:rPr lang="en-US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28600" algn="just">
              <a:lnSpc>
                <a:spcPct val="150000"/>
              </a:lnSpc>
            </a:pPr>
            <a:r>
              <a:rPr lang="en-US" altLang="en-US" sz="2000" dirty="0">
                <a:latin typeface="Symbol" pitchFamily="18" charset="2"/>
              </a:rPr>
              <a:t>D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positive (that is, </a:t>
            </a:r>
            <a:r>
              <a:rPr lang="en-US" altLang="en-US" sz="2000" dirty="0">
                <a:latin typeface="Symbol" pitchFamily="18" charset="2"/>
              </a:rPr>
              <a:t>D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0).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08537" y="829876"/>
            <a:ext cx="4868640" cy="4616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kern="0" dirty="0">
                <a:solidFill>
                  <a:srgbClr val="0070C0"/>
                </a:solidFill>
              </a:rPr>
              <a:t>Enthalpy of Chemical Reactions</a:t>
            </a:r>
            <a:endParaRPr kumimoji="0" lang="en-US" altLang="en-US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719502" y="1400465"/>
            <a:ext cx="429114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sz="2400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exothermic </a:t>
            </a:r>
            <a:r>
              <a:rPr lang="en-US" sz="2400" b="1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n-US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7338" algn="just">
              <a:lnSpc>
                <a:spcPct val="150000"/>
              </a:lnSpc>
            </a:pPr>
            <a:r>
              <a:rPr lang="en-US" altLang="en-US" sz="2000" dirty="0">
                <a:latin typeface="Symbol" pitchFamily="18" charset="2"/>
              </a:rPr>
              <a:t>D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is negative (that is, </a:t>
            </a:r>
            <a:r>
              <a:rPr lang="en-US" altLang="en-US" sz="2000" dirty="0">
                <a:latin typeface="Symbol" pitchFamily="18" charset="2"/>
              </a:rPr>
              <a:t>D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&lt;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0).</a:t>
            </a:r>
          </a:p>
        </p:txBody>
      </p:sp>
    </p:spTree>
    <p:extLst>
      <p:ext uri="{BB962C8B-B14F-4D97-AF65-F5344CB8AC3E}">
        <p14:creationId xmlns:p14="http://schemas.microsoft.com/office/powerpoint/2010/main" val="2189514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9" grpId="0" autoUpdateAnimBg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439480" y="104735"/>
            <a:ext cx="6437423" cy="589774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Enthalpy of Chemical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Reactions</a:t>
            </a:r>
          </a:p>
        </p:txBody>
      </p:sp>
      <p:grpSp>
        <p:nvGrpSpPr>
          <p:cNvPr id="12" name="Group 17"/>
          <p:cNvGrpSpPr>
            <a:grpSpLocks/>
          </p:cNvGrpSpPr>
          <p:nvPr/>
        </p:nvGrpSpPr>
        <p:grpSpPr bwMode="auto">
          <a:xfrm>
            <a:off x="2335211" y="6270080"/>
            <a:ext cx="5665788" cy="469900"/>
            <a:chOff x="1450" y="3648"/>
            <a:chExt cx="3569" cy="296"/>
          </a:xfrm>
        </p:grpSpPr>
        <p:grpSp>
          <p:nvGrpSpPr>
            <p:cNvPr id="13" name="Group 9"/>
            <p:cNvGrpSpPr>
              <a:grpSpLocks/>
            </p:cNvGrpSpPr>
            <p:nvPr/>
          </p:nvGrpSpPr>
          <p:grpSpPr bwMode="auto">
            <a:xfrm>
              <a:off x="1450" y="3656"/>
              <a:ext cx="1798" cy="288"/>
              <a:chOff x="974" y="3504"/>
              <a:chExt cx="1798" cy="288"/>
            </a:xfrm>
          </p:grpSpPr>
          <p:sp>
            <p:nvSpPr>
              <p:cNvPr id="15" name="Line 6"/>
              <p:cNvSpPr>
                <a:spLocks noChangeShapeType="1"/>
              </p:cNvSpPr>
              <p:nvPr/>
            </p:nvSpPr>
            <p:spPr bwMode="auto">
              <a:xfrm>
                <a:off x="1696" y="3664"/>
                <a:ext cx="4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Text Box 7"/>
              <p:cNvSpPr txBox="1">
                <a:spLocks noChangeArrowheads="1"/>
              </p:cNvSpPr>
              <p:nvPr/>
            </p:nvSpPr>
            <p:spPr bwMode="auto">
              <a:xfrm>
                <a:off x="974" y="3504"/>
                <a:ext cx="179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b="0" dirty="0"/>
                  <a:t>H</a:t>
                </a:r>
                <a:r>
                  <a:rPr lang="en-US" altLang="en-US" b="0" baseline="-25000" dirty="0"/>
                  <a:t>2</a:t>
                </a:r>
                <a:r>
                  <a:rPr lang="en-US" altLang="en-US" b="0" dirty="0"/>
                  <a:t>O </a:t>
                </a:r>
                <a:r>
                  <a:rPr lang="en-US" altLang="en-US" sz="2000" b="0" dirty="0"/>
                  <a:t>(</a:t>
                </a:r>
                <a:r>
                  <a:rPr lang="en-US" altLang="en-US" sz="2000" b="0" i="1" dirty="0"/>
                  <a:t>s</a:t>
                </a:r>
                <a:r>
                  <a:rPr lang="en-US" altLang="en-US" sz="2000" b="0" dirty="0"/>
                  <a:t>)</a:t>
                </a:r>
                <a:r>
                  <a:rPr lang="en-US" altLang="en-US" b="0" dirty="0"/>
                  <a:t>          H</a:t>
                </a:r>
                <a:r>
                  <a:rPr lang="en-US" altLang="en-US" b="0" baseline="-25000" dirty="0"/>
                  <a:t>2</a:t>
                </a:r>
                <a:r>
                  <a:rPr lang="en-US" altLang="en-US" b="0" dirty="0"/>
                  <a:t>O </a:t>
                </a:r>
                <a:r>
                  <a:rPr lang="en-US" altLang="en-US" sz="2000" b="0" dirty="0"/>
                  <a:t>(</a:t>
                </a:r>
                <a:r>
                  <a:rPr lang="en-US" altLang="en-US" sz="2000" b="0" i="1" dirty="0"/>
                  <a:t>l</a:t>
                </a:r>
                <a:r>
                  <a:rPr lang="en-US" altLang="en-US" sz="2000" b="0" dirty="0"/>
                  <a:t>)</a:t>
                </a:r>
                <a:endParaRPr lang="en-US" altLang="en-US" b="0" dirty="0"/>
              </a:p>
            </p:txBody>
          </p:sp>
        </p:grp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3447" y="3648"/>
              <a:ext cx="15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>
                  <a:latin typeface="Symbol" pitchFamily="18" charset="2"/>
                </a:rPr>
                <a:t>D</a:t>
              </a:r>
              <a:r>
                <a:rPr lang="en-US" altLang="en-US" b="0" i="1"/>
                <a:t>H </a:t>
              </a:r>
              <a:r>
                <a:rPr lang="en-US" altLang="en-US" b="0"/>
                <a:t>= 6.01 kJ/mol</a:t>
              </a:r>
            </a:p>
          </p:txBody>
        </p:sp>
      </p:grp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4312100" y="3602251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0"/>
              <a:t>System absorbs heat</a:t>
            </a: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4312100" y="4338851"/>
            <a:ext cx="1897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0"/>
              <a:t>Endothermic</a:t>
            </a: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4312100" y="5075451"/>
            <a:ext cx="11064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0">
                <a:latin typeface="Symbol" pitchFamily="18" charset="2"/>
              </a:rPr>
              <a:t>D</a:t>
            </a:r>
            <a:r>
              <a:rPr lang="en-US" altLang="en-US" b="0" i="1"/>
              <a:t>H</a:t>
            </a:r>
            <a:r>
              <a:rPr lang="en-US" altLang="en-US" b="0"/>
              <a:t> &gt; 0</a:t>
            </a:r>
          </a:p>
        </p:txBody>
      </p:sp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2363786" y="3547518"/>
            <a:ext cx="12192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" name="Text Box 16"/>
          <p:cNvSpPr txBox="1">
            <a:spLocks noChangeArrowheads="1"/>
          </p:cNvSpPr>
          <p:nvPr/>
        </p:nvSpPr>
        <p:spPr bwMode="auto">
          <a:xfrm>
            <a:off x="453832" y="5666771"/>
            <a:ext cx="84087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000" b="0" dirty="0"/>
              <a:t>6.01 kJ are absorbed for every 1 mole of ice that melts at 0</a:t>
            </a:r>
            <a:r>
              <a:rPr lang="en-US" altLang="en-US" sz="2000" b="0" baseline="30000" dirty="0"/>
              <a:t>0</a:t>
            </a:r>
            <a:r>
              <a:rPr lang="en-US" altLang="en-US" sz="2000" b="0" dirty="0"/>
              <a:t>C and 1 atm.</a:t>
            </a:r>
          </a:p>
        </p:txBody>
      </p:sp>
      <p:sp>
        <p:nvSpPr>
          <p:cNvPr id="23" name="Oval 18"/>
          <p:cNvSpPr>
            <a:spLocks noChangeArrowheads="1"/>
          </p:cNvSpPr>
          <p:nvPr/>
        </p:nvSpPr>
        <p:spPr bwMode="auto">
          <a:xfrm>
            <a:off x="5383211" y="6201001"/>
            <a:ext cx="2743200" cy="6096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24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32" y="2494939"/>
            <a:ext cx="3238002" cy="3144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95796" y="796013"/>
            <a:ext cx="4201791" cy="4616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kern="0" dirty="0">
                <a:solidFill>
                  <a:srgbClr val="0070C0"/>
                </a:solidFill>
              </a:rPr>
              <a:t>Thermochemical Equations</a:t>
            </a: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4332286" y="2741554"/>
            <a:ext cx="3794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0" dirty="0">
                <a:solidFill>
                  <a:srgbClr val="0070C0"/>
                </a:solidFill>
              </a:rPr>
              <a:t>Is </a:t>
            </a:r>
            <a:r>
              <a:rPr lang="en-US" altLang="en-US" b="0" dirty="0">
                <a:solidFill>
                  <a:srgbClr val="0070C0"/>
                </a:solidFill>
                <a:latin typeface="Symbol" pitchFamily="18" charset="2"/>
              </a:rPr>
              <a:t>D</a:t>
            </a:r>
            <a:r>
              <a:rPr lang="en-US" altLang="en-US" b="0" i="1" dirty="0">
                <a:solidFill>
                  <a:srgbClr val="0070C0"/>
                </a:solidFill>
              </a:rPr>
              <a:t>H</a:t>
            </a:r>
            <a:r>
              <a:rPr lang="en-US" altLang="en-US" b="0" dirty="0">
                <a:solidFill>
                  <a:srgbClr val="0070C0"/>
                </a:solidFill>
              </a:rPr>
              <a:t> negative or positive?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5796" y="1186660"/>
            <a:ext cx="88979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Thermochemical equations</a:t>
            </a:r>
            <a:r>
              <a:rPr 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show the enthalpy changes as well as the 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mass relationships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990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utoUpdateAnimBg="0"/>
      <p:bldP spid="19" grpId="0" autoUpdateAnimBg="0"/>
      <p:bldP spid="20" grpId="0" autoUpdateAnimBg="0"/>
      <p:bldP spid="22" grpId="0" autoUpdateAnimBg="0"/>
      <p:bldP spid="23" grpId="0" animBg="1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439480" y="104735"/>
            <a:ext cx="6437423" cy="589774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Enthalpy of Chemical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Reactions</a:t>
            </a:r>
          </a:p>
        </p:txBody>
      </p:sp>
      <p:grpSp>
        <p:nvGrpSpPr>
          <p:cNvPr id="27" name="Group 19"/>
          <p:cNvGrpSpPr>
            <a:grpSpLocks/>
          </p:cNvGrpSpPr>
          <p:nvPr/>
        </p:nvGrpSpPr>
        <p:grpSpPr bwMode="auto">
          <a:xfrm>
            <a:off x="435316" y="6139134"/>
            <a:ext cx="8356600" cy="469900"/>
            <a:chOff x="139" y="3688"/>
            <a:chExt cx="5264" cy="296"/>
          </a:xfrm>
        </p:grpSpPr>
        <p:grpSp>
          <p:nvGrpSpPr>
            <p:cNvPr id="28" name="Group 18"/>
            <p:cNvGrpSpPr>
              <a:grpSpLocks/>
            </p:cNvGrpSpPr>
            <p:nvPr/>
          </p:nvGrpSpPr>
          <p:grpSpPr bwMode="auto">
            <a:xfrm>
              <a:off x="139" y="3696"/>
              <a:ext cx="3460" cy="288"/>
              <a:chOff x="157" y="3888"/>
              <a:chExt cx="3460" cy="288"/>
            </a:xfrm>
          </p:grpSpPr>
          <p:sp>
            <p:nvSpPr>
              <p:cNvPr id="30" name="Line 6"/>
              <p:cNvSpPr>
                <a:spLocks noChangeShapeType="1"/>
              </p:cNvSpPr>
              <p:nvPr/>
            </p:nvSpPr>
            <p:spPr bwMode="auto">
              <a:xfrm>
                <a:off x="1688" y="4048"/>
                <a:ext cx="4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Text Box 7"/>
              <p:cNvSpPr txBox="1">
                <a:spLocks noChangeArrowheads="1"/>
              </p:cNvSpPr>
              <p:nvPr/>
            </p:nvSpPr>
            <p:spPr bwMode="auto">
              <a:xfrm>
                <a:off x="157" y="3888"/>
                <a:ext cx="346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b="0"/>
                  <a:t>CH</a:t>
                </a:r>
                <a:r>
                  <a:rPr lang="en-US" altLang="en-US" b="0" baseline="-25000"/>
                  <a:t>4</a:t>
                </a:r>
                <a:r>
                  <a:rPr lang="en-US" altLang="en-US" b="0"/>
                  <a:t> </a:t>
                </a:r>
                <a:r>
                  <a:rPr lang="en-US" altLang="en-US" sz="2000" b="0"/>
                  <a:t>(</a:t>
                </a:r>
                <a:r>
                  <a:rPr lang="en-US" altLang="en-US" sz="2000" b="0" i="1"/>
                  <a:t>g</a:t>
                </a:r>
                <a:r>
                  <a:rPr lang="en-US" altLang="en-US" sz="2000" b="0"/>
                  <a:t>) </a:t>
                </a:r>
                <a:r>
                  <a:rPr lang="en-US" altLang="en-US" b="0"/>
                  <a:t>+ 2O</a:t>
                </a:r>
                <a:r>
                  <a:rPr lang="en-US" altLang="en-US" b="0" baseline="-25000"/>
                  <a:t>2</a:t>
                </a:r>
                <a:r>
                  <a:rPr lang="en-US" altLang="en-US" b="0"/>
                  <a:t> </a:t>
                </a:r>
                <a:r>
                  <a:rPr lang="en-US" altLang="en-US" sz="2000" b="0"/>
                  <a:t>(</a:t>
                </a:r>
                <a:r>
                  <a:rPr lang="en-US" altLang="en-US" sz="2000" b="0" i="1"/>
                  <a:t>g)</a:t>
                </a:r>
                <a:r>
                  <a:rPr lang="en-US" altLang="en-US" b="0"/>
                  <a:t>         CO</a:t>
                </a:r>
                <a:r>
                  <a:rPr lang="en-US" altLang="en-US" b="0" baseline="-25000"/>
                  <a:t>2</a:t>
                </a:r>
                <a:r>
                  <a:rPr lang="en-US" altLang="en-US" b="0"/>
                  <a:t> </a:t>
                </a:r>
                <a:r>
                  <a:rPr lang="en-US" altLang="en-US" sz="2000" b="0"/>
                  <a:t>(</a:t>
                </a:r>
                <a:r>
                  <a:rPr lang="en-US" altLang="en-US" sz="2000" b="0" i="1"/>
                  <a:t>g)</a:t>
                </a:r>
                <a:r>
                  <a:rPr lang="en-US" altLang="en-US" b="0" i="1"/>
                  <a:t> + </a:t>
                </a:r>
                <a:r>
                  <a:rPr lang="en-US" altLang="en-US" b="0"/>
                  <a:t>2H</a:t>
                </a:r>
                <a:r>
                  <a:rPr lang="en-US" altLang="en-US" b="0" baseline="-25000"/>
                  <a:t>2</a:t>
                </a:r>
                <a:r>
                  <a:rPr lang="en-US" altLang="en-US" b="0"/>
                  <a:t>O </a:t>
                </a:r>
                <a:r>
                  <a:rPr lang="en-US" altLang="en-US" sz="2000" b="0"/>
                  <a:t>(</a:t>
                </a:r>
                <a:r>
                  <a:rPr lang="en-US" altLang="en-US" sz="2000" b="0" i="1"/>
                  <a:t>l</a:t>
                </a:r>
                <a:r>
                  <a:rPr lang="en-US" altLang="en-US" sz="2000" b="0"/>
                  <a:t>)</a:t>
                </a:r>
                <a:endParaRPr lang="en-US" altLang="en-US" b="0"/>
              </a:p>
            </p:txBody>
          </p:sp>
        </p:grpSp>
        <p:sp>
          <p:nvSpPr>
            <p:cNvPr id="29" name="Text Box 8"/>
            <p:cNvSpPr txBox="1">
              <a:spLocks noChangeArrowheads="1"/>
            </p:cNvSpPr>
            <p:nvPr/>
          </p:nvSpPr>
          <p:spPr bwMode="auto">
            <a:xfrm>
              <a:off x="3660" y="3688"/>
              <a:ext cx="174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>
                  <a:latin typeface="Symbol" pitchFamily="18" charset="2"/>
                </a:rPr>
                <a:t>D</a:t>
              </a:r>
              <a:r>
                <a:rPr lang="en-US" altLang="en-US" b="0" i="1"/>
                <a:t>H </a:t>
              </a:r>
              <a:r>
                <a:rPr lang="en-US" altLang="en-US" b="0"/>
                <a:t>= -890.4 kJ/mol</a:t>
              </a:r>
            </a:p>
          </p:txBody>
        </p:sp>
      </p:grpSp>
      <p:sp>
        <p:nvSpPr>
          <p:cNvPr id="33" name="Text Box 9"/>
          <p:cNvSpPr txBox="1">
            <a:spLocks noChangeArrowheads="1"/>
          </p:cNvSpPr>
          <p:nvPr/>
        </p:nvSpPr>
        <p:spPr bwMode="auto">
          <a:xfrm>
            <a:off x="4821578" y="1842051"/>
            <a:ext cx="3794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0" dirty="0">
                <a:solidFill>
                  <a:srgbClr val="0070C0"/>
                </a:solidFill>
              </a:rPr>
              <a:t>Is </a:t>
            </a:r>
            <a:r>
              <a:rPr lang="en-US" altLang="en-US" b="0" dirty="0">
                <a:solidFill>
                  <a:srgbClr val="0070C0"/>
                </a:solidFill>
                <a:latin typeface="Symbol" pitchFamily="18" charset="2"/>
              </a:rPr>
              <a:t>D</a:t>
            </a:r>
            <a:r>
              <a:rPr lang="en-US" altLang="en-US" b="0" i="1" dirty="0">
                <a:solidFill>
                  <a:srgbClr val="0070C0"/>
                </a:solidFill>
              </a:rPr>
              <a:t>H</a:t>
            </a:r>
            <a:r>
              <a:rPr lang="en-US" altLang="en-US" b="0" dirty="0">
                <a:solidFill>
                  <a:srgbClr val="0070C0"/>
                </a:solidFill>
              </a:rPr>
              <a:t> negative or positive?</a:t>
            </a:r>
          </a:p>
        </p:txBody>
      </p:sp>
      <p:sp>
        <p:nvSpPr>
          <p:cNvPr id="34" name="Text Box 10"/>
          <p:cNvSpPr txBox="1">
            <a:spLocks noChangeArrowheads="1"/>
          </p:cNvSpPr>
          <p:nvPr/>
        </p:nvSpPr>
        <p:spPr bwMode="auto">
          <a:xfrm>
            <a:off x="4821578" y="2578651"/>
            <a:ext cx="3097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0"/>
              <a:t>System gives off heat</a:t>
            </a:r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4821578" y="3315251"/>
            <a:ext cx="1709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0"/>
              <a:t>Exothermic</a:t>
            </a:r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4821578" y="4051851"/>
            <a:ext cx="11064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0">
                <a:latin typeface="Symbol" pitchFamily="18" charset="2"/>
              </a:rPr>
              <a:t>D</a:t>
            </a:r>
            <a:r>
              <a:rPr lang="en-US" altLang="en-US" b="0" i="1"/>
              <a:t>H</a:t>
            </a:r>
            <a:r>
              <a:rPr lang="en-US" altLang="en-US" b="0"/>
              <a:t> &lt; 0</a:t>
            </a:r>
          </a:p>
        </p:txBody>
      </p:sp>
      <p:sp>
        <p:nvSpPr>
          <p:cNvPr id="37" name="Text Box 14"/>
          <p:cNvSpPr txBox="1">
            <a:spLocks noChangeArrowheads="1"/>
          </p:cNvSpPr>
          <p:nvPr/>
        </p:nvSpPr>
        <p:spPr bwMode="auto">
          <a:xfrm>
            <a:off x="435316" y="4976499"/>
            <a:ext cx="852848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000" b="0" dirty="0"/>
              <a:t>890.4 kJ are released for every 1 mole of methane that is combusted at 25</a:t>
            </a:r>
            <a:r>
              <a:rPr lang="en-US" altLang="en-US" sz="2000" b="0" baseline="30000" dirty="0"/>
              <a:t>0</a:t>
            </a:r>
            <a:r>
              <a:rPr lang="en-US" altLang="en-US" sz="2000" b="0" dirty="0"/>
              <a:t>C and 1 atm.</a:t>
            </a:r>
          </a:p>
        </p:txBody>
      </p:sp>
      <p:sp>
        <p:nvSpPr>
          <p:cNvPr id="38" name="Oval 15"/>
          <p:cNvSpPr>
            <a:spLocks noChangeArrowheads="1"/>
          </p:cNvSpPr>
          <p:nvPr/>
        </p:nvSpPr>
        <p:spPr bwMode="auto">
          <a:xfrm>
            <a:off x="5921716" y="6037534"/>
            <a:ext cx="2946400" cy="685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" name="Rectangle 13"/>
          <p:cNvSpPr>
            <a:spLocks noChangeArrowheads="1"/>
          </p:cNvSpPr>
          <p:nvPr/>
        </p:nvSpPr>
        <p:spPr bwMode="auto">
          <a:xfrm>
            <a:off x="2536372" y="3423421"/>
            <a:ext cx="14478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40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72" y="1720341"/>
            <a:ext cx="3733800" cy="3036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95796" y="796013"/>
            <a:ext cx="4201791" cy="4616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kern="0" dirty="0">
                <a:solidFill>
                  <a:srgbClr val="0070C0"/>
                </a:solidFill>
              </a:rPr>
              <a:t>Thermochemical Equations</a:t>
            </a:r>
          </a:p>
        </p:txBody>
      </p:sp>
    </p:spTree>
    <p:extLst>
      <p:ext uri="{BB962C8B-B14F-4D97-AF65-F5344CB8AC3E}">
        <p14:creationId xmlns:p14="http://schemas.microsoft.com/office/powerpoint/2010/main" val="257024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 autoUpdateAnimBg="0"/>
      <p:bldP spid="35" grpId="0" autoUpdateAnimBg="0"/>
      <p:bldP spid="36" grpId="0" autoUpdateAnimBg="0"/>
      <p:bldP spid="37" grpId="0" autoUpdateAnimBg="0"/>
      <p:bldP spid="3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439480" y="104735"/>
            <a:ext cx="6437423" cy="589774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Enthalpy of Chemical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Reactions</a:t>
            </a:r>
          </a:p>
        </p:txBody>
      </p:sp>
      <p:grpSp>
        <p:nvGrpSpPr>
          <p:cNvPr id="17" name="Group 2"/>
          <p:cNvGrpSpPr>
            <a:grpSpLocks/>
          </p:cNvGrpSpPr>
          <p:nvPr/>
        </p:nvGrpSpPr>
        <p:grpSpPr bwMode="auto">
          <a:xfrm>
            <a:off x="2070781" y="2581644"/>
            <a:ext cx="5665787" cy="469900"/>
            <a:chOff x="1450" y="3648"/>
            <a:chExt cx="3569" cy="296"/>
          </a:xfrm>
        </p:grpSpPr>
        <p:grpSp>
          <p:nvGrpSpPr>
            <p:cNvPr id="18" name="Group 3"/>
            <p:cNvGrpSpPr>
              <a:grpSpLocks/>
            </p:cNvGrpSpPr>
            <p:nvPr/>
          </p:nvGrpSpPr>
          <p:grpSpPr bwMode="auto">
            <a:xfrm>
              <a:off x="1450" y="3656"/>
              <a:ext cx="1798" cy="288"/>
              <a:chOff x="974" y="3504"/>
              <a:chExt cx="1798" cy="288"/>
            </a:xfrm>
          </p:grpSpPr>
          <p:sp>
            <p:nvSpPr>
              <p:cNvPr id="20" name="Line 4"/>
              <p:cNvSpPr>
                <a:spLocks noChangeShapeType="1"/>
              </p:cNvSpPr>
              <p:nvPr/>
            </p:nvSpPr>
            <p:spPr bwMode="auto">
              <a:xfrm>
                <a:off x="1696" y="3664"/>
                <a:ext cx="4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Text Box 5"/>
              <p:cNvSpPr txBox="1">
                <a:spLocks noChangeArrowheads="1"/>
              </p:cNvSpPr>
              <p:nvPr/>
            </p:nvSpPr>
            <p:spPr bwMode="auto">
              <a:xfrm>
                <a:off x="974" y="3504"/>
                <a:ext cx="179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b="0"/>
                  <a:t>H</a:t>
                </a:r>
                <a:r>
                  <a:rPr lang="en-US" altLang="en-US" b="0" baseline="-25000"/>
                  <a:t>2</a:t>
                </a:r>
                <a:r>
                  <a:rPr lang="en-US" altLang="en-US" b="0"/>
                  <a:t>O </a:t>
                </a:r>
                <a:r>
                  <a:rPr lang="en-US" altLang="en-US" sz="2000" b="0"/>
                  <a:t>(</a:t>
                </a:r>
                <a:r>
                  <a:rPr lang="en-US" altLang="en-US" sz="2000" b="0" i="1"/>
                  <a:t>s</a:t>
                </a:r>
                <a:r>
                  <a:rPr lang="en-US" altLang="en-US" sz="2000" b="0"/>
                  <a:t>)</a:t>
                </a:r>
                <a:r>
                  <a:rPr lang="en-US" altLang="en-US" b="0"/>
                  <a:t>          H</a:t>
                </a:r>
                <a:r>
                  <a:rPr lang="en-US" altLang="en-US" b="0" baseline="-25000"/>
                  <a:t>2</a:t>
                </a:r>
                <a:r>
                  <a:rPr lang="en-US" altLang="en-US" b="0"/>
                  <a:t>O </a:t>
                </a:r>
                <a:r>
                  <a:rPr lang="en-US" altLang="en-US" sz="2000" b="0"/>
                  <a:t>(</a:t>
                </a:r>
                <a:r>
                  <a:rPr lang="en-US" altLang="en-US" sz="2000" b="0" i="1"/>
                  <a:t>l</a:t>
                </a:r>
                <a:r>
                  <a:rPr lang="en-US" altLang="en-US" sz="2000" b="0"/>
                  <a:t>)</a:t>
                </a:r>
                <a:endParaRPr lang="en-US" altLang="en-US" b="0"/>
              </a:p>
            </p:txBody>
          </p:sp>
        </p:grp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3447" y="3648"/>
              <a:ext cx="15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>
                  <a:latin typeface="Symbol" pitchFamily="18" charset="2"/>
                </a:rPr>
                <a:t>D</a:t>
              </a:r>
              <a:r>
                <a:rPr lang="en-US" altLang="en-US" b="0" i="1"/>
                <a:t>H </a:t>
              </a:r>
              <a:r>
                <a:rPr lang="en-US" altLang="en-US" b="0"/>
                <a:t>= 6.01 kJ/mol</a:t>
              </a:r>
            </a:p>
          </p:txBody>
        </p:sp>
      </p:grp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348343" y="1284693"/>
            <a:ext cx="8534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 eaLnBrk="1" hangingPunct="1">
              <a:lnSpc>
                <a:spcPct val="150000"/>
              </a:lnSpc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altLang="en-US" b="0" dirty="0"/>
              <a:t>The stoichiometric coefficients always refer to the number of moles of a substance</a:t>
            </a: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348343" y="3420836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l" eaLnBrk="1" hangingPunct="1"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altLang="en-US" b="0" dirty="0"/>
              <a:t>If you reverse a reaction, the sign of </a:t>
            </a:r>
            <a:r>
              <a:rPr lang="en-US" altLang="en-US" b="0" dirty="0">
                <a:latin typeface="Symbol" pitchFamily="18" charset="2"/>
              </a:rPr>
              <a:t>D</a:t>
            </a:r>
            <a:r>
              <a:rPr lang="en-US" altLang="en-US" b="0" i="1" dirty="0"/>
              <a:t>H</a:t>
            </a:r>
            <a:r>
              <a:rPr lang="en-US" altLang="en-US" b="0" dirty="0"/>
              <a:t> changes</a:t>
            </a:r>
          </a:p>
        </p:txBody>
      </p:sp>
      <p:grpSp>
        <p:nvGrpSpPr>
          <p:cNvPr id="25" name="Group 10"/>
          <p:cNvGrpSpPr>
            <a:grpSpLocks/>
          </p:cNvGrpSpPr>
          <p:nvPr/>
        </p:nvGrpSpPr>
        <p:grpSpPr bwMode="auto">
          <a:xfrm>
            <a:off x="2062843" y="3951061"/>
            <a:ext cx="5784850" cy="519113"/>
            <a:chOff x="1450" y="3619"/>
            <a:chExt cx="3644" cy="327"/>
          </a:xfrm>
        </p:grpSpPr>
        <p:grpSp>
          <p:nvGrpSpPr>
            <p:cNvPr id="41" name="Group 11"/>
            <p:cNvGrpSpPr>
              <a:grpSpLocks/>
            </p:cNvGrpSpPr>
            <p:nvPr/>
          </p:nvGrpSpPr>
          <p:grpSpPr bwMode="auto">
            <a:xfrm>
              <a:off x="1450" y="3656"/>
              <a:ext cx="1798" cy="288"/>
              <a:chOff x="974" y="3504"/>
              <a:chExt cx="1798" cy="288"/>
            </a:xfrm>
          </p:grpSpPr>
          <p:sp>
            <p:nvSpPr>
              <p:cNvPr id="43" name="Line 12"/>
              <p:cNvSpPr>
                <a:spLocks noChangeShapeType="1"/>
              </p:cNvSpPr>
              <p:nvPr/>
            </p:nvSpPr>
            <p:spPr bwMode="auto">
              <a:xfrm>
                <a:off x="1696" y="3664"/>
                <a:ext cx="4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Text Box 13"/>
              <p:cNvSpPr txBox="1">
                <a:spLocks noChangeArrowheads="1"/>
              </p:cNvSpPr>
              <p:nvPr/>
            </p:nvSpPr>
            <p:spPr bwMode="auto">
              <a:xfrm>
                <a:off x="974" y="3504"/>
                <a:ext cx="179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b="0"/>
                  <a:t>H</a:t>
                </a:r>
                <a:r>
                  <a:rPr lang="en-US" altLang="en-US" b="0" baseline="-25000"/>
                  <a:t>2</a:t>
                </a:r>
                <a:r>
                  <a:rPr lang="en-US" altLang="en-US" b="0"/>
                  <a:t>O </a:t>
                </a:r>
                <a:r>
                  <a:rPr lang="en-US" altLang="en-US" sz="2000" b="0"/>
                  <a:t>(</a:t>
                </a:r>
                <a:r>
                  <a:rPr lang="en-US" altLang="en-US" sz="2000" b="0" i="1"/>
                  <a:t>l</a:t>
                </a:r>
                <a:r>
                  <a:rPr lang="en-US" altLang="en-US" sz="2000" b="0"/>
                  <a:t>)</a:t>
                </a:r>
                <a:r>
                  <a:rPr lang="en-US" altLang="en-US" b="0"/>
                  <a:t>          H</a:t>
                </a:r>
                <a:r>
                  <a:rPr lang="en-US" altLang="en-US" b="0" baseline="-25000"/>
                  <a:t>2</a:t>
                </a:r>
                <a:r>
                  <a:rPr lang="en-US" altLang="en-US" b="0"/>
                  <a:t>O </a:t>
                </a:r>
                <a:r>
                  <a:rPr lang="en-US" altLang="en-US" sz="2000" b="0"/>
                  <a:t>(</a:t>
                </a:r>
                <a:r>
                  <a:rPr lang="en-US" altLang="en-US" sz="2000" b="0" i="1"/>
                  <a:t>s</a:t>
                </a:r>
                <a:r>
                  <a:rPr lang="en-US" altLang="en-US" sz="2000" b="0"/>
                  <a:t>)</a:t>
                </a:r>
                <a:endParaRPr lang="en-US" altLang="en-US" b="0"/>
              </a:p>
            </p:txBody>
          </p:sp>
        </p:grpSp>
        <p:sp>
          <p:nvSpPr>
            <p:cNvPr id="42" name="Text Box 14"/>
            <p:cNvSpPr txBox="1">
              <a:spLocks noChangeArrowheads="1"/>
            </p:cNvSpPr>
            <p:nvPr/>
          </p:nvSpPr>
          <p:spPr bwMode="auto">
            <a:xfrm>
              <a:off x="3447" y="3619"/>
              <a:ext cx="164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>
                  <a:latin typeface="Symbol" pitchFamily="18" charset="2"/>
                </a:rPr>
                <a:t>D</a:t>
              </a:r>
              <a:r>
                <a:rPr lang="en-US" altLang="en-US" b="0" i="1"/>
                <a:t>H </a:t>
              </a:r>
              <a:r>
                <a:rPr lang="en-US" altLang="en-US" b="0"/>
                <a:t>= </a:t>
              </a:r>
              <a:r>
                <a:rPr lang="en-US" altLang="en-US" sz="2800" b="0">
                  <a:solidFill>
                    <a:srgbClr val="FF0000"/>
                  </a:solidFill>
                </a:rPr>
                <a:t>-</a:t>
              </a:r>
              <a:r>
                <a:rPr lang="en-US" altLang="en-US" b="0">
                  <a:solidFill>
                    <a:srgbClr val="FF0000"/>
                  </a:solidFill>
                </a:rPr>
                <a:t>6.01</a:t>
              </a:r>
              <a:r>
                <a:rPr lang="en-US" altLang="en-US" b="0"/>
                <a:t> kJ/mol</a:t>
              </a:r>
            </a:p>
          </p:txBody>
        </p:sp>
      </p:grpSp>
      <p:sp>
        <p:nvSpPr>
          <p:cNvPr id="45" name="Text Box 15"/>
          <p:cNvSpPr txBox="1">
            <a:spLocks noChangeArrowheads="1"/>
          </p:cNvSpPr>
          <p:nvPr/>
        </p:nvSpPr>
        <p:spPr bwMode="auto">
          <a:xfrm>
            <a:off x="348343" y="4706573"/>
            <a:ext cx="8534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 eaLnBrk="1" hangingPunct="1">
              <a:lnSpc>
                <a:spcPct val="150000"/>
              </a:lnSpc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altLang="en-US" b="0" dirty="0"/>
              <a:t>If you multiply both sides of the equation by a factor </a:t>
            </a:r>
            <a:r>
              <a:rPr lang="en-US" altLang="en-US" b="0" i="1" dirty="0"/>
              <a:t>n</a:t>
            </a:r>
            <a:r>
              <a:rPr lang="en-US" altLang="en-US" b="0" dirty="0"/>
              <a:t>, then </a:t>
            </a:r>
            <a:r>
              <a:rPr lang="en-US" altLang="en-US" b="0" dirty="0">
                <a:latin typeface="Symbol" pitchFamily="18" charset="2"/>
              </a:rPr>
              <a:t>D</a:t>
            </a:r>
            <a:r>
              <a:rPr lang="en-US" altLang="en-US" b="0" i="1" dirty="0"/>
              <a:t>H</a:t>
            </a:r>
            <a:r>
              <a:rPr lang="en-US" altLang="en-US" b="0" dirty="0"/>
              <a:t> must change by the same factor </a:t>
            </a:r>
            <a:r>
              <a:rPr lang="en-US" altLang="en-US" b="0" i="1" dirty="0"/>
              <a:t>n</a:t>
            </a:r>
            <a:r>
              <a:rPr lang="en-US" altLang="en-US" b="0" dirty="0"/>
              <a:t>.</a:t>
            </a:r>
          </a:p>
        </p:txBody>
      </p:sp>
      <p:grpSp>
        <p:nvGrpSpPr>
          <p:cNvPr id="46" name="Group 16"/>
          <p:cNvGrpSpPr>
            <a:grpSpLocks/>
          </p:cNvGrpSpPr>
          <p:nvPr/>
        </p:nvGrpSpPr>
        <p:grpSpPr bwMode="auto">
          <a:xfrm>
            <a:off x="1581037" y="6091052"/>
            <a:ext cx="6688138" cy="469900"/>
            <a:chOff x="1344" y="3648"/>
            <a:chExt cx="4213" cy="296"/>
          </a:xfrm>
        </p:grpSpPr>
        <p:grpSp>
          <p:nvGrpSpPr>
            <p:cNvPr id="47" name="Group 17"/>
            <p:cNvGrpSpPr>
              <a:grpSpLocks/>
            </p:cNvGrpSpPr>
            <p:nvPr/>
          </p:nvGrpSpPr>
          <p:grpSpPr bwMode="auto">
            <a:xfrm>
              <a:off x="1344" y="3656"/>
              <a:ext cx="2012" cy="288"/>
              <a:chOff x="868" y="3504"/>
              <a:chExt cx="2012" cy="288"/>
            </a:xfrm>
          </p:grpSpPr>
          <p:sp>
            <p:nvSpPr>
              <p:cNvPr id="49" name="Line 18"/>
              <p:cNvSpPr>
                <a:spLocks noChangeShapeType="1"/>
              </p:cNvSpPr>
              <p:nvPr/>
            </p:nvSpPr>
            <p:spPr bwMode="auto">
              <a:xfrm>
                <a:off x="1696" y="3664"/>
                <a:ext cx="4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Text Box 19"/>
              <p:cNvSpPr txBox="1">
                <a:spLocks noChangeArrowheads="1"/>
              </p:cNvSpPr>
              <p:nvPr/>
            </p:nvSpPr>
            <p:spPr bwMode="auto">
              <a:xfrm>
                <a:off x="868" y="3504"/>
                <a:ext cx="201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b="0" dirty="0"/>
                  <a:t>2H</a:t>
                </a:r>
                <a:r>
                  <a:rPr lang="en-US" altLang="en-US" b="0" baseline="-25000" dirty="0"/>
                  <a:t>2</a:t>
                </a:r>
                <a:r>
                  <a:rPr lang="en-US" altLang="en-US" b="0" dirty="0"/>
                  <a:t>O </a:t>
                </a:r>
                <a:r>
                  <a:rPr lang="en-US" altLang="en-US" sz="2000" b="0" dirty="0"/>
                  <a:t>(</a:t>
                </a:r>
                <a:r>
                  <a:rPr lang="en-US" altLang="en-US" sz="2000" b="0" i="1" dirty="0"/>
                  <a:t>s</a:t>
                </a:r>
                <a:r>
                  <a:rPr lang="en-US" altLang="en-US" sz="2000" b="0" dirty="0"/>
                  <a:t>)</a:t>
                </a:r>
                <a:r>
                  <a:rPr lang="en-US" altLang="en-US" b="0" dirty="0"/>
                  <a:t>          2H</a:t>
                </a:r>
                <a:r>
                  <a:rPr lang="en-US" altLang="en-US" b="0" baseline="-25000" dirty="0"/>
                  <a:t>2</a:t>
                </a:r>
                <a:r>
                  <a:rPr lang="en-US" altLang="en-US" b="0" dirty="0"/>
                  <a:t>O </a:t>
                </a:r>
                <a:r>
                  <a:rPr lang="en-US" altLang="en-US" sz="2000" b="0" dirty="0"/>
                  <a:t>(</a:t>
                </a:r>
                <a:r>
                  <a:rPr lang="en-US" altLang="en-US" sz="2000" b="0" i="1" dirty="0"/>
                  <a:t>l</a:t>
                </a:r>
                <a:r>
                  <a:rPr lang="en-US" altLang="en-US" sz="2000" b="0" dirty="0"/>
                  <a:t>)</a:t>
                </a:r>
                <a:endParaRPr lang="en-US" altLang="en-US" b="0" dirty="0"/>
              </a:p>
            </p:txBody>
          </p:sp>
        </p:grpSp>
        <p:sp>
          <p:nvSpPr>
            <p:cNvPr id="48" name="Text Box 20"/>
            <p:cNvSpPr txBox="1">
              <a:spLocks noChangeArrowheads="1"/>
            </p:cNvSpPr>
            <p:nvPr/>
          </p:nvSpPr>
          <p:spPr bwMode="auto">
            <a:xfrm>
              <a:off x="3447" y="3648"/>
              <a:ext cx="211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>
                  <a:latin typeface="Symbol" pitchFamily="18" charset="2"/>
                </a:rPr>
                <a:t>D</a:t>
              </a:r>
              <a:r>
                <a:rPr lang="en-US" altLang="en-US" b="0" i="1"/>
                <a:t>H </a:t>
              </a:r>
              <a:r>
                <a:rPr lang="en-US" altLang="en-US" b="0"/>
                <a:t>= </a:t>
              </a:r>
              <a:r>
                <a:rPr lang="en-US" altLang="en-US" b="0">
                  <a:solidFill>
                    <a:srgbClr val="FF0000"/>
                  </a:solidFill>
                </a:rPr>
                <a:t>2 x </a:t>
              </a:r>
              <a:r>
                <a:rPr lang="en-US" altLang="en-US" b="0"/>
                <a:t>6.01</a:t>
              </a:r>
              <a:r>
                <a:rPr lang="en-US" altLang="en-US" b="0">
                  <a:solidFill>
                    <a:srgbClr val="FF0000"/>
                  </a:solidFill>
                </a:rPr>
                <a:t> </a:t>
              </a:r>
              <a:r>
                <a:rPr lang="en-US" altLang="en-US" b="0"/>
                <a:t>= 12.0 kJ</a:t>
              </a:r>
            </a:p>
          </p:txBody>
        </p:sp>
      </p:grpSp>
      <p:sp>
        <p:nvSpPr>
          <p:cNvPr id="51" name="Oval 22"/>
          <p:cNvSpPr>
            <a:spLocks noChangeArrowheads="1"/>
          </p:cNvSpPr>
          <p:nvPr/>
        </p:nvSpPr>
        <p:spPr bwMode="auto">
          <a:xfrm>
            <a:off x="2710543" y="4087586"/>
            <a:ext cx="457200" cy="381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2" name="Oval 23"/>
          <p:cNvSpPr>
            <a:spLocks noChangeArrowheads="1"/>
          </p:cNvSpPr>
          <p:nvPr/>
        </p:nvSpPr>
        <p:spPr bwMode="auto">
          <a:xfrm>
            <a:off x="4463143" y="4087586"/>
            <a:ext cx="457200" cy="381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95796" y="796013"/>
            <a:ext cx="4201791" cy="4616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kern="0" dirty="0">
                <a:solidFill>
                  <a:srgbClr val="0070C0"/>
                </a:solidFill>
              </a:rPr>
              <a:t>Thermochemical Equations</a:t>
            </a:r>
          </a:p>
        </p:txBody>
      </p:sp>
    </p:spTree>
    <p:extLst>
      <p:ext uri="{BB962C8B-B14F-4D97-AF65-F5344CB8AC3E}">
        <p14:creationId xmlns:p14="http://schemas.microsoft.com/office/powerpoint/2010/main" val="3678835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utoUpdateAnimBg="0"/>
      <p:bldP spid="45" grpId="0" autoUpdateAnimBg="0"/>
      <p:bldP spid="51" grpId="0" animBg="1"/>
      <p:bldP spid="5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439480" y="104735"/>
            <a:ext cx="6437423" cy="589774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Enthalpy of Chemical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Reactions</a:t>
            </a:r>
          </a:p>
        </p:txBody>
      </p:sp>
      <p:grpSp>
        <p:nvGrpSpPr>
          <p:cNvPr id="79" name="Group 3"/>
          <p:cNvGrpSpPr>
            <a:grpSpLocks/>
          </p:cNvGrpSpPr>
          <p:nvPr/>
        </p:nvGrpSpPr>
        <p:grpSpPr bwMode="auto">
          <a:xfrm>
            <a:off x="1961924" y="2507695"/>
            <a:ext cx="5665787" cy="469900"/>
            <a:chOff x="1450" y="3648"/>
            <a:chExt cx="3569" cy="296"/>
          </a:xfrm>
        </p:grpSpPr>
        <p:grpSp>
          <p:nvGrpSpPr>
            <p:cNvPr id="80" name="Group 4"/>
            <p:cNvGrpSpPr>
              <a:grpSpLocks/>
            </p:cNvGrpSpPr>
            <p:nvPr/>
          </p:nvGrpSpPr>
          <p:grpSpPr bwMode="auto">
            <a:xfrm>
              <a:off x="1450" y="3656"/>
              <a:ext cx="1798" cy="288"/>
              <a:chOff x="974" y="3504"/>
              <a:chExt cx="1798" cy="288"/>
            </a:xfrm>
          </p:grpSpPr>
          <p:sp>
            <p:nvSpPr>
              <p:cNvPr id="82" name="Line 5"/>
              <p:cNvSpPr>
                <a:spLocks noChangeShapeType="1"/>
              </p:cNvSpPr>
              <p:nvPr/>
            </p:nvSpPr>
            <p:spPr bwMode="auto">
              <a:xfrm>
                <a:off x="1696" y="3664"/>
                <a:ext cx="40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3" name="Text Box 6"/>
              <p:cNvSpPr txBox="1">
                <a:spLocks noChangeArrowheads="1"/>
              </p:cNvSpPr>
              <p:nvPr/>
            </p:nvSpPr>
            <p:spPr bwMode="auto">
              <a:xfrm>
                <a:off x="974" y="3504"/>
                <a:ext cx="179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H</a:t>
                </a:r>
                <a:r>
                  <a:rPr kumimoji="0" lang="en-US" altLang="en-US" sz="2400" b="0" i="0" u="none" strike="noStrike" kern="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2</a:t>
                </a:r>
                <a:r>
                  <a:rPr kumimoji="0" lang="en-US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O </a:t>
                </a: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(</a:t>
                </a:r>
                <a:r>
                  <a:rPr kumimoji="0" lang="en-US" altLang="en-US" sz="20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s</a:t>
                </a: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)</a:t>
                </a:r>
                <a:r>
                  <a:rPr kumimoji="0" lang="en-US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          H</a:t>
                </a:r>
                <a:r>
                  <a:rPr kumimoji="0" lang="en-US" altLang="en-US" sz="2400" b="0" i="0" u="none" strike="noStrike" kern="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2</a:t>
                </a:r>
                <a:r>
                  <a:rPr kumimoji="0" lang="en-US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O </a:t>
                </a: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(</a:t>
                </a:r>
                <a:r>
                  <a:rPr kumimoji="0" lang="en-US" altLang="en-US" sz="20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l</a:t>
                </a: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)</a:t>
                </a:r>
                <a:endPara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81" name="Text Box 7"/>
            <p:cNvSpPr txBox="1">
              <a:spLocks noChangeArrowheads="1"/>
            </p:cNvSpPr>
            <p:nvPr/>
          </p:nvSpPr>
          <p:spPr bwMode="auto">
            <a:xfrm>
              <a:off x="3447" y="3648"/>
              <a:ext cx="15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D</a:t>
              </a:r>
              <a:r>
                <a:rPr kumimoji="0" lang="en-US" altLang="en-US" sz="24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H 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 6.01 kJ/mol</a:t>
              </a:r>
            </a:p>
          </p:txBody>
        </p:sp>
      </p:grpSp>
      <p:sp>
        <p:nvSpPr>
          <p:cNvPr id="84" name="Text Box 8"/>
          <p:cNvSpPr txBox="1">
            <a:spLocks noChangeArrowheads="1"/>
          </p:cNvSpPr>
          <p:nvPr/>
        </p:nvSpPr>
        <p:spPr bwMode="auto">
          <a:xfrm>
            <a:off x="304800" y="1282522"/>
            <a:ext cx="8534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marR="0" lvl="0" indent="-342900" algn="just" defTabSz="91440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The physical states of all reactants and products must be specified in thermochemical equations.</a:t>
            </a:r>
          </a:p>
        </p:txBody>
      </p:sp>
      <p:grpSp>
        <p:nvGrpSpPr>
          <p:cNvPr id="86" name="Group 28"/>
          <p:cNvGrpSpPr>
            <a:grpSpLocks/>
          </p:cNvGrpSpPr>
          <p:nvPr/>
        </p:nvGrpSpPr>
        <p:grpSpPr bwMode="auto">
          <a:xfrm>
            <a:off x="1947636" y="3101420"/>
            <a:ext cx="5672138" cy="469900"/>
            <a:chOff x="1446" y="3648"/>
            <a:chExt cx="3573" cy="296"/>
          </a:xfrm>
        </p:grpSpPr>
        <p:grpSp>
          <p:nvGrpSpPr>
            <p:cNvPr id="87" name="Group 29"/>
            <p:cNvGrpSpPr>
              <a:grpSpLocks/>
            </p:cNvGrpSpPr>
            <p:nvPr/>
          </p:nvGrpSpPr>
          <p:grpSpPr bwMode="auto">
            <a:xfrm>
              <a:off x="1446" y="3656"/>
              <a:ext cx="1807" cy="288"/>
              <a:chOff x="970" y="3504"/>
              <a:chExt cx="1807" cy="288"/>
            </a:xfrm>
          </p:grpSpPr>
          <p:sp>
            <p:nvSpPr>
              <p:cNvPr id="89" name="Line 30"/>
              <p:cNvSpPr>
                <a:spLocks noChangeShapeType="1"/>
              </p:cNvSpPr>
              <p:nvPr/>
            </p:nvSpPr>
            <p:spPr bwMode="auto">
              <a:xfrm>
                <a:off x="1696" y="3664"/>
                <a:ext cx="40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0" name="Text Box 31"/>
              <p:cNvSpPr txBox="1">
                <a:spLocks noChangeArrowheads="1"/>
              </p:cNvSpPr>
              <p:nvPr/>
            </p:nvSpPr>
            <p:spPr bwMode="auto">
              <a:xfrm>
                <a:off x="970" y="3504"/>
                <a:ext cx="180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H</a:t>
                </a:r>
                <a:r>
                  <a:rPr kumimoji="0" lang="en-US" altLang="en-US" sz="2400" b="0" i="0" u="none" strike="noStrike" kern="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2</a:t>
                </a:r>
                <a:r>
                  <a:rPr kumimoji="0" lang="en-US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O </a:t>
                </a: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(</a:t>
                </a:r>
                <a:r>
                  <a:rPr kumimoji="0" lang="en-US" altLang="en-US" sz="20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l</a:t>
                </a: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)</a:t>
                </a:r>
                <a:r>
                  <a:rPr kumimoji="0" lang="en-US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          H</a:t>
                </a:r>
                <a:r>
                  <a:rPr kumimoji="0" lang="en-US" altLang="en-US" sz="2400" b="0" i="0" u="none" strike="noStrike" kern="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2</a:t>
                </a:r>
                <a:r>
                  <a:rPr kumimoji="0" lang="en-US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O </a:t>
                </a: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(</a:t>
                </a:r>
                <a:r>
                  <a:rPr kumimoji="0" lang="en-US" altLang="en-US" sz="20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g</a:t>
                </a: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)</a:t>
                </a:r>
                <a:endPara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88" name="Text Box 32"/>
            <p:cNvSpPr txBox="1">
              <a:spLocks noChangeArrowheads="1"/>
            </p:cNvSpPr>
            <p:nvPr/>
          </p:nvSpPr>
          <p:spPr bwMode="auto">
            <a:xfrm>
              <a:off x="3447" y="3648"/>
              <a:ext cx="15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D</a:t>
              </a:r>
              <a:r>
                <a:rPr kumimoji="0" lang="en-US" altLang="en-US" sz="24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H 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 44.0 kJ/mol</a:t>
              </a:r>
            </a:p>
          </p:txBody>
        </p:sp>
      </p:grpSp>
      <p:grpSp>
        <p:nvGrpSpPr>
          <p:cNvPr id="91" name="Group 35"/>
          <p:cNvGrpSpPr>
            <a:grpSpLocks/>
          </p:cNvGrpSpPr>
          <p:nvPr/>
        </p:nvGrpSpPr>
        <p:grpSpPr bwMode="auto">
          <a:xfrm>
            <a:off x="2627086" y="3190320"/>
            <a:ext cx="2146300" cy="381000"/>
            <a:chOff x="1696" y="1680"/>
            <a:chExt cx="1352" cy="240"/>
          </a:xfrm>
        </p:grpSpPr>
        <p:sp>
          <p:nvSpPr>
            <p:cNvPr id="92" name="Oval 33"/>
            <p:cNvSpPr>
              <a:spLocks noChangeArrowheads="1"/>
            </p:cNvSpPr>
            <p:nvPr/>
          </p:nvSpPr>
          <p:spPr bwMode="auto">
            <a:xfrm>
              <a:off x="1696" y="1680"/>
              <a:ext cx="240" cy="24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3" name="Oval 34"/>
            <p:cNvSpPr>
              <a:spLocks noChangeArrowheads="1"/>
            </p:cNvSpPr>
            <p:nvPr/>
          </p:nvSpPr>
          <p:spPr bwMode="auto">
            <a:xfrm>
              <a:off x="2808" y="1680"/>
              <a:ext cx="240" cy="24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94" name="Group 36"/>
          <p:cNvGrpSpPr>
            <a:grpSpLocks/>
          </p:cNvGrpSpPr>
          <p:nvPr/>
        </p:nvGrpSpPr>
        <p:grpSpPr bwMode="auto">
          <a:xfrm>
            <a:off x="2665186" y="2593420"/>
            <a:ext cx="2146300" cy="381000"/>
            <a:chOff x="1696" y="1680"/>
            <a:chExt cx="1352" cy="240"/>
          </a:xfrm>
        </p:grpSpPr>
        <p:sp>
          <p:nvSpPr>
            <p:cNvPr id="95" name="Oval 37"/>
            <p:cNvSpPr>
              <a:spLocks noChangeArrowheads="1"/>
            </p:cNvSpPr>
            <p:nvPr/>
          </p:nvSpPr>
          <p:spPr bwMode="auto">
            <a:xfrm>
              <a:off x="1696" y="1680"/>
              <a:ext cx="240" cy="24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6" name="Oval 38"/>
            <p:cNvSpPr>
              <a:spLocks noChangeArrowheads="1"/>
            </p:cNvSpPr>
            <p:nvPr/>
          </p:nvSpPr>
          <p:spPr bwMode="auto">
            <a:xfrm>
              <a:off x="2808" y="1680"/>
              <a:ext cx="240" cy="24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43" name="Text Box 9"/>
          <p:cNvSpPr txBox="1">
            <a:spLocks noChangeArrowheads="1"/>
          </p:cNvSpPr>
          <p:nvPr/>
        </p:nvSpPr>
        <p:spPr bwMode="auto">
          <a:xfrm>
            <a:off x="95796" y="796013"/>
            <a:ext cx="4201791" cy="4616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kern="0" dirty="0">
                <a:solidFill>
                  <a:srgbClr val="0070C0"/>
                </a:solidFill>
              </a:rPr>
              <a:t>Thermochemical Equations</a:t>
            </a:r>
          </a:p>
        </p:txBody>
      </p:sp>
      <p:sp>
        <p:nvSpPr>
          <p:cNvPr id="46" name="Text Box 40"/>
          <p:cNvSpPr txBox="1">
            <a:spLocks noChangeArrowheads="1"/>
          </p:cNvSpPr>
          <p:nvPr/>
        </p:nvSpPr>
        <p:spPr bwMode="auto">
          <a:xfrm>
            <a:off x="459788" y="4202589"/>
            <a:ext cx="823613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How much heat is evolved when 266 g of white phosphorus (P</a:t>
            </a:r>
            <a:r>
              <a:rPr kumimoji="0" lang="en-US" altLang="en-US" sz="2400" b="0" i="0" u="none" strike="noStrike" kern="0" cap="none" spc="0" normalizeH="0" baseline="-2500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4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) burn in air?</a:t>
            </a:r>
          </a:p>
        </p:txBody>
      </p:sp>
      <p:grpSp>
        <p:nvGrpSpPr>
          <p:cNvPr id="47" name="Group 45"/>
          <p:cNvGrpSpPr>
            <a:grpSpLocks/>
          </p:cNvGrpSpPr>
          <p:nvPr/>
        </p:nvGrpSpPr>
        <p:grpSpPr bwMode="auto">
          <a:xfrm>
            <a:off x="1103356" y="5175893"/>
            <a:ext cx="6972300" cy="457200"/>
            <a:chOff x="687" y="2640"/>
            <a:chExt cx="4392" cy="288"/>
          </a:xfrm>
        </p:grpSpPr>
        <p:sp>
          <p:nvSpPr>
            <p:cNvPr id="48" name="Text Box 43"/>
            <p:cNvSpPr txBox="1">
              <a:spLocks noChangeArrowheads="1"/>
            </p:cNvSpPr>
            <p:nvPr/>
          </p:nvSpPr>
          <p:spPr bwMode="auto">
            <a:xfrm>
              <a:off x="687" y="2640"/>
              <a:ext cx="439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P</a:t>
              </a:r>
              <a:r>
                <a:rPr kumimoji="0" lang="en-US" altLang="en-US" sz="24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4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(</a:t>
              </a:r>
              <a:r>
                <a:rPr kumimoji="0" lang="en-US" altLang="en-US" sz="20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s</a:t>
              </a: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)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+ 5O</a:t>
              </a:r>
              <a:r>
                <a:rPr kumimoji="0" lang="en-US" altLang="en-US" sz="24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(</a:t>
              </a:r>
              <a:r>
                <a:rPr kumimoji="0" lang="en-US" altLang="en-US" sz="20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g</a:t>
              </a: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)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        P</a:t>
              </a:r>
              <a:r>
                <a:rPr kumimoji="0" lang="en-US" altLang="en-US" sz="24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4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  <a:r>
                <a:rPr kumimoji="0" lang="en-US" altLang="en-US" sz="24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10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(</a:t>
              </a:r>
              <a:r>
                <a:rPr kumimoji="0" lang="en-US" altLang="en-US" sz="20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s</a:t>
              </a: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)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    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D</a:t>
              </a:r>
              <a:r>
                <a:rPr kumimoji="0" lang="en-US" altLang="en-US" sz="24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H</a:t>
              </a: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 -3013 kJ/mol</a:t>
              </a:r>
              <a:endPara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9" name="Line 44"/>
            <p:cNvSpPr>
              <a:spLocks noChangeShapeType="1"/>
            </p:cNvSpPr>
            <p:nvPr/>
          </p:nvSpPr>
          <p:spPr bwMode="auto">
            <a:xfrm>
              <a:off x="2048" y="2792"/>
              <a:ext cx="38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50" name="Text Box 46"/>
          <p:cNvSpPr txBox="1">
            <a:spLocks noChangeArrowheads="1"/>
          </p:cNvSpPr>
          <p:nvPr/>
        </p:nvSpPr>
        <p:spPr bwMode="auto">
          <a:xfrm>
            <a:off x="1753822" y="5989713"/>
            <a:ext cx="11509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266 g P</a:t>
            </a:r>
            <a:r>
              <a:rPr kumimoji="0" lang="en-US" altLang="en-US" sz="20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4</a:t>
            </a:r>
            <a:endParaRPr kumimoji="0" lang="en-US" alt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51" name="Group 57"/>
          <p:cNvGrpSpPr>
            <a:grpSpLocks/>
          </p:cNvGrpSpPr>
          <p:nvPr/>
        </p:nvGrpSpPr>
        <p:grpSpPr bwMode="auto">
          <a:xfrm>
            <a:off x="2836497" y="5775400"/>
            <a:ext cx="1641475" cy="804863"/>
            <a:chOff x="1216" y="3312"/>
            <a:chExt cx="1034" cy="507"/>
          </a:xfrm>
        </p:grpSpPr>
        <p:grpSp>
          <p:nvGrpSpPr>
            <p:cNvPr id="52" name="Group 53"/>
            <p:cNvGrpSpPr>
              <a:grpSpLocks/>
            </p:cNvGrpSpPr>
            <p:nvPr/>
          </p:nvGrpSpPr>
          <p:grpSpPr bwMode="auto">
            <a:xfrm>
              <a:off x="1392" y="3312"/>
              <a:ext cx="858" cy="507"/>
              <a:chOff x="1584" y="3583"/>
              <a:chExt cx="858" cy="507"/>
            </a:xfrm>
          </p:grpSpPr>
          <p:sp>
            <p:nvSpPr>
              <p:cNvPr id="54" name="Text Box 47"/>
              <p:cNvSpPr txBox="1">
                <a:spLocks noChangeArrowheads="1"/>
              </p:cNvSpPr>
              <p:nvPr/>
            </p:nvSpPr>
            <p:spPr bwMode="auto">
              <a:xfrm>
                <a:off x="1655" y="3583"/>
                <a:ext cx="71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 mol P</a:t>
                </a:r>
                <a:r>
                  <a:rPr kumimoji="0" lang="en-US" altLang="en-US" sz="2000" b="0" i="0" u="none" strike="noStrike" kern="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4</a:t>
                </a:r>
                <a:endPara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5" name="Text Box 48"/>
              <p:cNvSpPr txBox="1">
                <a:spLocks noChangeArrowheads="1"/>
              </p:cNvSpPr>
              <p:nvPr/>
            </p:nvSpPr>
            <p:spPr bwMode="auto">
              <a:xfrm>
                <a:off x="1584" y="3840"/>
                <a:ext cx="85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123.9 g P</a:t>
                </a:r>
                <a:r>
                  <a:rPr kumimoji="0" lang="en-US" altLang="en-US" sz="2000" b="0" i="0" u="none" strike="noStrike" kern="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4</a:t>
                </a:r>
                <a:endPara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6" name="Line 51"/>
              <p:cNvSpPr>
                <a:spLocks noChangeShapeType="1"/>
              </p:cNvSpPr>
              <p:nvPr/>
            </p:nvSpPr>
            <p:spPr bwMode="auto">
              <a:xfrm>
                <a:off x="1629" y="3840"/>
                <a:ext cx="76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53" name="Text Box 55"/>
            <p:cNvSpPr txBox="1">
              <a:spLocks noChangeArrowheads="1"/>
            </p:cNvSpPr>
            <p:nvPr/>
          </p:nvSpPr>
          <p:spPr bwMode="auto">
            <a:xfrm>
              <a:off x="1216" y="3416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x</a:t>
              </a:r>
            </a:p>
          </p:txBody>
        </p:sp>
      </p:grpSp>
      <p:grpSp>
        <p:nvGrpSpPr>
          <p:cNvPr id="57" name="Group 58"/>
          <p:cNvGrpSpPr>
            <a:grpSpLocks/>
          </p:cNvGrpSpPr>
          <p:nvPr/>
        </p:nvGrpSpPr>
        <p:grpSpPr bwMode="auto">
          <a:xfrm>
            <a:off x="4447810" y="5813500"/>
            <a:ext cx="1411287" cy="750888"/>
            <a:chOff x="2992" y="3511"/>
            <a:chExt cx="889" cy="473"/>
          </a:xfrm>
        </p:grpSpPr>
        <p:grpSp>
          <p:nvGrpSpPr>
            <p:cNvPr id="58" name="Group 54"/>
            <p:cNvGrpSpPr>
              <a:grpSpLocks/>
            </p:cNvGrpSpPr>
            <p:nvPr/>
          </p:nvGrpSpPr>
          <p:grpSpPr bwMode="auto">
            <a:xfrm>
              <a:off x="3165" y="3511"/>
              <a:ext cx="716" cy="473"/>
              <a:chOff x="3165" y="3511"/>
              <a:chExt cx="716" cy="473"/>
            </a:xfrm>
          </p:grpSpPr>
          <p:sp>
            <p:nvSpPr>
              <p:cNvPr id="60" name="Text Box 49"/>
              <p:cNvSpPr txBox="1">
                <a:spLocks noChangeArrowheads="1"/>
              </p:cNvSpPr>
              <p:nvPr/>
            </p:nvSpPr>
            <p:spPr bwMode="auto">
              <a:xfrm>
                <a:off x="3185" y="3511"/>
                <a:ext cx="67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3013 kJ</a:t>
                </a:r>
              </a:p>
            </p:txBody>
          </p:sp>
          <p:sp>
            <p:nvSpPr>
              <p:cNvPr id="61" name="Text Box 50"/>
              <p:cNvSpPr txBox="1">
                <a:spLocks noChangeArrowheads="1"/>
              </p:cNvSpPr>
              <p:nvPr/>
            </p:nvSpPr>
            <p:spPr bwMode="auto">
              <a:xfrm>
                <a:off x="3165" y="3734"/>
                <a:ext cx="71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 mol P</a:t>
                </a:r>
                <a:r>
                  <a:rPr kumimoji="0" lang="en-US" altLang="en-US" sz="2000" b="0" i="0" u="none" strike="noStrike" kern="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4</a:t>
                </a:r>
                <a:endPara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2" name="Line 52"/>
              <p:cNvSpPr>
                <a:spLocks noChangeShapeType="1"/>
              </p:cNvSpPr>
              <p:nvPr/>
            </p:nvSpPr>
            <p:spPr bwMode="auto">
              <a:xfrm>
                <a:off x="3211" y="3744"/>
                <a:ext cx="62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59" name="Text Box 56"/>
            <p:cNvSpPr txBox="1">
              <a:spLocks noChangeArrowheads="1"/>
            </p:cNvSpPr>
            <p:nvPr/>
          </p:nvSpPr>
          <p:spPr bwMode="auto">
            <a:xfrm>
              <a:off x="2992" y="3592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x</a:t>
              </a:r>
            </a:p>
          </p:txBody>
        </p:sp>
      </p:grpSp>
      <p:sp>
        <p:nvSpPr>
          <p:cNvPr id="63" name="Text Box 59"/>
          <p:cNvSpPr txBox="1">
            <a:spLocks noChangeArrowheads="1"/>
          </p:cNvSpPr>
          <p:nvPr/>
        </p:nvSpPr>
        <p:spPr bwMode="auto">
          <a:xfrm>
            <a:off x="5782897" y="5978600"/>
            <a:ext cx="12906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= 6470 kJ</a:t>
            </a:r>
          </a:p>
        </p:txBody>
      </p:sp>
      <p:sp>
        <p:nvSpPr>
          <p:cNvPr id="64" name="Line 60"/>
          <p:cNvSpPr>
            <a:spLocks noChangeShapeType="1"/>
          </p:cNvSpPr>
          <p:nvPr/>
        </p:nvSpPr>
        <p:spPr bwMode="auto">
          <a:xfrm flipV="1">
            <a:off x="2287222" y="6054800"/>
            <a:ext cx="5334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5" name="Line 61"/>
          <p:cNvSpPr>
            <a:spLocks noChangeShapeType="1"/>
          </p:cNvSpPr>
          <p:nvPr/>
        </p:nvSpPr>
        <p:spPr bwMode="auto">
          <a:xfrm flipV="1">
            <a:off x="3823922" y="6245300"/>
            <a:ext cx="5334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6" name="Line 62"/>
          <p:cNvSpPr>
            <a:spLocks noChangeShapeType="1"/>
          </p:cNvSpPr>
          <p:nvPr/>
        </p:nvSpPr>
        <p:spPr bwMode="auto">
          <a:xfrm flipV="1">
            <a:off x="3582622" y="5826200"/>
            <a:ext cx="5334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7" name="Line 63"/>
          <p:cNvSpPr>
            <a:spLocks noChangeShapeType="1"/>
          </p:cNvSpPr>
          <p:nvPr/>
        </p:nvSpPr>
        <p:spPr bwMode="auto">
          <a:xfrm flipV="1">
            <a:off x="5093922" y="6194500"/>
            <a:ext cx="5334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882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0" grpId="0" autoUpdateAnimBg="0"/>
      <p:bldP spid="63" grpId="0" autoUpdateAnimBg="0"/>
      <p:bldP spid="64" grpId="0" animBg="1"/>
      <p:bldP spid="65" grpId="0" animBg="1"/>
      <p:bldP spid="66" grpId="0" animBg="1"/>
      <p:bldP spid="6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439480" y="104735"/>
            <a:ext cx="6437423" cy="589774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Enthalpy of Chemical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Reactions</a:t>
            </a:r>
          </a:p>
        </p:txBody>
      </p:sp>
      <p:grpSp>
        <p:nvGrpSpPr>
          <p:cNvPr id="45" name="Group 5"/>
          <p:cNvGrpSpPr>
            <a:grpSpLocks/>
          </p:cNvGrpSpPr>
          <p:nvPr/>
        </p:nvGrpSpPr>
        <p:grpSpPr bwMode="auto">
          <a:xfrm>
            <a:off x="1038226" y="1309354"/>
            <a:ext cx="7446962" cy="400050"/>
            <a:chOff x="408" y="460"/>
            <a:chExt cx="4691" cy="252"/>
          </a:xfrm>
        </p:grpSpPr>
        <p:sp>
          <p:nvSpPr>
            <p:cNvPr id="46" name="Text Box 3"/>
            <p:cNvSpPr txBox="1">
              <a:spLocks noChangeArrowheads="1"/>
            </p:cNvSpPr>
            <p:nvPr/>
          </p:nvSpPr>
          <p:spPr bwMode="auto">
            <a:xfrm>
              <a:off x="408" y="460"/>
              <a:ext cx="4691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000" b="0" dirty="0"/>
                <a:t>2Na (</a:t>
              </a:r>
              <a:r>
                <a:rPr lang="en-US" altLang="en-US" sz="2000" b="0" i="1" dirty="0"/>
                <a:t>s</a:t>
              </a:r>
              <a:r>
                <a:rPr lang="en-US" altLang="en-US" sz="2000" b="0" dirty="0"/>
                <a:t>) + 2H</a:t>
              </a:r>
              <a:r>
                <a:rPr lang="en-US" altLang="en-US" sz="2000" b="0" baseline="-25000" dirty="0"/>
                <a:t>2</a:t>
              </a:r>
              <a:r>
                <a:rPr lang="en-US" altLang="en-US" sz="2000" b="0" dirty="0"/>
                <a:t>O (</a:t>
              </a:r>
              <a:r>
                <a:rPr lang="en-US" altLang="en-US" sz="2000" b="0" i="1" dirty="0"/>
                <a:t>l</a:t>
              </a:r>
              <a:r>
                <a:rPr lang="en-US" altLang="en-US" sz="2000" b="0" dirty="0"/>
                <a:t>)        2NaOH (</a:t>
              </a:r>
              <a:r>
                <a:rPr lang="en-US" altLang="en-US" sz="2000" b="0" i="1" dirty="0" err="1"/>
                <a:t>aq</a:t>
              </a:r>
              <a:r>
                <a:rPr lang="en-US" altLang="en-US" sz="2000" b="0" dirty="0"/>
                <a:t>) + H</a:t>
              </a:r>
              <a:r>
                <a:rPr lang="en-US" altLang="en-US" sz="2000" b="0" baseline="-25000" dirty="0"/>
                <a:t>2</a:t>
              </a:r>
              <a:r>
                <a:rPr lang="en-US" altLang="en-US" sz="2000" b="0" dirty="0"/>
                <a:t> (</a:t>
              </a:r>
              <a:r>
                <a:rPr lang="en-US" altLang="en-US" sz="2000" b="0" i="1" dirty="0"/>
                <a:t>g</a:t>
              </a:r>
              <a:r>
                <a:rPr lang="en-US" altLang="en-US" sz="2000" b="0" dirty="0"/>
                <a:t>)  </a:t>
              </a:r>
              <a:r>
                <a:rPr lang="en-US" altLang="en-US" sz="2000" b="0" dirty="0">
                  <a:latin typeface="Symbol" pitchFamily="18" charset="2"/>
                </a:rPr>
                <a:t>D</a:t>
              </a:r>
              <a:r>
                <a:rPr lang="en-US" altLang="en-US" sz="2000" b="0" dirty="0"/>
                <a:t>H = -367.5 kJ/</a:t>
              </a:r>
              <a:r>
                <a:rPr lang="en-US" altLang="en-US" sz="2000" b="0" dirty="0" err="1"/>
                <a:t>mol</a:t>
              </a:r>
              <a:endParaRPr lang="en-US" altLang="en-US" sz="2000" b="0" dirty="0"/>
            </a:p>
          </p:txBody>
        </p:sp>
        <p:sp>
          <p:nvSpPr>
            <p:cNvPr id="47" name="Line 4"/>
            <p:cNvSpPr>
              <a:spLocks noChangeShapeType="1"/>
            </p:cNvSpPr>
            <p:nvPr/>
          </p:nvSpPr>
          <p:spPr bwMode="auto">
            <a:xfrm>
              <a:off x="1760" y="608"/>
              <a:ext cx="3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" name="Text Box 6"/>
          <p:cNvSpPr txBox="1">
            <a:spLocks noChangeArrowheads="1"/>
          </p:cNvSpPr>
          <p:nvPr/>
        </p:nvSpPr>
        <p:spPr bwMode="auto">
          <a:xfrm>
            <a:off x="1346903" y="1806333"/>
            <a:ext cx="19431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000" b="0">
                <a:latin typeface="Symbol" pitchFamily="18" charset="2"/>
              </a:rPr>
              <a:t>D</a:t>
            </a:r>
            <a:r>
              <a:rPr lang="en-US" altLang="en-US" sz="2000" b="0" i="1"/>
              <a:t>E</a:t>
            </a:r>
            <a:r>
              <a:rPr lang="en-US" altLang="en-US" sz="2000" b="0"/>
              <a:t> = </a:t>
            </a:r>
            <a:r>
              <a:rPr lang="en-US" altLang="en-US" sz="2000" b="0">
                <a:latin typeface="Symbol" pitchFamily="18" charset="2"/>
              </a:rPr>
              <a:t>D</a:t>
            </a:r>
            <a:r>
              <a:rPr lang="en-US" altLang="en-US" sz="2000" b="0" i="1"/>
              <a:t>H </a:t>
            </a:r>
            <a:r>
              <a:rPr lang="en-US" altLang="en-US" sz="2000" b="0"/>
              <a:t>- </a:t>
            </a:r>
            <a:r>
              <a:rPr lang="en-US" altLang="en-US" sz="2000" b="0" i="1"/>
              <a:t>P</a:t>
            </a:r>
            <a:r>
              <a:rPr lang="en-US" altLang="en-US" sz="2000" b="0">
                <a:latin typeface="Symbol" pitchFamily="18" charset="2"/>
              </a:rPr>
              <a:t>D</a:t>
            </a:r>
            <a:r>
              <a:rPr lang="en-US" altLang="en-US" sz="2000" b="0" i="1"/>
              <a:t>V </a:t>
            </a:r>
          </a:p>
        </p:txBody>
      </p:sp>
      <p:sp>
        <p:nvSpPr>
          <p:cNvPr id="49" name="Text Box 7"/>
          <p:cNvSpPr txBox="1">
            <a:spLocks noChangeArrowheads="1"/>
          </p:cNvSpPr>
          <p:nvPr/>
        </p:nvSpPr>
        <p:spPr bwMode="auto">
          <a:xfrm>
            <a:off x="3861503" y="1819033"/>
            <a:ext cx="43814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000" b="0"/>
              <a:t>At 25 </a:t>
            </a:r>
            <a:r>
              <a:rPr lang="en-US" altLang="en-US" sz="2000" b="0" baseline="30000"/>
              <a:t>o</a:t>
            </a:r>
            <a:r>
              <a:rPr lang="en-US" altLang="en-US" sz="2000" b="0"/>
              <a:t>C, 1 mole H</a:t>
            </a:r>
            <a:r>
              <a:rPr lang="en-US" altLang="en-US" sz="2000" b="0" baseline="-25000"/>
              <a:t>2</a:t>
            </a:r>
            <a:r>
              <a:rPr lang="en-US" altLang="en-US" sz="2000" b="0"/>
              <a:t> = 24.5 L at 1 atm</a:t>
            </a:r>
          </a:p>
        </p:txBody>
      </p:sp>
      <p:sp>
        <p:nvSpPr>
          <p:cNvPr id="50" name="Text Box 8"/>
          <p:cNvSpPr txBox="1">
            <a:spLocks noChangeArrowheads="1"/>
          </p:cNvSpPr>
          <p:nvPr/>
        </p:nvSpPr>
        <p:spPr bwMode="auto">
          <a:xfrm>
            <a:off x="1346903" y="2312234"/>
            <a:ext cx="35591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000" b="0" i="1" dirty="0"/>
              <a:t>P</a:t>
            </a:r>
            <a:r>
              <a:rPr lang="en-US" altLang="en-US" sz="2000" b="0" i="1" dirty="0">
                <a:latin typeface="Symbol" pitchFamily="18" charset="2"/>
              </a:rPr>
              <a:t>D</a:t>
            </a:r>
            <a:r>
              <a:rPr lang="en-US" altLang="en-US" sz="2000" b="0" i="1" dirty="0"/>
              <a:t>V</a:t>
            </a:r>
            <a:r>
              <a:rPr lang="en-US" altLang="en-US" sz="2000" b="0" dirty="0"/>
              <a:t> = 1 </a:t>
            </a:r>
            <a:r>
              <a:rPr lang="en-US" altLang="en-US" sz="2000" b="0" dirty="0" err="1"/>
              <a:t>atm</a:t>
            </a:r>
            <a:r>
              <a:rPr lang="en-US" altLang="en-US" sz="2000" b="0" dirty="0"/>
              <a:t> x 24.5 L = 2.5 kJ</a:t>
            </a:r>
            <a:endParaRPr lang="en-US" altLang="en-US" sz="2000" b="0" i="1" dirty="0"/>
          </a:p>
        </p:txBody>
      </p:sp>
      <p:sp>
        <p:nvSpPr>
          <p:cNvPr id="51" name="Text Box 9"/>
          <p:cNvSpPr txBox="1">
            <a:spLocks noChangeArrowheads="1"/>
          </p:cNvSpPr>
          <p:nvPr/>
        </p:nvSpPr>
        <p:spPr bwMode="auto">
          <a:xfrm>
            <a:off x="1289209" y="2805435"/>
            <a:ext cx="56188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000" b="0" i="1">
                <a:latin typeface="Symbol" pitchFamily="18" charset="2"/>
              </a:rPr>
              <a:t>D</a:t>
            </a:r>
            <a:r>
              <a:rPr lang="en-US" altLang="en-US" sz="2000" b="0" i="1"/>
              <a:t>E</a:t>
            </a:r>
            <a:r>
              <a:rPr lang="en-US" altLang="en-US" sz="2000" b="0"/>
              <a:t> = -367.5 kJ/mol – 2.5 kJ/mol = -370.0 kJ/mol</a:t>
            </a:r>
          </a:p>
        </p:txBody>
      </p:sp>
      <p:pic>
        <p:nvPicPr>
          <p:cNvPr id="52" name="Picture 15" descr="06_p2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0"/>
          <a:stretch>
            <a:fillRect/>
          </a:stretch>
        </p:blipFill>
        <p:spPr bwMode="auto">
          <a:xfrm>
            <a:off x="1395945" y="4430051"/>
            <a:ext cx="2173208" cy="222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279" y="4301576"/>
            <a:ext cx="1831837" cy="2486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231" y="4301576"/>
            <a:ext cx="1945173" cy="2486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27668" y="796013"/>
            <a:ext cx="4338047" cy="4616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kern="0" dirty="0">
                <a:solidFill>
                  <a:srgbClr val="0070C0"/>
                </a:solidFill>
              </a:rPr>
              <a:t>A Comparison of </a:t>
            </a:r>
            <a:r>
              <a:rPr lang="en-US" altLang="en-US" b="0" dirty="0">
                <a:solidFill>
                  <a:srgbClr val="0070C0"/>
                </a:solidFill>
                <a:latin typeface="Symbol" pitchFamily="18" charset="2"/>
              </a:rPr>
              <a:t>D</a:t>
            </a:r>
            <a:r>
              <a:rPr lang="en-US" altLang="en-US" kern="0" dirty="0" smtClean="0">
                <a:solidFill>
                  <a:srgbClr val="0070C0"/>
                </a:solidFill>
              </a:rPr>
              <a:t>H </a:t>
            </a:r>
            <a:r>
              <a:rPr lang="en-US" altLang="en-US" kern="0" dirty="0">
                <a:solidFill>
                  <a:srgbClr val="0070C0"/>
                </a:solidFill>
              </a:rPr>
              <a:t>and </a:t>
            </a:r>
            <a:r>
              <a:rPr lang="en-US" altLang="en-US" b="0" dirty="0">
                <a:solidFill>
                  <a:srgbClr val="0070C0"/>
                </a:solidFill>
                <a:latin typeface="Symbol" pitchFamily="18" charset="2"/>
              </a:rPr>
              <a:t>D</a:t>
            </a:r>
            <a:r>
              <a:rPr lang="en-US" altLang="en-US" kern="0" dirty="0" smtClean="0">
                <a:solidFill>
                  <a:srgbClr val="0070C0"/>
                </a:solidFill>
              </a:rPr>
              <a:t>E</a:t>
            </a:r>
            <a:endParaRPr lang="en-US" altLang="en-US" kern="0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0623" y="3335380"/>
            <a:ext cx="87252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i="1" dirty="0">
                <a:solidFill>
                  <a:srgbClr val="00B050"/>
                </a:solidFill>
                <a:latin typeface="TimesLTStd-Roman"/>
              </a:rPr>
              <a:t>The reason </a:t>
            </a:r>
            <a:r>
              <a:rPr lang="en-US" altLang="en-US" sz="2000" i="1" dirty="0" smtClean="0">
                <a:solidFill>
                  <a:srgbClr val="00B050"/>
                </a:solidFill>
                <a:latin typeface="Symbol" pitchFamily="18" charset="2"/>
              </a:rPr>
              <a:t>D</a:t>
            </a:r>
            <a:r>
              <a:rPr lang="en-US" sz="2000" i="1" dirty="0" smtClean="0">
                <a:solidFill>
                  <a:srgbClr val="00B050"/>
                </a:solidFill>
                <a:latin typeface="TimesLTStd-Italic"/>
              </a:rPr>
              <a:t>H </a:t>
            </a:r>
            <a:r>
              <a:rPr lang="en-US" sz="2000" i="1" dirty="0" smtClean="0">
                <a:solidFill>
                  <a:srgbClr val="00B050"/>
                </a:solidFill>
                <a:latin typeface="TimesLTStd-Roman"/>
              </a:rPr>
              <a:t>is </a:t>
            </a:r>
            <a:r>
              <a:rPr lang="en-US" sz="2000" i="1" dirty="0">
                <a:solidFill>
                  <a:srgbClr val="00B050"/>
                </a:solidFill>
                <a:latin typeface="TimesLTStd-Roman"/>
              </a:rPr>
              <a:t>smaller than </a:t>
            </a:r>
            <a:r>
              <a:rPr lang="en-US" altLang="en-US" sz="2000" dirty="0">
                <a:solidFill>
                  <a:srgbClr val="00B050"/>
                </a:solidFill>
                <a:latin typeface="Symbol" pitchFamily="18" charset="2"/>
              </a:rPr>
              <a:t>D</a:t>
            </a:r>
            <a:r>
              <a:rPr lang="en-US" sz="2000" i="1" dirty="0" smtClean="0">
                <a:solidFill>
                  <a:srgbClr val="00B050"/>
                </a:solidFill>
                <a:latin typeface="TimesLTStd-Italic"/>
              </a:rPr>
              <a:t>E </a:t>
            </a:r>
            <a:r>
              <a:rPr lang="en-US" sz="2000" i="1" dirty="0">
                <a:solidFill>
                  <a:srgbClr val="00B050"/>
                </a:solidFill>
                <a:latin typeface="TimesLTStd-Roman"/>
              </a:rPr>
              <a:t>in magnitude is that some of the internal energy released is </a:t>
            </a:r>
            <a:r>
              <a:rPr lang="en-US" sz="2000" i="1" dirty="0" smtClean="0">
                <a:solidFill>
                  <a:srgbClr val="00B050"/>
                </a:solidFill>
                <a:latin typeface="TimesLTStd-Roman"/>
              </a:rPr>
              <a:t>used to </a:t>
            </a:r>
            <a:r>
              <a:rPr lang="en-US" sz="2000" i="1" dirty="0">
                <a:solidFill>
                  <a:srgbClr val="00B050"/>
                </a:solidFill>
                <a:latin typeface="TimesLTStd-Roman"/>
              </a:rPr>
              <a:t>do gas expansion work, so less heat is evolved.</a:t>
            </a:r>
            <a:endParaRPr lang="en-US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170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utoUpdateAnimBg="0"/>
      <p:bldP spid="49" grpId="0" autoUpdateAnimBg="0"/>
      <p:bldP spid="50" grpId="0" autoUpdateAnimBg="0"/>
      <p:bldP spid="51" grpId="0" autoUpdateAnimBg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701429" y="104736"/>
            <a:ext cx="7743708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The Nature of Energy and Types of Energy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438889" y="1038453"/>
            <a:ext cx="8268788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en-US" sz="2800" i="1" dirty="0">
                <a:solidFill>
                  <a:srgbClr val="0070C0"/>
                </a:solidFill>
              </a:rPr>
              <a:t>Energy</a:t>
            </a:r>
            <a:r>
              <a:rPr lang="en-US" altLang="en-US" sz="2800" dirty="0"/>
              <a:t> </a:t>
            </a:r>
            <a:r>
              <a:rPr lang="en-US" altLang="en-US" sz="2800" b="0" dirty="0"/>
              <a:t>is the capacity to do work.</a:t>
            </a:r>
            <a:endParaRPr lang="en-US" altLang="en-US" sz="2800" b="0" i="1" dirty="0"/>
          </a:p>
          <a:p>
            <a:pPr marL="342900" indent="-342900" algn="just" eaLnBrk="1" hangingPunct="1"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altLang="en-US" i="1" dirty="0">
                <a:solidFill>
                  <a:srgbClr val="00B050"/>
                </a:solidFill>
              </a:rPr>
              <a:t>Radiant energy </a:t>
            </a:r>
            <a:r>
              <a:rPr lang="en-US" altLang="en-US" b="0" dirty="0"/>
              <a:t>comes from the sun and is earth’s primary energy </a:t>
            </a:r>
            <a:r>
              <a:rPr lang="en-US" altLang="en-US" b="0" dirty="0" smtClean="0"/>
              <a:t>source</a:t>
            </a:r>
            <a:r>
              <a:rPr lang="en-US" altLang="en-US" i="1" dirty="0"/>
              <a:t>. </a:t>
            </a:r>
            <a:r>
              <a:rPr lang="en-US" altLang="en-US" sz="2000" b="0" i="1" dirty="0"/>
              <a:t>(Solar energy)</a:t>
            </a:r>
            <a:endParaRPr lang="en-US" altLang="en-US" sz="2000" b="0" i="1" dirty="0" smtClean="0"/>
          </a:p>
          <a:p>
            <a:pPr marL="342900" indent="-342900" algn="just" eaLnBrk="1" hangingPunct="1"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altLang="en-US" i="1" dirty="0" smtClean="0">
                <a:solidFill>
                  <a:srgbClr val="00B050"/>
                </a:solidFill>
              </a:rPr>
              <a:t>Thermal </a:t>
            </a:r>
            <a:r>
              <a:rPr lang="en-US" altLang="en-US" i="1" dirty="0">
                <a:solidFill>
                  <a:srgbClr val="00B050"/>
                </a:solidFill>
              </a:rPr>
              <a:t>energy</a:t>
            </a:r>
            <a:r>
              <a:rPr lang="en-US" altLang="en-US" b="0" dirty="0">
                <a:solidFill>
                  <a:srgbClr val="00B050"/>
                </a:solidFill>
              </a:rPr>
              <a:t> </a:t>
            </a:r>
            <a:r>
              <a:rPr lang="en-US" altLang="en-US" b="0" dirty="0"/>
              <a:t>is the energy associated with the random motion of atoms and </a:t>
            </a:r>
            <a:r>
              <a:rPr lang="en-US" altLang="en-US" b="0" dirty="0" smtClean="0"/>
              <a:t>molecules.</a:t>
            </a:r>
          </a:p>
          <a:p>
            <a:pPr marL="342900" indent="-342900" algn="just" eaLnBrk="1" hangingPunct="1"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altLang="en-US" i="1" dirty="0" smtClean="0">
                <a:solidFill>
                  <a:srgbClr val="00B050"/>
                </a:solidFill>
              </a:rPr>
              <a:t>Chemical </a:t>
            </a:r>
            <a:r>
              <a:rPr lang="en-US" altLang="en-US" i="1" dirty="0">
                <a:solidFill>
                  <a:srgbClr val="00B050"/>
                </a:solidFill>
              </a:rPr>
              <a:t>energy</a:t>
            </a:r>
            <a:r>
              <a:rPr lang="en-US" altLang="en-US" b="0" dirty="0">
                <a:solidFill>
                  <a:srgbClr val="00B050"/>
                </a:solidFill>
              </a:rPr>
              <a:t> </a:t>
            </a:r>
            <a:r>
              <a:rPr lang="en-US" altLang="en-US" b="0" dirty="0"/>
              <a:t>is the energy stored within the bonds of chemical </a:t>
            </a:r>
            <a:r>
              <a:rPr lang="en-US" altLang="en-US" b="0" dirty="0" smtClean="0"/>
              <a:t>substances.</a:t>
            </a:r>
          </a:p>
          <a:p>
            <a:pPr marL="342900" indent="-342900" algn="just" eaLnBrk="1" hangingPunct="1"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altLang="en-US" i="1" dirty="0" smtClean="0">
                <a:solidFill>
                  <a:srgbClr val="00B050"/>
                </a:solidFill>
              </a:rPr>
              <a:t>Nuclear </a:t>
            </a:r>
            <a:r>
              <a:rPr lang="en-US" altLang="en-US" i="1" dirty="0">
                <a:solidFill>
                  <a:srgbClr val="00B050"/>
                </a:solidFill>
              </a:rPr>
              <a:t>energy</a:t>
            </a:r>
            <a:r>
              <a:rPr lang="en-US" altLang="en-US" b="0" dirty="0">
                <a:solidFill>
                  <a:srgbClr val="00B050"/>
                </a:solidFill>
              </a:rPr>
              <a:t> </a:t>
            </a:r>
            <a:r>
              <a:rPr lang="en-US" altLang="en-US" b="0" dirty="0"/>
              <a:t>is the energy stored within the collection of neutrons and protons in the </a:t>
            </a:r>
            <a:r>
              <a:rPr lang="en-US" altLang="en-US" b="0" dirty="0" smtClean="0"/>
              <a:t>atom.</a:t>
            </a:r>
          </a:p>
          <a:p>
            <a:pPr marL="342900" indent="-342900" algn="just" eaLnBrk="1" hangingPunct="1"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altLang="en-US" i="1" dirty="0" smtClean="0">
                <a:solidFill>
                  <a:srgbClr val="00B050"/>
                </a:solidFill>
              </a:rPr>
              <a:t>Potential </a:t>
            </a:r>
            <a:r>
              <a:rPr lang="en-US" altLang="en-US" i="1" dirty="0">
                <a:solidFill>
                  <a:srgbClr val="00B050"/>
                </a:solidFill>
              </a:rPr>
              <a:t>energy </a:t>
            </a:r>
            <a:r>
              <a:rPr lang="en-US" altLang="en-US" b="0" dirty="0"/>
              <a:t>is the energy available by virtue of an object’s position</a:t>
            </a:r>
            <a:endParaRPr lang="en-US" altLang="en-US" i="1" dirty="0"/>
          </a:p>
        </p:txBody>
      </p:sp>
    </p:spTree>
    <p:extLst>
      <p:ext uri="{BB962C8B-B14F-4D97-AF65-F5344CB8AC3E}">
        <p14:creationId xmlns:p14="http://schemas.microsoft.com/office/powerpoint/2010/main" val="517193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439480" y="104735"/>
            <a:ext cx="6437423" cy="589774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Enthalpy of Chemical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Reactions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27668" y="796013"/>
            <a:ext cx="4338047" cy="4616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kern="0" dirty="0">
                <a:solidFill>
                  <a:srgbClr val="0070C0"/>
                </a:solidFill>
              </a:rPr>
              <a:t>A Comparison of </a:t>
            </a:r>
            <a:r>
              <a:rPr lang="en-US" altLang="en-US" b="0" dirty="0">
                <a:solidFill>
                  <a:srgbClr val="0070C0"/>
                </a:solidFill>
                <a:latin typeface="Symbol" pitchFamily="18" charset="2"/>
              </a:rPr>
              <a:t>D</a:t>
            </a:r>
            <a:r>
              <a:rPr lang="en-US" altLang="en-US" kern="0" dirty="0" smtClean="0">
                <a:solidFill>
                  <a:srgbClr val="0070C0"/>
                </a:solidFill>
              </a:rPr>
              <a:t>H </a:t>
            </a:r>
            <a:r>
              <a:rPr lang="en-US" altLang="en-US" kern="0" dirty="0">
                <a:solidFill>
                  <a:srgbClr val="0070C0"/>
                </a:solidFill>
              </a:rPr>
              <a:t>and </a:t>
            </a:r>
            <a:r>
              <a:rPr lang="en-US" altLang="en-US" b="0" dirty="0">
                <a:solidFill>
                  <a:srgbClr val="0070C0"/>
                </a:solidFill>
                <a:latin typeface="Symbol" pitchFamily="18" charset="2"/>
              </a:rPr>
              <a:t>D</a:t>
            </a:r>
            <a:r>
              <a:rPr lang="en-US" altLang="en-US" kern="0" dirty="0" smtClean="0">
                <a:solidFill>
                  <a:srgbClr val="0070C0"/>
                </a:solidFill>
              </a:rPr>
              <a:t>E</a:t>
            </a:r>
            <a:endParaRPr lang="en-US" altLang="en-US" kern="0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2474" y="1486913"/>
            <a:ext cx="85627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 calculate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internal energy change of a gaseous reaction is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 assume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ideal gas behavior and constant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2665" y="2668598"/>
            <a:ext cx="4307383" cy="209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61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439480" y="104735"/>
            <a:ext cx="6437423" cy="589774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Enthalpy of Chemical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Reactions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841" y="694509"/>
            <a:ext cx="6032699" cy="6032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55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214086" y="783771"/>
            <a:ext cx="8686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en-US" b="0" dirty="0"/>
              <a:t>The </a:t>
            </a:r>
            <a:r>
              <a:rPr lang="en-US" altLang="en-US" i="1" dirty="0">
                <a:solidFill>
                  <a:srgbClr val="0070C0"/>
                </a:solidFill>
              </a:rPr>
              <a:t>specific heat</a:t>
            </a:r>
            <a:r>
              <a:rPr lang="en-US" altLang="en-US" b="0" dirty="0">
                <a:solidFill>
                  <a:srgbClr val="0070C0"/>
                </a:solidFill>
              </a:rPr>
              <a:t> (</a:t>
            </a:r>
            <a:r>
              <a:rPr lang="en-US" altLang="en-US" i="1" dirty="0">
                <a:solidFill>
                  <a:srgbClr val="0070C0"/>
                </a:solidFill>
              </a:rPr>
              <a:t>s</a:t>
            </a:r>
            <a:r>
              <a:rPr lang="en-US" altLang="en-US" b="0" dirty="0">
                <a:solidFill>
                  <a:srgbClr val="0070C0"/>
                </a:solidFill>
              </a:rPr>
              <a:t>) </a:t>
            </a:r>
            <a:r>
              <a:rPr lang="en-US" altLang="en-US" b="0" dirty="0"/>
              <a:t>of a substance is the amount of heat (</a:t>
            </a:r>
            <a:r>
              <a:rPr lang="en-US" altLang="en-US" b="0" i="1" dirty="0"/>
              <a:t>q</a:t>
            </a:r>
            <a:r>
              <a:rPr lang="en-US" altLang="en-US" b="0" dirty="0"/>
              <a:t>) required to raise the temperature of </a:t>
            </a:r>
            <a:r>
              <a:rPr lang="en-US" altLang="en-US" dirty="0"/>
              <a:t>one gram</a:t>
            </a:r>
            <a:r>
              <a:rPr lang="en-US" altLang="en-US" b="0" dirty="0"/>
              <a:t> of the substance by </a:t>
            </a:r>
            <a:r>
              <a:rPr lang="en-US" altLang="en-US" dirty="0"/>
              <a:t>one degree</a:t>
            </a:r>
            <a:r>
              <a:rPr lang="en-US" altLang="en-US" b="0" dirty="0"/>
              <a:t> Celsius.</a:t>
            </a: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214086" y="2152076"/>
            <a:ext cx="8686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en-US" b="0" dirty="0"/>
              <a:t>The </a:t>
            </a:r>
            <a:r>
              <a:rPr lang="en-US" altLang="en-US" i="1" dirty="0">
                <a:solidFill>
                  <a:srgbClr val="0070C0"/>
                </a:solidFill>
              </a:rPr>
              <a:t>heat capacity</a:t>
            </a:r>
            <a:r>
              <a:rPr lang="en-US" altLang="en-US" b="0" dirty="0">
                <a:solidFill>
                  <a:srgbClr val="0070C0"/>
                </a:solidFill>
              </a:rPr>
              <a:t> (</a:t>
            </a:r>
            <a:r>
              <a:rPr lang="en-US" altLang="en-US" i="1" dirty="0">
                <a:solidFill>
                  <a:srgbClr val="0070C0"/>
                </a:solidFill>
              </a:rPr>
              <a:t>C</a:t>
            </a:r>
            <a:r>
              <a:rPr lang="en-US" altLang="en-US" b="0" dirty="0">
                <a:solidFill>
                  <a:srgbClr val="0070C0"/>
                </a:solidFill>
              </a:rPr>
              <a:t>)</a:t>
            </a:r>
            <a:r>
              <a:rPr lang="en-US" altLang="en-US" b="0" dirty="0"/>
              <a:t> of a substance is the amount of heat (</a:t>
            </a:r>
            <a:r>
              <a:rPr lang="en-US" altLang="en-US" b="0" i="1" dirty="0"/>
              <a:t>q</a:t>
            </a:r>
            <a:r>
              <a:rPr lang="en-US" altLang="en-US" b="0" dirty="0"/>
              <a:t>) required to raise the temperature of </a:t>
            </a:r>
            <a:r>
              <a:rPr lang="en-US" altLang="en-US" dirty="0"/>
              <a:t>a given quantity</a:t>
            </a:r>
            <a:r>
              <a:rPr lang="en-US" altLang="en-US" b="0" dirty="0"/>
              <a:t> (</a:t>
            </a:r>
            <a:r>
              <a:rPr lang="en-US" altLang="en-US" b="0" i="1" dirty="0"/>
              <a:t>m</a:t>
            </a:r>
            <a:r>
              <a:rPr lang="en-US" altLang="en-US" b="0" dirty="0"/>
              <a:t>) of the substance by </a:t>
            </a:r>
            <a:r>
              <a:rPr lang="en-US" altLang="en-US" dirty="0"/>
              <a:t>one degree</a:t>
            </a:r>
            <a:r>
              <a:rPr lang="en-US" altLang="en-US" b="0" dirty="0"/>
              <a:t> Celsius.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636736" y="3450771"/>
            <a:ext cx="1477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i="1"/>
              <a:t>C</a:t>
            </a:r>
            <a:r>
              <a:rPr lang="en-US" altLang="en-US" b="0"/>
              <a:t> = </a:t>
            </a:r>
            <a:r>
              <a:rPr lang="en-US" altLang="en-US" b="0" i="1"/>
              <a:t>m x s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4684486" y="4225471"/>
            <a:ext cx="4338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0" u="sng"/>
              <a:t>Heat (</a:t>
            </a:r>
            <a:r>
              <a:rPr lang="en-US" altLang="en-US" b="0" i="1" u="sng"/>
              <a:t>q</a:t>
            </a:r>
            <a:r>
              <a:rPr lang="en-US" altLang="en-US" b="0" u="sng"/>
              <a:t>) absorbed or released: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5956074" y="4898571"/>
            <a:ext cx="2017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0" i="1"/>
              <a:t>q</a:t>
            </a:r>
            <a:r>
              <a:rPr lang="en-US" altLang="en-US" b="0"/>
              <a:t> = </a:t>
            </a:r>
            <a:r>
              <a:rPr lang="en-US" altLang="en-US" b="0" i="1"/>
              <a:t>m x s x </a:t>
            </a:r>
            <a:r>
              <a:rPr lang="en-US" altLang="en-US" b="0">
                <a:latin typeface="Symbol" pitchFamily="18" charset="2"/>
              </a:rPr>
              <a:t>D</a:t>
            </a:r>
            <a:r>
              <a:rPr lang="en-US" altLang="en-US" b="0" i="1"/>
              <a:t>t</a:t>
            </a: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6208486" y="5431971"/>
            <a:ext cx="1511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0" i="1"/>
              <a:t>q</a:t>
            </a:r>
            <a:r>
              <a:rPr lang="en-US" altLang="en-US" b="0"/>
              <a:t> = </a:t>
            </a:r>
            <a:r>
              <a:rPr lang="en-US" altLang="en-US" b="0" i="1"/>
              <a:t>C x </a:t>
            </a:r>
            <a:r>
              <a:rPr lang="en-US" altLang="en-US" b="0">
                <a:latin typeface="Symbol" pitchFamily="18" charset="2"/>
              </a:rPr>
              <a:t>D</a:t>
            </a:r>
            <a:r>
              <a:rPr lang="en-US" altLang="en-US" b="0" i="1"/>
              <a:t>t</a:t>
            </a: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5929086" y="5965371"/>
            <a:ext cx="2070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0">
                <a:latin typeface="Symbol" pitchFamily="18" charset="2"/>
              </a:rPr>
              <a:t>D</a:t>
            </a:r>
            <a:r>
              <a:rPr lang="en-US" altLang="en-US" b="0" i="1"/>
              <a:t>t</a:t>
            </a:r>
            <a:r>
              <a:rPr lang="en-US" altLang="en-US" b="0"/>
              <a:t> = </a:t>
            </a:r>
            <a:r>
              <a:rPr lang="en-US" altLang="en-US" b="0" i="1"/>
              <a:t>t</a:t>
            </a:r>
            <a:r>
              <a:rPr lang="en-US" altLang="en-US" b="0" baseline="-25000"/>
              <a:t>final</a:t>
            </a:r>
            <a:r>
              <a:rPr lang="en-US" altLang="en-US" b="0"/>
              <a:t> - </a:t>
            </a:r>
            <a:r>
              <a:rPr lang="en-US" altLang="en-US" b="0" i="1"/>
              <a:t>t</a:t>
            </a:r>
            <a:r>
              <a:rPr lang="en-US" altLang="en-US" b="0" baseline="-25000"/>
              <a:t>initial</a:t>
            </a:r>
            <a:endParaRPr lang="en-US" altLang="en-US" b="0"/>
          </a:p>
        </p:txBody>
      </p:sp>
      <p:pic>
        <p:nvPicPr>
          <p:cNvPr id="23" name="Picture 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72" y="3576460"/>
            <a:ext cx="1845491" cy="3277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1" y="91672"/>
            <a:ext cx="8739050" cy="554939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Specific Heat </a:t>
            </a:r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and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Heat Capacity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48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 autoUpdateAnimBg="0"/>
      <p:bldP spid="18" grpId="0" autoUpdateAnimBg="0"/>
      <p:bldP spid="19" grpId="0" autoUpdateAnimBg="0"/>
      <p:bldP spid="20" grpId="0" autoUpdateAnimBg="0"/>
      <p:bldP spid="21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Box 3"/>
          <p:cNvSpPr txBox="1">
            <a:spLocks noChangeArrowheads="1"/>
          </p:cNvSpPr>
          <p:nvPr/>
        </p:nvSpPr>
        <p:spPr bwMode="auto">
          <a:xfrm>
            <a:off x="272143" y="801914"/>
            <a:ext cx="81803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just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How much heat is given off when an 869 g iron bar cools from 94</a:t>
            </a:r>
            <a:r>
              <a:rPr kumimoji="0" lang="en-US" altLang="en-US" sz="2400" b="0" i="0" u="none" strike="noStrike" kern="0" cap="none" spc="0" normalizeH="0" baseline="3000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o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C to 5</a:t>
            </a:r>
            <a:r>
              <a:rPr kumimoji="0" lang="en-US" altLang="en-US" sz="2400" b="0" i="0" u="none" strike="noStrike" kern="0" cap="none" spc="0" normalizeH="0" baseline="3000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o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C?</a:t>
            </a: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881743" y="2097314"/>
            <a:ext cx="3295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of Fe = 0.444 J/g </a:t>
            </a:r>
            <a:r>
              <a:rPr kumimoji="0" lang="en-US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•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</a:t>
            </a:r>
            <a:r>
              <a:rPr kumimoji="0" lang="en-US" altLang="en-US" sz="2400" b="0" i="0" u="none" strike="noStrike" kern="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o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</a:t>
            </a:r>
            <a:endParaRPr kumimoji="0" lang="en-US" altLang="en-US" sz="2400" b="0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881743" y="2745014"/>
            <a:ext cx="5119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D</a:t>
            </a:r>
            <a:r>
              <a: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</a:t>
            </a:r>
            <a:r>
              <a: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  <a:r>
              <a:rPr kumimoji="0" lang="en-US" altLang="en-US" sz="24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final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– </a:t>
            </a:r>
            <a:r>
              <a: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  <a:r>
              <a:rPr kumimoji="0" lang="en-US" altLang="en-US" sz="24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initial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5</a:t>
            </a:r>
            <a:r>
              <a:rPr kumimoji="0" lang="en-US" altLang="en-US" sz="2400" b="0" i="0" u="none" strike="noStrike" kern="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o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 – 94</a:t>
            </a:r>
            <a:r>
              <a:rPr kumimoji="0" lang="en-US" altLang="en-US" sz="2400" b="0" i="0" u="none" strike="noStrike" kern="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o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 = -89</a:t>
            </a:r>
            <a:r>
              <a:rPr kumimoji="0" lang="en-US" altLang="en-US" sz="2400" b="0" i="0" u="none" strike="noStrike" kern="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o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</a:t>
            </a:r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881743" y="3392714"/>
            <a:ext cx="1376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q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</a:t>
            </a:r>
            <a:r>
              <a: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ms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D</a:t>
            </a:r>
            <a:r>
              <a:rPr kumimoji="0" lang="en-US" altLang="en-US" sz="2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</a:p>
        </p:txBody>
      </p:sp>
      <p:sp>
        <p:nvSpPr>
          <p:cNvPr id="37" name="Text Box 8"/>
          <p:cNvSpPr txBox="1">
            <a:spLocks noChangeArrowheads="1"/>
          </p:cNvSpPr>
          <p:nvPr/>
        </p:nvSpPr>
        <p:spPr bwMode="auto">
          <a:xfrm>
            <a:off x="2177143" y="3405414"/>
            <a:ext cx="4529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= 869 g x 0.444 J/g </a:t>
            </a:r>
            <a:r>
              <a:rPr kumimoji="0" lang="en-US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•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</a:t>
            </a:r>
            <a:r>
              <a:rPr kumimoji="0" lang="en-US" altLang="en-US" sz="2400" b="0" i="0" u="none" strike="noStrike" kern="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o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 x –89</a:t>
            </a:r>
            <a:r>
              <a:rPr kumimoji="0" lang="en-US" altLang="en-US" sz="2400" b="0" i="0" u="none" strike="noStrike" kern="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o</a:t>
            </a: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</a:t>
            </a:r>
          </a:p>
        </p:txBody>
      </p:sp>
      <p:sp>
        <p:nvSpPr>
          <p:cNvPr id="38" name="Text Box 9"/>
          <p:cNvSpPr txBox="1">
            <a:spLocks noChangeArrowheads="1"/>
          </p:cNvSpPr>
          <p:nvPr/>
        </p:nvSpPr>
        <p:spPr bwMode="auto">
          <a:xfrm>
            <a:off x="6672943" y="3405414"/>
            <a:ext cx="171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= -34,000 J</a:t>
            </a:r>
          </a:p>
        </p:txBody>
      </p:sp>
      <p:sp>
        <p:nvSpPr>
          <p:cNvPr id="39" name="Line 11"/>
          <p:cNvSpPr>
            <a:spLocks noChangeShapeType="1"/>
          </p:cNvSpPr>
          <p:nvPr/>
        </p:nvSpPr>
        <p:spPr bwMode="auto">
          <a:xfrm flipH="1">
            <a:off x="3091543" y="3468914"/>
            <a:ext cx="2286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" name="Line 12"/>
          <p:cNvSpPr>
            <a:spLocks noChangeShapeType="1"/>
          </p:cNvSpPr>
          <p:nvPr/>
        </p:nvSpPr>
        <p:spPr bwMode="auto">
          <a:xfrm flipH="1">
            <a:off x="4628243" y="3494314"/>
            <a:ext cx="2286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" name="Line 13"/>
          <p:cNvSpPr>
            <a:spLocks noChangeShapeType="1"/>
          </p:cNvSpPr>
          <p:nvPr/>
        </p:nvSpPr>
        <p:spPr bwMode="auto">
          <a:xfrm flipH="1">
            <a:off x="5199743" y="3456214"/>
            <a:ext cx="2286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" name="Line 14"/>
          <p:cNvSpPr>
            <a:spLocks noChangeShapeType="1"/>
          </p:cNvSpPr>
          <p:nvPr/>
        </p:nvSpPr>
        <p:spPr bwMode="auto">
          <a:xfrm flipH="1">
            <a:off x="6368143" y="3456214"/>
            <a:ext cx="2286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43" name="Picture 16" descr="cha56011_ma060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519" y="4053114"/>
            <a:ext cx="1629682" cy="2742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1" y="91672"/>
            <a:ext cx="8739050" cy="554939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Specific Heat and Heat Capacity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348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utoUpdateAnimBg="0"/>
      <p:bldP spid="35" grpId="0" autoUpdateAnimBg="0"/>
      <p:bldP spid="36" grpId="0" autoUpdateAnimBg="0"/>
      <p:bldP spid="37" grpId="0" autoUpdateAnimBg="0"/>
      <p:bldP spid="38" grpId="0" autoUpdateAnimBg="0"/>
      <p:bldP spid="39" grpId="0" animBg="1"/>
      <p:bldP spid="40" grpId="0" animBg="1"/>
      <p:bldP spid="41" grpId="0" animBg="1"/>
      <p:bldP spid="4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1" y="91672"/>
            <a:ext cx="8739050" cy="554939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Specific Heat and Heat Capacity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446" y="953587"/>
            <a:ext cx="8209359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68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1672"/>
            <a:ext cx="9144000" cy="561471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Standard Enthalpy of Formation and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Reaction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37159" y="700133"/>
            <a:ext cx="886482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altLang="en-US" b="0" i="1" dirty="0"/>
              <a:t>Because there is no way to measure the absolute value of the enthalpy of a substance, must I measure the enthalpy change for every reaction of interest?</a:t>
            </a:r>
          </a:p>
        </p:txBody>
      </p: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278674" y="2016031"/>
            <a:ext cx="8615363" cy="1200150"/>
            <a:chOff x="237" y="1177"/>
            <a:chExt cx="5427" cy="756"/>
          </a:xfrm>
        </p:grpSpPr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37" y="1177"/>
              <a:ext cx="5427" cy="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 eaLnBrk="1" hangingPunct="1"/>
              <a:r>
                <a:rPr lang="en-US" altLang="en-US" b="0" dirty="0"/>
                <a:t>Establish an arbitrary scale with the </a:t>
              </a:r>
              <a:r>
                <a:rPr lang="en-US" altLang="en-US" dirty="0">
                  <a:solidFill>
                    <a:srgbClr val="0070C0"/>
                  </a:solidFill>
                </a:rPr>
                <a:t>standard enthalpy of formation</a:t>
              </a:r>
              <a:r>
                <a:rPr lang="en-US" altLang="en-US" b="0" dirty="0">
                  <a:solidFill>
                    <a:srgbClr val="0070C0"/>
                  </a:solidFill>
                </a:rPr>
                <a:t> (</a:t>
              </a:r>
              <a:r>
                <a:rPr lang="en-US" altLang="en-US" b="0" dirty="0">
                  <a:solidFill>
                    <a:srgbClr val="0070C0"/>
                  </a:solidFill>
                  <a:latin typeface="Symbol" pitchFamily="18" charset="2"/>
                </a:rPr>
                <a:t>D</a:t>
              </a:r>
              <a:r>
                <a:rPr lang="en-US" altLang="en-US" b="0" dirty="0">
                  <a:solidFill>
                    <a:srgbClr val="0070C0"/>
                  </a:solidFill>
                </a:rPr>
                <a:t>H</a:t>
              </a:r>
              <a:r>
                <a:rPr lang="en-US" altLang="en-US" b="0" baseline="30000" dirty="0">
                  <a:solidFill>
                    <a:srgbClr val="0070C0"/>
                  </a:solidFill>
                </a:rPr>
                <a:t>0</a:t>
              </a:r>
              <a:r>
                <a:rPr lang="en-US" altLang="en-US" b="0" dirty="0">
                  <a:solidFill>
                    <a:srgbClr val="0070C0"/>
                  </a:solidFill>
                </a:rPr>
                <a:t>)</a:t>
              </a:r>
              <a:r>
                <a:rPr lang="en-US" altLang="en-US" b="0" dirty="0"/>
                <a:t> as a reference point for all enthalpy expressions.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603" y="1536"/>
              <a:ext cx="1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 eaLnBrk="1" hangingPunct="1"/>
              <a:r>
                <a:rPr lang="en-US" altLang="en-US" sz="1800" b="0" dirty="0">
                  <a:solidFill>
                    <a:srgbClr val="0070C0"/>
                  </a:solidFill>
                </a:rPr>
                <a:t>f</a:t>
              </a:r>
            </a:p>
          </p:txBody>
        </p:sp>
      </p:grp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278674" y="3344140"/>
            <a:ext cx="8615363" cy="1200150"/>
            <a:chOff x="288" y="2304"/>
            <a:chExt cx="5427" cy="756"/>
          </a:xfrm>
        </p:grpSpPr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288" y="2304"/>
              <a:ext cx="5427" cy="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 eaLnBrk="1" hangingPunct="1">
                <a:spcBef>
                  <a:spcPct val="50000"/>
                </a:spcBef>
              </a:pPr>
              <a:r>
                <a:rPr lang="en-US" altLang="en-US" i="1" dirty="0">
                  <a:solidFill>
                    <a:srgbClr val="0070C0"/>
                  </a:solidFill>
                </a:rPr>
                <a:t>Standard enthalpy of formation</a:t>
              </a:r>
              <a:r>
                <a:rPr lang="en-US" altLang="en-US" b="0" dirty="0">
                  <a:solidFill>
                    <a:srgbClr val="0070C0"/>
                  </a:solidFill>
                </a:rPr>
                <a:t> (</a:t>
              </a:r>
              <a:r>
                <a:rPr lang="en-US" altLang="en-US" b="0" dirty="0">
                  <a:solidFill>
                    <a:srgbClr val="0070C0"/>
                  </a:solidFill>
                  <a:latin typeface="Symbol" pitchFamily="18" charset="2"/>
                </a:rPr>
                <a:t>D</a:t>
              </a:r>
              <a:r>
                <a:rPr lang="en-US" altLang="en-US" b="0" dirty="0">
                  <a:solidFill>
                    <a:srgbClr val="0070C0"/>
                  </a:solidFill>
                </a:rPr>
                <a:t>H</a:t>
              </a:r>
              <a:r>
                <a:rPr lang="en-US" altLang="en-US" b="0" baseline="30000" dirty="0">
                  <a:solidFill>
                    <a:srgbClr val="0070C0"/>
                  </a:solidFill>
                </a:rPr>
                <a:t>0</a:t>
              </a:r>
              <a:r>
                <a:rPr lang="en-US" altLang="en-US" b="0" dirty="0">
                  <a:solidFill>
                    <a:srgbClr val="0070C0"/>
                  </a:solidFill>
                </a:rPr>
                <a:t>) </a:t>
              </a:r>
              <a:r>
                <a:rPr lang="en-US" altLang="en-US" b="0" dirty="0"/>
                <a:t>is the heat change that results when </a:t>
              </a:r>
              <a:r>
                <a:rPr lang="en-US" altLang="en-US" dirty="0"/>
                <a:t>one mole</a:t>
              </a:r>
              <a:r>
                <a:rPr lang="en-US" altLang="en-US" b="0" dirty="0"/>
                <a:t> of a compound is formed from its </a:t>
              </a:r>
              <a:r>
                <a:rPr lang="en-US" altLang="en-US" dirty="0"/>
                <a:t>elements</a:t>
              </a:r>
              <a:r>
                <a:rPr lang="en-US" altLang="en-US" b="0" dirty="0"/>
                <a:t> at a pressure of 1 atm.</a:t>
              </a:r>
              <a:endParaRPr lang="en-US" altLang="en-US" i="1" dirty="0"/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3668" y="2401"/>
              <a:ext cx="1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sz="1800" b="0" dirty="0"/>
                <a:t>f</a:t>
              </a:r>
            </a:p>
          </p:txBody>
        </p:sp>
      </p:grp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278674" y="4752252"/>
            <a:ext cx="86153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en-US" b="0" dirty="0"/>
              <a:t>The standard enthalpy of formation of any element in its most stable form is zero.</a:t>
            </a:r>
          </a:p>
        </p:txBody>
      </p:sp>
      <p:grpSp>
        <p:nvGrpSpPr>
          <p:cNvPr id="13" name="Group 14"/>
          <p:cNvGrpSpPr>
            <a:grpSpLocks/>
          </p:cNvGrpSpPr>
          <p:nvPr/>
        </p:nvGrpSpPr>
        <p:grpSpPr bwMode="auto">
          <a:xfrm>
            <a:off x="1316898" y="5860464"/>
            <a:ext cx="1855788" cy="534987"/>
            <a:chOff x="854" y="3670"/>
            <a:chExt cx="1169" cy="337"/>
          </a:xfrm>
        </p:grpSpPr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854" y="3670"/>
              <a:ext cx="116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>
                  <a:latin typeface="Symbol" pitchFamily="18" charset="2"/>
                </a:rPr>
                <a:t>D</a:t>
              </a:r>
              <a:r>
                <a:rPr lang="en-US" altLang="en-US" b="0"/>
                <a:t>H</a:t>
              </a:r>
              <a:r>
                <a:rPr lang="en-US" altLang="en-US" b="0" baseline="30000"/>
                <a:t>0</a:t>
              </a:r>
              <a:r>
                <a:rPr lang="en-US" altLang="en-US" b="0"/>
                <a:t> (O</a:t>
              </a:r>
              <a:r>
                <a:rPr lang="en-US" altLang="en-US" b="0" baseline="-25000"/>
                <a:t>2</a:t>
              </a:r>
              <a:r>
                <a:rPr lang="en-US" altLang="en-US" b="0"/>
                <a:t>) = 0</a:t>
              </a:r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1144" y="3776"/>
              <a:ext cx="1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sz="1800" b="0"/>
                <a:t>f</a:t>
              </a:r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64436" y="6397039"/>
            <a:ext cx="3160712" cy="534987"/>
            <a:chOff x="854" y="3670"/>
            <a:chExt cx="1991" cy="337"/>
          </a:xfrm>
        </p:grpSpPr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854" y="3670"/>
              <a:ext cx="199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>
                  <a:latin typeface="Symbol" pitchFamily="18" charset="2"/>
                </a:rPr>
                <a:t>D</a:t>
              </a:r>
              <a:r>
                <a:rPr lang="en-US" altLang="en-US" b="0"/>
                <a:t>H</a:t>
              </a:r>
              <a:r>
                <a:rPr lang="en-US" altLang="en-US" b="0" baseline="30000"/>
                <a:t>0</a:t>
              </a:r>
              <a:r>
                <a:rPr lang="en-US" altLang="en-US" b="0"/>
                <a:t> (O</a:t>
              </a:r>
              <a:r>
                <a:rPr lang="en-US" altLang="en-US" b="0" baseline="-25000"/>
                <a:t>3</a:t>
              </a:r>
              <a:r>
                <a:rPr lang="en-US" altLang="en-US" b="0"/>
                <a:t>) = 142 kJ/mol</a:t>
              </a:r>
            </a:p>
          </p:txBody>
        </p:sp>
        <p:sp>
          <p:nvSpPr>
            <p:cNvPr id="19" name="Text Box 17"/>
            <p:cNvSpPr txBox="1">
              <a:spLocks noChangeArrowheads="1"/>
            </p:cNvSpPr>
            <p:nvPr/>
          </p:nvSpPr>
          <p:spPr bwMode="auto">
            <a:xfrm>
              <a:off x="1144" y="3776"/>
              <a:ext cx="1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sz="1800" b="0"/>
                <a:t>f</a:t>
              </a:r>
            </a:p>
          </p:txBody>
        </p:sp>
      </p:grpSp>
      <p:grpSp>
        <p:nvGrpSpPr>
          <p:cNvPr id="20" name="Group 18"/>
          <p:cNvGrpSpPr>
            <a:grpSpLocks/>
          </p:cNvGrpSpPr>
          <p:nvPr/>
        </p:nvGrpSpPr>
        <p:grpSpPr bwMode="auto">
          <a:xfrm>
            <a:off x="5274536" y="5636626"/>
            <a:ext cx="2998787" cy="534988"/>
            <a:chOff x="854" y="3670"/>
            <a:chExt cx="1889" cy="337"/>
          </a:xfrm>
        </p:grpSpPr>
        <p:sp>
          <p:nvSpPr>
            <p:cNvPr id="21" name="Text Box 19"/>
            <p:cNvSpPr txBox="1">
              <a:spLocks noChangeArrowheads="1"/>
            </p:cNvSpPr>
            <p:nvPr/>
          </p:nvSpPr>
          <p:spPr bwMode="auto">
            <a:xfrm>
              <a:off x="854" y="3670"/>
              <a:ext cx="188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>
                  <a:latin typeface="Symbol" pitchFamily="18" charset="2"/>
                </a:rPr>
                <a:t>D</a:t>
              </a:r>
              <a:r>
                <a:rPr lang="en-US" altLang="en-US" b="0"/>
                <a:t>H</a:t>
              </a:r>
              <a:r>
                <a:rPr lang="en-US" altLang="en-US" b="0" baseline="30000"/>
                <a:t>0</a:t>
              </a:r>
              <a:r>
                <a:rPr lang="en-US" altLang="en-US" b="0"/>
                <a:t> (C, graphite) = 0</a:t>
              </a:r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1144" y="3776"/>
              <a:ext cx="1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sz="1800" b="0"/>
                <a:t>f</a:t>
              </a:r>
            </a:p>
          </p:txBody>
        </p:sp>
      </p:grpSp>
      <p:grpSp>
        <p:nvGrpSpPr>
          <p:cNvPr id="23" name="Group 21"/>
          <p:cNvGrpSpPr>
            <a:grpSpLocks/>
          </p:cNvGrpSpPr>
          <p:nvPr/>
        </p:nvGrpSpPr>
        <p:grpSpPr bwMode="auto">
          <a:xfrm>
            <a:off x="4545873" y="6246226"/>
            <a:ext cx="4456113" cy="534988"/>
            <a:chOff x="854" y="3670"/>
            <a:chExt cx="2807" cy="337"/>
          </a:xfrm>
        </p:grpSpPr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854" y="3670"/>
              <a:ext cx="280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>
                  <a:latin typeface="Symbol" pitchFamily="18" charset="2"/>
                </a:rPr>
                <a:t>D</a:t>
              </a:r>
              <a:r>
                <a:rPr lang="en-US" altLang="en-US" b="0"/>
                <a:t>H</a:t>
              </a:r>
              <a:r>
                <a:rPr lang="en-US" altLang="en-US" b="0" baseline="30000"/>
                <a:t>0</a:t>
              </a:r>
              <a:r>
                <a:rPr lang="en-US" altLang="en-US" b="0"/>
                <a:t> (C, diamond) = 1.90 kJ/mol</a:t>
              </a:r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1144" y="3776"/>
              <a:ext cx="1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sz="1800" b="0"/>
                <a:t>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8730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1672"/>
            <a:ext cx="9144000" cy="561471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Standard Enthalpy of Formation and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Reaction</a:t>
            </a: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529" y="738051"/>
            <a:ext cx="5836576" cy="6063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919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1672"/>
            <a:ext cx="9144000" cy="561471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Standard Enthalpy of Formation and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Reaction</a:t>
            </a:r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317863" y="727166"/>
            <a:ext cx="8615363" cy="830263"/>
            <a:chOff x="192" y="240"/>
            <a:chExt cx="5427" cy="523"/>
          </a:xfrm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192" y="240"/>
              <a:ext cx="5427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 dirty="0"/>
                <a:t>The </a:t>
              </a:r>
              <a:r>
                <a:rPr lang="en-US" altLang="en-US" i="1" dirty="0">
                  <a:solidFill>
                    <a:srgbClr val="0070C0"/>
                  </a:solidFill>
                </a:rPr>
                <a:t>standard enthalpy of reaction</a:t>
              </a:r>
              <a:r>
                <a:rPr lang="en-US" altLang="en-US" b="0" i="1" dirty="0">
                  <a:solidFill>
                    <a:srgbClr val="0070C0"/>
                  </a:solidFill>
                </a:rPr>
                <a:t> </a:t>
              </a:r>
              <a:r>
                <a:rPr lang="en-US" altLang="en-US" b="0" dirty="0">
                  <a:solidFill>
                    <a:srgbClr val="0070C0"/>
                  </a:solidFill>
                </a:rPr>
                <a:t>(</a:t>
              </a:r>
              <a:r>
                <a:rPr lang="en-US" altLang="en-US" b="0" dirty="0">
                  <a:solidFill>
                    <a:srgbClr val="0070C0"/>
                  </a:solidFill>
                  <a:latin typeface="Symbol" pitchFamily="18" charset="2"/>
                </a:rPr>
                <a:t>D</a:t>
              </a:r>
              <a:r>
                <a:rPr lang="en-US" altLang="en-US" b="0" dirty="0">
                  <a:solidFill>
                    <a:srgbClr val="0070C0"/>
                  </a:solidFill>
                </a:rPr>
                <a:t>H</a:t>
              </a:r>
              <a:r>
                <a:rPr lang="en-US" altLang="en-US" b="0" baseline="30000" dirty="0">
                  <a:solidFill>
                    <a:srgbClr val="0070C0"/>
                  </a:solidFill>
                </a:rPr>
                <a:t>0    </a:t>
              </a:r>
              <a:r>
                <a:rPr lang="en-US" altLang="en-US" b="0" dirty="0">
                  <a:solidFill>
                    <a:srgbClr val="0070C0"/>
                  </a:solidFill>
                </a:rPr>
                <a:t>) </a:t>
              </a:r>
              <a:r>
                <a:rPr lang="en-US" altLang="en-US" b="0" dirty="0"/>
                <a:t>is the enthalpy of a reaction carried out at 1 atm.</a:t>
              </a:r>
            </a:p>
          </p:txBody>
        </p: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3628" y="328"/>
              <a:ext cx="3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sz="1800" b="0"/>
                <a:t>rxn</a:t>
              </a:r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2983276" y="1806666"/>
            <a:ext cx="3227387" cy="457200"/>
            <a:chOff x="1990" y="1177"/>
            <a:chExt cx="2033" cy="288"/>
          </a:xfrm>
        </p:grpSpPr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1990" y="1177"/>
              <a:ext cx="203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b="0" i="1"/>
                <a:t>a</a:t>
              </a:r>
              <a:r>
                <a:rPr lang="en-US" altLang="en-US" b="0"/>
                <a:t>A + </a:t>
              </a:r>
              <a:r>
                <a:rPr lang="en-US" altLang="en-US" b="0" i="1"/>
                <a:t>b</a:t>
              </a:r>
              <a:r>
                <a:rPr lang="en-US" altLang="en-US" b="0"/>
                <a:t>B          </a:t>
              </a:r>
              <a:r>
                <a:rPr lang="en-US" altLang="en-US" b="0" i="1"/>
                <a:t>c</a:t>
              </a:r>
              <a:r>
                <a:rPr lang="en-US" altLang="en-US" b="0"/>
                <a:t>C + </a:t>
              </a:r>
              <a:r>
                <a:rPr lang="en-US" altLang="en-US" b="0" i="1"/>
                <a:t>d</a:t>
              </a:r>
              <a:r>
                <a:rPr lang="en-US" altLang="en-US" b="0"/>
                <a:t>D</a:t>
              </a:r>
              <a:endParaRPr lang="en-US" altLang="en-US" b="0" i="1"/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>
              <a:off x="2784" y="1328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60"/>
          <p:cNvGrpSpPr>
            <a:grpSpLocks/>
          </p:cNvGrpSpPr>
          <p:nvPr/>
        </p:nvGrpSpPr>
        <p:grpSpPr bwMode="auto">
          <a:xfrm>
            <a:off x="759188" y="2619466"/>
            <a:ext cx="7661275" cy="547688"/>
            <a:chOff x="406" y="1440"/>
            <a:chExt cx="4826" cy="345"/>
          </a:xfrm>
        </p:grpSpPr>
        <p:grpSp>
          <p:nvGrpSpPr>
            <p:cNvPr id="13" name="Group 12"/>
            <p:cNvGrpSpPr>
              <a:grpSpLocks/>
            </p:cNvGrpSpPr>
            <p:nvPr/>
          </p:nvGrpSpPr>
          <p:grpSpPr bwMode="auto">
            <a:xfrm>
              <a:off x="406" y="1446"/>
              <a:ext cx="574" cy="329"/>
              <a:chOff x="278" y="2086"/>
              <a:chExt cx="574" cy="329"/>
            </a:xfrm>
          </p:grpSpPr>
          <p:sp>
            <p:nvSpPr>
              <p:cNvPr id="35" name="Text Box 10"/>
              <p:cNvSpPr txBox="1">
                <a:spLocks noChangeArrowheads="1"/>
              </p:cNvSpPr>
              <p:nvPr/>
            </p:nvSpPr>
            <p:spPr bwMode="auto">
              <a:xfrm>
                <a:off x="278" y="2086"/>
                <a:ext cx="44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altLang="en-US" b="0">
                    <a:latin typeface="Symbol" pitchFamily="18" charset="2"/>
                  </a:rPr>
                  <a:t>D</a:t>
                </a:r>
                <a:r>
                  <a:rPr lang="en-US" altLang="en-US" b="0"/>
                  <a:t>H</a:t>
                </a:r>
                <a:r>
                  <a:rPr lang="en-US" altLang="en-US" b="0" baseline="30000"/>
                  <a:t>0</a:t>
                </a:r>
                <a:endParaRPr lang="en-US" altLang="en-US" b="0"/>
              </a:p>
            </p:txBody>
          </p:sp>
          <p:sp>
            <p:nvSpPr>
              <p:cNvPr id="36" name="Text Box 11"/>
              <p:cNvSpPr txBox="1">
                <a:spLocks noChangeArrowheads="1"/>
              </p:cNvSpPr>
              <p:nvPr/>
            </p:nvSpPr>
            <p:spPr bwMode="auto">
              <a:xfrm>
                <a:off x="536" y="2184"/>
                <a:ext cx="3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altLang="en-US" sz="1800" b="0"/>
                  <a:t>rxn</a:t>
                </a:r>
              </a:p>
            </p:txBody>
          </p:sp>
        </p:grpSp>
        <p:grpSp>
          <p:nvGrpSpPr>
            <p:cNvPr id="14" name="Group 13"/>
            <p:cNvGrpSpPr>
              <a:grpSpLocks/>
            </p:cNvGrpSpPr>
            <p:nvPr/>
          </p:nvGrpSpPr>
          <p:grpSpPr bwMode="auto">
            <a:xfrm>
              <a:off x="2210" y="1448"/>
              <a:ext cx="870" cy="337"/>
              <a:chOff x="747" y="3670"/>
              <a:chExt cx="870" cy="337"/>
            </a:xfrm>
          </p:grpSpPr>
          <p:sp>
            <p:nvSpPr>
              <p:cNvPr id="33" name="Text Box 14"/>
              <p:cNvSpPr txBox="1">
                <a:spLocks noChangeArrowheads="1"/>
              </p:cNvSpPr>
              <p:nvPr/>
            </p:nvSpPr>
            <p:spPr bwMode="auto">
              <a:xfrm>
                <a:off x="747" y="3670"/>
                <a:ext cx="87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US" altLang="en-US" b="0" i="1"/>
                  <a:t>d</a:t>
                </a:r>
                <a:r>
                  <a:rPr lang="en-US" altLang="en-US" b="0">
                    <a:latin typeface="Symbol" pitchFamily="18" charset="2"/>
                  </a:rPr>
                  <a:t>D</a:t>
                </a:r>
                <a:r>
                  <a:rPr lang="en-US" altLang="en-US" b="0"/>
                  <a:t>H</a:t>
                </a:r>
                <a:r>
                  <a:rPr lang="en-US" altLang="en-US" b="0" baseline="30000"/>
                  <a:t>0</a:t>
                </a:r>
                <a:r>
                  <a:rPr lang="en-US" altLang="en-US" b="0"/>
                  <a:t> (D)</a:t>
                </a:r>
              </a:p>
            </p:txBody>
          </p:sp>
          <p:sp>
            <p:nvSpPr>
              <p:cNvPr id="34" name="Text Box 15"/>
              <p:cNvSpPr txBox="1">
                <a:spLocks noChangeArrowheads="1"/>
              </p:cNvSpPr>
              <p:nvPr/>
            </p:nvSpPr>
            <p:spPr bwMode="auto">
              <a:xfrm>
                <a:off x="1144" y="3776"/>
                <a:ext cx="15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altLang="en-US" sz="1800" b="0"/>
                  <a:t>f</a:t>
                </a:r>
              </a:p>
            </p:txBody>
          </p:sp>
        </p:grpSp>
        <p:grpSp>
          <p:nvGrpSpPr>
            <p:cNvPr id="16" name="Group 16"/>
            <p:cNvGrpSpPr>
              <a:grpSpLocks/>
            </p:cNvGrpSpPr>
            <p:nvPr/>
          </p:nvGrpSpPr>
          <p:grpSpPr bwMode="auto">
            <a:xfrm>
              <a:off x="1237" y="1447"/>
              <a:ext cx="859" cy="337"/>
              <a:chOff x="758" y="3670"/>
              <a:chExt cx="859" cy="337"/>
            </a:xfrm>
          </p:grpSpPr>
          <p:sp>
            <p:nvSpPr>
              <p:cNvPr id="31" name="Text Box 17"/>
              <p:cNvSpPr txBox="1">
                <a:spLocks noChangeArrowheads="1"/>
              </p:cNvSpPr>
              <p:nvPr/>
            </p:nvSpPr>
            <p:spPr bwMode="auto">
              <a:xfrm>
                <a:off x="758" y="3670"/>
                <a:ext cx="859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US" altLang="en-US" b="0" i="1"/>
                  <a:t>c</a:t>
                </a:r>
                <a:r>
                  <a:rPr lang="en-US" altLang="en-US" b="0">
                    <a:latin typeface="Symbol" pitchFamily="18" charset="2"/>
                  </a:rPr>
                  <a:t>D</a:t>
                </a:r>
                <a:r>
                  <a:rPr lang="en-US" altLang="en-US" b="0"/>
                  <a:t>H</a:t>
                </a:r>
                <a:r>
                  <a:rPr lang="en-US" altLang="en-US" b="0" baseline="30000"/>
                  <a:t>0</a:t>
                </a:r>
                <a:r>
                  <a:rPr lang="en-US" altLang="en-US" b="0"/>
                  <a:t> (C)</a:t>
                </a:r>
              </a:p>
            </p:txBody>
          </p:sp>
          <p:sp>
            <p:nvSpPr>
              <p:cNvPr id="32" name="Text Box 18"/>
              <p:cNvSpPr txBox="1">
                <a:spLocks noChangeArrowheads="1"/>
              </p:cNvSpPr>
              <p:nvPr/>
            </p:nvSpPr>
            <p:spPr bwMode="auto">
              <a:xfrm>
                <a:off x="1144" y="3776"/>
                <a:ext cx="15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altLang="en-US" sz="1800" b="0"/>
                  <a:t>f</a:t>
                </a:r>
              </a:p>
            </p:txBody>
          </p:sp>
        </p:grpSp>
        <p:sp>
          <p:nvSpPr>
            <p:cNvPr id="17" name="Text Box 25"/>
            <p:cNvSpPr txBox="1">
              <a:spLocks noChangeArrowheads="1"/>
            </p:cNvSpPr>
            <p:nvPr/>
          </p:nvSpPr>
          <p:spPr bwMode="auto">
            <a:xfrm>
              <a:off x="904" y="1464"/>
              <a:ext cx="2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/>
                <a:t>=</a:t>
              </a:r>
            </a:p>
          </p:txBody>
        </p:sp>
        <p:sp>
          <p:nvSpPr>
            <p:cNvPr id="18" name="Text Box 26"/>
            <p:cNvSpPr txBox="1">
              <a:spLocks noChangeArrowheads="1"/>
            </p:cNvSpPr>
            <p:nvPr/>
          </p:nvSpPr>
          <p:spPr bwMode="auto">
            <a:xfrm>
              <a:off x="1168" y="1456"/>
              <a:ext cx="16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/>
                <a:t>[</a:t>
              </a:r>
            </a:p>
          </p:txBody>
        </p:sp>
        <p:sp>
          <p:nvSpPr>
            <p:cNvPr id="19" name="Text Box 27"/>
            <p:cNvSpPr txBox="1">
              <a:spLocks noChangeArrowheads="1"/>
            </p:cNvSpPr>
            <p:nvPr/>
          </p:nvSpPr>
          <p:spPr bwMode="auto">
            <a:xfrm>
              <a:off x="2016" y="1456"/>
              <a:ext cx="2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/>
                <a:t>+</a:t>
              </a:r>
            </a:p>
          </p:txBody>
        </p:sp>
        <p:sp>
          <p:nvSpPr>
            <p:cNvPr id="20" name="Text Box 28"/>
            <p:cNvSpPr txBox="1">
              <a:spLocks noChangeArrowheads="1"/>
            </p:cNvSpPr>
            <p:nvPr/>
          </p:nvSpPr>
          <p:spPr bwMode="auto">
            <a:xfrm>
              <a:off x="2975" y="1456"/>
              <a:ext cx="16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/>
                <a:t>]</a:t>
              </a:r>
            </a:p>
          </p:txBody>
        </p:sp>
        <p:sp>
          <p:nvSpPr>
            <p:cNvPr id="21" name="Text Box 29"/>
            <p:cNvSpPr txBox="1">
              <a:spLocks noChangeArrowheads="1"/>
            </p:cNvSpPr>
            <p:nvPr/>
          </p:nvSpPr>
          <p:spPr bwMode="auto">
            <a:xfrm>
              <a:off x="3112" y="1448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/>
                <a:t>-</a:t>
              </a:r>
            </a:p>
          </p:txBody>
        </p:sp>
        <p:grpSp>
          <p:nvGrpSpPr>
            <p:cNvPr id="22" name="Group 30"/>
            <p:cNvGrpSpPr>
              <a:grpSpLocks/>
            </p:cNvGrpSpPr>
            <p:nvPr/>
          </p:nvGrpSpPr>
          <p:grpSpPr bwMode="auto">
            <a:xfrm>
              <a:off x="4309" y="1441"/>
              <a:ext cx="859" cy="337"/>
              <a:chOff x="758" y="3670"/>
              <a:chExt cx="859" cy="337"/>
            </a:xfrm>
          </p:grpSpPr>
          <p:sp>
            <p:nvSpPr>
              <p:cNvPr id="29" name="Text Box 31"/>
              <p:cNvSpPr txBox="1">
                <a:spLocks noChangeArrowheads="1"/>
              </p:cNvSpPr>
              <p:nvPr/>
            </p:nvSpPr>
            <p:spPr bwMode="auto">
              <a:xfrm>
                <a:off x="758" y="3670"/>
                <a:ext cx="859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US" altLang="en-US" b="0" i="1"/>
                  <a:t>b</a:t>
                </a:r>
                <a:r>
                  <a:rPr lang="en-US" altLang="en-US" b="0">
                    <a:latin typeface="Symbol" pitchFamily="18" charset="2"/>
                  </a:rPr>
                  <a:t>D</a:t>
                </a:r>
                <a:r>
                  <a:rPr lang="en-US" altLang="en-US" b="0"/>
                  <a:t>H</a:t>
                </a:r>
                <a:r>
                  <a:rPr lang="en-US" altLang="en-US" b="0" baseline="30000"/>
                  <a:t>0</a:t>
                </a:r>
                <a:r>
                  <a:rPr lang="en-US" altLang="en-US" b="0"/>
                  <a:t> (B)</a:t>
                </a:r>
              </a:p>
            </p:txBody>
          </p:sp>
          <p:sp>
            <p:nvSpPr>
              <p:cNvPr id="30" name="Text Box 32"/>
              <p:cNvSpPr txBox="1">
                <a:spLocks noChangeArrowheads="1"/>
              </p:cNvSpPr>
              <p:nvPr/>
            </p:nvSpPr>
            <p:spPr bwMode="auto">
              <a:xfrm>
                <a:off x="1144" y="3776"/>
                <a:ext cx="15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altLang="en-US" sz="1800" b="0"/>
                  <a:t>f</a:t>
                </a:r>
              </a:p>
            </p:txBody>
          </p:sp>
        </p:grpSp>
        <p:grpSp>
          <p:nvGrpSpPr>
            <p:cNvPr id="23" name="Group 33"/>
            <p:cNvGrpSpPr>
              <a:grpSpLocks/>
            </p:cNvGrpSpPr>
            <p:nvPr/>
          </p:nvGrpSpPr>
          <p:grpSpPr bwMode="auto">
            <a:xfrm>
              <a:off x="3325" y="1440"/>
              <a:ext cx="859" cy="337"/>
              <a:chOff x="758" y="3670"/>
              <a:chExt cx="859" cy="337"/>
            </a:xfrm>
          </p:grpSpPr>
          <p:sp>
            <p:nvSpPr>
              <p:cNvPr id="27" name="Text Box 34"/>
              <p:cNvSpPr txBox="1">
                <a:spLocks noChangeArrowheads="1"/>
              </p:cNvSpPr>
              <p:nvPr/>
            </p:nvSpPr>
            <p:spPr bwMode="auto">
              <a:xfrm>
                <a:off x="758" y="3670"/>
                <a:ext cx="859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US" altLang="en-US" b="0" i="1"/>
                  <a:t>a</a:t>
                </a:r>
                <a:r>
                  <a:rPr lang="en-US" altLang="en-US" b="0">
                    <a:latin typeface="Symbol" pitchFamily="18" charset="2"/>
                  </a:rPr>
                  <a:t>D</a:t>
                </a:r>
                <a:r>
                  <a:rPr lang="en-US" altLang="en-US" b="0"/>
                  <a:t>H</a:t>
                </a:r>
                <a:r>
                  <a:rPr lang="en-US" altLang="en-US" b="0" baseline="30000"/>
                  <a:t>0</a:t>
                </a:r>
                <a:r>
                  <a:rPr lang="en-US" altLang="en-US" b="0"/>
                  <a:t> (A)</a:t>
                </a:r>
              </a:p>
            </p:txBody>
          </p:sp>
          <p:sp>
            <p:nvSpPr>
              <p:cNvPr id="28" name="Text Box 35"/>
              <p:cNvSpPr txBox="1">
                <a:spLocks noChangeArrowheads="1"/>
              </p:cNvSpPr>
              <p:nvPr/>
            </p:nvSpPr>
            <p:spPr bwMode="auto">
              <a:xfrm>
                <a:off x="1144" y="3776"/>
                <a:ext cx="15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altLang="en-US" sz="1800" b="0"/>
                  <a:t>f</a:t>
                </a:r>
              </a:p>
            </p:txBody>
          </p:sp>
        </p:grpSp>
        <p:sp>
          <p:nvSpPr>
            <p:cNvPr id="24" name="Text Box 36"/>
            <p:cNvSpPr txBox="1">
              <a:spLocks noChangeArrowheads="1"/>
            </p:cNvSpPr>
            <p:nvPr/>
          </p:nvSpPr>
          <p:spPr bwMode="auto">
            <a:xfrm>
              <a:off x="3256" y="1449"/>
              <a:ext cx="16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/>
                <a:t>[</a:t>
              </a:r>
            </a:p>
          </p:txBody>
        </p:sp>
        <p:sp>
          <p:nvSpPr>
            <p:cNvPr id="25" name="Text Box 37"/>
            <p:cNvSpPr txBox="1">
              <a:spLocks noChangeArrowheads="1"/>
            </p:cNvSpPr>
            <p:nvPr/>
          </p:nvSpPr>
          <p:spPr bwMode="auto">
            <a:xfrm>
              <a:off x="4104" y="1449"/>
              <a:ext cx="2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/>
                <a:t>+</a:t>
              </a:r>
            </a:p>
          </p:txBody>
        </p:sp>
        <p:sp>
          <p:nvSpPr>
            <p:cNvPr id="26" name="Text Box 38"/>
            <p:cNvSpPr txBox="1">
              <a:spLocks noChangeArrowheads="1"/>
            </p:cNvSpPr>
            <p:nvPr/>
          </p:nvSpPr>
          <p:spPr bwMode="auto">
            <a:xfrm>
              <a:off x="5063" y="1449"/>
              <a:ext cx="16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/>
                <a:t>]</a:t>
              </a:r>
            </a:p>
          </p:txBody>
        </p:sp>
      </p:grpSp>
      <p:grpSp>
        <p:nvGrpSpPr>
          <p:cNvPr id="37" name="Group 59"/>
          <p:cNvGrpSpPr>
            <a:grpSpLocks/>
          </p:cNvGrpSpPr>
          <p:nvPr/>
        </p:nvGrpSpPr>
        <p:grpSpPr bwMode="auto">
          <a:xfrm>
            <a:off x="1357676" y="3451316"/>
            <a:ext cx="6454775" cy="544513"/>
            <a:chOff x="1198" y="2056"/>
            <a:chExt cx="4066" cy="343"/>
          </a:xfrm>
        </p:grpSpPr>
        <p:grpSp>
          <p:nvGrpSpPr>
            <p:cNvPr id="38" name="Group 39"/>
            <p:cNvGrpSpPr>
              <a:grpSpLocks/>
            </p:cNvGrpSpPr>
            <p:nvPr/>
          </p:nvGrpSpPr>
          <p:grpSpPr bwMode="auto">
            <a:xfrm>
              <a:off x="1198" y="2061"/>
              <a:ext cx="574" cy="329"/>
              <a:chOff x="278" y="2086"/>
              <a:chExt cx="574" cy="329"/>
            </a:xfrm>
          </p:grpSpPr>
          <p:sp>
            <p:nvSpPr>
              <p:cNvPr id="51" name="Text Box 40"/>
              <p:cNvSpPr txBox="1">
                <a:spLocks noChangeArrowheads="1"/>
              </p:cNvSpPr>
              <p:nvPr/>
            </p:nvSpPr>
            <p:spPr bwMode="auto">
              <a:xfrm>
                <a:off x="278" y="2086"/>
                <a:ext cx="44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altLang="en-US" b="0">
                    <a:latin typeface="Symbol" pitchFamily="18" charset="2"/>
                  </a:rPr>
                  <a:t>D</a:t>
                </a:r>
                <a:r>
                  <a:rPr lang="en-US" altLang="en-US" b="0"/>
                  <a:t>H</a:t>
                </a:r>
                <a:r>
                  <a:rPr lang="en-US" altLang="en-US" b="0" baseline="30000"/>
                  <a:t>0</a:t>
                </a:r>
                <a:endParaRPr lang="en-US" altLang="en-US" b="0"/>
              </a:p>
            </p:txBody>
          </p:sp>
          <p:sp>
            <p:nvSpPr>
              <p:cNvPr id="52" name="Text Box 41"/>
              <p:cNvSpPr txBox="1">
                <a:spLocks noChangeArrowheads="1"/>
              </p:cNvSpPr>
              <p:nvPr/>
            </p:nvSpPr>
            <p:spPr bwMode="auto">
              <a:xfrm>
                <a:off x="536" y="2184"/>
                <a:ext cx="3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altLang="en-US" sz="1800" b="0"/>
                  <a:t>rxn</a:t>
                </a:r>
              </a:p>
            </p:txBody>
          </p:sp>
        </p:grpSp>
        <p:grpSp>
          <p:nvGrpSpPr>
            <p:cNvPr id="39" name="Group 45"/>
            <p:cNvGrpSpPr>
              <a:grpSpLocks/>
            </p:cNvGrpSpPr>
            <p:nvPr/>
          </p:nvGrpSpPr>
          <p:grpSpPr bwMode="auto">
            <a:xfrm>
              <a:off x="2018" y="2062"/>
              <a:ext cx="1468" cy="337"/>
              <a:chOff x="747" y="3670"/>
              <a:chExt cx="1468" cy="337"/>
            </a:xfrm>
          </p:grpSpPr>
          <p:sp>
            <p:nvSpPr>
              <p:cNvPr id="49" name="Text Box 46"/>
              <p:cNvSpPr txBox="1">
                <a:spLocks noChangeArrowheads="1"/>
              </p:cNvSpPr>
              <p:nvPr/>
            </p:nvSpPr>
            <p:spPr bwMode="auto">
              <a:xfrm>
                <a:off x="747" y="3670"/>
                <a:ext cx="146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altLang="en-US" b="0" i="1"/>
                  <a:t>n</a:t>
                </a:r>
                <a:r>
                  <a:rPr lang="en-US" altLang="en-US" b="0">
                    <a:latin typeface="Symbol" pitchFamily="18" charset="2"/>
                  </a:rPr>
                  <a:t>D</a:t>
                </a:r>
                <a:r>
                  <a:rPr lang="en-US" altLang="en-US" b="0"/>
                  <a:t>H</a:t>
                </a:r>
                <a:r>
                  <a:rPr lang="en-US" altLang="en-US" b="0" baseline="30000"/>
                  <a:t>0</a:t>
                </a:r>
                <a:r>
                  <a:rPr lang="en-US" altLang="en-US" b="0"/>
                  <a:t> (products)</a:t>
                </a:r>
              </a:p>
            </p:txBody>
          </p:sp>
          <p:sp>
            <p:nvSpPr>
              <p:cNvPr id="50" name="Text Box 47"/>
              <p:cNvSpPr txBox="1">
                <a:spLocks noChangeArrowheads="1"/>
              </p:cNvSpPr>
              <p:nvPr/>
            </p:nvSpPr>
            <p:spPr bwMode="auto">
              <a:xfrm>
                <a:off x="1144" y="3776"/>
                <a:ext cx="15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altLang="en-US" sz="1800" b="0"/>
                  <a:t>f</a:t>
                </a:r>
              </a:p>
            </p:txBody>
          </p:sp>
        </p:grpSp>
        <p:sp>
          <p:nvSpPr>
            <p:cNvPr id="40" name="Text Box 48"/>
            <p:cNvSpPr txBox="1">
              <a:spLocks noChangeArrowheads="1"/>
            </p:cNvSpPr>
            <p:nvPr/>
          </p:nvSpPr>
          <p:spPr bwMode="auto">
            <a:xfrm>
              <a:off x="1696" y="2079"/>
              <a:ext cx="2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/>
                <a:t>=</a:t>
              </a:r>
            </a:p>
          </p:txBody>
        </p:sp>
        <p:sp>
          <p:nvSpPr>
            <p:cNvPr id="41" name="Text Box 49"/>
            <p:cNvSpPr txBox="1">
              <a:spLocks noChangeArrowheads="1"/>
            </p:cNvSpPr>
            <p:nvPr/>
          </p:nvSpPr>
          <p:spPr bwMode="auto">
            <a:xfrm>
              <a:off x="1960" y="2071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endParaRPr lang="en-US" altLang="en-US" b="0"/>
            </a:p>
          </p:txBody>
        </p:sp>
        <p:sp>
          <p:nvSpPr>
            <p:cNvPr id="42" name="Text Box 52"/>
            <p:cNvSpPr txBox="1">
              <a:spLocks noChangeArrowheads="1"/>
            </p:cNvSpPr>
            <p:nvPr/>
          </p:nvSpPr>
          <p:spPr bwMode="auto">
            <a:xfrm>
              <a:off x="1888" y="2064"/>
              <a:ext cx="23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>
                  <a:latin typeface="Symbol" pitchFamily="18" charset="2"/>
                </a:rPr>
                <a:t>S</a:t>
              </a:r>
            </a:p>
          </p:txBody>
        </p:sp>
        <p:grpSp>
          <p:nvGrpSpPr>
            <p:cNvPr id="43" name="Group 53"/>
            <p:cNvGrpSpPr>
              <a:grpSpLocks/>
            </p:cNvGrpSpPr>
            <p:nvPr/>
          </p:nvGrpSpPr>
          <p:grpSpPr bwMode="auto">
            <a:xfrm>
              <a:off x="3690" y="2056"/>
              <a:ext cx="1574" cy="337"/>
              <a:chOff x="747" y="3670"/>
              <a:chExt cx="1574" cy="337"/>
            </a:xfrm>
          </p:grpSpPr>
          <p:sp>
            <p:nvSpPr>
              <p:cNvPr id="47" name="Text Box 54"/>
              <p:cNvSpPr txBox="1">
                <a:spLocks noChangeArrowheads="1"/>
              </p:cNvSpPr>
              <p:nvPr/>
            </p:nvSpPr>
            <p:spPr bwMode="auto">
              <a:xfrm>
                <a:off x="747" y="3670"/>
                <a:ext cx="1574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altLang="en-US" b="0" i="1"/>
                  <a:t>m</a:t>
                </a:r>
                <a:r>
                  <a:rPr lang="en-US" altLang="en-US" b="0">
                    <a:latin typeface="Symbol" pitchFamily="18" charset="2"/>
                  </a:rPr>
                  <a:t>D</a:t>
                </a:r>
                <a:r>
                  <a:rPr lang="en-US" altLang="en-US" b="0"/>
                  <a:t>H</a:t>
                </a:r>
                <a:r>
                  <a:rPr lang="en-US" altLang="en-US" b="0" baseline="30000"/>
                  <a:t>0</a:t>
                </a:r>
                <a:r>
                  <a:rPr lang="en-US" altLang="en-US" b="0"/>
                  <a:t> (reactants)</a:t>
                </a:r>
              </a:p>
            </p:txBody>
          </p:sp>
          <p:sp>
            <p:nvSpPr>
              <p:cNvPr id="48" name="Text Box 55"/>
              <p:cNvSpPr txBox="1">
                <a:spLocks noChangeArrowheads="1"/>
              </p:cNvSpPr>
              <p:nvPr/>
            </p:nvSpPr>
            <p:spPr bwMode="auto">
              <a:xfrm>
                <a:off x="1144" y="3776"/>
                <a:ext cx="15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altLang="en-US" sz="1800" b="0"/>
                  <a:t>f</a:t>
                </a:r>
              </a:p>
            </p:txBody>
          </p:sp>
        </p:grpSp>
        <p:sp>
          <p:nvSpPr>
            <p:cNvPr id="44" name="Text Box 56"/>
            <p:cNvSpPr txBox="1">
              <a:spLocks noChangeArrowheads="1"/>
            </p:cNvSpPr>
            <p:nvPr/>
          </p:nvSpPr>
          <p:spPr bwMode="auto">
            <a:xfrm>
              <a:off x="3632" y="2065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endParaRPr lang="en-US" altLang="en-US" b="0"/>
            </a:p>
          </p:txBody>
        </p:sp>
        <p:sp>
          <p:nvSpPr>
            <p:cNvPr id="45" name="Text Box 57"/>
            <p:cNvSpPr txBox="1">
              <a:spLocks noChangeArrowheads="1"/>
            </p:cNvSpPr>
            <p:nvPr/>
          </p:nvSpPr>
          <p:spPr bwMode="auto">
            <a:xfrm>
              <a:off x="3560" y="2058"/>
              <a:ext cx="23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>
                  <a:latin typeface="Symbol" pitchFamily="18" charset="2"/>
                </a:rPr>
                <a:t>S</a:t>
              </a:r>
            </a:p>
          </p:txBody>
        </p:sp>
        <p:sp>
          <p:nvSpPr>
            <p:cNvPr id="46" name="Text Box 58"/>
            <p:cNvSpPr txBox="1">
              <a:spLocks noChangeArrowheads="1"/>
            </p:cNvSpPr>
            <p:nvPr/>
          </p:nvSpPr>
          <p:spPr bwMode="auto">
            <a:xfrm>
              <a:off x="3416" y="2056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/>
                <a:t>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0154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1672"/>
            <a:ext cx="9144000" cy="561471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Standard Enthalpy of Formation and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Reaction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78378" y="742796"/>
            <a:ext cx="2832827" cy="46166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The </a:t>
            </a:r>
            <a:r>
              <a:rPr lang="en-US" sz="2400" b="1" dirty="0" smtClean="0">
                <a:solidFill>
                  <a:srgbClr val="007AC2"/>
                </a:solidFill>
                <a:latin typeface="TimesLTStd-Bold"/>
              </a:rPr>
              <a:t>direct Method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120" y="3296665"/>
            <a:ext cx="6749760" cy="4207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597" y="4780436"/>
            <a:ext cx="6745029" cy="7124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4597" y="5843996"/>
            <a:ext cx="6717552" cy="89152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1381" y="1155430"/>
            <a:ext cx="851698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latin typeface="TimesLTStd-Roman"/>
              </a:rPr>
              <a:t>Suppose we want to know the enthalpy of formation of </a:t>
            </a:r>
            <a:r>
              <a:rPr lang="en-US" sz="2000" dirty="0" smtClean="0">
                <a:latin typeface="TimesLTStd-Roman"/>
              </a:rPr>
              <a:t>carbon dioxide</a:t>
            </a:r>
            <a:r>
              <a:rPr lang="en-US" sz="2000" dirty="0">
                <a:latin typeface="TimesLTStd-Roman"/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TimesLTStd-Roman"/>
              </a:rPr>
              <a:t>We </a:t>
            </a:r>
            <a:r>
              <a:rPr lang="en-US" sz="2000" dirty="0">
                <a:latin typeface="TimesLTStd-Roman"/>
              </a:rPr>
              <a:t>must measure the enthalpy of the reaction when carbon (graphite) </a:t>
            </a:r>
            <a:r>
              <a:rPr lang="en-US" sz="2000" dirty="0" smtClean="0">
                <a:latin typeface="TimesLTStd-Roman"/>
              </a:rPr>
              <a:t>and molecular </a:t>
            </a:r>
            <a:r>
              <a:rPr lang="en-US" sz="2000" dirty="0">
                <a:latin typeface="TimesLTStd-Roman"/>
              </a:rPr>
              <a:t>oxygen in their standard states are converted to carbon dioxide in its </a:t>
            </a:r>
            <a:r>
              <a:rPr lang="en-US" sz="2000" dirty="0" smtClean="0">
                <a:latin typeface="TimesLTStd-Roman"/>
              </a:rPr>
              <a:t>standard state</a:t>
            </a:r>
            <a:r>
              <a:rPr lang="en-US" sz="2000" dirty="0">
                <a:latin typeface="TimesLTStd-Roman"/>
              </a:rPr>
              <a:t>:</a:t>
            </a:r>
            <a:endParaRPr lang="en-US" sz="2000" dirty="0"/>
          </a:p>
        </p:txBody>
      </p:sp>
      <p:grpSp>
        <p:nvGrpSpPr>
          <p:cNvPr id="11" name="Group 59"/>
          <p:cNvGrpSpPr>
            <a:grpSpLocks/>
          </p:cNvGrpSpPr>
          <p:nvPr/>
        </p:nvGrpSpPr>
        <p:grpSpPr bwMode="auto">
          <a:xfrm>
            <a:off x="1344612" y="3969583"/>
            <a:ext cx="6454775" cy="544513"/>
            <a:chOff x="1198" y="2056"/>
            <a:chExt cx="4066" cy="343"/>
          </a:xfrm>
        </p:grpSpPr>
        <p:grpSp>
          <p:nvGrpSpPr>
            <p:cNvPr id="12" name="Group 39"/>
            <p:cNvGrpSpPr>
              <a:grpSpLocks/>
            </p:cNvGrpSpPr>
            <p:nvPr/>
          </p:nvGrpSpPr>
          <p:grpSpPr bwMode="auto">
            <a:xfrm>
              <a:off x="1198" y="2061"/>
              <a:ext cx="574" cy="329"/>
              <a:chOff x="278" y="2086"/>
              <a:chExt cx="574" cy="329"/>
            </a:xfrm>
          </p:grpSpPr>
          <p:sp>
            <p:nvSpPr>
              <p:cNvPr id="26" name="Text Box 40"/>
              <p:cNvSpPr txBox="1">
                <a:spLocks noChangeArrowheads="1"/>
              </p:cNvSpPr>
              <p:nvPr/>
            </p:nvSpPr>
            <p:spPr bwMode="auto">
              <a:xfrm>
                <a:off x="278" y="2086"/>
                <a:ext cx="44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altLang="en-US" b="0">
                    <a:latin typeface="Symbol" pitchFamily="18" charset="2"/>
                  </a:rPr>
                  <a:t>D</a:t>
                </a:r>
                <a:r>
                  <a:rPr lang="en-US" altLang="en-US" b="0"/>
                  <a:t>H</a:t>
                </a:r>
                <a:r>
                  <a:rPr lang="en-US" altLang="en-US" b="0" baseline="30000"/>
                  <a:t>0</a:t>
                </a:r>
                <a:endParaRPr lang="en-US" altLang="en-US" b="0"/>
              </a:p>
            </p:txBody>
          </p:sp>
          <p:sp>
            <p:nvSpPr>
              <p:cNvPr id="27" name="Text Box 41"/>
              <p:cNvSpPr txBox="1">
                <a:spLocks noChangeArrowheads="1"/>
              </p:cNvSpPr>
              <p:nvPr/>
            </p:nvSpPr>
            <p:spPr bwMode="auto">
              <a:xfrm>
                <a:off x="536" y="2184"/>
                <a:ext cx="3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altLang="en-US" sz="1800" b="0"/>
                  <a:t>rxn</a:t>
                </a:r>
              </a:p>
            </p:txBody>
          </p:sp>
        </p:grpSp>
        <p:grpSp>
          <p:nvGrpSpPr>
            <p:cNvPr id="13" name="Group 45"/>
            <p:cNvGrpSpPr>
              <a:grpSpLocks/>
            </p:cNvGrpSpPr>
            <p:nvPr/>
          </p:nvGrpSpPr>
          <p:grpSpPr bwMode="auto">
            <a:xfrm>
              <a:off x="2018" y="2062"/>
              <a:ext cx="1468" cy="337"/>
              <a:chOff x="747" y="3670"/>
              <a:chExt cx="1468" cy="337"/>
            </a:xfrm>
          </p:grpSpPr>
          <p:sp>
            <p:nvSpPr>
              <p:cNvPr id="24" name="Text Box 46"/>
              <p:cNvSpPr txBox="1">
                <a:spLocks noChangeArrowheads="1"/>
              </p:cNvSpPr>
              <p:nvPr/>
            </p:nvSpPr>
            <p:spPr bwMode="auto">
              <a:xfrm>
                <a:off x="747" y="3670"/>
                <a:ext cx="146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altLang="en-US" b="0" i="1"/>
                  <a:t>n</a:t>
                </a:r>
                <a:r>
                  <a:rPr lang="en-US" altLang="en-US" b="0">
                    <a:latin typeface="Symbol" pitchFamily="18" charset="2"/>
                  </a:rPr>
                  <a:t>D</a:t>
                </a:r>
                <a:r>
                  <a:rPr lang="en-US" altLang="en-US" b="0"/>
                  <a:t>H</a:t>
                </a:r>
                <a:r>
                  <a:rPr lang="en-US" altLang="en-US" b="0" baseline="30000"/>
                  <a:t>0</a:t>
                </a:r>
                <a:r>
                  <a:rPr lang="en-US" altLang="en-US" b="0"/>
                  <a:t> (products)</a:t>
                </a:r>
              </a:p>
            </p:txBody>
          </p:sp>
          <p:sp>
            <p:nvSpPr>
              <p:cNvPr id="25" name="Text Box 47"/>
              <p:cNvSpPr txBox="1">
                <a:spLocks noChangeArrowheads="1"/>
              </p:cNvSpPr>
              <p:nvPr/>
            </p:nvSpPr>
            <p:spPr bwMode="auto">
              <a:xfrm>
                <a:off x="1144" y="3776"/>
                <a:ext cx="15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altLang="en-US" sz="1800" b="0"/>
                  <a:t>f</a:t>
                </a:r>
              </a:p>
            </p:txBody>
          </p:sp>
        </p:grpSp>
        <p:sp>
          <p:nvSpPr>
            <p:cNvPr id="14" name="Text Box 48"/>
            <p:cNvSpPr txBox="1">
              <a:spLocks noChangeArrowheads="1"/>
            </p:cNvSpPr>
            <p:nvPr/>
          </p:nvSpPr>
          <p:spPr bwMode="auto">
            <a:xfrm>
              <a:off x="1696" y="2079"/>
              <a:ext cx="2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/>
                <a:t>=</a:t>
              </a:r>
            </a:p>
          </p:txBody>
        </p:sp>
        <p:sp>
          <p:nvSpPr>
            <p:cNvPr id="16" name="Text Box 49"/>
            <p:cNvSpPr txBox="1">
              <a:spLocks noChangeArrowheads="1"/>
            </p:cNvSpPr>
            <p:nvPr/>
          </p:nvSpPr>
          <p:spPr bwMode="auto">
            <a:xfrm>
              <a:off x="1960" y="2071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endParaRPr lang="en-US" altLang="en-US" b="0"/>
            </a:p>
          </p:txBody>
        </p:sp>
        <p:sp>
          <p:nvSpPr>
            <p:cNvPr id="17" name="Text Box 52"/>
            <p:cNvSpPr txBox="1">
              <a:spLocks noChangeArrowheads="1"/>
            </p:cNvSpPr>
            <p:nvPr/>
          </p:nvSpPr>
          <p:spPr bwMode="auto">
            <a:xfrm>
              <a:off x="1888" y="2064"/>
              <a:ext cx="23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>
                  <a:latin typeface="Symbol" pitchFamily="18" charset="2"/>
                </a:rPr>
                <a:t>S</a:t>
              </a:r>
            </a:p>
          </p:txBody>
        </p:sp>
        <p:grpSp>
          <p:nvGrpSpPr>
            <p:cNvPr id="18" name="Group 53"/>
            <p:cNvGrpSpPr>
              <a:grpSpLocks/>
            </p:cNvGrpSpPr>
            <p:nvPr/>
          </p:nvGrpSpPr>
          <p:grpSpPr bwMode="auto">
            <a:xfrm>
              <a:off x="3690" y="2056"/>
              <a:ext cx="1574" cy="337"/>
              <a:chOff x="747" y="3670"/>
              <a:chExt cx="1574" cy="337"/>
            </a:xfrm>
          </p:grpSpPr>
          <p:sp>
            <p:nvSpPr>
              <p:cNvPr id="22" name="Text Box 54"/>
              <p:cNvSpPr txBox="1">
                <a:spLocks noChangeArrowheads="1"/>
              </p:cNvSpPr>
              <p:nvPr/>
            </p:nvSpPr>
            <p:spPr bwMode="auto">
              <a:xfrm>
                <a:off x="747" y="3670"/>
                <a:ext cx="1574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altLang="en-US" b="0" i="1"/>
                  <a:t>m</a:t>
                </a:r>
                <a:r>
                  <a:rPr lang="en-US" altLang="en-US" b="0">
                    <a:latin typeface="Symbol" pitchFamily="18" charset="2"/>
                  </a:rPr>
                  <a:t>D</a:t>
                </a:r>
                <a:r>
                  <a:rPr lang="en-US" altLang="en-US" b="0"/>
                  <a:t>H</a:t>
                </a:r>
                <a:r>
                  <a:rPr lang="en-US" altLang="en-US" b="0" baseline="30000"/>
                  <a:t>0</a:t>
                </a:r>
                <a:r>
                  <a:rPr lang="en-US" altLang="en-US" b="0"/>
                  <a:t> (reactants)</a:t>
                </a:r>
              </a:p>
            </p:txBody>
          </p:sp>
          <p:sp>
            <p:nvSpPr>
              <p:cNvPr id="23" name="Text Box 55"/>
              <p:cNvSpPr txBox="1">
                <a:spLocks noChangeArrowheads="1"/>
              </p:cNvSpPr>
              <p:nvPr/>
            </p:nvSpPr>
            <p:spPr bwMode="auto">
              <a:xfrm>
                <a:off x="1144" y="3776"/>
                <a:ext cx="15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altLang="en-US" sz="1800" b="0"/>
                  <a:t>f</a:t>
                </a:r>
              </a:p>
            </p:txBody>
          </p:sp>
        </p:grpSp>
        <p:sp>
          <p:nvSpPr>
            <p:cNvPr id="19" name="Text Box 56"/>
            <p:cNvSpPr txBox="1">
              <a:spLocks noChangeArrowheads="1"/>
            </p:cNvSpPr>
            <p:nvPr/>
          </p:nvSpPr>
          <p:spPr bwMode="auto">
            <a:xfrm>
              <a:off x="3632" y="2065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endParaRPr lang="en-US" altLang="en-US" b="0"/>
            </a:p>
          </p:txBody>
        </p:sp>
        <p:sp>
          <p:nvSpPr>
            <p:cNvPr id="20" name="Text Box 57"/>
            <p:cNvSpPr txBox="1">
              <a:spLocks noChangeArrowheads="1"/>
            </p:cNvSpPr>
            <p:nvPr/>
          </p:nvSpPr>
          <p:spPr bwMode="auto">
            <a:xfrm>
              <a:off x="3560" y="2058"/>
              <a:ext cx="23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>
                  <a:latin typeface="Symbol" pitchFamily="18" charset="2"/>
                </a:rPr>
                <a:t>S</a:t>
              </a:r>
            </a:p>
          </p:txBody>
        </p:sp>
        <p:sp>
          <p:nvSpPr>
            <p:cNvPr id="21" name="Text Box 58"/>
            <p:cNvSpPr txBox="1">
              <a:spLocks noChangeArrowheads="1"/>
            </p:cNvSpPr>
            <p:nvPr/>
          </p:nvSpPr>
          <p:spPr bwMode="auto">
            <a:xfrm>
              <a:off x="3416" y="2056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/>
                <a:t>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3908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1672"/>
            <a:ext cx="9144000" cy="561471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Standard Enthalpy of Formation and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Reaction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78378" y="742796"/>
            <a:ext cx="5060809" cy="46166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AC2"/>
                </a:solidFill>
                <a:latin typeface="TimesLTStd-Bold"/>
              </a:rPr>
              <a:t>The Indirect </a:t>
            </a:r>
            <a:r>
              <a:rPr lang="en-US" sz="2400" b="1" dirty="0" smtClean="0">
                <a:solidFill>
                  <a:srgbClr val="007AC2"/>
                </a:solidFill>
                <a:latin typeface="TimesLTStd-Bold"/>
              </a:rPr>
              <a:t>Method (Hess’s Law)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150223" y="1294114"/>
            <a:ext cx="86214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TimesLTStd-Roman"/>
              </a:rPr>
              <a:t>Many compounds cannot be directly synthesized from their </a:t>
            </a:r>
            <a:r>
              <a:rPr lang="en-US" sz="2400" dirty="0" smtClean="0">
                <a:latin typeface="TimesLTStd-Roman"/>
              </a:rPr>
              <a:t>elements.</a:t>
            </a:r>
          </a:p>
          <a:p>
            <a:pPr marL="228600" indent="-2286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TimesLTStd-Roman"/>
              </a:rPr>
              <a:t>The reaction </a:t>
            </a:r>
            <a:r>
              <a:rPr lang="en-US" sz="2400" dirty="0">
                <a:latin typeface="TimesLTStd-Roman"/>
              </a:rPr>
              <a:t>proceeds too slowly, or side reactions produce substances other than </a:t>
            </a:r>
            <a:r>
              <a:rPr lang="en-US" sz="2400" dirty="0" smtClean="0">
                <a:latin typeface="TimesLTStd-Roman"/>
              </a:rPr>
              <a:t>the desired </a:t>
            </a:r>
            <a:r>
              <a:rPr lang="en-US" sz="2400" dirty="0">
                <a:latin typeface="TimesLTStd-Roman"/>
              </a:rPr>
              <a:t>compound.</a:t>
            </a:r>
            <a:endParaRPr lang="en-US" sz="2400" dirty="0"/>
          </a:p>
        </p:txBody>
      </p:sp>
      <p:sp>
        <p:nvSpPr>
          <p:cNvPr id="6" name="Text Box 63"/>
          <p:cNvSpPr txBox="1">
            <a:spLocks noChangeArrowheads="1"/>
          </p:cNvSpPr>
          <p:nvPr/>
        </p:nvSpPr>
        <p:spPr bwMode="auto">
          <a:xfrm>
            <a:off x="389709" y="4079966"/>
            <a:ext cx="8382000" cy="124460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en-US" i="1" dirty="0">
                <a:solidFill>
                  <a:srgbClr val="0070C0"/>
                </a:solidFill>
              </a:rPr>
              <a:t>Hess’s Law:</a:t>
            </a:r>
            <a:r>
              <a:rPr lang="en-US" altLang="en-US" b="0" dirty="0">
                <a:solidFill>
                  <a:srgbClr val="0070C0"/>
                </a:solidFill>
              </a:rPr>
              <a:t>  </a:t>
            </a:r>
            <a:r>
              <a:rPr lang="en-US" altLang="en-US" b="0" dirty="0"/>
              <a:t>When reactants are converted to products, the change in enthalpy is the same whether the reaction takes place in one step or in a series of steps.</a:t>
            </a:r>
          </a:p>
        </p:txBody>
      </p:sp>
      <p:sp>
        <p:nvSpPr>
          <p:cNvPr id="7" name="Text Box 64"/>
          <p:cNvSpPr txBox="1">
            <a:spLocks noChangeArrowheads="1"/>
          </p:cNvSpPr>
          <p:nvPr/>
        </p:nvSpPr>
        <p:spPr bwMode="auto">
          <a:xfrm>
            <a:off x="465909" y="5802094"/>
            <a:ext cx="8229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en-US" b="0" dirty="0"/>
              <a:t>(Enthalpy is a state function.  It doesn’t matter how you get there, only where you start and end.)</a:t>
            </a:r>
          </a:p>
        </p:txBody>
      </p:sp>
    </p:spTree>
    <p:extLst>
      <p:ext uri="{BB962C8B-B14F-4D97-AF65-F5344CB8AC3E}">
        <p14:creationId xmlns:p14="http://schemas.microsoft.com/office/powerpoint/2010/main" val="3050833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  <p:bldP spid="7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956155" y="104736"/>
            <a:ext cx="7234256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Energy Changes in Chemical Reactions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485503" y="1661795"/>
            <a:ext cx="6934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en-US" i="1" dirty="0">
                <a:solidFill>
                  <a:srgbClr val="00B050"/>
                </a:solidFill>
              </a:rPr>
              <a:t>Heat</a:t>
            </a:r>
            <a:r>
              <a:rPr lang="en-US" altLang="en-US" b="0" dirty="0"/>
              <a:t> is the transfer of </a:t>
            </a:r>
            <a:r>
              <a:rPr lang="en-US" altLang="en-US" dirty="0">
                <a:solidFill>
                  <a:srgbClr val="00B050"/>
                </a:solidFill>
              </a:rPr>
              <a:t>thermal energy</a:t>
            </a:r>
            <a:r>
              <a:rPr lang="en-US" altLang="en-US" b="0" dirty="0">
                <a:solidFill>
                  <a:srgbClr val="00B050"/>
                </a:solidFill>
              </a:rPr>
              <a:t> </a:t>
            </a:r>
            <a:r>
              <a:rPr lang="en-US" altLang="en-US" b="0" dirty="0"/>
              <a:t>between two bodies that are at different temperatures.</a:t>
            </a:r>
            <a:endParaRPr lang="en-US" altLang="en-US" i="1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485503" y="2978966"/>
            <a:ext cx="71744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en-US" i="1" dirty="0">
                <a:solidFill>
                  <a:srgbClr val="00B050"/>
                </a:solidFill>
              </a:rPr>
              <a:t>Temperature</a:t>
            </a:r>
            <a:r>
              <a:rPr lang="en-US" altLang="en-US" b="0" dirty="0"/>
              <a:t> is a measure of the </a:t>
            </a:r>
            <a:r>
              <a:rPr lang="en-US" altLang="en-US" dirty="0">
                <a:solidFill>
                  <a:srgbClr val="00B050"/>
                </a:solidFill>
              </a:rPr>
              <a:t>thermal energy</a:t>
            </a:r>
            <a:r>
              <a:rPr lang="en-US" altLang="en-US" b="0" dirty="0"/>
              <a:t>.</a:t>
            </a:r>
            <a:endParaRPr lang="en-US" altLang="en-US" i="1" dirty="0"/>
          </a:p>
        </p:txBody>
      </p: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1704703" y="4160520"/>
            <a:ext cx="4495800" cy="457200"/>
            <a:chOff x="864" y="2592"/>
            <a:chExt cx="2832" cy="288"/>
          </a:xfrm>
        </p:grpSpPr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864" y="2592"/>
              <a:ext cx="283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en-US" b="0"/>
                <a:t>Temperature = Thermal Energy</a:t>
              </a:r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 flipH="1">
              <a:off x="2090" y="2640"/>
              <a:ext cx="80" cy="17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18"/>
            <p:cNvSpPr>
              <a:spLocks noChangeShapeType="1"/>
            </p:cNvSpPr>
            <p:nvPr/>
          </p:nvSpPr>
          <p:spPr bwMode="auto">
            <a:xfrm>
              <a:off x="2092" y="2640"/>
              <a:ext cx="80" cy="17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9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9217" y="1439092"/>
            <a:ext cx="696913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5041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1672"/>
            <a:ext cx="9144000" cy="561471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Standard Enthalpy of Formation and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Reaction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676" y="1553849"/>
            <a:ext cx="4453780" cy="4413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731" y="3553781"/>
            <a:ext cx="7878802" cy="6163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165" y="4778112"/>
            <a:ext cx="7878802" cy="3297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126" y="5754336"/>
            <a:ext cx="7872841" cy="101481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33102" y="745588"/>
            <a:ext cx="84777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TimesLTStd-Roman"/>
              </a:rPr>
              <a:t>Let’s say we are interested in the standard enthalpy of formation of carbon </a:t>
            </a:r>
            <a:r>
              <a:rPr lang="en-US" sz="2000" dirty="0" smtClean="0">
                <a:latin typeface="TimesLTStd-Roman"/>
              </a:rPr>
              <a:t>monoxide (CO).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333101" y="2136339"/>
            <a:ext cx="847183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TimesLTStd-Roman"/>
              </a:rPr>
              <a:t>However, burning graphite also produces some carbon dioxide (</a:t>
            </a:r>
            <a:r>
              <a:rPr lang="en-US" sz="2000" dirty="0" smtClean="0">
                <a:latin typeface="TimesLTStd-Roman"/>
              </a:rPr>
              <a:t>CO</a:t>
            </a:r>
            <a:r>
              <a:rPr lang="en-US" sz="2000" baseline="-25000" dirty="0" smtClean="0">
                <a:latin typeface="TimesLTStd-Roman"/>
              </a:rPr>
              <a:t>2</a:t>
            </a:r>
            <a:r>
              <a:rPr lang="en-US" sz="2000" dirty="0" smtClean="0">
                <a:latin typeface="TimesLTStd-Roman"/>
              </a:rPr>
              <a:t>), </a:t>
            </a:r>
            <a:r>
              <a:rPr lang="en-US" sz="2000" dirty="0">
                <a:latin typeface="TimesLTStd-Roman"/>
              </a:rPr>
              <a:t>so we </a:t>
            </a:r>
            <a:r>
              <a:rPr lang="en-US" sz="2000" dirty="0" smtClean="0">
                <a:latin typeface="TimesLTStd-Roman"/>
              </a:rPr>
              <a:t>cannot measure </a:t>
            </a:r>
            <a:r>
              <a:rPr lang="en-US" sz="2000" dirty="0">
                <a:latin typeface="TimesLTStd-Roman"/>
              </a:rPr>
              <a:t>the enthalpy change for CO </a:t>
            </a:r>
            <a:r>
              <a:rPr lang="en-US" sz="2000" dirty="0" smtClean="0">
                <a:latin typeface="TimesLTStd-Roman"/>
              </a:rPr>
              <a:t>directly. </a:t>
            </a:r>
          </a:p>
          <a:p>
            <a:pPr algn="just"/>
            <a:r>
              <a:rPr lang="en-US" sz="2000" dirty="0" smtClean="0">
                <a:latin typeface="TimesLTStd-Roman"/>
              </a:rPr>
              <a:t>We must </a:t>
            </a:r>
            <a:r>
              <a:rPr lang="en-US" sz="2000" dirty="0">
                <a:latin typeface="TimesLTStd-Roman"/>
              </a:rPr>
              <a:t>employ </a:t>
            </a:r>
            <a:r>
              <a:rPr lang="en-US" sz="2000" dirty="0" smtClean="0">
                <a:latin typeface="TimesLTStd-Roman"/>
              </a:rPr>
              <a:t>an indirect </a:t>
            </a:r>
            <a:r>
              <a:rPr lang="en-US" sz="2000" dirty="0">
                <a:latin typeface="TimesLTStd-Roman"/>
              </a:rPr>
              <a:t>route, based on Hess’s law. </a:t>
            </a:r>
            <a:endParaRPr lang="en-US" sz="2000" dirty="0" smtClean="0">
              <a:latin typeface="TimesLTStd-Roman"/>
            </a:endParaRPr>
          </a:p>
          <a:p>
            <a:pPr algn="just"/>
            <a:r>
              <a:rPr lang="en-US" sz="2000" dirty="0" smtClean="0">
                <a:latin typeface="TimesLTStd-Roman"/>
              </a:rPr>
              <a:t>It </a:t>
            </a:r>
            <a:r>
              <a:rPr lang="en-US" sz="2000" dirty="0">
                <a:latin typeface="TimesLTStd-Roman"/>
              </a:rPr>
              <a:t>is possible to carry out the following </a:t>
            </a:r>
            <a:r>
              <a:rPr lang="en-US" sz="2000" dirty="0" smtClean="0">
                <a:latin typeface="TimesLTStd-Roman"/>
              </a:rPr>
              <a:t>two separate reactions</a:t>
            </a:r>
            <a:r>
              <a:rPr lang="en-US" sz="2000" dirty="0">
                <a:latin typeface="TimesLTStd-Roman"/>
              </a:rPr>
              <a:t>: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333101" y="4321033"/>
            <a:ext cx="42546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LTStd-Roman"/>
              </a:rPr>
              <a:t>First, we reverse Equation (b) to get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333101" y="5231031"/>
            <a:ext cx="55974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LTStd-Roman"/>
              </a:rPr>
              <a:t>we carry out the operation (a) </a:t>
            </a:r>
            <a:r>
              <a:rPr lang="en-US" sz="2000" dirty="0" smtClean="0">
                <a:latin typeface="MathematicalPiOTF1"/>
              </a:rPr>
              <a:t>+ </a:t>
            </a:r>
            <a:r>
              <a:rPr lang="en-US" sz="2000" dirty="0">
                <a:latin typeface="TimesLTStd-Roman"/>
              </a:rPr>
              <a:t>(c) and obtain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35510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09EEA7-2148-4050-B4BF-29F5B38C9B13}" type="slidenum">
              <a:rPr lang="en-US"/>
              <a:pPr>
                <a:defRPr/>
              </a:pPr>
              <a:t>31</a:t>
            </a:fld>
            <a:endParaRPr lang="en-US"/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4868863" y="2743200"/>
            <a:ext cx="4122737" cy="396875"/>
            <a:chOff x="2994" y="1758"/>
            <a:chExt cx="2597" cy="250"/>
          </a:xfrm>
        </p:grpSpPr>
        <p:sp>
          <p:nvSpPr>
            <p:cNvPr id="30732" name="Text Box 6"/>
            <p:cNvSpPr txBox="1">
              <a:spLocks noChangeArrowheads="1"/>
            </p:cNvSpPr>
            <p:nvPr/>
          </p:nvSpPr>
          <p:spPr bwMode="auto">
            <a:xfrm>
              <a:off x="2994" y="1758"/>
              <a:ext cx="259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sz="2000" b="0"/>
                <a:t>C </a:t>
              </a:r>
              <a:r>
                <a:rPr lang="en-US" altLang="en-US" sz="1800" b="0"/>
                <a:t>(graphite)</a:t>
              </a:r>
              <a:r>
                <a:rPr lang="en-US" altLang="en-US" sz="2000" b="0"/>
                <a:t> + 1/2O</a:t>
              </a:r>
              <a:r>
                <a:rPr lang="en-US" altLang="en-US" sz="2000" b="0" baseline="-25000"/>
                <a:t>2</a:t>
              </a:r>
              <a:r>
                <a:rPr lang="en-US" altLang="en-US" sz="2000" b="0"/>
                <a:t> </a:t>
              </a:r>
              <a:r>
                <a:rPr lang="en-US" altLang="en-US" sz="1800" b="0"/>
                <a:t>(</a:t>
              </a:r>
              <a:r>
                <a:rPr lang="en-US" altLang="en-US" sz="1800" b="0" i="1"/>
                <a:t>g</a:t>
              </a:r>
              <a:r>
                <a:rPr lang="en-US" altLang="en-US" sz="1800" b="0"/>
                <a:t>)</a:t>
              </a:r>
              <a:r>
                <a:rPr lang="en-US" altLang="en-US" sz="2000" b="0"/>
                <a:t>          CO </a:t>
              </a:r>
              <a:r>
                <a:rPr lang="en-US" altLang="en-US" sz="1800" b="0"/>
                <a:t>(</a:t>
              </a:r>
              <a:r>
                <a:rPr lang="en-US" altLang="en-US" sz="1800" b="0" i="1"/>
                <a:t>g</a:t>
              </a:r>
              <a:r>
                <a:rPr lang="en-US" altLang="en-US" sz="1800" b="0"/>
                <a:t>)</a:t>
              </a:r>
              <a:endParaRPr lang="en-US" altLang="en-US" sz="2000" b="0"/>
            </a:p>
          </p:txBody>
        </p:sp>
        <p:sp>
          <p:nvSpPr>
            <p:cNvPr id="30733" name="Line 18"/>
            <p:cNvSpPr>
              <a:spLocks noChangeShapeType="1"/>
            </p:cNvSpPr>
            <p:nvPr/>
          </p:nvSpPr>
          <p:spPr bwMode="auto">
            <a:xfrm>
              <a:off x="4688" y="1896"/>
              <a:ext cx="3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4868863" y="3238500"/>
            <a:ext cx="3713162" cy="396875"/>
            <a:chOff x="2994" y="2070"/>
            <a:chExt cx="2339" cy="250"/>
          </a:xfrm>
        </p:grpSpPr>
        <p:sp>
          <p:nvSpPr>
            <p:cNvPr id="30730" name="Text Box 10"/>
            <p:cNvSpPr txBox="1">
              <a:spLocks noChangeArrowheads="1"/>
            </p:cNvSpPr>
            <p:nvPr/>
          </p:nvSpPr>
          <p:spPr bwMode="auto">
            <a:xfrm>
              <a:off x="2994" y="2070"/>
              <a:ext cx="233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sz="2000" b="0"/>
                <a:t>CO </a:t>
              </a:r>
              <a:r>
                <a:rPr lang="en-US" altLang="en-US" sz="1800" b="0"/>
                <a:t>(</a:t>
              </a:r>
              <a:r>
                <a:rPr lang="en-US" altLang="en-US" sz="1800" b="0" i="1"/>
                <a:t>g</a:t>
              </a:r>
              <a:r>
                <a:rPr lang="en-US" altLang="en-US" sz="1800" b="0"/>
                <a:t>)</a:t>
              </a:r>
              <a:r>
                <a:rPr lang="en-US" altLang="en-US" sz="2000" b="0"/>
                <a:t> + 1/2O</a:t>
              </a:r>
              <a:r>
                <a:rPr lang="en-US" altLang="en-US" sz="2000" b="0" baseline="-25000"/>
                <a:t>2</a:t>
              </a:r>
              <a:r>
                <a:rPr lang="en-US" altLang="en-US" sz="2000" b="0"/>
                <a:t> </a:t>
              </a:r>
              <a:r>
                <a:rPr lang="en-US" altLang="en-US" sz="1800" b="0"/>
                <a:t>(</a:t>
              </a:r>
              <a:r>
                <a:rPr lang="en-US" altLang="en-US" sz="1800" b="0" i="1"/>
                <a:t>g</a:t>
              </a:r>
              <a:r>
                <a:rPr lang="en-US" altLang="en-US" sz="1800" b="0"/>
                <a:t>)</a:t>
              </a:r>
              <a:r>
                <a:rPr lang="en-US" altLang="en-US" sz="2000" b="0"/>
                <a:t>          CO</a:t>
              </a:r>
              <a:r>
                <a:rPr lang="en-US" altLang="en-US" sz="2000" b="0" baseline="-25000"/>
                <a:t>2</a:t>
              </a:r>
              <a:r>
                <a:rPr lang="en-US" altLang="en-US" sz="2000" b="0"/>
                <a:t> </a:t>
              </a:r>
              <a:r>
                <a:rPr lang="en-US" altLang="en-US" sz="1800" b="0"/>
                <a:t>(</a:t>
              </a:r>
              <a:r>
                <a:rPr lang="en-US" altLang="en-US" sz="1800" b="0" i="1"/>
                <a:t>g</a:t>
              </a:r>
              <a:r>
                <a:rPr lang="en-US" altLang="en-US" sz="1800" b="0"/>
                <a:t>)</a:t>
              </a:r>
            </a:p>
          </p:txBody>
        </p:sp>
        <p:sp>
          <p:nvSpPr>
            <p:cNvPr id="30731" name="Line 19"/>
            <p:cNvSpPr>
              <a:spLocks noChangeShapeType="1"/>
            </p:cNvSpPr>
            <p:nvPr/>
          </p:nvSpPr>
          <p:spPr bwMode="auto">
            <a:xfrm>
              <a:off x="4368" y="2192"/>
              <a:ext cx="3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4868863" y="3686175"/>
            <a:ext cx="4010025" cy="444500"/>
            <a:chOff x="2994" y="2352"/>
            <a:chExt cx="2526" cy="280"/>
          </a:xfrm>
        </p:grpSpPr>
        <p:sp>
          <p:nvSpPr>
            <p:cNvPr id="30727" name="Text Box 14"/>
            <p:cNvSpPr txBox="1">
              <a:spLocks noChangeArrowheads="1"/>
            </p:cNvSpPr>
            <p:nvPr/>
          </p:nvSpPr>
          <p:spPr bwMode="auto">
            <a:xfrm>
              <a:off x="2994" y="2382"/>
              <a:ext cx="243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sz="2000" b="0"/>
                <a:t>C </a:t>
              </a:r>
              <a:r>
                <a:rPr lang="en-US" altLang="en-US" sz="1800" b="0"/>
                <a:t>(graphite)</a:t>
              </a:r>
              <a:r>
                <a:rPr lang="en-US" altLang="en-US" sz="2000" b="0"/>
                <a:t> + O</a:t>
              </a:r>
              <a:r>
                <a:rPr lang="en-US" altLang="en-US" sz="2000" b="0" baseline="-25000"/>
                <a:t>2</a:t>
              </a:r>
              <a:r>
                <a:rPr lang="en-US" altLang="en-US" sz="2000" b="0"/>
                <a:t> </a:t>
              </a:r>
              <a:r>
                <a:rPr lang="en-US" altLang="en-US" sz="1800" b="0"/>
                <a:t>(</a:t>
              </a:r>
              <a:r>
                <a:rPr lang="en-US" altLang="en-US" sz="1800" b="0" i="1"/>
                <a:t>g</a:t>
              </a:r>
              <a:r>
                <a:rPr lang="en-US" altLang="en-US" sz="1800" b="0"/>
                <a:t>)</a:t>
              </a:r>
              <a:r>
                <a:rPr lang="en-US" altLang="en-US" sz="2000" b="0"/>
                <a:t>          CO</a:t>
              </a:r>
              <a:r>
                <a:rPr lang="en-US" altLang="en-US" sz="2000" b="0" baseline="-25000"/>
                <a:t>2</a:t>
              </a:r>
              <a:r>
                <a:rPr lang="en-US" altLang="en-US" sz="2000" b="0"/>
                <a:t> </a:t>
              </a:r>
              <a:r>
                <a:rPr lang="en-US" altLang="en-US" sz="1800" b="0"/>
                <a:t>(</a:t>
              </a:r>
              <a:r>
                <a:rPr lang="en-US" altLang="en-US" sz="1800" b="0" i="1"/>
                <a:t>g</a:t>
              </a:r>
              <a:r>
                <a:rPr lang="en-US" altLang="en-US" sz="1800" b="0"/>
                <a:t>)</a:t>
              </a:r>
              <a:endParaRPr lang="en-US" altLang="en-US" sz="2000" b="0"/>
            </a:p>
          </p:txBody>
        </p:sp>
        <p:sp>
          <p:nvSpPr>
            <p:cNvPr id="30728" name="Line 17"/>
            <p:cNvSpPr>
              <a:spLocks noChangeShapeType="1"/>
            </p:cNvSpPr>
            <p:nvPr/>
          </p:nvSpPr>
          <p:spPr bwMode="auto">
            <a:xfrm>
              <a:off x="3024" y="2352"/>
              <a:ext cx="24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29" name="Line 20"/>
            <p:cNvSpPr>
              <a:spLocks noChangeShapeType="1"/>
            </p:cNvSpPr>
            <p:nvPr/>
          </p:nvSpPr>
          <p:spPr bwMode="auto">
            <a:xfrm>
              <a:off x="4464" y="2512"/>
              <a:ext cx="3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0726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82" y="791548"/>
            <a:ext cx="4322943" cy="5967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0" y="91672"/>
            <a:ext cx="9144000" cy="56147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smtClean="0">
                <a:solidFill>
                  <a:srgbClr val="FF0000"/>
                </a:solidFill>
                <a:latin typeface="Arial" charset="0"/>
              </a:rPr>
              <a:t>Standard Enthalpy of Formation and Reaction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650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8392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Benzene (C</a:t>
            </a:r>
            <a:r>
              <a:rPr kumimoji="0" lang="en-US" altLang="en-US" sz="2400" b="0" i="0" u="none" strike="noStrike" kern="1200" cap="none" spc="0" normalizeH="0" baseline="-2500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6</a:t>
            </a: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H</a:t>
            </a:r>
            <a:r>
              <a:rPr kumimoji="0" lang="en-US" altLang="en-US" sz="2400" b="0" i="0" u="none" strike="noStrike" kern="1200" cap="none" spc="0" normalizeH="0" baseline="-2500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6</a:t>
            </a: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) burns in air to produce carbon dioxide and liquid water.  How much heat is released per mole of benzene combusted?  The standard enthalpy of formation of benzene is 49.04 kJ/mol.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422400" y="1905000"/>
            <a:ext cx="6299200" cy="457200"/>
            <a:chOff x="710" y="1513"/>
            <a:chExt cx="3968" cy="288"/>
          </a:xfrm>
        </p:grpSpPr>
        <p:sp>
          <p:nvSpPr>
            <p:cNvPr id="32822" name="Text Box 4"/>
            <p:cNvSpPr txBox="1">
              <a:spLocks noChangeArrowheads="1"/>
            </p:cNvSpPr>
            <p:nvPr/>
          </p:nvSpPr>
          <p:spPr bwMode="auto">
            <a:xfrm>
              <a:off x="710" y="1513"/>
              <a:ext cx="396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2C</a:t>
              </a:r>
              <a:r>
                <a:rPr kumimoji="0" lang="en-US" alt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6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H</a:t>
              </a:r>
              <a:r>
                <a:rPr kumimoji="0" lang="en-US" alt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6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</a:t>
              </a:r>
              <a:r>
                <a:rPr kumimoji="0" lang="en-US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(</a:t>
              </a:r>
              <a:r>
                <a:rPr kumimoji="0" lang="en-US" altLang="en-US" sz="20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l</a:t>
              </a:r>
              <a:r>
                <a:rPr kumimoji="0" lang="en-US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)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+ 15O</a:t>
              </a:r>
              <a:r>
                <a:rPr kumimoji="0" lang="en-US" alt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2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</a:t>
              </a:r>
              <a:r>
                <a:rPr kumimoji="0" lang="en-US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(</a:t>
              </a:r>
              <a:r>
                <a:rPr kumimoji="0" lang="en-US" altLang="en-US" sz="20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g</a:t>
              </a:r>
              <a:r>
                <a:rPr kumimoji="0" lang="en-US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)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         12CO</a:t>
              </a:r>
              <a:r>
                <a:rPr kumimoji="0" lang="en-US" alt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2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</a:t>
              </a:r>
              <a:r>
                <a:rPr kumimoji="0" lang="en-US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(</a:t>
              </a:r>
              <a:r>
                <a:rPr kumimoji="0" lang="en-US" altLang="en-US" sz="20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g</a:t>
              </a:r>
              <a:r>
                <a:rPr kumimoji="0" lang="en-US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)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+ 6H</a:t>
              </a:r>
              <a:r>
                <a:rPr kumimoji="0" lang="en-US" alt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2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O </a:t>
              </a:r>
              <a:r>
                <a:rPr kumimoji="0" lang="en-US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(</a:t>
              </a:r>
              <a:r>
                <a:rPr kumimoji="0" lang="en-US" altLang="en-US" sz="20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l</a:t>
              </a:r>
              <a:r>
                <a:rPr kumimoji="0" lang="en-US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)</a:t>
              </a:r>
            </a:p>
          </p:txBody>
        </p:sp>
        <p:sp>
          <p:nvSpPr>
            <p:cNvPr id="32823" name="Line 5"/>
            <p:cNvSpPr>
              <a:spLocks noChangeShapeType="1"/>
            </p:cNvSpPr>
            <p:nvPr/>
          </p:nvSpPr>
          <p:spPr bwMode="auto">
            <a:xfrm>
              <a:off x="2424" y="1672"/>
              <a:ext cx="4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344613" y="2590800"/>
            <a:ext cx="6454775" cy="544513"/>
            <a:chOff x="1198" y="2056"/>
            <a:chExt cx="4066" cy="343"/>
          </a:xfrm>
        </p:grpSpPr>
        <p:grpSp>
          <p:nvGrpSpPr>
            <p:cNvPr id="32807" name="Group 8"/>
            <p:cNvGrpSpPr>
              <a:grpSpLocks/>
            </p:cNvGrpSpPr>
            <p:nvPr/>
          </p:nvGrpSpPr>
          <p:grpSpPr bwMode="auto">
            <a:xfrm>
              <a:off x="1198" y="2061"/>
              <a:ext cx="574" cy="329"/>
              <a:chOff x="278" y="2086"/>
              <a:chExt cx="574" cy="329"/>
            </a:xfrm>
          </p:grpSpPr>
          <p:sp>
            <p:nvSpPr>
              <p:cNvPr id="32820" name="Text Box 9"/>
              <p:cNvSpPr txBox="1">
                <a:spLocks noChangeArrowheads="1"/>
              </p:cNvSpPr>
              <p:nvPr/>
            </p:nvSpPr>
            <p:spPr bwMode="auto">
              <a:xfrm>
                <a:off x="278" y="2086"/>
                <a:ext cx="44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D</a:t>
                </a: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H</a:t>
                </a:r>
                <a:r>
                  <a:rPr kumimoji="0" lang="en-US" altLang="en-US" sz="2400" b="0" i="0" u="none" strike="noStrike" kern="1200" cap="none" spc="0" normalizeH="0" baseline="30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0</a:t>
                </a: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32821" name="Text Box 10"/>
              <p:cNvSpPr txBox="1">
                <a:spLocks noChangeArrowheads="1"/>
              </p:cNvSpPr>
              <p:nvPr/>
            </p:nvSpPr>
            <p:spPr bwMode="auto">
              <a:xfrm>
                <a:off x="536" y="2184"/>
                <a:ext cx="3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rxn</a:t>
                </a:r>
              </a:p>
            </p:txBody>
          </p:sp>
        </p:grpSp>
        <p:grpSp>
          <p:nvGrpSpPr>
            <p:cNvPr id="32808" name="Group 11"/>
            <p:cNvGrpSpPr>
              <a:grpSpLocks/>
            </p:cNvGrpSpPr>
            <p:nvPr/>
          </p:nvGrpSpPr>
          <p:grpSpPr bwMode="auto">
            <a:xfrm>
              <a:off x="2018" y="2062"/>
              <a:ext cx="1468" cy="337"/>
              <a:chOff x="747" y="3670"/>
              <a:chExt cx="1468" cy="337"/>
            </a:xfrm>
          </p:grpSpPr>
          <p:sp>
            <p:nvSpPr>
              <p:cNvPr id="32818" name="Text Box 12"/>
              <p:cNvSpPr txBox="1">
                <a:spLocks noChangeArrowheads="1"/>
              </p:cNvSpPr>
              <p:nvPr/>
            </p:nvSpPr>
            <p:spPr bwMode="auto">
              <a:xfrm>
                <a:off x="747" y="3670"/>
                <a:ext cx="146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1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n</a:t>
                </a: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D</a:t>
                </a: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H</a:t>
                </a:r>
                <a:r>
                  <a:rPr kumimoji="0" lang="en-US" altLang="en-US" sz="2400" b="0" i="0" u="none" strike="noStrike" kern="1200" cap="none" spc="0" normalizeH="0" baseline="30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0</a:t>
                </a: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(products)</a:t>
                </a:r>
              </a:p>
            </p:txBody>
          </p:sp>
          <p:sp>
            <p:nvSpPr>
              <p:cNvPr id="32819" name="Text Box 13"/>
              <p:cNvSpPr txBox="1">
                <a:spLocks noChangeArrowheads="1"/>
              </p:cNvSpPr>
              <p:nvPr/>
            </p:nvSpPr>
            <p:spPr bwMode="auto">
              <a:xfrm>
                <a:off x="1144" y="3776"/>
                <a:ext cx="15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f</a:t>
                </a:r>
              </a:p>
            </p:txBody>
          </p:sp>
        </p:grpSp>
        <p:sp>
          <p:nvSpPr>
            <p:cNvPr id="32809" name="Text Box 14"/>
            <p:cNvSpPr txBox="1">
              <a:spLocks noChangeArrowheads="1"/>
            </p:cNvSpPr>
            <p:nvPr/>
          </p:nvSpPr>
          <p:spPr bwMode="auto">
            <a:xfrm>
              <a:off x="1696" y="2079"/>
              <a:ext cx="2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=</a:t>
              </a:r>
            </a:p>
          </p:txBody>
        </p:sp>
        <p:sp>
          <p:nvSpPr>
            <p:cNvPr id="32810" name="Text Box 15"/>
            <p:cNvSpPr txBox="1">
              <a:spLocks noChangeArrowheads="1"/>
            </p:cNvSpPr>
            <p:nvPr/>
          </p:nvSpPr>
          <p:spPr bwMode="auto">
            <a:xfrm>
              <a:off x="1960" y="2071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811" name="Text Box 16"/>
            <p:cNvSpPr txBox="1">
              <a:spLocks noChangeArrowheads="1"/>
            </p:cNvSpPr>
            <p:nvPr/>
          </p:nvSpPr>
          <p:spPr bwMode="auto">
            <a:xfrm>
              <a:off x="1888" y="2064"/>
              <a:ext cx="23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+mn-ea"/>
                  <a:cs typeface="+mn-cs"/>
                </a:rPr>
                <a:t>S</a:t>
              </a:r>
            </a:p>
          </p:txBody>
        </p:sp>
        <p:grpSp>
          <p:nvGrpSpPr>
            <p:cNvPr id="32812" name="Group 17"/>
            <p:cNvGrpSpPr>
              <a:grpSpLocks/>
            </p:cNvGrpSpPr>
            <p:nvPr/>
          </p:nvGrpSpPr>
          <p:grpSpPr bwMode="auto">
            <a:xfrm>
              <a:off x="3690" y="2056"/>
              <a:ext cx="1574" cy="337"/>
              <a:chOff x="747" y="3670"/>
              <a:chExt cx="1574" cy="337"/>
            </a:xfrm>
          </p:grpSpPr>
          <p:sp>
            <p:nvSpPr>
              <p:cNvPr id="32816" name="Text Box 18"/>
              <p:cNvSpPr txBox="1">
                <a:spLocks noChangeArrowheads="1"/>
              </p:cNvSpPr>
              <p:nvPr/>
            </p:nvSpPr>
            <p:spPr bwMode="auto">
              <a:xfrm>
                <a:off x="747" y="3670"/>
                <a:ext cx="1574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1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m</a:t>
                </a: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D</a:t>
                </a: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H</a:t>
                </a:r>
                <a:r>
                  <a:rPr kumimoji="0" lang="en-US" altLang="en-US" sz="2400" b="0" i="0" u="none" strike="noStrike" kern="1200" cap="none" spc="0" normalizeH="0" baseline="30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0</a:t>
                </a: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(reactants)</a:t>
                </a:r>
              </a:p>
            </p:txBody>
          </p:sp>
          <p:sp>
            <p:nvSpPr>
              <p:cNvPr id="32817" name="Text Box 19"/>
              <p:cNvSpPr txBox="1">
                <a:spLocks noChangeArrowheads="1"/>
              </p:cNvSpPr>
              <p:nvPr/>
            </p:nvSpPr>
            <p:spPr bwMode="auto">
              <a:xfrm>
                <a:off x="1144" y="3776"/>
                <a:ext cx="15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f</a:t>
                </a:r>
              </a:p>
            </p:txBody>
          </p:sp>
        </p:grpSp>
        <p:sp>
          <p:nvSpPr>
            <p:cNvPr id="32813" name="Text Box 20"/>
            <p:cNvSpPr txBox="1">
              <a:spLocks noChangeArrowheads="1"/>
            </p:cNvSpPr>
            <p:nvPr/>
          </p:nvSpPr>
          <p:spPr bwMode="auto">
            <a:xfrm>
              <a:off x="3632" y="2065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814" name="Text Box 21"/>
            <p:cNvSpPr txBox="1">
              <a:spLocks noChangeArrowheads="1"/>
            </p:cNvSpPr>
            <p:nvPr/>
          </p:nvSpPr>
          <p:spPr bwMode="auto">
            <a:xfrm>
              <a:off x="3560" y="2058"/>
              <a:ext cx="23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+mn-ea"/>
                  <a:cs typeface="+mn-cs"/>
                </a:rPr>
                <a:t>S</a:t>
              </a:r>
            </a:p>
          </p:txBody>
        </p:sp>
        <p:sp>
          <p:nvSpPr>
            <p:cNvPr id="32815" name="Text Box 22"/>
            <p:cNvSpPr txBox="1">
              <a:spLocks noChangeArrowheads="1"/>
            </p:cNvSpPr>
            <p:nvPr/>
          </p:nvSpPr>
          <p:spPr bwMode="auto">
            <a:xfrm>
              <a:off x="3416" y="2056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-</a:t>
              </a:r>
            </a:p>
          </p:txBody>
        </p:sp>
      </p:grpSp>
      <p:grpSp>
        <p:nvGrpSpPr>
          <p:cNvPr id="7" name="Group 55"/>
          <p:cNvGrpSpPr>
            <a:grpSpLocks/>
          </p:cNvGrpSpPr>
          <p:nvPr/>
        </p:nvGrpSpPr>
        <p:grpSpPr bwMode="auto">
          <a:xfrm>
            <a:off x="863600" y="3352800"/>
            <a:ext cx="7416800" cy="539750"/>
            <a:chOff x="544" y="2112"/>
            <a:chExt cx="4672" cy="340"/>
          </a:xfrm>
        </p:grpSpPr>
        <p:grpSp>
          <p:nvGrpSpPr>
            <p:cNvPr id="32788" name="Group 24"/>
            <p:cNvGrpSpPr>
              <a:grpSpLocks/>
            </p:cNvGrpSpPr>
            <p:nvPr/>
          </p:nvGrpSpPr>
          <p:grpSpPr bwMode="auto">
            <a:xfrm>
              <a:off x="544" y="2112"/>
              <a:ext cx="574" cy="329"/>
              <a:chOff x="278" y="2086"/>
              <a:chExt cx="574" cy="329"/>
            </a:xfrm>
          </p:grpSpPr>
          <p:sp>
            <p:nvSpPr>
              <p:cNvPr id="32805" name="Text Box 25"/>
              <p:cNvSpPr txBox="1">
                <a:spLocks noChangeArrowheads="1"/>
              </p:cNvSpPr>
              <p:nvPr/>
            </p:nvSpPr>
            <p:spPr bwMode="auto">
              <a:xfrm>
                <a:off x="278" y="2086"/>
                <a:ext cx="44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D</a:t>
                </a: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H</a:t>
                </a:r>
                <a:r>
                  <a:rPr kumimoji="0" lang="en-US" altLang="en-US" sz="2400" b="0" i="0" u="none" strike="noStrike" kern="1200" cap="none" spc="0" normalizeH="0" baseline="30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0</a:t>
                </a: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32806" name="Text Box 26"/>
              <p:cNvSpPr txBox="1">
                <a:spLocks noChangeArrowheads="1"/>
              </p:cNvSpPr>
              <p:nvPr/>
            </p:nvSpPr>
            <p:spPr bwMode="auto">
              <a:xfrm>
                <a:off x="536" y="2184"/>
                <a:ext cx="3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rxn</a:t>
                </a:r>
              </a:p>
            </p:txBody>
          </p:sp>
        </p:grpSp>
        <p:grpSp>
          <p:nvGrpSpPr>
            <p:cNvPr id="32789" name="Group 49"/>
            <p:cNvGrpSpPr>
              <a:grpSpLocks/>
            </p:cNvGrpSpPr>
            <p:nvPr/>
          </p:nvGrpSpPr>
          <p:grpSpPr bwMode="auto">
            <a:xfrm>
              <a:off x="2622" y="2115"/>
              <a:ext cx="1090" cy="337"/>
              <a:chOff x="3024" y="3312"/>
              <a:chExt cx="1090" cy="337"/>
            </a:xfrm>
          </p:grpSpPr>
          <p:sp>
            <p:nvSpPr>
              <p:cNvPr id="32803" name="Text Box 28"/>
              <p:cNvSpPr txBox="1">
                <a:spLocks noChangeArrowheads="1"/>
              </p:cNvSpPr>
              <p:nvPr/>
            </p:nvSpPr>
            <p:spPr bwMode="auto">
              <a:xfrm>
                <a:off x="3024" y="3312"/>
                <a:ext cx="109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6</a:t>
                </a: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D</a:t>
                </a: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H</a:t>
                </a:r>
                <a:r>
                  <a:rPr kumimoji="0" lang="en-US" altLang="en-US" sz="2400" b="0" i="0" u="none" strike="noStrike" kern="1200" cap="none" spc="0" normalizeH="0" baseline="30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0</a:t>
                </a: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(H</a:t>
                </a:r>
                <a:r>
                  <a:rPr kumimoji="0" lang="en-US" altLang="en-US" sz="24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2</a:t>
                </a: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O)</a:t>
                </a:r>
              </a:p>
            </p:txBody>
          </p:sp>
          <p:sp>
            <p:nvSpPr>
              <p:cNvPr id="32804" name="Text Box 29"/>
              <p:cNvSpPr txBox="1">
                <a:spLocks noChangeArrowheads="1"/>
              </p:cNvSpPr>
              <p:nvPr/>
            </p:nvSpPr>
            <p:spPr bwMode="auto">
              <a:xfrm>
                <a:off x="3400" y="3418"/>
                <a:ext cx="15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f</a:t>
                </a:r>
              </a:p>
            </p:txBody>
          </p:sp>
        </p:grpSp>
        <p:grpSp>
          <p:nvGrpSpPr>
            <p:cNvPr id="32790" name="Group 48"/>
            <p:cNvGrpSpPr>
              <a:grpSpLocks/>
            </p:cNvGrpSpPr>
            <p:nvPr/>
          </p:nvGrpSpPr>
          <p:grpSpPr bwMode="auto">
            <a:xfrm>
              <a:off x="1387" y="2115"/>
              <a:ext cx="1197" cy="337"/>
              <a:chOff x="1008" y="3072"/>
              <a:chExt cx="1197" cy="337"/>
            </a:xfrm>
          </p:grpSpPr>
          <p:sp>
            <p:nvSpPr>
              <p:cNvPr id="32801" name="Text Box 31"/>
              <p:cNvSpPr txBox="1">
                <a:spLocks noChangeArrowheads="1"/>
              </p:cNvSpPr>
              <p:nvPr/>
            </p:nvSpPr>
            <p:spPr bwMode="auto">
              <a:xfrm>
                <a:off x="1008" y="3072"/>
                <a:ext cx="119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12</a:t>
                </a: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D</a:t>
                </a: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H</a:t>
                </a:r>
                <a:r>
                  <a:rPr kumimoji="0" lang="en-US" altLang="en-US" sz="2400" b="0" i="0" u="none" strike="noStrike" kern="1200" cap="none" spc="0" normalizeH="0" baseline="30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0</a:t>
                </a: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(CO</a:t>
                </a:r>
                <a:r>
                  <a:rPr kumimoji="0" lang="en-US" altLang="en-US" sz="24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2</a:t>
                </a: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)</a:t>
                </a:r>
              </a:p>
            </p:txBody>
          </p:sp>
          <p:sp>
            <p:nvSpPr>
              <p:cNvPr id="32802" name="Text Box 32"/>
              <p:cNvSpPr txBox="1">
                <a:spLocks noChangeArrowheads="1"/>
              </p:cNvSpPr>
              <p:nvPr/>
            </p:nvSpPr>
            <p:spPr bwMode="auto">
              <a:xfrm>
                <a:off x="1488" y="3178"/>
                <a:ext cx="15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f</a:t>
                </a:r>
              </a:p>
            </p:txBody>
          </p:sp>
        </p:grpSp>
        <p:sp>
          <p:nvSpPr>
            <p:cNvPr id="32791" name="Text Box 33"/>
            <p:cNvSpPr txBox="1">
              <a:spLocks noChangeArrowheads="1"/>
            </p:cNvSpPr>
            <p:nvPr/>
          </p:nvSpPr>
          <p:spPr bwMode="auto">
            <a:xfrm>
              <a:off x="1042" y="2130"/>
              <a:ext cx="2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=</a:t>
              </a:r>
            </a:p>
          </p:txBody>
        </p:sp>
        <p:sp>
          <p:nvSpPr>
            <p:cNvPr id="32792" name="Text Box 34"/>
            <p:cNvSpPr txBox="1">
              <a:spLocks noChangeArrowheads="1"/>
            </p:cNvSpPr>
            <p:nvPr/>
          </p:nvSpPr>
          <p:spPr bwMode="auto">
            <a:xfrm>
              <a:off x="1320" y="2122"/>
              <a:ext cx="16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[</a:t>
              </a:r>
            </a:p>
          </p:txBody>
        </p:sp>
        <p:sp>
          <p:nvSpPr>
            <p:cNvPr id="32793" name="Text Box 35"/>
            <p:cNvSpPr txBox="1">
              <a:spLocks noChangeArrowheads="1"/>
            </p:cNvSpPr>
            <p:nvPr/>
          </p:nvSpPr>
          <p:spPr bwMode="auto">
            <a:xfrm>
              <a:off x="2480" y="2122"/>
              <a:ext cx="2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+</a:t>
              </a:r>
            </a:p>
          </p:txBody>
        </p:sp>
        <p:sp>
          <p:nvSpPr>
            <p:cNvPr id="32794" name="Text Box 36"/>
            <p:cNvSpPr txBox="1">
              <a:spLocks noChangeArrowheads="1"/>
            </p:cNvSpPr>
            <p:nvPr/>
          </p:nvSpPr>
          <p:spPr bwMode="auto">
            <a:xfrm>
              <a:off x="3591" y="2122"/>
              <a:ext cx="16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]</a:t>
              </a:r>
            </a:p>
          </p:txBody>
        </p:sp>
        <p:sp>
          <p:nvSpPr>
            <p:cNvPr id="32795" name="Text Box 37"/>
            <p:cNvSpPr txBox="1">
              <a:spLocks noChangeArrowheads="1"/>
            </p:cNvSpPr>
            <p:nvPr/>
          </p:nvSpPr>
          <p:spPr bwMode="auto">
            <a:xfrm>
              <a:off x="3728" y="2114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-</a:t>
              </a:r>
            </a:p>
          </p:txBody>
        </p:sp>
        <p:grpSp>
          <p:nvGrpSpPr>
            <p:cNvPr id="32796" name="Group 47"/>
            <p:cNvGrpSpPr>
              <a:grpSpLocks/>
            </p:cNvGrpSpPr>
            <p:nvPr/>
          </p:nvGrpSpPr>
          <p:grpSpPr bwMode="auto">
            <a:xfrm>
              <a:off x="4008" y="2114"/>
              <a:ext cx="1151" cy="337"/>
              <a:chOff x="3120" y="3072"/>
              <a:chExt cx="1151" cy="337"/>
            </a:xfrm>
          </p:grpSpPr>
          <p:sp>
            <p:nvSpPr>
              <p:cNvPr id="32799" name="Text Box 42"/>
              <p:cNvSpPr txBox="1">
                <a:spLocks noChangeArrowheads="1"/>
              </p:cNvSpPr>
              <p:nvPr/>
            </p:nvSpPr>
            <p:spPr bwMode="auto">
              <a:xfrm>
                <a:off x="3120" y="3072"/>
                <a:ext cx="115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2</a:t>
                </a: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D</a:t>
                </a: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H</a:t>
                </a:r>
                <a:r>
                  <a:rPr kumimoji="0" lang="en-US" altLang="en-US" sz="2400" b="0" i="0" u="none" strike="noStrike" kern="1200" cap="none" spc="0" normalizeH="0" baseline="30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0</a:t>
                </a: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(C</a:t>
                </a:r>
                <a:r>
                  <a:rPr kumimoji="0" lang="en-US" altLang="en-US" sz="24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6</a:t>
                </a: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H</a:t>
                </a:r>
                <a:r>
                  <a:rPr kumimoji="0" lang="en-US" altLang="en-US" sz="24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6</a:t>
                </a: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)</a:t>
                </a:r>
              </a:p>
            </p:txBody>
          </p:sp>
          <p:sp>
            <p:nvSpPr>
              <p:cNvPr id="32800" name="Text Box 43"/>
              <p:cNvSpPr txBox="1">
                <a:spLocks noChangeArrowheads="1"/>
              </p:cNvSpPr>
              <p:nvPr/>
            </p:nvSpPr>
            <p:spPr bwMode="auto">
              <a:xfrm>
                <a:off x="3488" y="3178"/>
                <a:ext cx="15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f</a:t>
                </a:r>
              </a:p>
            </p:txBody>
          </p:sp>
        </p:grpSp>
        <p:sp>
          <p:nvSpPr>
            <p:cNvPr id="32797" name="Text Box 44"/>
            <p:cNvSpPr txBox="1">
              <a:spLocks noChangeArrowheads="1"/>
            </p:cNvSpPr>
            <p:nvPr/>
          </p:nvSpPr>
          <p:spPr bwMode="auto">
            <a:xfrm>
              <a:off x="3904" y="2115"/>
              <a:ext cx="16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[</a:t>
              </a:r>
            </a:p>
          </p:txBody>
        </p:sp>
        <p:sp>
          <p:nvSpPr>
            <p:cNvPr id="32798" name="Text Box 46"/>
            <p:cNvSpPr txBox="1">
              <a:spLocks noChangeArrowheads="1"/>
            </p:cNvSpPr>
            <p:nvPr/>
          </p:nvSpPr>
          <p:spPr bwMode="auto">
            <a:xfrm>
              <a:off x="5047" y="2115"/>
              <a:ext cx="16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]</a:t>
              </a:r>
            </a:p>
          </p:txBody>
        </p:sp>
      </p:grpSp>
      <p:grpSp>
        <p:nvGrpSpPr>
          <p:cNvPr id="12" name="Group 65"/>
          <p:cNvGrpSpPr>
            <a:grpSpLocks/>
          </p:cNvGrpSpPr>
          <p:nvPr/>
        </p:nvGrpSpPr>
        <p:grpSpPr bwMode="auto">
          <a:xfrm>
            <a:off x="863600" y="4038600"/>
            <a:ext cx="8051800" cy="533400"/>
            <a:chOff x="544" y="2544"/>
            <a:chExt cx="5072" cy="336"/>
          </a:xfrm>
        </p:grpSpPr>
        <p:grpSp>
          <p:nvGrpSpPr>
            <p:cNvPr id="32783" name="Group 51"/>
            <p:cNvGrpSpPr>
              <a:grpSpLocks/>
            </p:cNvGrpSpPr>
            <p:nvPr/>
          </p:nvGrpSpPr>
          <p:grpSpPr bwMode="auto">
            <a:xfrm>
              <a:off x="544" y="2551"/>
              <a:ext cx="574" cy="329"/>
              <a:chOff x="278" y="2086"/>
              <a:chExt cx="574" cy="329"/>
            </a:xfrm>
          </p:grpSpPr>
          <p:sp>
            <p:nvSpPr>
              <p:cNvPr id="32786" name="Text Box 52"/>
              <p:cNvSpPr txBox="1">
                <a:spLocks noChangeArrowheads="1"/>
              </p:cNvSpPr>
              <p:nvPr/>
            </p:nvSpPr>
            <p:spPr bwMode="auto">
              <a:xfrm>
                <a:off x="278" y="2086"/>
                <a:ext cx="44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D</a:t>
                </a: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H</a:t>
                </a:r>
                <a:r>
                  <a:rPr kumimoji="0" lang="en-US" altLang="en-US" sz="2400" b="0" i="0" u="none" strike="noStrike" kern="1200" cap="none" spc="0" normalizeH="0" baseline="30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0</a:t>
                </a: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32787" name="Text Box 53"/>
              <p:cNvSpPr txBox="1">
                <a:spLocks noChangeArrowheads="1"/>
              </p:cNvSpPr>
              <p:nvPr/>
            </p:nvSpPr>
            <p:spPr bwMode="auto">
              <a:xfrm>
                <a:off x="536" y="2184"/>
                <a:ext cx="3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rxn</a:t>
                </a:r>
              </a:p>
            </p:txBody>
          </p:sp>
        </p:grpSp>
        <p:sp>
          <p:nvSpPr>
            <p:cNvPr id="32784" name="Text Box 54"/>
            <p:cNvSpPr txBox="1">
              <a:spLocks noChangeArrowheads="1"/>
            </p:cNvSpPr>
            <p:nvPr/>
          </p:nvSpPr>
          <p:spPr bwMode="auto">
            <a:xfrm>
              <a:off x="1042" y="2569"/>
              <a:ext cx="2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=</a:t>
              </a:r>
            </a:p>
          </p:txBody>
        </p:sp>
        <p:sp>
          <p:nvSpPr>
            <p:cNvPr id="32785" name="Text Box 56"/>
            <p:cNvSpPr txBox="1">
              <a:spLocks noChangeArrowheads="1"/>
            </p:cNvSpPr>
            <p:nvPr/>
          </p:nvSpPr>
          <p:spPr bwMode="auto">
            <a:xfrm>
              <a:off x="1317" y="2544"/>
              <a:ext cx="429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[ 12x–393.5 + 6x–187.6 ] – [ 2x49.04 ] = -5946 kJ</a:t>
              </a:r>
            </a:p>
          </p:txBody>
        </p:sp>
      </p:grpSp>
      <p:sp>
        <p:nvSpPr>
          <p:cNvPr id="21562" name="Oval 58"/>
          <p:cNvSpPr>
            <a:spLocks noChangeArrowheads="1"/>
          </p:cNvSpPr>
          <p:nvPr/>
        </p:nvSpPr>
        <p:spPr bwMode="auto">
          <a:xfrm>
            <a:off x="1371600" y="1879600"/>
            <a:ext cx="1066800" cy="5334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14" name="Group 64"/>
          <p:cNvGrpSpPr>
            <a:grpSpLocks/>
          </p:cNvGrpSpPr>
          <p:nvPr/>
        </p:nvGrpSpPr>
        <p:grpSpPr bwMode="auto">
          <a:xfrm>
            <a:off x="2489200" y="4762500"/>
            <a:ext cx="4360863" cy="874713"/>
            <a:chOff x="912" y="3120"/>
            <a:chExt cx="2747" cy="551"/>
          </a:xfrm>
        </p:grpSpPr>
        <p:grpSp>
          <p:nvGrpSpPr>
            <p:cNvPr id="32778" name="Group 62"/>
            <p:cNvGrpSpPr>
              <a:grpSpLocks/>
            </p:cNvGrpSpPr>
            <p:nvPr/>
          </p:nvGrpSpPr>
          <p:grpSpPr bwMode="auto">
            <a:xfrm>
              <a:off x="912" y="3120"/>
              <a:ext cx="853" cy="551"/>
              <a:chOff x="950" y="3337"/>
              <a:chExt cx="853" cy="551"/>
            </a:xfrm>
          </p:grpSpPr>
          <p:sp>
            <p:nvSpPr>
              <p:cNvPr id="32780" name="Text Box 59"/>
              <p:cNvSpPr txBox="1">
                <a:spLocks noChangeArrowheads="1"/>
              </p:cNvSpPr>
              <p:nvPr/>
            </p:nvSpPr>
            <p:spPr bwMode="auto">
              <a:xfrm>
                <a:off x="950" y="3337"/>
                <a:ext cx="85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-5946 kJ</a:t>
                </a:r>
              </a:p>
            </p:txBody>
          </p:sp>
          <p:sp>
            <p:nvSpPr>
              <p:cNvPr id="32781" name="Text Box 60"/>
              <p:cNvSpPr txBox="1">
                <a:spLocks noChangeArrowheads="1"/>
              </p:cNvSpPr>
              <p:nvPr/>
            </p:nvSpPr>
            <p:spPr bwMode="auto">
              <a:xfrm>
                <a:off x="1084" y="3600"/>
                <a:ext cx="586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2 mol</a:t>
                </a:r>
              </a:p>
            </p:txBody>
          </p:sp>
          <p:sp>
            <p:nvSpPr>
              <p:cNvPr id="32782" name="Line 61"/>
              <p:cNvSpPr>
                <a:spLocks noChangeShapeType="1"/>
              </p:cNvSpPr>
              <p:nvPr/>
            </p:nvSpPr>
            <p:spPr bwMode="auto">
              <a:xfrm>
                <a:off x="968" y="3613"/>
                <a:ext cx="81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p:grpSp>
        <p:sp>
          <p:nvSpPr>
            <p:cNvPr id="32779" name="Text Box 63"/>
            <p:cNvSpPr txBox="1">
              <a:spLocks noChangeArrowheads="1"/>
            </p:cNvSpPr>
            <p:nvPr/>
          </p:nvSpPr>
          <p:spPr bwMode="auto">
            <a:xfrm>
              <a:off x="1752" y="3248"/>
              <a:ext cx="190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= - 2973 kJ/mol C</a:t>
              </a:r>
              <a:r>
                <a:rPr kumimoji="0" lang="en-US" alt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6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H</a:t>
              </a:r>
              <a:r>
                <a:rPr kumimoji="0" lang="en-US" alt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6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3665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6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87383" y="910768"/>
            <a:ext cx="8534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en-US" i="1" dirty="0">
                <a:solidFill>
                  <a:srgbClr val="0070C0"/>
                </a:solidFill>
              </a:rPr>
              <a:t>Thermochemistry</a:t>
            </a:r>
            <a:r>
              <a:rPr lang="en-US" altLang="en-US" b="0" dirty="0"/>
              <a:t> is </a:t>
            </a:r>
            <a:r>
              <a:rPr lang="en-US" altLang="en-US" sz="2000" b="0" i="1" dirty="0"/>
              <a:t>the study of heat change in chemical reactions.</a:t>
            </a:r>
            <a:endParaRPr lang="en-US" altLang="en-US" i="1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87383" y="1520654"/>
            <a:ext cx="85344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en-US" b="0" dirty="0"/>
              <a:t>The </a:t>
            </a:r>
            <a:r>
              <a:rPr lang="en-US" altLang="en-US" i="1" dirty="0">
                <a:solidFill>
                  <a:srgbClr val="0070C0"/>
                </a:solidFill>
              </a:rPr>
              <a:t>system</a:t>
            </a:r>
            <a:r>
              <a:rPr lang="en-US" altLang="en-US" b="0" dirty="0"/>
              <a:t> is </a:t>
            </a:r>
            <a:r>
              <a:rPr lang="en-US" altLang="en-US" sz="2000" b="0" i="1" dirty="0"/>
              <a:t>the specific part of the universe that is of interest in the study.</a:t>
            </a:r>
            <a:endParaRPr lang="en-US" altLang="en-US" sz="2000" i="1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540681" y="6034420"/>
            <a:ext cx="7553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0"/>
              <a:t>open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021578" y="6332781"/>
            <a:ext cx="18934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0"/>
              <a:t>mass &amp; energy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24518" y="6334368"/>
            <a:ext cx="148309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000"/>
              <a:t>Exchange: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639356" y="6032832"/>
            <a:ext cx="9268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0"/>
              <a:t>closed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639356" y="6332781"/>
            <a:ext cx="9685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0"/>
              <a:t>energy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6696756" y="6032832"/>
            <a:ext cx="10695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0"/>
              <a:t>isolated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6747556" y="6332781"/>
            <a:ext cx="102624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0"/>
              <a:t>nothing</a:t>
            </a:r>
          </a:p>
        </p:txBody>
      </p:sp>
      <p:pic>
        <p:nvPicPr>
          <p:cNvPr id="13" name="Picture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0131" y="3268644"/>
            <a:ext cx="1746333" cy="2775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939" y="3257622"/>
            <a:ext cx="1649583" cy="2775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794" y="3268645"/>
            <a:ext cx="1804149" cy="2779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87383" y="2370022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surroundings</a:t>
            </a:r>
            <a:r>
              <a:rPr 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rest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of the universe outside the system.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>
          <a:xfrm>
            <a:off x="956155" y="104736"/>
            <a:ext cx="7234256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Energy Changes in Chemical Reactions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01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304800" y="855617"/>
            <a:ext cx="865051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en-US" i="1" dirty="0">
                <a:solidFill>
                  <a:srgbClr val="0070C0"/>
                </a:solidFill>
              </a:rPr>
              <a:t>Exothermic process</a:t>
            </a:r>
            <a:r>
              <a:rPr lang="en-US" altLang="en-US" b="0" dirty="0">
                <a:solidFill>
                  <a:srgbClr val="0070C0"/>
                </a:solidFill>
              </a:rPr>
              <a:t> </a:t>
            </a:r>
            <a:r>
              <a:rPr lang="en-US" altLang="en-US" b="0" dirty="0"/>
              <a:t>is any process that gives off heat – transfers thermal energy from the system to the surroundings.  </a:t>
            </a:r>
            <a:endParaRPr lang="en-US" altLang="en-US" i="1" dirty="0"/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304800" y="3821521"/>
            <a:ext cx="865051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en-US" i="1" dirty="0">
                <a:solidFill>
                  <a:srgbClr val="0070C0"/>
                </a:solidFill>
              </a:rPr>
              <a:t>Endothermic process</a:t>
            </a:r>
            <a:r>
              <a:rPr lang="en-US" altLang="en-US" b="0" dirty="0">
                <a:solidFill>
                  <a:srgbClr val="0070C0"/>
                </a:solidFill>
              </a:rPr>
              <a:t> </a:t>
            </a:r>
            <a:r>
              <a:rPr lang="en-US" altLang="en-US" b="0" dirty="0"/>
              <a:t>is any process in which heat has to be supplied to the system from the surroundings.  </a:t>
            </a:r>
            <a:endParaRPr lang="en-US" altLang="en-US" i="1" dirty="0"/>
          </a:p>
        </p:txBody>
      </p:sp>
      <p:grpSp>
        <p:nvGrpSpPr>
          <p:cNvPr id="18" name="Group 8"/>
          <p:cNvGrpSpPr>
            <a:grpSpLocks/>
          </p:cNvGrpSpPr>
          <p:nvPr/>
        </p:nvGrpSpPr>
        <p:grpSpPr bwMode="auto">
          <a:xfrm>
            <a:off x="2054225" y="1936705"/>
            <a:ext cx="5340350" cy="457200"/>
            <a:chOff x="1214" y="889"/>
            <a:chExt cx="3364" cy="288"/>
          </a:xfrm>
        </p:grpSpPr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1214" y="889"/>
              <a:ext cx="336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b="0"/>
                <a:t>2H</a:t>
              </a:r>
              <a:r>
                <a:rPr lang="en-US" altLang="en-US" b="0" baseline="-25000"/>
                <a:t>2</a:t>
              </a:r>
              <a:r>
                <a:rPr lang="en-US" altLang="en-US" b="0"/>
                <a:t> </a:t>
              </a:r>
              <a:r>
                <a:rPr lang="en-US" altLang="en-US" sz="2000" b="0"/>
                <a:t>(</a:t>
              </a:r>
              <a:r>
                <a:rPr lang="en-US" altLang="en-US" sz="2000" b="0" i="1"/>
                <a:t>g</a:t>
              </a:r>
              <a:r>
                <a:rPr lang="en-US" altLang="en-US" sz="2000" b="0"/>
                <a:t>)</a:t>
              </a:r>
              <a:r>
                <a:rPr lang="en-US" altLang="en-US" b="0"/>
                <a:t> + O</a:t>
              </a:r>
              <a:r>
                <a:rPr lang="en-US" altLang="en-US" b="0" baseline="-25000"/>
                <a:t>2</a:t>
              </a:r>
              <a:r>
                <a:rPr lang="en-US" altLang="en-US" b="0"/>
                <a:t> </a:t>
              </a:r>
              <a:r>
                <a:rPr lang="en-US" altLang="en-US" sz="2000" b="0"/>
                <a:t>(</a:t>
              </a:r>
              <a:r>
                <a:rPr lang="en-US" altLang="en-US" sz="2000" b="0" i="1"/>
                <a:t>g</a:t>
              </a:r>
              <a:r>
                <a:rPr lang="en-US" altLang="en-US" sz="2000" b="0"/>
                <a:t>)</a:t>
              </a:r>
              <a:r>
                <a:rPr lang="en-US" altLang="en-US" b="0"/>
                <a:t>          2H</a:t>
              </a:r>
              <a:r>
                <a:rPr lang="en-US" altLang="en-US" b="0" baseline="-25000"/>
                <a:t>2</a:t>
              </a:r>
              <a:r>
                <a:rPr lang="en-US" altLang="en-US" b="0"/>
                <a:t>O </a:t>
              </a:r>
              <a:r>
                <a:rPr lang="en-US" altLang="en-US" sz="2000" b="0"/>
                <a:t>(</a:t>
              </a:r>
              <a:r>
                <a:rPr lang="en-US" altLang="en-US" sz="2000" b="0" i="1"/>
                <a:t>l</a:t>
              </a:r>
              <a:r>
                <a:rPr lang="en-US" altLang="en-US" sz="2000" b="0"/>
                <a:t>)</a:t>
              </a:r>
              <a:r>
                <a:rPr lang="en-US" altLang="en-US" b="0"/>
                <a:t> + energy</a:t>
              </a:r>
            </a:p>
          </p:txBody>
        </p:sp>
        <p:sp>
          <p:nvSpPr>
            <p:cNvPr id="20" name="Line 5"/>
            <p:cNvSpPr>
              <a:spLocks noChangeShapeType="1"/>
            </p:cNvSpPr>
            <p:nvPr/>
          </p:nvSpPr>
          <p:spPr bwMode="auto">
            <a:xfrm>
              <a:off x="2600" y="1032"/>
              <a:ext cx="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" name="Group 12"/>
          <p:cNvGrpSpPr>
            <a:grpSpLocks/>
          </p:cNvGrpSpPr>
          <p:nvPr/>
        </p:nvGrpSpPr>
        <p:grpSpPr bwMode="auto">
          <a:xfrm>
            <a:off x="2651125" y="2735217"/>
            <a:ext cx="4148138" cy="457200"/>
            <a:chOff x="1574" y="1472"/>
            <a:chExt cx="2613" cy="288"/>
          </a:xfrm>
        </p:grpSpPr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1574" y="1472"/>
              <a:ext cx="261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b="0"/>
                <a:t>H</a:t>
              </a:r>
              <a:r>
                <a:rPr lang="en-US" altLang="en-US" b="0" baseline="-25000"/>
                <a:t>2</a:t>
              </a:r>
              <a:r>
                <a:rPr lang="en-US" altLang="en-US" b="0"/>
                <a:t>O </a:t>
              </a:r>
              <a:r>
                <a:rPr lang="en-US" altLang="en-US" sz="2000" b="0"/>
                <a:t>(</a:t>
              </a:r>
              <a:r>
                <a:rPr lang="en-US" altLang="en-US" sz="2000" b="0" i="1"/>
                <a:t>g</a:t>
              </a:r>
              <a:r>
                <a:rPr lang="en-US" altLang="en-US" sz="2000" b="0"/>
                <a:t>)</a:t>
              </a:r>
              <a:r>
                <a:rPr lang="en-US" altLang="en-US" b="0"/>
                <a:t>          H</a:t>
              </a:r>
              <a:r>
                <a:rPr lang="en-US" altLang="en-US" b="0" baseline="-25000"/>
                <a:t>2</a:t>
              </a:r>
              <a:r>
                <a:rPr lang="en-US" altLang="en-US" b="0"/>
                <a:t>O </a:t>
              </a:r>
              <a:r>
                <a:rPr lang="en-US" altLang="en-US" sz="2000" b="0"/>
                <a:t>(</a:t>
              </a:r>
              <a:r>
                <a:rPr lang="en-US" altLang="en-US" sz="2000" b="0" i="1"/>
                <a:t>l</a:t>
              </a:r>
              <a:r>
                <a:rPr lang="en-US" altLang="en-US" sz="2000" b="0"/>
                <a:t>)</a:t>
              </a:r>
              <a:r>
                <a:rPr lang="en-US" altLang="en-US" b="0"/>
                <a:t> + energy</a:t>
              </a:r>
            </a:p>
          </p:txBody>
        </p:sp>
        <p:sp>
          <p:nvSpPr>
            <p:cNvPr id="23" name="Line 7"/>
            <p:cNvSpPr>
              <a:spLocks noChangeShapeType="1"/>
            </p:cNvSpPr>
            <p:nvPr/>
          </p:nvSpPr>
          <p:spPr bwMode="auto">
            <a:xfrm>
              <a:off x="2322" y="1615"/>
              <a:ext cx="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4" name="Group 17"/>
          <p:cNvGrpSpPr>
            <a:grpSpLocks/>
          </p:cNvGrpSpPr>
          <p:nvPr/>
        </p:nvGrpSpPr>
        <p:grpSpPr bwMode="auto">
          <a:xfrm>
            <a:off x="1990725" y="5111705"/>
            <a:ext cx="5440363" cy="457200"/>
            <a:chOff x="1182" y="3001"/>
            <a:chExt cx="3427" cy="288"/>
          </a:xfrm>
        </p:grpSpPr>
        <p:sp>
          <p:nvSpPr>
            <p:cNvPr id="25" name="Text Box 10"/>
            <p:cNvSpPr txBox="1">
              <a:spLocks noChangeArrowheads="1"/>
            </p:cNvSpPr>
            <p:nvPr/>
          </p:nvSpPr>
          <p:spPr bwMode="auto">
            <a:xfrm>
              <a:off x="1182" y="3001"/>
              <a:ext cx="342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b="0" dirty="0"/>
                <a:t>energy + 2HgO </a:t>
              </a:r>
              <a:r>
                <a:rPr lang="en-US" altLang="en-US" sz="2000" b="0" dirty="0"/>
                <a:t>(</a:t>
              </a:r>
              <a:r>
                <a:rPr lang="en-US" altLang="en-US" sz="2000" b="0" i="1" dirty="0"/>
                <a:t>s</a:t>
              </a:r>
              <a:r>
                <a:rPr lang="en-US" altLang="en-US" sz="2000" b="0" dirty="0"/>
                <a:t>)</a:t>
              </a:r>
              <a:r>
                <a:rPr lang="en-US" altLang="en-US" b="0" dirty="0"/>
                <a:t>          2Hg </a:t>
              </a:r>
              <a:r>
                <a:rPr lang="en-US" altLang="en-US" sz="2000" b="0" dirty="0"/>
                <a:t>(</a:t>
              </a:r>
              <a:r>
                <a:rPr lang="en-US" altLang="en-US" sz="2000" b="0" i="1" dirty="0"/>
                <a:t>l</a:t>
              </a:r>
              <a:r>
                <a:rPr lang="en-US" altLang="en-US" sz="2000" b="0" dirty="0"/>
                <a:t>)</a:t>
              </a:r>
              <a:r>
                <a:rPr lang="en-US" altLang="en-US" b="0" dirty="0"/>
                <a:t> + O</a:t>
              </a:r>
              <a:r>
                <a:rPr lang="en-US" altLang="en-US" b="0" baseline="-25000" dirty="0"/>
                <a:t>2</a:t>
              </a:r>
              <a:r>
                <a:rPr lang="en-US" altLang="en-US" b="0" dirty="0"/>
                <a:t> </a:t>
              </a:r>
              <a:r>
                <a:rPr lang="en-US" altLang="en-US" sz="2000" b="0" dirty="0"/>
                <a:t>(</a:t>
              </a:r>
              <a:r>
                <a:rPr lang="en-US" altLang="en-US" sz="2000" b="0" i="1" dirty="0"/>
                <a:t>g</a:t>
              </a:r>
              <a:r>
                <a:rPr lang="en-US" altLang="en-US" sz="2000" b="0" dirty="0"/>
                <a:t>)</a:t>
              </a:r>
            </a:p>
          </p:txBody>
        </p:sp>
        <p:sp>
          <p:nvSpPr>
            <p:cNvPr id="26" name="Line 11"/>
            <p:cNvSpPr>
              <a:spLocks noChangeShapeType="1"/>
            </p:cNvSpPr>
            <p:nvPr/>
          </p:nvSpPr>
          <p:spPr bwMode="auto">
            <a:xfrm>
              <a:off x="2856" y="3152"/>
              <a:ext cx="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7" name="Group 18"/>
          <p:cNvGrpSpPr>
            <a:grpSpLocks/>
          </p:cNvGrpSpPr>
          <p:nvPr/>
        </p:nvGrpSpPr>
        <p:grpSpPr bwMode="auto">
          <a:xfrm>
            <a:off x="2654300" y="5884817"/>
            <a:ext cx="4133850" cy="457200"/>
            <a:chOff x="1677" y="3552"/>
            <a:chExt cx="2604" cy="288"/>
          </a:xfrm>
        </p:grpSpPr>
        <p:sp>
          <p:nvSpPr>
            <p:cNvPr id="28" name="Line 13"/>
            <p:cNvSpPr>
              <a:spLocks noChangeShapeType="1"/>
            </p:cNvSpPr>
            <p:nvPr/>
          </p:nvSpPr>
          <p:spPr bwMode="auto">
            <a:xfrm>
              <a:off x="3216" y="3704"/>
              <a:ext cx="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 Box 15"/>
            <p:cNvSpPr txBox="1">
              <a:spLocks noChangeArrowheads="1"/>
            </p:cNvSpPr>
            <p:nvPr/>
          </p:nvSpPr>
          <p:spPr bwMode="auto">
            <a:xfrm>
              <a:off x="1677" y="3552"/>
              <a:ext cx="260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b="0"/>
                <a:t>energy + H</a:t>
              </a:r>
              <a:r>
                <a:rPr lang="en-US" altLang="en-US" b="0" baseline="-25000"/>
                <a:t>2</a:t>
              </a:r>
              <a:r>
                <a:rPr lang="en-US" altLang="en-US" b="0"/>
                <a:t>O </a:t>
              </a:r>
              <a:r>
                <a:rPr lang="en-US" altLang="en-US" sz="2000" b="0"/>
                <a:t>(</a:t>
              </a:r>
              <a:r>
                <a:rPr lang="en-US" altLang="en-US" sz="2000" b="0" i="1"/>
                <a:t>s</a:t>
              </a:r>
              <a:r>
                <a:rPr lang="en-US" altLang="en-US" sz="2000" b="0"/>
                <a:t>)</a:t>
              </a:r>
              <a:r>
                <a:rPr lang="en-US" altLang="en-US" b="0"/>
                <a:t>          H</a:t>
              </a:r>
              <a:r>
                <a:rPr lang="en-US" altLang="en-US" b="0" baseline="-25000"/>
                <a:t>2</a:t>
              </a:r>
              <a:r>
                <a:rPr lang="en-US" altLang="en-US" b="0"/>
                <a:t>O </a:t>
              </a:r>
              <a:r>
                <a:rPr lang="en-US" altLang="en-US" sz="2000" b="0"/>
                <a:t>(</a:t>
              </a:r>
              <a:r>
                <a:rPr lang="en-US" altLang="en-US" sz="2000" b="0" i="1"/>
                <a:t>l</a:t>
              </a:r>
              <a:r>
                <a:rPr lang="en-US" altLang="en-US" sz="2000" b="0"/>
                <a:t>)</a:t>
              </a:r>
              <a:endParaRPr lang="en-US" altLang="en-US" b="0"/>
            </a:p>
          </p:txBody>
        </p:sp>
      </p:grpSp>
      <p:sp>
        <p:nvSpPr>
          <p:cNvPr id="30" name="Rectangle 2"/>
          <p:cNvSpPr>
            <a:spLocks noGrp="1" noChangeArrowheads="1"/>
          </p:cNvSpPr>
          <p:nvPr>
            <p:ph type="title"/>
          </p:nvPr>
        </p:nvSpPr>
        <p:spPr>
          <a:xfrm>
            <a:off x="956155" y="104736"/>
            <a:ext cx="7234256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Energy Changes in Chemical Reactions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475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9"/>
          <a:stretch/>
        </p:blipFill>
        <p:spPr bwMode="auto">
          <a:xfrm>
            <a:off x="4514500" y="1978116"/>
            <a:ext cx="3834444" cy="3545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02" y="1977135"/>
            <a:ext cx="3681398" cy="35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471566" y="854072"/>
            <a:ext cx="80858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70C0"/>
                </a:solidFill>
              </a:rPr>
              <a:t>Schematic of Exothermic and Endothermic Processes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956155" y="104736"/>
            <a:ext cx="7234256" cy="50921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Energy Changes in Chemical Reactions</a:t>
            </a:r>
            <a:endParaRPr lang="en-US" alt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548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171692" y="72079"/>
            <a:ext cx="6685617" cy="56147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Introduction </a:t>
            </a:r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to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Thermodynamics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71994" y="640752"/>
            <a:ext cx="876953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altLang="en-US" i="1" dirty="0">
                <a:solidFill>
                  <a:srgbClr val="0070C0"/>
                </a:solidFill>
              </a:rPr>
              <a:t>Thermodynamics</a:t>
            </a:r>
            <a:r>
              <a:rPr lang="en-US" altLang="en-US" b="0" dirty="0"/>
              <a:t> is </a:t>
            </a:r>
            <a:r>
              <a:rPr lang="en-US" altLang="en-US" b="0" i="1" dirty="0"/>
              <a:t>the scientific study of </a:t>
            </a:r>
            <a:r>
              <a:rPr lang="en-US" altLang="en-US" b="0" i="1" dirty="0" smtClean="0"/>
              <a:t>the interconversion </a:t>
            </a:r>
            <a:r>
              <a:rPr lang="en-US" altLang="en-US" b="0" i="1" dirty="0"/>
              <a:t>of heat and other kinds of energy</a:t>
            </a:r>
            <a:r>
              <a:rPr lang="en-US" altLang="en-US" b="0" dirty="0"/>
              <a:t>.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71994" y="1563916"/>
            <a:ext cx="876953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en-US" i="1" dirty="0">
                <a:solidFill>
                  <a:srgbClr val="0070C0"/>
                </a:solidFill>
              </a:rPr>
              <a:t>State functions</a:t>
            </a:r>
            <a:r>
              <a:rPr lang="en-US" altLang="en-US" b="0" dirty="0">
                <a:solidFill>
                  <a:srgbClr val="0070C0"/>
                </a:solidFill>
              </a:rPr>
              <a:t> </a:t>
            </a:r>
            <a:r>
              <a:rPr lang="en-US" altLang="en-US" b="0" dirty="0"/>
              <a:t>are </a:t>
            </a:r>
            <a:r>
              <a:rPr lang="en-US" altLang="en-US" b="0" i="1" dirty="0"/>
              <a:t>properties that are determined by the state of the system, regardless of how that condition was achieved</a:t>
            </a:r>
            <a:r>
              <a:rPr lang="en-US" altLang="en-US" b="0" dirty="0"/>
              <a:t>.</a:t>
            </a:r>
            <a:endParaRPr lang="en-US" altLang="en-US" i="1" dirty="0"/>
          </a:p>
        </p:txBody>
      </p:sp>
      <p:pic>
        <p:nvPicPr>
          <p:cNvPr id="6" name="Picture 5" descr="cha56011_06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" b="16853"/>
          <a:stretch>
            <a:fillRect/>
          </a:stretch>
        </p:blipFill>
        <p:spPr bwMode="auto">
          <a:xfrm>
            <a:off x="171994" y="3241812"/>
            <a:ext cx="5303838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86451" y="6032864"/>
            <a:ext cx="538938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000" b="0" dirty="0"/>
              <a:t>Potential energy of </a:t>
            </a:r>
            <a:r>
              <a:rPr lang="en-US" altLang="en-US" sz="2000" b="0" dirty="0">
                <a:solidFill>
                  <a:srgbClr val="0070C0"/>
                </a:solidFill>
              </a:rPr>
              <a:t>hiker 1</a:t>
            </a:r>
            <a:r>
              <a:rPr lang="en-US" altLang="en-US" sz="2000" b="0" dirty="0"/>
              <a:t> and </a:t>
            </a:r>
            <a:r>
              <a:rPr lang="en-US" altLang="en-US" sz="2000" b="0" dirty="0">
                <a:solidFill>
                  <a:srgbClr val="FF0000"/>
                </a:solidFill>
              </a:rPr>
              <a:t>hiker 2</a:t>
            </a:r>
            <a:r>
              <a:rPr lang="en-US" altLang="en-US" sz="2000" b="0" dirty="0"/>
              <a:t> is the same even though they took different paths.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695994" y="2538549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0"/>
              <a:t>energy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600869" y="2538549"/>
            <a:ext cx="4505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0" dirty="0"/>
              <a:t>, pressure, volume, temperature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5974307" y="3452949"/>
            <a:ext cx="24272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i="1">
                <a:latin typeface="Symbol" pitchFamily="18" charset="2"/>
              </a:rPr>
              <a:t>D</a:t>
            </a:r>
            <a:r>
              <a:rPr lang="en-US" altLang="en-US" b="0" i="1"/>
              <a:t>E</a:t>
            </a:r>
            <a:r>
              <a:rPr lang="en-US" altLang="en-US" b="0"/>
              <a:t> = </a:t>
            </a:r>
            <a:r>
              <a:rPr lang="en-US" altLang="en-US" b="0" i="1"/>
              <a:t>E</a:t>
            </a:r>
            <a:r>
              <a:rPr lang="en-US" altLang="en-US" b="0" i="1" baseline="-25000"/>
              <a:t>final</a:t>
            </a:r>
            <a:r>
              <a:rPr lang="en-US" altLang="en-US" b="0"/>
              <a:t> - </a:t>
            </a:r>
            <a:r>
              <a:rPr lang="en-US" altLang="en-US" b="0" i="1"/>
              <a:t>E</a:t>
            </a:r>
            <a:r>
              <a:rPr lang="en-US" altLang="en-US" b="0" i="1" baseline="-25000"/>
              <a:t>initial</a:t>
            </a:r>
            <a:endParaRPr lang="en-US" altLang="en-US" b="0" i="1"/>
          </a:p>
        </p:txBody>
      </p:sp>
      <p:grpSp>
        <p:nvGrpSpPr>
          <p:cNvPr id="11" name="Group 14"/>
          <p:cNvGrpSpPr>
            <a:grpSpLocks/>
          </p:cNvGrpSpPr>
          <p:nvPr/>
        </p:nvGrpSpPr>
        <p:grpSpPr bwMode="auto">
          <a:xfrm>
            <a:off x="5974306" y="3960949"/>
            <a:ext cx="2427288" cy="1752600"/>
            <a:chOff x="3744" y="2016"/>
            <a:chExt cx="1529" cy="1104"/>
          </a:xfrm>
        </p:grpSpPr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3744" y="2016"/>
              <a:ext cx="152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 i="1">
                  <a:latin typeface="Symbol" pitchFamily="18" charset="2"/>
                </a:rPr>
                <a:t>D</a:t>
              </a:r>
              <a:r>
                <a:rPr lang="en-US" altLang="en-US" b="0" i="1"/>
                <a:t>P</a:t>
              </a:r>
              <a:r>
                <a:rPr lang="en-US" altLang="en-US" b="0"/>
                <a:t> = </a:t>
              </a:r>
              <a:r>
                <a:rPr lang="en-US" altLang="en-US" b="0" i="1"/>
                <a:t>P</a:t>
              </a:r>
              <a:r>
                <a:rPr lang="en-US" altLang="en-US" b="0" i="1" baseline="-25000"/>
                <a:t>final</a:t>
              </a:r>
              <a:r>
                <a:rPr lang="en-US" altLang="en-US" b="0"/>
                <a:t> - </a:t>
              </a:r>
              <a:r>
                <a:rPr lang="en-US" altLang="en-US" b="0" i="1"/>
                <a:t>P</a:t>
              </a:r>
              <a:r>
                <a:rPr lang="en-US" altLang="en-US" b="0" i="1" baseline="-25000"/>
                <a:t>initial</a:t>
              </a:r>
              <a:endParaRPr lang="en-US" altLang="en-US" b="0" i="1"/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3744" y="2448"/>
              <a:ext cx="152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 i="1" dirty="0">
                  <a:latin typeface="Symbol" pitchFamily="18" charset="2"/>
                </a:rPr>
                <a:t>D</a:t>
              </a:r>
              <a:r>
                <a:rPr lang="en-US" altLang="en-US" b="0" i="1" dirty="0"/>
                <a:t>V</a:t>
              </a:r>
              <a:r>
                <a:rPr lang="en-US" altLang="en-US" b="0" dirty="0"/>
                <a:t> = </a:t>
              </a:r>
              <a:r>
                <a:rPr lang="en-US" altLang="en-US" b="0" i="1" dirty="0" err="1"/>
                <a:t>V</a:t>
              </a:r>
              <a:r>
                <a:rPr lang="en-US" altLang="en-US" b="0" i="1" baseline="-25000" dirty="0" err="1"/>
                <a:t>final</a:t>
              </a:r>
              <a:r>
                <a:rPr lang="en-US" altLang="en-US" b="0" dirty="0"/>
                <a:t> - </a:t>
              </a:r>
              <a:r>
                <a:rPr lang="en-US" altLang="en-US" b="0" i="1" dirty="0" err="1"/>
                <a:t>V</a:t>
              </a:r>
              <a:r>
                <a:rPr lang="en-US" altLang="en-US" b="0" i="1" baseline="-25000" dirty="0" err="1"/>
                <a:t>initial</a:t>
              </a:r>
              <a:endParaRPr lang="en-US" altLang="en-US" b="0" i="1" dirty="0"/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3744" y="2832"/>
              <a:ext cx="149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b="0" i="1" dirty="0">
                  <a:latin typeface="Symbol" pitchFamily="18" charset="2"/>
                </a:rPr>
                <a:t>D</a:t>
              </a:r>
              <a:r>
                <a:rPr lang="en-US" altLang="en-US" b="0" i="1" dirty="0"/>
                <a:t>T</a:t>
              </a:r>
              <a:r>
                <a:rPr lang="en-US" altLang="en-US" b="0" dirty="0"/>
                <a:t> = </a:t>
              </a:r>
              <a:r>
                <a:rPr lang="en-US" altLang="en-US" b="0" i="1" dirty="0" err="1"/>
                <a:t>T</a:t>
              </a:r>
              <a:r>
                <a:rPr lang="en-US" altLang="en-US" b="0" i="1" baseline="-25000" dirty="0" err="1"/>
                <a:t>final</a:t>
              </a:r>
              <a:r>
                <a:rPr lang="en-US" altLang="en-US" b="0" dirty="0"/>
                <a:t> - </a:t>
              </a:r>
              <a:r>
                <a:rPr lang="en-US" altLang="en-US" b="0" i="1" dirty="0" err="1"/>
                <a:t>T</a:t>
              </a:r>
              <a:r>
                <a:rPr lang="en-US" altLang="en-US" b="0" i="1" baseline="-25000" dirty="0" err="1"/>
                <a:t>initial</a:t>
              </a:r>
              <a:endParaRPr lang="en-US" altLang="en-US" b="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077848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 autoUpdateAnimBg="0"/>
      <p:bldP spid="9" grpId="0" autoUpdateAnimBg="0"/>
      <p:bldP spid="1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171692" y="72079"/>
            <a:ext cx="6685617" cy="56147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Introduction </a:t>
            </a:r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to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Thermodynamics</a:t>
            </a: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29400" y="6653349"/>
            <a:ext cx="1905000" cy="457200"/>
          </a:xfrm>
        </p:spPr>
        <p:txBody>
          <a:bodyPr/>
          <a:lstStyle/>
          <a:p>
            <a:pPr>
              <a:defRPr/>
            </a:pPr>
            <a:fld id="{039A3D35-2C1A-4322-A47E-B8D77A12320D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36435" y="633549"/>
            <a:ext cx="868026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altLang="en-US" i="1" dirty="0">
                <a:solidFill>
                  <a:srgbClr val="0070C0"/>
                </a:solidFill>
              </a:rPr>
              <a:t>First law of </a:t>
            </a:r>
            <a:r>
              <a:rPr lang="en-US" altLang="en-US" i="1" dirty="0" smtClean="0">
                <a:solidFill>
                  <a:srgbClr val="0070C0"/>
                </a:solidFill>
              </a:rPr>
              <a:t>thermodynamics</a:t>
            </a:r>
            <a:r>
              <a:rPr lang="en-US" altLang="en-US" b="0" dirty="0">
                <a:solidFill>
                  <a:srgbClr val="0070C0"/>
                </a:solidFill>
              </a:rPr>
              <a:t> </a:t>
            </a:r>
            <a:r>
              <a:rPr lang="en-US" altLang="en-US" b="0" dirty="0" smtClean="0"/>
              <a:t>- energy </a:t>
            </a:r>
            <a:r>
              <a:rPr lang="en-US" altLang="en-US" b="0" dirty="0"/>
              <a:t>can be converted from one form to another, but cannot be created or destroyed.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021012" y="2546874"/>
            <a:ext cx="3641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i="1">
                <a:latin typeface="Symbol" pitchFamily="18" charset="2"/>
              </a:rPr>
              <a:t>D</a:t>
            </a:r>
            <a:r>
              <a:rPr lang="en-US" altLang="en-US" b="0" i="1"/>
              <a:t>E</a:t>
            </a:r>
            <a:r>
              <a:rPr lang="en-US" altLang="en-US" b="0" i="1" baseline="-25000"/>
              <a:t>system</a:t>
            </a:r>
            <a:r>
              <a:rPr lang="en-US" altLang="en-US" b="0"/>
              <a:t> + </a:t>
            </a:r>
            <a:r>
              <a:rPr lang="en-US" altLang="en-US" b="0" i="1">
                <a:latin typeface="Symbol" pitchFamily="18" charset="2"/>
              </a:rPr>
              <a:t>D</a:t>
            </a:r>
            <a:r>
              <a:rPr lang="en-US" altLang="en-US" b="0" i="1"/>
              <a:t>E</a:t>
            </a:r>
            <a:r>
              <a:rPr lang="en-US" altLang="en-US" b="0" i="1" baseline="-25000"/>
              <a:t>surroundings</a:t>
            </a:r>
            <a:r>
              <a:rPr lang="en-US" altLang="en-US" b="0"/>
              <a:t> = 0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4576569" y="3003926"/>
            <a:ext cx="4719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or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402012" y="3423581"/>
            <a:ext cx="3227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i="1" dirty="0" err="1">
                <a:latin typeface="Symbol" pitchFamily="18" charset="2"/>
              </a:rPr>
              <a:t>D</a:t>
            </a:r>
            <a:r>
              <a:rPr lang="en-US" altLang="en-US" b="0" i="1" dirty="0" err="1"/>
              <a:t>E</a:t>
            </a:r>
            <a:r>
              <a:rPr lang="en-US" altLang="en-US" b="0" i="1" baseline="-25000" dirty="0" err="1"/>
              <a:t>system</a:t>
            </a:r>
            <a:r>
              <a:rPr lang="en-US" altLang="en-US" b="0" dirty="0"/>
              <a:t> = </a:t>
            </a:r>
            <a:r>
              <a:rPr lang="en-US" altLang="en-US" b="0" i="1" dirty="0"/>
              <a:t>-</a:t>
            </a:r>
            <a:r>
              <a:rPr lang="en-US" altLang="en-US" b="0" i="1" dirty="0" err="1">
                <a:latin typeface="Symbol" pitchFamily="18" charset="2"/>
              </a:rPr>
              <a:t>D</a:t>
            </a:r>
            <a:r>
              <a:rPr lang="en-US" altLang="en-US" b="0" i="1" dirty="0" err="1"/>
              <a:t>E</a:t>
            </a:r>
            <a:r>
              <a:rPr lang="en-US" altLang="en-US" b="0" i="1" baseline="-25000" dirty="0" err="1"/>
              <a:t>surroundings</a:t>
            </a:r>
            <a:endParaRPr lang="en-US" altLang="en-US" b="0" i="1" dirty="0"/>
          </a:p>
        </p:txBody>
      </p:sp>
      <p:grpSp>
        <p:nvGrpSpPr>
          <p:cNvPr id="13" name="Group 21"/>
          <p:cNvGrpSpPr>
            <a:grpSpLocks/>
          </p:cNvGrpSpPr>
          <p:nvPr/>
        </p:nvGrpSpPr>
        <p:grpSpPr bwMode="auto">
          <a:xfrm>
            <a:off x="401863" y="5281022"/>
            <a:ext cx="8821352" cy="701675"/>
            <a:chOff x="48" y="3792"/>
            <a:chExt cx="5664" cy="442"/>
          </a:xfrm>
        </p:grpSpPr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48" y="3792"/>
              <a:ext cx="566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000" b="0" dirty="0"/>
                <a:t>Chemical energy </a:t>
              </a:r>
              <a:r>
                <a:rPr lang="en-US" altLang="en-US" sz="2000" dirty="0"/>
                <a:t>lost</a:t>
              </a:r>
              <a:r>
                <a:rPr lang="en-US" altLang="en-US" sz="2000" b="0" dirty="0"/>
                <a:t> by combustion = Energy </a:t>
              </a:r>
              <a:r>
                <a:rPr lang="en-US" altLang="en-US" sz="2000" dirty="0"/>
                <a:t>gained</a:t>
              </a:r>
              <a:r>
                <a:rPr lang="en-US" altLang="en-US" sz="2000" b="0" dirty="0"/>
                <a:t> by the surroundings</a:t>
              </a:r>
            </a:p>
          </p:txBody>
        </p:sp>
        <p:sp>
          <p:nvSpPr>
            <p:cNvPr id="15" name="Text Box 19"/>
            <p:cNvSpPr txBox="1">
              <a:spLocks noChangeArrowheads="1"/>
            </p:cNvSpPr>
            <p:nvPr/>
          </p:nvSpPr>
          <p:spPr bwMode="auto">
            <a:xfrm>
              <a:off x="1226" y="3974"/>
              <a:ext cx="62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000" b="0"/>
                <a:t>system</a:t>
              </a:r>
            </a:p>
          </p:txBody>
        </p:sp>
        <p:sp>
          <p:nvSpPr>
            <p:cNvPr id="16" name="Text Box 20"/>
            <p:cNvSpPr txBox="1">
              <a:spLocks noChangeArrowheads="1"/>
            </p:cNvSpPr>
            <p:nvPr/>
          </p:nvSpPr>
          <p:spPr bwMode="auto">
            <a:xfrm>
              <a:off x="3634" y="3984"/>
              <a:ext cx="104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000" b="0"/>
                <a:t>surroundings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236435" y="1531211"/>
            <a:ext cx="868462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transfer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of energy from the system to the surroundings does not change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total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energy of the universe. That is, the sum of the energy changes must be zero: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36436" y="4143500"/>
            <a:ext cx="86802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i="1" dirty="0" smtClean="0">
                <a:latin typeface="TimesLTStd-Roman"/>
              </a:rPr>
              <a:t>If one </a:t>
            </a:r>
            <a:r>
              <a:rPr lang="en-US" sz="2000" i="1" dirty="0">
                <a:latin typeface="TimesLTStd-Roman"/>
              </a:rPr>
              <a:t>system undergoes an energy change </a:t>
            </a:r>
            <a:r>
              <a:rPr lang="en-US" altLang="en-US" sz="2000" i="1" dirty="0" err="1" smtClean="0">
                <a:latin typeface="Symbol" pitchFamily="18" charset="2"/>
              </a:rPr>
              <a:t>D</a:t>
            </a:r>
            <a:r>
              <a:rPr lang="en-US" sz="2000" i="1" dirty="0" err="1" smtClean="0">
                <a:latin typeface="TimesLTStd-Italic"/>
              </a:rPr>
              <a:t>E</a:t>
            </a:r>
            <a:r>
              <a:rPr lang="en-US" sz="2000" i="1" baseline="-25000" dirty="0" err="1" smtClean="0">
                <a:latin typeface="TimesLTStd-Roman"/>
              </a:rPr>
              <a:t>sys</a:t>
            </a:r>
            <a:r>
              <a:rPr lang="en-US" sz="2000" i="1" dirty="0" smtClean="0">
                <a:latin typeface="TimesLTStd-Roman"/>
              </a:rPr>
              <a:t> </a:t>
            </a:r>
            <a:r>
              <a:rPr lang="en-US" sz="2000" i="1" dirty="0">
                <a:latin typeface="TimesLTStd-Roman"/>
              </a:rPr>
              <a:t>, the rest of the universe, </a:t>
            </a:r>
            <a:r>
              <a:rPr lang="en-US" sz="2000" i="1" dirty="0" smtClean="0">
                <a:latin typeface="TimesLTStd-Roman"/>
              </a:rPr>
              <a:t>or the </a:t>
            </a:r>
            <a:r>
              <a:rPr lang="en-US" sz="2000" i="1" dirty="0">
                <a:latin typeface="TimesLTStd-Roman"/>
              </a:rPr>
              <a:t>surroundings, must undergo a change in energy that is equal in magnitude </a:t>
            </a:r>
            <a:r>
              <a:rPr lang="en-US" sz="2000" i="1" dirty="0" smtClean="0">
                <a:latin typeface="TimesLTStd-Roman"/>
              </a:rPr>
              <a:t>but opposite </a:t>
            </a:r>
            <a:r>
              <a:rPr lang="en-US" sz="2000" i="1" dirty="0">
                <a:latin typeface="TimesLTStd-Roman"/>
              </a:rPr>
              <a:t>in sign </a:t>
            </a:r>
            <a:r>
              <a:rPr lang="en-US" sz="2000" i="1" dirty="0" smtClean="0">
                <a:latin typeface="TimesLTStd-Roman"/>
              </a:rPr>
              <a:t>(-</a:t>
            </a:r>
            <a:r>
              <a:rPr lang="en-US" altLang="en-US" sz="2000" i="1" dirty="0" err="1" smtClean="0">
                <a:latin typeface="Symbol" pitchFamily="18" charset="2"/>
              </a:rPr>
              <a:t>D</a:t>
            </a:r>
            <a:r>
              <a:rPr lang="en-US" sz="2000" i="1" dirty="0" err="1" smtClean="0">
                <a:latin typeface="TimesLTStd-Roman"/>
              </a:rPr>
              <a:t>E</a:t>
            </a:r>
            <a:r>
              <a:rPr lang="en-US" sz="2000" i="1" baseline="-25000" dirty="0" err="1" smtClean="0">
                <a:latin typeface="TimesLTStd-Roman"/>
              </a:rPr>
              <a:t>surr</a:t>
            </a:r>
            <a:r>
              <a:rPr lang="en-US" sz="2000" i="1" dirty="0" smtClean="0">
                <a:latin typeface="TimesLTStd-Roman"/>
              </a:rPr>
              <a:t> );</a:t>
            </a:r>
            <a:endParaRPr lang="en-US" sz="2000" i="1" dirty="0"/>
          </a:p>
        </p:txBody>
      </p:sp>
      <p:grpSp>
        <p:nvGrpSpPr>
          <p:cNvPr id="19" name="Group 12"/>
          <p:cNvGrpSpPr>
            <a:grpSpLocks/>
          </p:cNvGrpSpPr>
          <p:nvPr/>
        </p:nvGrpSpPr>
        <p:grpSpPr bwMode="auto">
          <a:xfrm>
            <a:off x="2674936" y="6102123"/>
            <a:ext cx="3954464" cy="400050"/>
            <a:chOff x="1910" y="2809"/>
            <a:chExt cx="2491" cy="252"/>
          </a:xfrm>
        </p:grpSpPr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1910" y="2809"/>
              <a:ext cx="2491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sz="2000" b="0" dirty="0"/>
                <a:t>C</a:t>
              </a:r>
              <a:r>
                <a:rPr lang="en-US" altLang="en-US" sz="2000" b="0" baseline="-25000" dirty="0"/>
                <a:t>3</a:t>
              </a:r>
              <a:r>
                <a:rPr lang="en-US" altLang="en-US" sz="2000" b="0" dirty="0"/>
                <a:t>H</a:t>
              </a:r>
              <a:r>
                <a:rPr lang="en-US" altLang="en-US" sz="2000" b="0" baseline="-25000" dirty="0"/>
                <a:t>8</a:t>
              </a:r>
              <a:r>
                <a:rPr lang="en-US" altLang="en-US" sz="2000" b="0" dirty="0"/>
                <a:t> + </a:t>
              </a:r>
              <a:r>
                <a:rPr lang="en-US" altLang="en-US" sz="2000" b="0" dirty="0" smtClean="0"/>
                <a:t>5O</a:t>
              </a:r>
              <a:r>
                <a:rPr lang="en-US" altLang="en-US" sz="2000" b="0" baseline="-25000" dirty="0" smtClean="0"/>
                <a:t>2        </a:t>
              </a:r>
              <a:r>
                <a:rPr lang="en-US" altLang="en-US" sz="2000" b="0" dirty="0" smtClean="0"/>
                <a:t>        </a:t>
              </a:r>
              <a:r>
                <a:rPr lang="en-US" altLang="en-US" sz="2000" b="0" dirty="0"/>
                <a:t>3CO</a:t>
              </a:r>
              <a:r>
                <a:rPr lang="en-US" altLang="en-US" sz="2000" b="0" baseline="-25000" dirty="0"/>
                <a:t>2</a:t>
              </a:r>
              <a:r>
                <a:rPr lang="en-US" altLang="en-US" sz="2000" b="0" dirty="0"/>
                <a:t> + 4H</a:t>
              </a:r>
              <a:r>
                <a:rPr lang="en-US" altLang="en-US" sz="2000" b="0" baseline="-25000" dirty="0"/>
                <a:t>2</a:t>
              </a:r>
              <a:r>
                <a:rPr lang="en-US" altLang="en-US" sz="2000" b="0" dirty="0"/>
                <a:t>O</a:t>
              </a:r>
            </a:p>
          </p:txBody>
        </p:sp>
        <p:sp>
          <p:nvSpPr>
            <p:cNvPr id="21" name="Line 11"/>
            <p:cNvSpPr>
              <a:spLocks noChangeShapeType="1"/>
            </p:cNvSpPr>
            <p:nvPr/>
          </p:nvSpPr>
          <p:spPr bwMode="auto">
            <a:xfrm>
              <a:off x="2914" y="2947"/>
              <a:ext cx="3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2850232" y="6457890"/>
            <a:ext cx="36038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0" dirty="0"/>
              <a:t>Exothermic chemical reaction!</a:t>
            </a:r>
          </a:p>
        </p:txBody>
      </p:sp>
    </p:spTree>
    <p:extLst>
      <p:ext uri="{BB962C8B-B14F-4D97-AF65-F5344CB8AC3E}">
        <p14:creationId xmlns:p14="http://schemas.microsoft.com/office/powerpoint/2010/main" val="1891682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  <p:bldP spid="2" grpId="0"/>
      <p:bldP spid="17" grpId="0"/>
      <p:bldP spid="2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171692" y="72079"/>
            <a:ext cx="6685617" cy="56147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Introduction </a:t>
            </a:r>
            <a:r>
              <a:rPr lang="en-US" altLang="en-US" sz="3200" b="1" dirty="0">
                <a:solidFill>
                  <a:srgbClr val="FF0000"/>
                </a:solidFill>
                <a:latin typeface="Arial" charset="0"/>
              </a:rPr>
              <a:t>to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Thermodynamics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695459" y="675703"/>
            <a:ext cx="56380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>
                <a:solidFill>
                  <a:srgbClr val="0070C0"/>
                </a:solidFill>
              </a:rPr>
              <a:t>Another form of the </a:t>
            </a:r>
            <a:r>
              <a:rPr lang="en-US" altLang="en-US" i="1">
                <a:solidFill>
                  <a:srgbClr val="0070C0"/>
                </a:solidFill>
              </a:rPr>
              <a:t>first law</a:t>
            </a:r>
            <a:r>
              <a:rPr lang="en-US" altLang="en-US" b="0">
                <a:solidFill>
                  <a:srgbClr val="0070C0"/>
                </a:solidFill>
              </a:rPr>
              <a:t> for </a:t>
            </a:r>
            <a:r>
              <a:rPr lang="en-US" altLang="en-US" b="0">
                <a:solidFill>
                  <a:srgbClr val="0070C0"/>
                </a:solidFill>
                <a:latin typeface="Symbol" pitchFamily="18" charset="2"/>
              </a:rPr>
              <a:t>D</a:t>
            </a:r>
            <a:r>
              <a:rPr lang="en-US" altLang="en-US" b="0">
                <a:solidFill>
                  <a:srgbClr val="0070C0"/>
                </a:solidFill>
              </a:rPr>
              <a:t>E</a:t>
            </a:r>
            <a:r>
              <a:rPr lang="en-US" altLang="en-US" b="0" baseline="-25000">
                <a:solidFill>
                  <a:srgbClr val="0070C0"/>
                </a:solidFill>
              </a:rPr>
              <a:t>system</a:t>
            </a:r>
            <a:endParaRPr lang="en-US" altLang="en-US" b="0">
              <a:solidFill>
                <a:srgbClr val="0070C0"/>
              </a:solidFill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30964" y="1203104"/>
            <a:ext cx="14221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000" b="0" dirty="0">
                <a:latin typeface="Symbol" pitchFamily="18" charset="2"/>
              </a:rPr>
              <a:t>D</a:t>
            </a:r>
            <a:r>
              <a:rPr lang="en-US" altLang="en-US" sz="2000" b="0" i="1" dirty="0"/>
              <a:t>E</a:t>
            </a:r>
            <a:r>
              <a:rPr lang="en-US" altLang="en-US" sz="2000" b="0" dirty="0"/>
              <a:t> = </a:t>
            </a:r>
            <a:r>
              <a:rPr lang="en-US" altLang="en-US" sz="2000" b="0" i="1" dirty="0"/>
              <a:t>q</a:t>
            </a:r>
            <a:r>
              <a:rPr lang="en-US" altLang="en-US" sz="2000" b="0" dirty="0"/>
              <a:t> + </a:t>
            </a:r>
            <a:r>
              <a:rPr lang="en-US" altLang="en-US" sz="2000" b="0" i="1" dirty="0"/>
              <a:t>w</a:t>
            </a:r>
            <a:endParaRPr lang="en-US" altLang="en-US" sz="2000" b="0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0964" y="1624020"/>
            <a:ext cx="55242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000" b="0" dirty="0">
                <a:solidFill>
                  <a:srgbClr val="0070C0"/>
                </a:solidFill>
                <a:latin typeface="Symbol" pitchFamily="18" charset="2"/>
              </a:rPr>
              <a:t>D</a:t>
            </a:r>
            <a:r>
              <a:rPr lang="en-US" altLang="en-US" sz="2000" b="0" i="1" dirty="0">
                <a:solidFill>
                  <a:srgbClr val="0070C0"/>
                </a:solidFill>
              </a:rPr>
              <a:t>E</a:t>
            </a:r>
            <a:r>
              <a:rPr lang="en-US" altLang="en-US" sz="2000" b="0" i="1" dirty="0"/>
              <a:t> </a:t>
            </a:r>
            <a:r>
              <a:rPr lang="en-US" altLang="en-US" sz="2000" b="0" dirty="0"/>
              <a:t>is the change in internal energy of a system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30964" y="2132020"/>
            <a:ext cx="75889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000" b="0" i="1" dirty="0">
                <a:solidFill>
                  <a:srgbClr val="0070C0"/>
                </a:solidFill>
              </a:rPr>
              <a:t>q</a:t>
            </a:r>
            <a:r>
              <a:rPr lang="en-US" altLang="en-US" sz="2000" b="0" dirty="0"/>
              <a:t> is the heat exchange between the system and the surroundings</a:t>
            </a:r>
            <a:endParaRPr lang="en-US" altLang="en-US" sz="2000" b="0" i="1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30964" y="2640020"/>
            <a:ext cx="47804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000" b="0" i="1" dirty="0">
                <a:solidFill>
                  <a:srgbClr val="0070C0"/>
                </a:solidFill>
              </a:rPr>
              <a:t>w</a:t>
            </a:r>
            <a:r>
              <a:rPr lang="en-US" altLang="en-US" sz="2000" b="0" dirty="0"/>
              <a:t> is the work done on (or by) the system</a:t>
            </a:r>
            <a:endParaRPr lang="en-US" altLang="en-US" sz="2000" b="0" i="1" dirty="0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638901" y="3097220"/>
            <a:ext cx="793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000" b="0" i="1"/>
              <a:t>w</a:t>
            </a:r>
            <a:r>
              <a:rPr lang="en-US" altLang="en-US" sz="2000" b="0"/>
              <a:t> = -</a:t>
            </a:r>
            <a:r>
              <a:rPr lang="en-US" altLang="en-US" sz="2000" b="0" i="1"/>
              <a:t>P</a:t>
            </a:r>
            <a:r>
              <a:rPr lang="en-US" altLang="en-US" sz="2000" b="0" i="1">
                <a:latin typeface="Symbol" pitchFamily="18" charset="2"/>
              </a:rPr>
              <a:t>D</a:t>
            </a:r>
            <a:r>
              <a:rPr lang="en-US" altLang="en-US" sz="2000" b="0" i="1"/>
              <a:t>V</a:t>
            </a:r>
            <a:r>
              <a:rPr lang="en-US" altLang="en-US" sz="2000" b="0"/>
              <a:t>  when a gas expands against a constant external pressure</a:t>
            </a:r>
            <a:endParaRPr lang="en-US" altLang="en-US" sz="2000" b="0" i="1"/>
          </a:p>
        </p:txBody>
      </p:sp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025" y="3594817"/>
            <a:ext cx="7717245" cy="2217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44859" y="5819160"/>
            <a:ext cx="89264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If a system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loses heat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to the surroundings or does work on the surroundings,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its internal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energy to decrease because those are energy-depleting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processes; both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q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are negative.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If heat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is added to the system or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if work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is done on the system,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internal energy of the system would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increase; both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q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are positive. </a:t>
            </a:r>
          </a:p>
        </p:txBody>
      </p:sp>
    </p:spTree>
    <p:extLst>
      <p:ext uri="{BB962C8B-B14F-4D97-AF65-F5344CB8AC3E}">
        <p14:creationId xmlns:p14="http://schemas.microsoft.com/office/powerpoint/2010/main" val="1619309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utoUpdateAnimBg="0"/>
      <p:bldP spid="6" grpId="0" autoUpdateAnimBg="0"/>
      <p:bldP spid="7" grpId="0" autoUpdateAnimBg="0"/>
      <p:bldP spid="8" grpId="0" autoUpdateAnimBg="0"/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5463</TotalTime>
  <Words>2322</Words>
  <Application>Microsoft Office PowerPoint</Application>
  <PresentationFormat>On-screen Show (4:3)</PresentationFormat>
  <Paragraphs>315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Office Theme</vt:lpstr>
      <vt:lpstr>Default Design</vt:lpstr>
      <vt:lpstr>PowerPoint Presentation</vt:lpstr>
      <vt:lpstr>The Nature of Energy and Types of Energy</vt:lpstr>
      <vt:lpstr>Energy Changes in Chemical Reactions</vt:lpstr>
      <vt:lpstr>Energy Changes in Chemical Reactions</vt:lpstr>
      <vt:lpstr>Energy Changes in Chemical Reactions</vt:lpstr>
      <vt:lpstr>Energy Changes in Chemical Reactions</vt:lpstr>
      <vt:lpstr>Introduction to Thermodynamics</vt:lpstr>
      <vt:lpstr>Introduction to Thermodynamics</vt:lpstr>
      <vt:lpstr>Introduction to Thermodynamics</vt:lpstr>
      <vt:lpstr>Introduction to Thermodynamics</vt:lpstr>
      <vt:lpstr>Introduction to Thermodynamics</vt:lpstr>
      <vt:lpstr>Enthalpy of Chemical Reactions</vt:lpstr>
      <vt:lpstr>Enthalpy of Chemical Reactions</vt:lpstr>
      <vt:lpstr>Enthalpy of Chemical Reactions</vt:lpstr>
      <vt:lpstr>Enthalpy of Chemical Reactions</vt:lpstr>
      <vt:lpstr>Enthalpy of Chemical Reactions</vt:lpstr>
      <vt:lpstr>Enthalpy of Chemical Reactions</vt:lpstr>
      <vt:lpstr>Enthalpy of Chemical Reactions</vt:lpstr>
      <vt:lpstr>Enthalpy of Chemical Reactions</vt:lpstr>
      <vt:lpstr>Enthalpy of Chemical Reactions</vt:lpstr>
      <vt:lpstr>Enthalpy of Chemical Reactions</vt:lpstr>
      <vt:lpstr>Specific Heat and Heat Capacity</vt:lpstr>
      <vt:lpstr>Specific Heat and Heat Capacity</vt:lpstr>
      <vt:lpstr>Specific Heat and Heat Capacity</vt:lpstr>
      <vt:lpstr>Standard Enthalpy of Formation and Reaction</vt:lpstr>
      <vt:lpstr>Standard Enthalpy of Formation and Reaction</vt:lpstr>
      <vt:lpstr>Standard Enthalpy of Formation and Reaction</vt:lpstr>
      <vt:lpstr>Standard Enthalpy of Formation and Reaction</vt:lpstr>
      <vt:lpstr>Standard Enthalpy of Formation and Reaction</vt:lpstr>
      <vt:lpstr>Standard Enthalpy of Formation and Reaction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User</cp:lastModifiedBy>
  <cp:revision>252</cp:revision>
  <dcterms:created xsi:type="dcterms:W3CDTF">2017-09-18T11:03:17Z</dcterms:created>
  <dcterms:modified xsi:type="dcterms:W3CDTF">2017-11-14T04:30:50Z</dcterms:modified>
</cp:coreProperties>
</file>