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29"/>
  </p:notesMasterIdLst>
  <p:sldIdLst>
    <p:sldId id="256" r:id="rId2"/>
    <p:sldId id="288" r:id="rId3"/>
    <p:sldId id="286" r:id="rId4"/>
    <p:sldId id="257" r:id="rId5"/>
    <p:sldId id="287" r:id="rId6"/>
    <p:sldId id="258" r:id="rId7"/>
    <p:sldId id="259" r:id="rId8"/>
    <p:sldId id="261" r:id="rId9"/>
    <p:sldId id="262" r:id="rId10"/>
    <p:sldId id="263" r:id="rId11"/>
    <p:sldId id="264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6" r:id="rId22"/>
    <p:sldId id="277" r:id="rId23"/>
    <p:sldId id="278" r:id="rId24"/>
    <p:sldId id="280" r:id="rId25"/>
    <p:sldId id="281" r:id="rId26"/>
    <p:sldId id="282" r:id="rId27"/>
    <p:sldId id="283" r:id="rId2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86311" autoAdjust="0"/>
  </p:normalViewPr>
  <p:slideViewPr>
    <p:cSldViewPr>
      <p:cViewPr varScale="1">
        <p:scale>
          <a:sx n="79" d="100"/>
          <a:sy n="79" d="100"/>
        </p:scale>
        <p:origin x="-16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80AD90E-62CF-413A-A688-3EF769F75D66}" type="datetimeFigureOut">
              <a:rPr lang="ar-SA" smtClean="0"/>
              <a:t>03/01/36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094C5AB-E202-47EC-856F-67233A1138A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034729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94C5AB-E202-47EC-856F-67233A1138A9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359575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b="1" dirty="0" smtClean="0">
                <a:effectLst/>
              </a:rPr>
              <a:t>Professional Skepticism</a:t>
            </a:r>
          </a:p>
          <a:p>
            <a:pPr algn="l"/>
            <a:r>
              <a:rPr lang="en-US" dirty="0" smtClean="0">
                <a:effectLst/>
              </a:rPr>
              <a:t>An attitude that includes a questioning mind and a critical assessment of audit evidence. The auditor should not assume that management is either honest nor dishonest.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94C5AB-E202-47EC-856F-67233A1138A9}" type="slidenum">
              <a:rPr lang="ar-SA" smtClean="0"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922788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b="1" dirty="0" smtClean="0"/>
              <a:t>الملف الدائم : يحتوي البيانات التي لها صفة الاستمرار مثل نبذة تاريخية عن المشروع , التنظيم الاداري , دليل الحسابات </a:t>
            </a:r>
          </a:p>
          <a:p>
            <a:r>
              <a:rPr lang="ar-SA" b="1" dirty="0" smtClean="0"/>
              <a:t>الملف الجاري : يحتوي جميع اوراق التدقيق الخاصة بالسنة المالية مثل برنامج التدقيق , ميزان المراجعة , المصادقات , تقرير المدقق 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94C5AB-E202-47EC-856F-67233A1138A9}" type="slidenum">
              <a:rPr lang="ar-SA" smtClean="0"/>
              <a:t>25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089861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SA" dirty="0" smtClean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94C5AB-E202-47EC-856F-67233A1138A9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418930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u="none" dirty="0" smtClean="0"/>
              <a:t>الغير : هم المساهمين</a:t>
            </a:r>
            <a:r>
              <a:rPr lang="ar-SA" u="none" baseline="0" dirty="0" smtClean="0"/>
              <a:t> او اي مستفيد من التقارير الماليه </a:t>
            </a:r>
            <a:endParaRPr lang="ar-SA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94C5AB-E202-47EC-856F-67233A1138A9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159696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dirty="0" smtClean="0"/>
              <a:t>هذه العقوبات تؤثر على سمعة مكتب المراجعة .. الذي هو رأس المال في اي منشأة خدمات</a:t>
            </a:r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94C5AB-E202-47EC-856F-67233A1138A9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598221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94C5AB-E202-47EC-856F-67233A1138A9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881416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94C5AB-E202-47EC-856F-67233A1138A9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979898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94C5AB-E202-47EC-856F-67233A1138A9}" type="slidenum">
              <a:rPr lang="ar-SA" smtClean="0"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56558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94C5AB-E202-47EC-856F-67233A1138A9}" type="slidenum">
              <a:rPr lang="ar-SA" smtClean="0"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73137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التواطئ: تحالف واجتماع مجموعة من الأفراد على الغش المتعمد.وهو</a:t>
            </a:r>
            <a:r>
              <a:rPr lang="ar-SA" baseline="0" dirty="0" smtClean="0"/>
              <a:t> </a:t>
            </a:r>
            <a:r>
              <a:rPr lang="ar-SA" dirty="0" smtClean="0"/>
              <a:t>أصعب أنواع الغش في الاكتشاف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dirty="0" smtClean="0"/>
              <a:t> لو علم المراجع بأن هناك شك في السلوك الأخلاقي للموظفين في الشركة.في هذه الحالة من البداية لا يقبل المراجع مراجعة هذه الشركة.لأن تواطئ الغش يصعب اكتشافه</a:t>
            </a:r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94C5AB-E202-47EC-856F-67233A1138A9}" type="slidenum">
              <a:rPr lang="ar-SA" smtClean="0"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21048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312DD-8F5D-474B-8C24-E9F3358F90D7}" type="datetimeFigureOut">
              <a:rPr lang="ar-SA" smtClean="0"/>
              <a:t>03/01/36</a:t>
            </a:fld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972EB3-2D57-438C-B7F2-74E4D51BD56F}" type="slidenum">
              <a:rPr lang="ar-SA" smtClean="0"/>
              <a:t>‹#›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312DD-8F5D-474B-8C24-E9F3358F90D7}" type="datetimeFigureOut">
              <a:rPr lang="ar-SA" smtClean="0"/>
              <a:t>03/01/36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72EB3-2D57-438C-B7F2-74E4D51BD56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312DD-8F5D-474B-8C24-E9F3358F90D7}" type="datetimeFigureOut">
              <a:rPr lang="ar-SA" smtClean="0"/>
              <a:t>03/01/36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72EB3-2D57-438C-B7F2-74E4D51BD56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312DD-8F5D-474B-8C24-E9F3358F90D7}" type="datetimeFigureOut">
              <a:rPr lang="ar-SA" smtClean="0"/>
              <a:t>03/01/36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72EB3-2D57-438C-B7F2-74E4D51BD56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312DD-8F5D-474B-8C24-E9F3358F90D7}" type="datetimeFigureOut">
              <a:rPr lang="ar-SA" smtClean="0"/>
              <a:t>03/01/36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72EB3-2D57-438C-B7F2-74E4D51BD56F}" type="slidenum">
              <a:rPr lang="ar-SA" smtClean="0"/>
              <a:t>‹#›</a:t>
            </a:fld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312DD-8F5D-474B-8C24-E9F3358F90D7}" type="datetimeFigureOut">
              <a:rPr lang="ar-SA" smtClean="0"/>
              <a:t>03/01/36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72EB3-2D57-438C-B7F2-74E4D51BD56F}" type="slidenum">
              <a:rPr lang="ar-SA" smtClean="0"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312DD-8F5D-474B-8C24-E9F3358F90D7}" type="datetimeFigureOut">
              <a:rPr lang="ar-SA" smtClean="0"/>
              <a:t>03/01/36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72EB3-2D57-438C-B7F2-74E4D51BD56F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312DD-8F5D-474B-8C24-E9F3358F90D7}" type="datetimeFigureOut">
              <a:rPr lang="ar-SA" smtClean="0"/>
              <a:t>03/01/36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72EB3-2D57-438C-B7F2-74E4D51BD56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312DD-8F5D-474B-8C24-E9F3358F90D7}" type="datetimeFigureOut">
              <a:rPr lang="ar-SA" smtClean="0"/>
              <a:t>03/01/36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72EB3-2D57-438C-B7F2-74E4D51BD56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312DD-8F5D-474B-8C24-E9F3358F90D7}" type="datetimeFigureOut">
              <a:rPr lang="ar-SA" smtClean="0"/>
              <a:t>03/01/36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72EB3-2D57-438C-B7F2-74E4D51BD56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312DD-8F5D-474B-8C24-E9F3358F90D7}" type="datetimeFigureOut">
              <a:rPr lang="ar-SA" smtClean="0"/>
              <a:t>03/01/36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72EB3-2D57-438C-B7F2-74E4D51BD56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DD312DD-8F5D-474B-8C24-E9F3358F90D7}" type="datetimeFigureOut">
              <a:rPr lang="ar-SA" smtClean="0"/>
              <a:t>03/01/36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02972EB3-2D57-438C-B7F2-74E4D51BD56F}" type="slidenum">
              <a:rPr lang="ar-SA" smtClean="0"/>
              <a:t>‹#›</a:t>
            </a:fld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1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sz="6000" dirty="0" smtClean="0"/>
              <a:t>المسؤولية </a:t>
            </a:r>
            <a:r>
              <a:rPr lang="ar-SA" sz="6000" dirty="0"/>
              <a:t>القانونية للمراجع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الفصل السادس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6422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>
                <a:effectLst/>
              </a:rPr>
              <a:t>ثانيا : المسؤولية المدنية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/>
          </a:bodyPr>
          <a:lstStyle/>
          <a:p>
            <a:r>
              <a:rPr lang="ar-SA" sz="2800" b="1" dirty="0" smtClean="0"/>
              <a:t>مسؤولية </a:t>
            </a:r>
            <a:r>
              <a:rPr lang="ar-SA" sz="2800" b="1" dirty="0"/>
              <a:t>مدنية تجاه العميل</a:t>
            </a:r>
            <a:endParaRPr lang="ar-SA" sz="2800" dirty="0"/>
          </a:p>
          <a:p>
            <a:pPr lvl="1"/>
            <a:r>
              <a:rPr lang="ar-SA" sz="2000" dirty="0" smtClean="0"/>
              <a:t>تستند </a:t>
            </a:r>
            <a:r>
              <a:rPr lang="ar-SA" sz="2000" dirty="0"/>
              <a:t>هذه </a:t>
            </a:r>
            <a:r>
              <a:rPr lang="ar-SA" sz="2000" dirty="0" smtClean="0"/>
              <a:t>المسؤولية </a:t>
            </a:r>
            <a:r>
              <a:rPr lang="ar-SA" sz="2000" dirty="0"/>
              <a:t>على العلاقة التعاقدية بين المراجع </a:t>
            </a:r>
            <a:r>
              <a:rPr lang="ar-SA" sz="2000" dirty="0" smtClean="0"/>
              <a:t>والعميل</a:t>
            </a:r>
            <a:r>
              <a:rPr lang="ar-SA" sz="2000" dirty="0"/>
              <a:t> </a:t>
            </a:r>
            <a:r>
              <a:rPr lang="ar-SA" sz="2000" dirty="0" smtClean="0"/>
              <a:t>و التي </a:t>
            </a:r>
            <a:r>
              <a:rPr lang="ar-SA" sz="2000" dirty="0"/>
              <a:t>تخضع لأحكام وقواعد الوكالة في القانون المدني</a:t>
            </a:r>
          </a:p>
          <a:p>
            <a:pPr lvl="1"/>
            <a:r>
              <a:rPr lang="ar-SA" sz="2000" dirty="0" smtClean="0"/>
              <a:t>الجزاءات </a:t>
            </a:r>
            <a:r>
              <a:rPr lang="ar-SA" sz="2000" dirty="0"/>
              <a:t>التي يكون </a:t>
            </a:r>
            <a:r>
              <a:rPr lang="ar-SA" sz="2000" dirty="0" smtClean="0"/>
              <a:t>المراجع عرضة لها هي جزاءات مدنية </a:t>
            </a:r>
            <a:r>
              <a:rPr lang="ar-SA" sz="2000" dirty="0"/>
              <a:t>طبقاً لأحكام القانون المدني.</a:t>
            </a:r>
          </a:p>
          <a:p>
            <a:pPr lvl="2"/>
            <a:r>
              <a:rPr lang="ar-SA" sz="2000" dirty="0"/>
              <a:t>الوكيل </a:t>
            </a:r>
            <a:r>
              <a:rPr lang="ar-SA" sz="2000" dirty="0" smtClean="0"/>
              <a:t>هو المراجع</a:t>
            </a:r>
            <a:endParaRPr lang="ar-SA" sz="2000" dirty="0"/>
          </a:p>
          <a:p>
            <a:pPr lvl="2"/>
            <a:r>
              <a:rPr lang="ar-SA" sz="2000" dirty="0" smtClean="0"/>
              <a:t>الموكل هو  العميل</a:t>
            </a:r>
          </a:p>
        </p:txBody>
      </p:sp>
    </p:spTree>
    <p:extLst>
      <p:ext uri="{BB962C8B-B14F-4D97-AF65-F5344CB8AC3E}">
        <p14:creationId xmlns:p14="http://schemas.microsoft.com/office/powerpoint/2010/main" val="678023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>
                <a:effectLst/>
              </a:rPr>
              <a:t>ثانيا : المسؤولية المدنية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2800" b="1" dirty="0" smtClean="0"/>
              <a:t>ت / مسئولية </a:t>
            </a:r>
            <a:r>
              <a:rPr lang="ar-SA" sz="2800" b="1" dirty="0"/>
              <a:t>مدنية تجاه العميل</a:t>
            </a:r>
            <a:endParaRPr lang="ar-SA" sz="2800" dirty="0"/>
          </a:p>
          <a:p>
            <a:pPr lvl="1"/>
            <a:r>
              <a:rPr lang="ar-SA" sz="2000" dirty="0" smtClean="0"/>
              <a:t>العلاقة التعاقدية تكون صريحة في  :</a:t>
            </a:r>
            <a:endParaRPr lang="ar-SA" sz="2000" dirty="0"/>
          </a:p>
          <a:p>
            <a:pPr lvl="2"/>
            <a:r>
              <a:rPr lang="ar-SA" sz="2000" dirty="0"/>
              <a:t>المراجعة الاختيارية</a:t>
            </a:r>
            <a:endParaRPr lang="ar-SA" sz="2000" dirty="0" smtClean="0"/>
          </a:p>
          <a:p>
            <a:pPr lvl="3"/>
            <a:r>
              <a:rPr lang="ar-SA" sz="2000" dirty="0" smtClean="0"/>
              <a:t>المنشآت الفردية وشركات الأشخاص</a:t>
            </a:r>
            <a:endParaRPr lang="ar-SA" sz="2000" dirty="0"/>
          </a:p>
          <a:p>
            <a:pPr lvl="3"/>
            <a:r>
              <a:rPr lang="ar-SA" sz="2000" dirty="0" smtClean="0"/>
              <a:t>العقد يكون كتابة </a:t>
            </a:r>
            <a:r>
              <a:rPr lang="ar-SA" sz="2000" dirty="0"/>
              <a:t>بين </a:t>
            </a:r>
            <a:r>
              <a:rPr lang="ar-SA" sz="2000" dirty="0" smtClean="0"/>
              <a:t>الطرفين ويحوي </a:t>
            </a:r>
            <a:r>
              <a:rPr lang="ar-SA" sz="2000" dirty="0"/>
              <a:t>جميع البنود من حقوق </a:t>
            </a:r>
            <a:r>
              <a:rPr lang="ar-SA" sz="2000" dirty="0" smtClean="0"/>
              <a:t>وواجبات</a:t>
            </a:r>
          </a:p>
          <a:p>
            <a:pPr lvl="1"/>
            <a:r>
              <a:rPr lang="ar-SA" sz="2000" dirty="0" smtClean="0"/>
              <a:t>العلاقة </a:t>
            </a:r>
            <a:r>
              <a:rPr lang="ar-SA" sz="2000" dirty="0"/>
              <a:t>تعاقدية </a:t>
            </a:r>
            <a:r>
              <a:rPr lang="ar-SA" sz="2000" dirty="0" smtClean="0"/>
              <a:t>تكون ضمنية في :</a:t>
            </a:r>
            <a:endParaRPr lang="ar-SA" sz="2000" dirty="0"/>
          </a:p>
          <a:p>
            <a:pPr lvl="2"/>
            <a:r>
              <a:rPr lang="ar-SA" sz="2000" dirty="0"/>
              <a:t>في حالة المراجعة </a:t>
            </a:r>
            <a:r>
              <a:rPr lang="ar-SA" sz="2000" dirty="0" smtClean="0"/>
              <a:t>الإلزامية - الشركات </a:t>
            </a:r>
            <a:r>
              <a:rPr lang="ar-SA" sz="2000" dirty="0"/>
              <a:t>المساهمة</a:t>
            </a:r>
          </a:p>
          <a:p>
            <a:pPr lvl="2"/>
            <a:r>
              <a:rPr lang="ar-SA" sz="2000" dirty="0" smtClean="0"/>
              <a:t>الحصول </a:t>
            </a:r>
            <a:r>
              <a:rPr lang="ar-SA" sz="2000" dirty="0"/>
              <a:t>على خطاب </a:t>
            </a:r>
            <a:r>
              <a:rPr lang="ar-SA" sz="2000" dirty="0" smtClean="0"/>
              <a:t>التكليف في </a:t>
            </a:r>
            <a:r>
              <a:rPr lang="ar-SA" sz="2000" dirty="0"/>
              <a:t>بداية قبوله للمهمة حتى لا يحصل أي اختلاف </a:t>
            </a:r>
            <a:r>
              <a:rPr lang="ar-SA" sz="2000" dirty="0" smtClean="0"/>
              <a:t>بين المراجع و العميل.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2926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>
                <a:effectLst/>
              </a:rPr>
              <a:t>ثانيا : المسؤولية المدنية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في </a:t>
            </a:r>
            <a:r>
              <a:rPr lang="ar-SA" dirty="0"/>
              <a:t>العلاقة التعاقدية </a:t>
            </a:r>
            <a:r>
              <a:rPr lang="ar-SA" dirty="0" smtClean="0"/>
              <a:t>المسؤولية الملقاة </a:t>
            </a:r>
            <a:r>
              <a:rPr lang="ar-SA" dirty="0"/>
              <a:t>على المراجع </a:t>
            </a:r>
            <a:r>
              <a:rPr lang="ar-SA" dirty="0" smtClean="0"/>
              <a:t>هي </a:t>
            </a:r>
            <a:r>
              <a:rPr lang="ar-SA" dirty="0"/>
              <a:t>أن يقوم </a:t>
            </a:r>
            <a:r>
              <a:rPr lang="ar-SA" dirty="0" smtClean="0"/>
              <a:t>ببذل العناية </a:t>
            </a:r>
            <a:r>
              <a:rPr lang="ar-SA" dirty="0"/>
              <a:t>المهنية الواجبة </a:t>
            </a:r>
          </a:p>
          <a:p>
            <a:pPr lvl="1"/>
            <a:r>
              <a:rPr lang="ar-SA" sz="1800" dirty="0" smtClean="0"/>
              <a:t>في حالة عدم قيامه ببذل </a:t>
            </a:r>
            <a:r>
              <a:rPr lang="ar-SA" sz="1800" dirty="0"/>
              <a:t>العناية المهنية الواجبة وحدث </a:t>
            </a:r>
            <a:r>
              <a:rPr lang="ar-SA" sz="1800" dirty="0" smtClean="0"/>
              <a:t>ضرر للعميل (الموكل), المراجع </a:t>
            </a:r>
            <a:r>
              <a:rPr lang="ar-SA" sz="1800" dirty="0"/>
              <a:t>في هذه الحالة مسئول عن تعويض </a:t>
            </a:r>
            <a:r>
              <a:rPr lang="ar-SA" sz="1800" dirty="0" smtClean="0"/>
              <a:t>الضررالذي </a:t>
            </a:r>
            <a:r>
              <a:rPr lang="ar-SA" sz="1800" dirty="0"/>
              <a:t>لحق </a:t>
            </a:r>
            <a:r>
              <a:rPr lang="ar-SA" sz="1800" dirty="0" smtClean="0"/>
              <a:t>بالعميل</a:t>
            </a:r>
          </a:p>
          <a:p>
            <a:r>
              <a:rPr lang="ar-SA" dirty="0" smtClean="0"/>
              <a:t>غالباً </a:t>
            </a:r>
            <a:r>
              <a:rPr lang="ar-SA" dirty="0"/>
              <a:t>ما </a:t>
            </a:r>
            <a:r>
              <a:rPr lang="ar-SA" dirty="0" smtClean="0"/>
              <a:t>يُطلب </a:t>
            </a:r>
            <a:r>
              <a:rPr lang="ar-SA" dirty="0"/>
              <a:t>من المدعي وهو الموكل الذي وقع عليه الضرر إثبات </a:t>
            </a:r>
            <a:r>
              <a:rPr lang="ar-SA" dirty="0" smtClean="0"/>
              <a:t>هذا الضرر </a:t>
            </a:r>
            <a:r>
              <a:rPr lang="ar-SA" dirty="0"/>
              <a:t>وعلى المراجع أن يثبت عدم إهماله و قيامه ببذل العناية </a:t>
            </a:r>
            <a:r>
              <a:rPr lang="ar-SA" dirty="0" smtClean="0"/>
              <a:t>المهنية المطلوبة</a:t>
            </a:r>
            <a:endParaRPr lang="ar-SA" dirty="0"/>
          </a:p>
          <a:p>
            <a:pPr lvl="1"/>
            <a:r>
              <a:rPr lang="ar-SA" sz="1800" dirty="0" smtClean="0"/>
              <a:t>إذا </a:t>
            </a:r>
            <a:r>
              <a:rPr lang="ar-SA" sz="1800" dirty="0"/>
              <a:t>ثبت أن هناك ضرر وقع على العميل نتيجة عدم بذل المراجع لدرجة </a:t>
            </a:r>
            <a:r>
              <a:rPr lang="ar-SA" sz="1800" dirty="0" smtClean="0"/>
              <a:t>العناية المهنية </a:t>
            </a:r>
            <a:r>
              <a:rPr lang="ar-SA" sz="1800" dirty="0"/>
              <a:t>المطلوبة </a:t>
            </a:r>
            <a:r>
              <a:rPr lang="ar-SA" sz="1800" dirty="0" smtClean="0"/>
              <a:t>ففي </a:t>
            </a:r>
            <a:r>
              <a:rPr lang="ar-SA" sz="1800" dirty="0"/>
              <a:t>هذه الحالة </a:t>
            </a:r>
            <a:r>
              <a:rPr lang="ar-SA" sz="1800" dirty="0" smtClean="0"/>
              <a:t>يتعرض المراجع </a:t>
            </a:r>
            <a:r>
              <a:rPr lang="ar-SA" sz="1800" dirty="0"/>
              <a:t>للمسئولية المدنية </a:t>
            </a:r>
          </a:p>
          <a:p>
            <a:pPr lvl="2"/>
            <a:r>
              <a:rPr lang="ar-SA" dirty="0" smtClean="0"/>
              <a:t>يجب </a:t>
            </a:r>
            <a:r>
              <a:rPr lang="ar-SA" dirty="0"/>
              <a:t>التفريق بين </a:t>
            </a:r>
            <a:r>
              <a:rPr lang="ar-SA" dirty="0" smtClean="0"/>
              <a:t>حالة الإهمال ( فشل المراجعه)  </a:t>
            </a:r>
            <a:r>
              <a:rPr lang="ar-SA" dirty="0"/>
              <a:t>وحالة </a:t>
            </a:r>
            <a:r>
              <a:rPr lang="ar-SA" dirty="0" smtClean="0"/>
              <a:t>الخطأ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83225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>
                <a:effectLst/>
              </a:rPr>
              <a:t>ثانيا : المسؤولية المدنية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/>
              <a:t>حالة الإهمال:</a:t>
            </a:r>
          </a:p>
          <a:p>
            <a:pPr lvl="1"/>
            <a:r>
              <a:rPr lang="ar-SA" dirty="0"/>
              <a:t>تشير إلى عدم قيام المراجع ببذل العناية المعتادة أو المطلوبة </a:t>
            </a:r>
            <a:endParaRPr lang="ar-SA" dirty="0" smtClean="0"/>
          </a:p>
          <a:p>
            <a:pPr lvl="1"/>
            <a:r>
              <a:rPr lang="ar-SA" dirty="0" smtClean="0"/>
              <a:t>يكون </a:t>
            </a:r>
            <a:r>
              <a:rPr lang="ar-SA" dirty="0"/>
              <a:t>المراجع مسئول مسئولية مدنية عن </a:t>
            </a:r>
            <a:r>
              <a:rPr lang="ar-SA" dirty="0" smtClean="0"/>
              <a:t>هذا الإهمال </a:t>
            </a:r>
            <a:endParaRPr lang="ar-SA" dirty="0"/>
          </a:p>
          <a:p>
            <a:r>
              <a:rPr lang="ar-SA" dirty="0" smtClean="0"/>
              <a:t>حالة </a:t>
            </a:r>
            <a:r>
              <a:rPr lang="ar-SA" dirty="0"/>
              <a:t>الخطأ :</a:t>
            </a:r>
          </a:p>
          <a:p>
            <a:pPr lvl="1"/>
            <a:r>
              <a:rPr lang="ar-SA" dirty="0"/>
              <a:t>يجب التفرقة بين الخطأ المتعمد والخطأ الغير متعمد.</a:t>
            </a:r>
          </a:p>
          <a:p>
            <a:pPr lvl="2"/>
            <a:r>
              <a:rPr lang="ar-SA" dirty="0"/>
              <a:t>الخطأ الغير متعمد : هو عبارة عن حالة من حالات الإهمال أدت إلى </a:t>
            </a:r>
            <a:r>
              <a:rPr lang="ar-SA" dirty="0" smtClean="0"/>
              <a:t>وقوع ضرر </a:t>
            </a:r>
            <a:r>
              <a:rPr lang="ar-SA" dirty="0"/>
              <a:t>ولكن غير </a:t>
            </a:r>
            <a:r>
              <a:rPr lang="ar-SA" dirty="0" smtClean="0"/>
              <a:t>متعمد</a:t>
            </a:r>
          </a:p>
          <a:p>
            <a:pPr lvl="3"/>
            <a:r>
              <a:rPr lang="ar-SA" dirty="0" smtClean="0"/>
              <a:t> </a:t>
            </a:r>
            <a:r>
              <a:rPr lang="ar-SA" dirty="0"/>
              <a:t>لا يكون المراجع مسئول مسئولية مدنية </a:t>
            </a:r>
            <a:r>
              <a:rPr lang="ar-SA" dirty="0" smtClean="0"/>
              <a:t>عن الخطأ </a:t>
            </a:r>
            <a:r>
              <a:rPr lang="ar-SA" dirty="0"/>
              <a:t>الغير متعمد.</a:t>
            </a:r>
          </a:p>
          <a:p>
            <a:pPr lvl="2"/>
            <a:r>
              <a:rPr lang="ar-SA" dirty="0"/>
              <a:t>الخطأ المتعمد: يعتبر غش </a:t>
            </a:r>
            <a:endParaRPr lang="ar-SA" dirty="0" smtClean="0"/>
          </a:p>
          <a:p>
            <a:pPr lvl="3"/>
            <a:r>
              <a:rPr lang="ar-SA" dirty="0" smtClean="0"/>
              <a:t>يكون </a:t>
            </a:r>
            <a:r>
              <a:rPr lang="ar-SA" dirty="0"/>
              <a:t>المراجع مسئول مسئولية </a:t>
            </a:r>
            <a:r>
              <a:rPr lang="ar-SA" dirty="0" smtClean="0"/>
              <a:t>مدنية عن مثل هذا الخطأ</a:t>
            </a:r>
          </a:p>
        </p:txBody>
      </p:sp>
    </p:spTree>
    <p:extLst>
      <p:ext uri="{BB962C8B-B14F-4D97-AF65-F5344CB8AC3E}">
        <p14:creationId xmlns:p14="http://schemas.microsoft.com/office/powerpoint/2010/main" val="404348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>
                <a:effectLst/>
              </a:rPr>
              <a:t>ثانيا : المسؤولية المدنية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2800" dirty="0" smtClean="0"/>
              <a:t> </a:t>
            </a:r>
            <a:r>
              <a:rPr lang="ar-SA" sz="2800" dirty="0"/>
              <a:t>المسؤولية المدنية تجاه الغير</a:t>
            </a:r>
          </a:p>
          <a:p>
            <a:pPr lvl="1"/>
            <a:r>
              <a:rPr lang="ar-SA" sz="2000" dirty="0" smtClean="0"/>
              <a:t>تنقصها وجود علاقة تعاقدية </a:t>
            </a:r>
          </a:p>
          <a:p>
            <a:pPr lvl="1"/>
            <a:r>
              <a:rPr lang="ar-SA" sz="2000" dirty="0" smtClean="0"/>
              <a:t>حدود المسؤولية </a:t>
            </a:r>
            <a:r>
              <a:rPr lang="ar-SA" sz="2000" dirty="0"/>
              <a:t>المدنية </a:t>
            </a:r>
            <a:r>
              <a:rPr lang="ar-SA" sz="2000" dirty="0" smtClean="0"/>
              <a:t>للمراجع </a:t>
            </a:r>
            <a:r>
              <a:rPr lang="ar-SA" sz="2000" dirty="0"/>
              <a:t>تخطت نطاق مسئوليته تجاه </a:t>
            </a:r>
            <a:r>
              <a:rPr lang="ar-SA" sz="2000" dirty="0" smtClean="0"/>
              <a:t>العميل إلى </a:t>
            </a:r>
            <a:r>
              <a:rPr lang="ar-SA" sz="2000" dirty="0"/>
              <a:t>الغير </a:t>
            </a:r>
            <a:endParaRPr lang="ar-SA" sz="2000" dirty="0" smtClean="0"/>
          </a:p>
          <a:p>
            <a:pPr lvl="2"/>
            <a:r>
              <a:rPr lang="ar-SA" sz="2000" dirty="0" smtClean="0"/>
              <a:t>الغير يمكن </a:t>
            </a:r>
            <a:r>
              <a:rPr lang="ar-SA" sz="2000" dirty="0"/>
              <a:t>أن يستخدم القوائم المالية التي يقوم </a:t>
            </a:r>
            <a:r>
              <a:rPr lang="ar-SA" sz="2000" dirty="0" smtClean="0"/>
              <a:t>المراجع بمراجعتها بالرغم </a:t>
            </a:r>
            <a:r>
              <a:rPr lang="ar-SA" sz="2000" dirty="0"/>
              <a:t>من عدم وجود علاقة تعاقدية </a:t>
            </a:r>
            <a:endParaRPr lang="ar-SA" sz="2000" dirty="0" smtClean="0"/>
          </a:p>
          <a:p>
            <a:pPr lvl="1"/>
            <a:r>
              <a:rPr lang="ar-SA" sz="2000" dirty="0" smtClean="0"/>
              <a:t>إثبات </a:t>
            </a:r>
            <a:r>
              <a:rPr lang="ar-SA" sz="2000" dirty="0"/>
              <a:t>مسئولية المراجع تجاه الغير يكون أصعب </a:t>
            </a:r>
            <a:r>
              <a:rPr lang="ar-SA" sz="2000" dirty="0" smtClean="0"/>
              <a:t>من إثبات المسؤولية </a:t>
            </a:r>
            <a:r>
              <a:rPr lang="ar-SA" sz="2000" dirty="0"/>
              <a:t>تجاه </a:t>
            </a:r>
            <a:r>
              <a:rPr lang="ar-SA" sz="2000" dirty="0" smtClean="0"/>
              <a:t>العميل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213219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>
                <a:effectLst/>
              </a:rPr>
              <a:t>ثانيا : المسؤولية المدنية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r>
              <a:rPr lang="ar-SA" dirty="0"/>
              <a:t>الغير بوجه </a:t>
            </a:r>
            <a:r>
              <a:rPr lang="ar-SA" dirty="0" smtClean="0"/>
              <a:t>عام يشمل كل </a:t>
            </a:r>
            <a:r>
              <a:rPr lang="ar-SA" dirty="0"/>
              <a:t>من يعتمد على تقرير </a:t>
            </a:r>
            <a:r>
              <a:rPr lang="ar-SA" dirty="0" smtClean="0"/>
              <a:t>المراجع</a:t>
            </a:r>
            <a:endParaRPr lang="ar-SA" dirty="0"/>
          </a:p>
          <a:p>
            <a:r>
              <a:rPr lang="ar-SA" dirty="0" smtClean="0"/>
              <a:t>من </a:t>
            </a:r>
            <a:r>
              <a:rPr lang="ar-SA" dirty="0"/>
              <a:t>أمثلة الغير :</a:t>
            </a:r>
          </a:p>
          <a:p>
            <a:pPr lvl="1"/>
            <a:r>
              <a:rPr lang="ar-SA" dirty="0" smtClean="0"/>
              <a:t>الدائنون </a:t>
            </a:r>
            <a:r>
              <a:rPr lang="ar-SA" dirty="0"/>
              <a:t>المتوقعون.</a:t>
            </a:r>
          </a:p>
          <a:p>
            <a:pPr lvl="1"/>
            <a:r>
              <a:rPr lang="ar-SA" dirty="0" smtClean="0"/>
              <a:t>حملة </a:t>
            </a:r>
            <a:r>
              <a:rPr lang="ar-SA" dirty="0"/>
              <a:t>السندات.</a:t>
            </a:r>
          </a:p>
          <a:p>
            <a:pPr lvl="1"/>
            <a:r>
              <a:rPr lang="ar-SA" dirty="0" smtClean="0"/>
              <a:t>المستثمرين</a:t>
            </a:r>
            <a:r>
              <a:rPr lang="ar-SA" dirty="0"/>
              <a:t>.</a:t>
            </a:r>
          </a:p>
          <a:p>
            <a:pPr lvl="1"/>
            <a:r>
              <a:rPr lang="ar-SA" dirty="0" smtClean="0"/>
              <a:t>عملاء </a:t>
            </a:r>
            <a:r>
              <a:rPr lang="ar-SA" dirty="0"/>
              <a:t>المنشأة والشركاء المحتملون الذين تقدم إليهم </a:t>
            </a:r>
            <a:r>
              <a:rPr lang="ar-SA" dirty="0" smtClean="0"/>
              <a:t>الحسابات التي تمت مراجعتها و يودون إقامة </a:t>
            </a:r>
            <a:r>
              <a:rPr lang="ar-SA" dirty="0"/>
              <a:t>علاقة أعمال معها</a:t>
            </a:r>
          </a:p>
        </p:txBody>
      </p:sp>
    </p:spTree>
    <p:extLst>
      <p:ext uri="{BB962C8B-B14F-4D97-AF65-F5344CB8AC3E}">
        <p14:creationId xmlns:p14="http://schemas.microsoft.com/office/powerpoint/2010/main" val="3411760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ar-SA" dirty="0">
                <a:effectLst/>
              </a:rPr>
              <a:t>ثانيا : المسؤولية المدنية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/>
          </a:bodyPr>
          <a:lstStyle/>
          <a:p>
            <a:r>
              <a:rPr lang="ar-SA" dirty="0"/>
              <a:t>تنشأ هذه </a:t>
            </a:r>
            <a:r>
              <a:rPr lang="ar-SA" dirty="0" smtClean="0"/>
              <a:t>المسؤولية </a:t>
            </a:r>
            <a:r>
              <a:rPr lang="ar-SA" dirty="0"/>
              <a:t>نتيجة تطبيق </a:t>
            </a:r>
            <a:r>
              <a:rPr lang="ar-SA" dirty="0" smtClean="0"/>
              <a:t>مبدأ </a:t>
            </a:r>
            <a:r>
              <a:rPr lang="ar-SA" dirty="0" smtClean="0"/>
              <a:t>المسؤوليه </a:t>
            </a:r>
            <a:r>
              <a:rPr lang="ar-SA" dirty="0" smtClean="0"/>
              <a:t>التقصيرية </a:t>
            </a:r>
            <a:endParaRPr lang="ar-SA" dirty="0" smtClean="0"/>
          </a:p>
          <a:p>
            <a:pPr lvl="1"/>
            <a:r>
              <a:rPr lang="ar-SA" dirty="0" smtClean="0"/>
              <a:t>معناه </a:t>
            </a:r>
            <a:r>
              <a:rPr lang="ar-SA" dirty="0"/>
              <a:t>أن المراجع قد قصر وأهمل في أداء عمله </a:t>
            </a:r>
            <a:r>
              <a:rPr lang="ar-SA" dirty="0" smtClean="0"/>
              <a:t>وحدث ضرر </a:t>
            </a:r>
            <a:r>
              <a:rPr lang="ar-SA" dirty="0"/>
              <a:t>للغير نتيجة هذا الإهمال </a:t>
            </a:r>
            <a:endParaRPr lang="ar-SA" dirty="0" smtClean="0"/>
          </a:p>
          <a:p>
            <a:pPr lvl="1"/>
            <a:r>
              <a:rPr lang="ar-SA" dirty="0" smtClean="0"/>
              <a:t>قد </a:t>
            </a:r>
            <a:r>
              <a:rPr lang="ar-SA" dirty="0"/>
              <a:t>يترتب </a:t>
            </a:r>
            <a:r>
              <a:rPr lang="ar-SA" dirty="0" smtClean="0"/>
              <a:t>على الضرر </a:t>
            </a:r>
            <a:r>
              <a:rPr lang="ar-SA" dirty="0"/>
              <a:t>تعويض الغير </a:t>
            </a:r>
            <a:r>
              <a:rPr lang="ar-SA" dirty="0" smtClean="0"/>
              <a:t>عن الضرر </a:t>
            </a:r>
            <a:r>
              <a:rPr lang="ar-SA" dirty="0"/>
              <a:t>الذي لحق به نتيجة اعتماده على تقرير المراجع.</a:t>
            </a:r>
          </a:p>
          <a:p>
            <a:r>
              <a:rPr lang="ar-SA" dirty="0" smtClean="0"/>
              <a:t>الحالات </a:t>
            </a:r>
            <a:r>
              <a:rPr lang="ar-SA" dirty="0"/>
              <a:t>التي يكون فيها المراجع مسئولاً تجاه الغير:</a:t>
            </a:r>
          </a:p>
          <a:p>
            <a:pPr marL="731520" lvl="1" indent="-457200">
              <a:buFont typeface="+mj-lt"/>
              <a:buAutoNum type="arabicPeriod"/>
            </a:pPr>
            <a:r>
              <a:rPr lang="ar-SA" dirty="0" smtClean="0"/>
              <a:t>أن </a:t>
            </a:r>
            <a:r>
              <a:rPr lang="ar-SA" dirty="0"/>
              <a:t>يرتكب المراجع إهمالاً جسيماً يؤدي إلى ضرر على الغير بوجه عام.</a:t>
            </a:r>
          </a:p>
          <a:p>
            <a:pPr lvl="2"/>
            <a:r>
              <a:rPr lang="ar-SA" dirty="0" smtClean="0"/>
              <a:t>اعتماد المستثمر الجديد </a:t>
            </a:r>
            <a:r>
              <a:rPr lang="ar-SA" dirty="0"/>
              <a:t>على تقرير </a:t>
            </a:r>
            <a:r>
              <a:rPr lang="ar-SA" dirty="0" smtClean="0"/>
              <a:t>المراجع في إتخاذ </a:t>
            </a:r>
            <a:r>
              <a:rPr lang="ar-SA" dirty="0"/>
              <a:t>قرار خاطىء نتيجة وجود معلومات غير سليمة في </a:t>
            </a:r>
            <a:r>
              <a:rPr lang="ar-SA" dirty="0" smtClean="0"/>
              <a:t>تقريرالمراجع الامر الذي ادى الى حدوث ضرر </a:t>
            </a:r>
            <a:r>
              <a:rPr lang="ar-SA" dirty="0"/>
              <a:t>مادي </a:t>
            </a:r>
            <a:r>
              <a:rPr lang="ar-SA" dirty="0" smtClean="0"/>
              <a:t>للمستثمر </a:t>
            </a:r>
            <a:endParaRPr lang="ar-SA" dirty="0"/>
          </a:p>
          <a:p>
            <a:pPr marL="788670" lvl="1" indent="-514350">
              <a:buFont typeface="+mj-lt"/>
              <a:buAutoNum type="arabicPeriod" startAt="2"/>
            </a:pPr>
            <a:r>
              <a:rPr lang="ar-SA" dirty="0"/>
              <a:t>أن يرتكب المراجع إهمالاً عادياً يؤدي إلى ضرر تجاه جهة محددة ولغرض محدد.</a:t>
            </a:r>
          </a:p>
          <a:p>
            <a:pPr lvl="3"/>
            <a:r>
              <a:rPr lang="ar-SA" dirty="0" smtClean="0"/>
              <a:t>الضرر </a:t>
            </a:r>
            <a:r>
              <a:rPr lang="ar-SA" dirty="0"/>
              <a:t>الذي يقع على البنك إذا اعتمد على تقرير المراجع عند حصول الشركة على قرض من البنك.</a:t>
            </a:r>
          </a:p>
          <a:p>
            <a:pPr lvl="2"/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155199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>
                <a:effectLst/>
              </a:rPr>
              <a:t>ثانيا : المسؤولية المدنية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في </a:t>
            </a:r>
            <a:r>
              <a:rPr lang="ar-SA" dirty="0"/>
              <a:t>جميع الأحوال سواء كان الإهمال جسيم تجاه الغير أو إهمال </a:t>
            </a:r>
            <a:r>
              <a:rPr lang="ar-SA" dirty="0" smtClean="0"/>
              <a:t>عادي تجاه </a:t>
            </a:r>
            <a:r>
              <a:rPr lang="ar-SA" dirty="0"/>
              <a:t>شخص محدد ولغرض </a:t>
            </a:r>
            <a:r>
              <a:rPr lang="ar-SA" dirty="0" smtClean="0"/>
              <a:t>محدد فإن </a:t>
            </a:r>
            <a:r>
              <a:rPr lang="ar-SA" dirty="0"/>
              <a:t>عبء إثبات الضرر يقع </a:t>
            </a:r>
            <a:r>
              <a:rPr lang="ar-SA" dirty="0" smtClean="0"/>
              <a:t>على المدعي (الغير)</a:t>
            </a:r>
            <a:r>
              <a:rPr lang="ar-SA" dirty="0"/>
              <a:t> </a:t>
            </a:r>
            <a:r>
              <a:rPr lang="ar-SA" dirty="0" smtClean="0"/>
              <a:t>وعبء </a:t>
            </a:r>
            <a:r>
              <a:rPr lang="ar-SA" dirty="0"/>
              <a:t>إثبات عدم الإهمال تقع على المراجع</a:t>
            </a:r>
          </a:p>
        </p:txBody>
      </p:sp>
    </p:spTree>
    <p:extLst>
      <p:ext uri="{BB962C8B-B14F-4D97-AF65-F5344CB8AC3E}">
        <p14:creationId xmlns:p14="http://schemas.microsoft.com/office/powerpoint/2010/main" val="353136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>
                <a:effectLst/>
              </a:rPr>
              <a:t>ثانيا : المسؤولية المدنية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ar-SA" sz="2400" dirty="0" smtClean="0"/>
              <a:t>المراجع في جميع إجراءات المراجعة لابد ان يقوم بإثبات وتوثيق عمله وذلك بالحصول على </a:t>
            </a:r>
            <a:r>
              <a:rPr lang="ar-SA" sz="2400" dirty="0"/>
              <a:t>شهادات </a:t>
            </a:r>
            <a:r>
              <a:rPr lang="ar-SA" sz="2400" dirty="0" smtClean="0"/>
              <a:t>ومستندات حتى يتمكن من </a:t>
            </a:r>
            <a:r>
              <a:rPr lang="ar-SA" sz="2400" dirty="0"/>
              <a:t>الدفاع عن نفسه ويبتعد عن شبهة الإهمال </a:t>
            </a:r>
            <a:endParaRPr lang="ar-SA" dirty="0" smtClean="0"/>
          </a:p>
          <a:p>
            <a:r>
              <a:rPr lang="ar-SA" dirty="0" smtClean="0"/>
              <a:t>المسؤولية </a:t>
            </a:r>
            <a:r>
              <a:rPr lang="ar-SA" dirty="0"/>
              <a:t>المدنية للمراجع سواء كانت تجاه العميل أو تجاه الغير </a:t>
            </a:r>
            <a:r>
              <a:rPr lang="ar-SA" dirty="0" smtClean="0"/>
              <a:t>تمثل مستوى </a:t>
            </a:r>
            <a:r>
              <a:rPr lang="ar-SA" dirty="0"/>
              <a:t>مسئولية أعلى من </a:t>
            </a:r>
            <a:r>
              <a:rPr lang="ar-SA" dirty="0" smtClean="0"/>
              <a:t>المسؤولية </a:t>
            </a:r>
            <a:r>
              <a:rPr lang="ar-SA" dirty="0"/>
              <a:t>التأديبية</a:t>
            </a:r>
            <a:r>
              <a:rPr lang="ar-SA" dirty="0" smtClean="0"/>
              <a:t>.</a:t>
            </a:r>
          </a:p>
          <a:p>
            <a:pPr lvl="1"/>
            <a:r>
              <a:rPr lang="ar-SA" dirty="0" smtClean="0"/>
              <a:t>في </a:t>
            </a:r>
            <a:r>
              <a:rPr lang="ar-SA" dirty="0"/>
              <a:t>حالة </a:t>
            </a:r>
            <a:r>
              <a:rPr lang="ar-SA" dirty="0" smtClean="0"/>
              <a:t>المسؤولية</a:t>
            </a:r>
            <a:r>
              <a:rPr lang="ar-SA" dirty="0"/>
              <a:t> </a:t>
            </a:r>
            <a:r>
              <a:rPr lang="ar-SA" dirty="0" smtClean="0"/>
              <a:t>المدنية </a:t>
            </a:r>
            <a:r>
              <a:rPr lang="ar-SA" dirty="0"/>
              <a:t>يسأل المراجع طبقاً لأحكام القانون المدني.أما في حالة </a:t>
            </a:r>
            <a:r>
              <a:rPr lang="ar-SA" dirty="0" smtClean="0"/>
              <a:t>المسؤولية</a:t>
            </a:r>
            <a:r>
              <a:rPr lang="ar-SA" dirty="0"/>
              <a:t> </a:t>
            </a:r>
            <a:r>
              <a:rPr lang="ar-SA" dirty="0" smtClean="0"/>
              <a:t>التأديبية </a:t>
            </a:r>
            <a:r>
              <a:rPr lang="ar-SA" dirty="0"/>
              <a:t>يسأل المراجع وفقاً للقواعد المهنية</a:t>
            </a:r>
          </a:p>
        </p:txBody>
      </p:sp>
    </p:spTree>
    <p:extLst>
      <p:ext uri="{BB962C8B-B14F-4D97-AF65-F5344CB8AC3E}">
        <p14:creationId xmlns:p14="http://schemas.microsoft.com/office/powerpoint/2010/main" val="158046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 smtClean="0">
                <a:effectLst/>
              </a:rPr>
              <a:t> ثالثا :المسؤولية </a:t>
            </a:r>
            <a:r>
              <a:rPr lang="ar-SA" sz="4800" dirty="0">
                <a:effectLst/>
              </a:rPr>
              <a:t>الجنائية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/>
          <a:lstStyle/>
          <a:p>
            <a:r>
              <a:rPr lang="ar-SA" dirty="0"/>
              <a:t>تقع </a:t>
            </a:r>
            <a:r>
              <a:rPr lang="ar-SA" dirty="0" smtClean="0"/>
              <a:t>المسؤولية </a:t>
            </a:r>
            <a:r>
              <a:rPr lang="ar-SA" dirty="0"/>
              <a:t>الجنائية عند قيام المراجع بالغش والاحتيال </a:t>
            </a:r>
            <a:r>
              <a:rPr lang="ar-SA" dirty="0" smtClean="0"/>
              <a:t>المتعمد الذي  يؤدي إلى </a:t>
            </a:r>
            <a:r>
              <a:rPr lang="ar-SA" dirty="0"/>
              <a:t>إخفاء بيانات ومعلومات هامة وجوهرية لكل من يعتمد على </a:t>
            </a:r>
            <a:r>
              <a:rPr lang="ar-SA" dirty="0" smtClean="0"/>
              <a:t>تقرير المراجع</a:t>
            </a:r>
            <a:r>
              <a:rPr lang="ar-SA" dirty="0"/>
              <a:t>.</a:t>
            </a:r>
          </a:p>
          <a:p>
            <a:pPr lvl="1"/>
            <a:r>
              <a:rPr lang="ar-SA" dirty="0" smtClean="0"/>
              <a:t> </a:t>
            </a:r>
            <a:r>
              <a:rPr lang="ar-SA" sz="1800" dirty="0" smtClean="0"/>
              <a:t>هذا الإخفاء </a:t>
            </a:r>
            <a:r>
              <a:rPr lang="ar-SA" sz="1800" dirty="0" smtClean="0"/>
              <a:t>ادى </a:t>
            </a:r>
            <a:r>
              <a:rPr lang="ar-SA" sz="1800" dirty="0" smtClean="0"/>
              <a:t>بالقوائم المالية الى ان تصبح مضللة </a:t>
            </a:r>
          </a:p>
          <a:p>
            <a:pPr lvl="1"/>
            <a:r>
              <a:rPr lang="ar-SA" sz="1800" dirty="0" smtClean="0"/>
              <a:t>مثال : المراجع يعطي تقرير </a:t>
            </a:r>
            <a:r>
              <a:rPr lang="ar-SA" sz="1800" dirty="0"/>
              <a:t>نظيف مع علمه بأن القوائم المالية </a:t>
            </a:r>
            <a:r>
              <a:rPr lang="ar-SA" sz="1800" dirty="0" smtClean="0"/>
              <a:t>مضللة وبذلك المراجع يعرض </a:t>
            </a:r>
            <a:r>
              <a:rPr lang="ar-SA" sz="1800" dirty="0"/>
              <a:t>نفسه للقانون الجنائي</a:t>
            </a:r>
          </a:p>
        </p:txBody>
      </p:sp>
    </p:spTree>
    <p:extLst>
      <p:ext uri="{BB962C8B-B14F-4D97-AF65-F5344CB8AC3E}">
        <p14:creationId xmlns:p14="http://schemas.microsoft.com/office/powerpoint/2010/main" val="139511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الاجندة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dirty="0"/>
              <a:t>الفرق بين فشل الاعمال – فشل المراجعه – خطر المراجعه</a:t>
            </a:r>
            <a:endParaRPr lang="en-US" dirty="0"/>
          </a:p>
          <a:p>
            <a:pPr lvl="0"/>
            <a:r>
              <a:rPr lang="ar-SA" dirty="0"/>
              <a:t>أنواع المسؤولية للمراجع</a:t>
            </a:r>
            <a:endParaRPr lang="en-US" dirty="0"/>
          </a:p>
          <a:p>
            <a:pPr lvl="1"/>
            <a:r>
              <a:rPr lang="ar-SA" dirty="0"/>
              <a:t>مسئولية تأديبية</a:t>
            </a:r>
            <a:endParaRPr lang="en-US" dirty="0"/>
          </a:p>
          <a:p>
            <a:pPr lvl="1"/>
            <a:r>
              <a:rPr lang="ar-SA" dirty="0"/>
              <a:t>مسئولية مدنية</a:t>
            </a:r>
            <a:endParaRPr lang="en-US" dirty="0"/>
          </a:p>
          <a:p>
            <a:pPr lvl="1"/>
            <a:r>
              <a:rPr lang="ar-SA" dirty="0"/>
              <a:t>مسئولية جنائية</a:t>
            </a:r>
            <a:endParaRPr lang="en-US" dirty="0"/>
          </a:p>
          <a:p>
            <a:pPr lvl="0"/>
            <a:r>
              <a:rPr lang="ar-SA" dirty="0"/>
              <a:t>مسئولية المراجع عن اكتشاف الغش </a:t>
            </a:r>
            <a:r>
              <a:rPr lang="ar-SA" dirty="0" smtClean="0"/>
              <a:t>والأخطاء</a:t>
            </a:r>
          </a:p>
          <a:p>
            <a:r>
              <a:rPr lang="ar-SA" dirty="0" smtClean="0"/>
              <a:t>أهم </a:t>
            </a:r>
            <a:r>
              <a:rPr lang="ar-SA" dirty="0"/>
              <a:t>الوسائل للحد من الغش والأخطاء </a:t>
            </a:r>
            <a:r>
              <a:rPr lang="ar-SA" dirty="0" smtClean="0"/>
              <a:t>والتلاعب</a:t>
            </a:r>
          </a:p>
          <a:p>
            <a:r>
              <a:rPr lang="ar-SA" dirty="0"/>
              <a:t>وسائل الحد من المسؤولية القانونية للمراجع</a:t>
            </a:r>
          </a:p>
        </p:txBody>
      </p:sp>
    </p:spTree>
    <p:extLst>
      <p:ext uri="{BB962C8B-B14F-4D97-AF65-F5344CB8AC3E}">
        <p14:creationId xmlns:p14="http://schemas.microsoft.com/office/powerpoint/2010/main" val="295135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dirty="0" smtClean="0">
                <a:effectLst/>
              </a:rPr>
              <a:t>مسؤولية </a:t>
            </a:r>
            <a:r>
              <a:rPr lang="ar-SA" sz="4800" dirty="0">
                <a:effectLst/>
              </a:rPr>
              <a:t>المراجع عن </a:t>
            </a:r>
            <a:r>
              <a:rPr lang="ar-SA" sz="4800" dirty="0" smtClean="0">
                <a:effectLst/>
              </a:rPr>
              <a:t>اكتشاف الغش </a:t>
            </a:r>
            <a:r>
              <a:rPr lang="ar-SA" sz="4800" dirty="0">
                <a:effectLst/>
              </a:rPr>
              <a:t>والأخطاء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 </a:t>
            </a:r>
            <a:r>
              <a:rPr lang="ar-SA" b="1" dirty="0" smtClean="0"/>
              <a:t>الأخطاء</a:t>
            </a:r>
            <a:r>
              <a:rPr lang="ar-SA" b="1" dirty="0"/>
              <a:t> </a:t>
            </a:r>
            <a:r>
              <a:rPr lang="ar-SA" b="1" dirty="0" smtClean="0"/>
              <a:t>هي  </a:t>
            </a:r>
            <a:r>
              <a:rPr lang="ar-SA" dirty="0"/>
              <a:t>الأخطاء الحسابية والكتابية في السجلات </a:t>
            </a:r>
            <a:r>
              <a:rPr lang="ar-SA" dirty="0" smtClean="0"/>
              <a:t>والبيانات المحاسبية </a:t>
            </a:r>
            <a:r>
              <a:rPr lang="ar-SA" dirty="0"/>
              <a:t>التي يتم منها إعداد القوائم </a:t>
            </a:r>
            <a:r>
              <a:rPr lang="ar-SA" dirty="0" smtClean="0"/>
              <a:t>المالية</a:t>
            </a:r>
            <a:endParaRPr lang="ar-SA" dirty="0" smtClean="0"/>
          </a:p>
          <a:p>
            <a:pPr lvl="1"/>
            <a:r>
              <a:rPr lang="ar-SA" dirty="0" smtClean="0"/>
              <a:t>الأخطاء </a:t>
            </a:r>
            <a:r>
              <a:rPr lang="ar-SA" dirty="0"/>
              <a:t>في تطبيق </a:t>
            </a:r>
            <a:r>
              <a:rPr lang="ar-SA" dirty="0" smtClean="0"/>
              <a:t>المبادئ المحاسبية هي الأخطاء </a:t>
            </a:r>
            <a:r>
              <a:rPr lang="ar-SA" dirty="0"/>
              <a:t>التي تنشأ عن النسيان أو التفسير الخاطئ </a:t>
            </a:r>
            <a:r>
              <a:rPr lang="ar-SA" dirty="0" smtClean="0"/>
              <a:t>لبعض الحقائق </a:t>
            </a:r>
            <a:r>
              <a:rPr lang="ar-SA" dirty="0"/>
              <a:t>عند إعداد القوائم المالية.</a:t>
            </a:r>
          </a:p>
          <a:p>
            <a:r>
              <a:rPr lang="ar-SA" b="1" dirty="0" smtClean="0"/>
              <a:t>الغش</a:t>
            </a:r>
            <a:r>
              <a:rPr lang="ar-SA" b="1" dirty="0"/>
              <a:t> </a:t>
            </a:r>
            <a:r>
              <a:rPr lang="ar-SA" b="1" dirty="0" smtClean="0"/>
              <a:t>هو </a:t>
            </a:r>
            <a:r>
              <a:rPr lang="ar-SA" dirty="0"/>
              <a:t>التشويه والتحريف المتعمد للقوائم </a:t>
            </a:r>
            <a:r>
              <a:rPr lang="ar-SA" dirty="0" smtClean="0"/>
              <a:t>المالية و له </a:t>
            </a:r>
            <a:r>
              <a:rPr lang="ar-SA" dirty="0"/>
              <a:t>نوعان:</a:t>
            </a:r>
          </a:p>
          <a:p>
            <a:pPr marL="731520" lvl="1" indent="-457200">
              <a:buFont typeface="+mj-lt"/>
              <a:buAutoNum type="arabicPeriod"/>
            </a:pPr>
            <a:r>
              <a:rPr lang="ar-SA" dirty="0" smtClean="0"/>
              <a:t>الغش </a:t>
            </a:r>
            <a:r>
              <a:rPr lang="ar-SA" dirty="0"/>
              <a:t>الإداري: يكون من جانب الإدارة و يؤدي إلى تضليل </a:t>
            </a:r>
            <a:r>
              <a:rPr lang="ar-SA" dirty="0" smtClean="0"/>
              <a:t>وتشويه القوائم </a:t>
            </a:r>
            <a:r>
              <a:rPr lang="ar-SA" dirty="0"/>
              <a:t>المالية ككل</a:t>
            </a:r>
            <a:r>
              <a:rPr lang="ar-SA" dirty="0" smtClean="0"/>
              <a:t>.</a:t>
            </a:r>
          </a:p>
          <a:p>
            <a:pPr lvl="2"/>
            <a:r>
              <a:rPr lang="ar-SA" dirty="0"/>
              <a:t>أكثر أنواع الغش </a:t>
            </a:r>
            <a:r>
              <a:rPr lang="ar-SA" dirty="0" smtClean="0"/>
              <a:t>خطورة</a:t>
            </a:r>
          </a:p>
          <a:p>
            <a:pPr lvl="2"/>
            <a:r>
              <a:rPr lang="ar-SA" dirty="0" smtClean="0"/>
              <a:t>يكون </a:t>
            </a:r>
            <a:r>
              <a:rPr lang="ar-SA" dirty="0"/>
              <a:t>نتيجة </a:t>
            </a:r>
            <a:r>
              <a:rPr lang="ar-SA" b="1" dirty="0"/>
              <a:t>التواطئ </a:t>
            </a:r>
            <a:r>
              <a:rPr lang="ar-SA" dirty="0"/>
              <a:t>بين </a:t>
            </a:r>
            <a:r>
              <a:rPr lang="ar-SA" dirty="0" smtClean="0"/>
              <a:t>المستويات الإدارية </a:t>
            </a:r>
            <a:r>
              <a:rPr lang="ar-SA" dirty="0"/>
              <a:t>المختلفة للشركة.</a:t>
            </a:r>
          </a:p>
          <a:p>
            <a:pPr lvl="2"/>
            <a:endParaRPr lang="ar-SA" dirty="0"/>
          </a:p>
          <a:p>
            <a:pPr marL="731520" lvl="1" indent="-457200">
              <a:buFont typeface="+mj-lt"/>
              <a:buAutoNum type="arabicPeriod"/>
            </a:pPr>
            <a:r>
              <a:rPr lang="ar-SA" dirty="0" smtClean="0"/>
              <a:t>اختلاس </a:t>
            </a:r>
            <a:r>
              <a:rPr lang="ar-SA" dirty="0"/>
              <a:t>الأصول: فهو عادة يكون من الموظفين العاملين في المنشأة</a:t>
            </a:r>
          </a:p>
        </p:txBody>
      </p:sp>
    </p:spTree>
    <p:extLst>
      <p:ext uri="{BB962C8B-B14F-4D97-AF65-F5344CB8AC3E}">
        <p14:creationId xmlns:p14="http://schemas.microsoft.com/office/powerpoint/2010/main" val="157132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260376"/>
          </a:xfrm>
        </p:spPr>
        <p:txBody>
          <a:bodyPr>
            <a:noAutofit/>
          </a:bodyPr>
          <a:lstStyle/>
          <a:p>
            <a:r>
              <a:rPr lang="ar-SA" sz="4800" dirty="0">
                <a:effectLst/>
              </a:rPr>
              <a:t>مسؤولية المراجع عن اكتشاف الغش والأخطاء</a:t>
            </a:r>
            <a:endParaRPr lang="ar-SA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/>
          </a:bodyPr>
          <a:lstStyle/>
          <a:p>
            <a:r>
              <a:rPr lang="ar-SA" dirty="0" smtClean="0"/>
              <a:t>المراجع </a:t>
            </a:r>
            <a:r>
              <a:rPr lang="ar-SA" dirty="0"/>
              <a:t>أثناء فحصه للقوائم المالية طبقاً لمعايير المراجعة </a:t>
            </a:r>
            <a:r>
              <a:rPr lang="ar-SA" dirty="0" smtClean="0"/>
              <a:t>المتعارف عليه التأكد </a:t>
            </a:r>
            <a:r>
              <a:rPr lang="ar-SA" dirty="0"/>
              <a:t>من تطبيق الشركة للمبادئ المحاسبية المتعارف </a:t>
            </a:r>
            <a:r>
              <a:rPr lang="ar-SA" dirty="0" smtClean="0"/>
              <a:t>عليها</a:t>
            </a:r>
          </a:p>
          <a:p>
            <a:pPr lvl="1"/>
            <a:r>
              <a:rPr lang="ar-SA" dirty="0" smtClean="0"/>
              <a:t>هذا سيضعه في موقع يمكنه من أن </a:t>
            </a:r>
            <a:r>
              <a:rPr lang="ar-SA" dirty="0"/>
              <a:t>يكتشف أخطاء أو غش </a:t>
            </a:r>
            <a:r>
              <a:rPr lang="ar-SA" dirty="0" smtClean="0"/>
              <a:t>و في </a:t>
            </a:r>
            <a:r>
              <a:rPr lang="ar-SA" dirty="0"/>
              <a:t>هذه الحالة </a:t>
            </a:r>
            <a:r>
              <a:rPr lang="ar-SA" dirty="0" smtClean="0"/>
              <a:t>تكون من مسؤوليات المراجع اكتشاف </a:t>
            </a:r>
            <a:r>
              <a:rPr lang="ar-SA" dirty="0"/>
              <a:t>الأخطاء </a:t>
            </a:r>
            <a:r>
              <a:rPr lang="ar-SA" dirty="0" smtClean="0"/>
              <a:t>والغش</a:t>
            </a:r>
          </a:p>
          <a:p>
            <a:pPr lvl="1"/>
            <a:r>
              <a:rPr lang="ar-SA" dirty="0"/>
              <a:t>الاتجاه السائد الآن في الأوساط القضائية وهيئات الرقابة المالية ولدى رجال المال والأعمال، أن شركات المراجعة يجب أن تتمكن من اكتشاف الغش والتلاعب والتصرفات غير القانونية إذ أنه من مبررات </a:t>
            </a:r>
            <a:r>
              <a:rPr lang="ar-SA" dirty="0" smtClean="0"/>
              <a:t>وجودها ( </a:t>
            </a:r>
            <a:r>
              <a:rPr lang="en-US" dirty="0" smtClean="0"/>
              <a:t>(SAS 99</a:t>
            </a:r>
            <a:endParaRPr lang="ar-SA" dirty="0" smtClean="0"/>
          </a:p>
          <a:p>
            <a:r>
              <a:rPr lang="ar-SA" dirty="0" smtClean="0"/>
              <a:t> عند </a:t>
            </a:r>
            <a:r>
              <a:rPr lang="ar-SA" dirty="0"/>
              <a:t>تخطيطه لعملية </a:t>
            </a:r>
            <a:r>
              <a:rPr lang="ar-SA" dirty="0" smtClean="0"/>
              <a:t>الفحص لابد للمراجع من ان </a:t>
            </a:r>
            <a:r>
              <a:rPr lang="ar-SA" dirty="0" smtClean="0"/>
              <a:t>يمارس </a:t>
            </a:r>
            <a:r>
              <a:rPr lang="ar-SA" b="1" dirty="0" smtClean="0"/>
              <a:t>الشك المهني </a:t>
            </a:r>
          </a:p>
          <a:p>
            <a:pPr lvl="1"/>
            <a:r>
              <a:rPr lang="ar-SA" dirty="0" smtClean="0"/>
              <a:t>هو تقييم </a:t>
            </a:r>
            <a:r>
              <a:rPr lang="ar-SA" dirty="0"/>
              <a:t>المراقب لمدى سلامة أدلة المراجعة التي تم الحصول عليها ويكون منتبها إلى أدلة المراجعة المتعارضة ويتساءل عن مدى مصداقية المستندات أو إقرارات الإدارة</a:t>
            </a:r>
          </a:p>
        </p:txBody>
      </p:sp>
    </p:spTree>
    <p:extLst>
      <p:ext uri="{BB962C8B-B14F-4D97-AF65-F5344CB8AC3E}">
        <p14:creationId xmlns:p14="http://schemas.microsoft.com/office/powerpoint/2010/main" val="614051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900336"/>
          </a:xfrm>
        </p:spPr>
        <p:txBody>
          <a:bodyPr>
            <a:noAutofit/>
          </a:bodyPr>
          <a:lstStyle/>
          <a:p>
            <a:r>
              <a:rPr lang="ar-SA" sz="4800" dirty="0">
                <a:effectLst/>
              </a:rPr>
              <a:t>أهم الوسائل للحد من </a:t>
            </a:r>
            <a:r>
              <a:rPr lang="ar-SA" sz="4800" dirty="0" smtClean="0">
                <a:effectLst/>
              </a:rPr>
              <a:t>الغش والأخطاء </a:t>
            </a:r>
            <a:r>
              <a:rPr lang="ar-SA" sz="4800" dirty="0">
                <a:effectLst/>
              </a:rPr>
              <a:t>والتلاعب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312136"/>
          </a:xfrm>
        </p:spPr>
        <p:txBody>
          <a:bodyPr>
            <a:normAutofit/>
          </a:bodyPr>
          <a:lstStyle/>
          <a:p>
            <a:r>
              <a:rPr lang="ar-SA" sz="2800" dirty="0" smtClean="0"/>
              <a:t>أهمها نظام </a:t>
            </a:r>
            <a:r>
              <a:rPr lang="ar-SA" sz="2800" dirty="0"/>
              <a:t>فعال وقوي للرقابة الداخلية</a:t>
            </a:r>
            <a:endParaRPr lang="ar-SA" sz="2800" dirty="0" smtClean="0"/>
          </a:p>
          <a:p>
            <a:pPr lvl="1"/>
            <a:r>
              <a:rPr lang="ar-SA" sz="2000" dirty="0" smtClean="0"/>
              <a:t>إنشاء </a:t>
            </a:r>
            <a:r>
              <a:rPr lang="ar-SA" sz="2000" dirty="0"/>
              <a:t>نظام فعال وقوي للرقابة الداخلية للشركة,يعمل على منع </a:t>
            </a:r>
            <a:r>
              <a:rPr lang="ar-SA" sz="2000" dirty="0" smtClean="0"/>
              <a:t>وسرعة اكتشاف </a:t>
            </a:r>
            <a:r>
              <a:rPr lang="ar-SA" sz="2000" dirty="0"/>
              <a:t>الأخطاء </a:t>
            </a:r>
            <a:r>
              <a:rPr lang="ar-SA" sz="2000" dirty="0" smtClean="0"/>
              <a:t>والغش</a:t>
            </a:r>
          </a:p>
          <a:p>
            <a:pPr lvl="2"/>
            <a:r>
              <a:rPr lang="ar-SA" sz="1800" b="1" dirty="0" smtClean="0"/>
              <a:t>إدارة </a:t>
            </a:r>
            <a:r>
              <a:rPr lang="ar-SA" sz="1800" b="1" dirty="0"/>
              <a:t>المشروع </a:t>
            </a:r>
            <a:r>
              <a:rPr lang="ar-SA" sz="1800" dirty="0"/>
              <a:t>هي المسئولة عن إنشاء نظام سليم للرقابة </a:t>
            </a:r>
            <a:r>
              <a:rPr lang="ar-SA" sz="1800" dirty="0" smtClean="0"/>
              <a:t>الداخلية </a:t>
            </a:r>
            <a:r>
              <a:rPr lang="ar-SA" sz="1800" b="1" u="sng" dirty="0" smtClean="0"/>
              <a:t>و</a:t>
            </a:r>
            <a:r>
              <a:rPr lang="ar-SA" sz="1800" dirty="0" smtClean="0"/>
              <a:t>المحافظة </a:t>
            </a:r>
            <a:r>
              <a:rPr lang="ar-SA" sz="1800" dirty="0"/>
              <a:t>على هذا النظام والتأكد من سلامة تطبيقه.</a:t>
            </a:r>
          </a:p>
          <a:p>
            <a:pPr lvl="2"/>
            <a:r>
              <a:rPr lang="ar-SA" sz="1800" b="1" dirty="0"/>
              <a:t>المراجع </a:t>
            </a:r>
            <a:r>
              <a:rPr lang="ar-SA" sz="1800" dirty="0"/>
              <a:t>يقوم بفحص وتقويم نظام الرقابة الداخلية كأساس للاعتماد عليها </a:t>
            </a:r>
            <a:r>
              <a:rPr lang="ar-SA" sz="1800" dirty="0" smtClean="0"/>
              <a:t>في تحديد </a:t>
            </a:r>
            <a:r>
              <a:rPr lang="ar-SA" sz="1800" dirty="0"/>
              <a:t>طبيعة وتوقيت ومدى اختبارات المراجعة التي سيقوم بها </a:t>
            </a:r>
            <a:r>
              <a:rPr lang="ar-SA" sz="1800" dirty="0" smtClean="0"/>
              <a:t>.</a:t>
            </a:r>
            <a:endParaRPr lang="ar-SA" sz="1800" dirty="0"/>
          </a:p>
        </p:txBody>
      </p:sp>
    </p:spTree>
    <p:extLst>
      <p:ext uri="{BB962C8B-B14F-4D97-AF65-F5344CB8AC3E}">
        <p14:creationId xmlns:p14="http://schemas.microsoft.com/office/powerpoint/2010/main" val="374836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dirty="0">
                <a:effectLst/>
              </a:rPr>
              <a:t>أهم الوسائل للحد من </a:t>
            </a:r>
            <a:r>
              <a:rPr lang="ar-SA" sz="4800" dirty="0" smtClean="0">
                <a:effectLst/>
              </a:rPr>
              <a:t>الغش والأخطاء </a:t>
            </a:r>
            <a:r>
              <a:rPr lang="ar-SA" sz="4800" dirty="0">
                <a:effectLst/>
              </a:rPr>
              <a:t>والتلاعب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هناك نوعان الاختبارات </a:t>
            </a:r>
            <a:r>
              <a:rPr lang="ar-SA" dirty="0" smtClean="0"/>
              <a:t>يقوم </a:t>
            </a:r>
            <a:r>
              <a:rPr lang="ar-SA" dirty="0"/>
              <a:t>بها المراجع </a:t>
            </a:r>
          </a:p>
          <a:p>
            <a:pPr marL="731520" lvl="1" indent="-457200">
              <a:buFont typeface="+mj-lt"/>
              <a:buAutoNum type="arabicPeriod"/>
            </a:pPr>
            <a:r>
              <a:rPr lang="ar-SA" dirty="0"/>
              <a:t>اختبارات الرقابة : لتحديد مدى قوة وفاعلية نظام الرقابة الداخلية للشركة والتي في ضوئها يتحدد النوع الثاني من الاختبارات.</a:t>
            </a:r>
          </a:p>
          <a:p>
            <a:pPr marL="731520" lvl="1" indent="-457200">
              <a:buFont typeface="+mj-lt"/>
              <a:buAutoNum type="arabicPeriod"/>
            </a:pPr>
            <a:r>
              <a:rPr lang="ar-SA" dirty="0"/>
              <a:t> اختبارات التحقق للعمليات والأرصدة: في ضوء نتائج اختبارات الرقابة يحدد المراجع طبيعة وتوقيت ومدى اختبارات التحقق من العمليات والأرصدة الواردة في القوائم </a:t>
            </a:r>
            <a:r>
              <a:rPr lang="ar-SA" dirty="0" smtClean="0"/>
              <a:t>المالية</a:t>
            </a:r>
            <a:endParaRPr lang="ar-SA" dirty="0" smtClean="0"/>
          </a:p>
          <a:p>
            <a:r>
              <a:rPr lang="ar-SA" dirty="0" smtClean="0"/>
              <a:t>خلال </a:t>
            </a:r>
            <a:r>
              <a:rPr lang="ar-SA" dirty="0" smtClean="0"/>
              <a:t>كلا </a:t>
            </a:r>
            <a:r>
              <a:rPr lang="ar-SA" dirty="0"/>
              <a:t>النوعان يجب أن يحافظ المراجع على </a:t>
            </a:r>
            <a:r>
              <a:rPr lang="ar-SA" dirty="0" smtClean="0"/>
              <a:t>الشك المهني</a:t>
            </a:r>
          </a:p>
          <a:p>
            <a:pPr lvl="1"/>
            <a:r>
              <a:rPr lang="ar-SA" dirty="0" smtClean="0"/>
              <a:t>إذا </a:t>
            </a:r>
            <a:r>
              <a:rPr lang="ar-SA" dirty="0"/>
              <a:t>شك المراجع بأمر ما يجب عليه أن يتحقق حتى يزيل هذا الشك.</a:t>
            </a:r>
          </a:p>
          <a:p>
            <a:r>
              <a:rPr lang="ar-SA" dirty="0" smtClean="0"/>
              <a:t> وجود </a:t>
            </a:r>
            <a:r>
              <a:rPr lang="ar-SA" dirty="0"/>
              <a:t>نظام رقابة داخلية قوي وفعال وحده لا يكفي لمنع </a:t>
            </a:r>
            <a:r>
              <a:rPr lang="ar-SA" dirty="0" smtClean="0"/>
              <a:t>الأخطاء والغش . إنما </a:t>
            </a:r>
            <a:r>
              <a:rPr lang="ar-SA" dirty="0"/>
              <a:t>يجب أن يرتبط ذلك بكفاءة ونزاهة موظفين و </a:t>
            </a:r>
            <a:r>
              <a:rPr lang="ar-SA" dirty="0" smtClean="0"/>
              <a:t>إدارة الشركة</a:t>
            </a:r>
          </a:p>
          <a:p>
            <a:pPr lvl="1"/>
            <a:r>
              <a:rPr lang="ar-SA" dirty="0"/>
              <a:t>نظام رقابة داخلية قوي </a:t>
            </a:r>
            <a:r>
              <a:rPr lang="ar-SA" dirty="0" smtClean="0"/>
              <a:t>وفعال + </a:t>
            </a:r>
            <a:r>
              <a:rPr lang="ar-SA" dirty="0"/>
              <a:t>موظفين و إدارة </a:t>
            </a:r>
            <a:r>
              <a:rPr lang="ar-SA" dirty="0" smtClean="0"/>
              <a:t>نزيه و فعاله = المزيج </a:t>
            </a:r>
            <a:r>
              <a:rPr lang="ar-SA" dirty="0" smtClean="0"/>
              <a:t>الامثل</a:t>
            </a:r>
          </a:p>
          <a:p>
            <a:pPr lvl="1"/>
            <a:endParaRPr lang="ar-SA" dirty="0"/>
          </a:p>
          <a:p>
            <a:pPr lvl="1"/>
            <a:r>
              <a:rPr lang="ar-SA" dirty="0">
                <a:solidFill>
                  <a:srgbClr val="FF0000"/>
                </a:solidFill>
              </a:rPr>
              <a:t>لماذا لا يكفي وجود نظام فعال للرقابة الداخلية وحده لمنع الغش والأخطاء؟</a:t>
            </a:r>
          </a:p>
          <a:p>
            <a:pPr lv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100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>
                <a:effectLst/>
              </a:rPr>
              <a:t>أهم الوسائل للحد من الغش والأخطاء والتلاعب</a:t>
            </a:r>
            <a:endParaRPr lang="ar-SA" sz="48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في حالة شك المراجع في احتمال </a:t>
            </a:r>
            <a:r>
              <a:rPr lang="ar-SA" dirty="0"/>
              <a:t>وجود غش </a:t>
            </a:r>
            <a:r>
              <a:rPr lang="ar-SA" dirty="0" smtClean="0"/>
              <a:t>أو أخطاء ما الإجراء </a:t>
            </a:r>
            <a:r>
              <a:rPr lang="ar-SA" dirty="0"/>
              <a:t>الذي </a:t>
            </a:r>
            <a:r>
              <a:rPr lang="ar-SA" dirty="0" smtClean="0"/>
              <a:t>الواجب اتباعه ؟</a:t>
            </a:r>
            <a:endParaRPr lang="ar-SA" dirty="0"/>
          </a:p>
          <a:p>
            <a:pPr lvl="1"/>
            <a:r>
              <a:rPr lang="ar-SA" b="1" dirty="0"/>
              <a:t>المرحلة الأولى: </a:t>
            </a:r>
            <a:r>
              <a:rPr lang="ar-SA" dirty="0"/>
              <a:t>توسيع اختبارات التحقق للعمليات </a:t>
            </a:r>
            <a:r>
              <a:rPr lang="ar-SA" dirty="0" smtClean="0"/>
              <a:t>والأرصدة</a:t>
            </a:r>
          </a:p>
          <a:p>
            <a:pPr lvl="2"/>
            <a:r>
              <a:rPr lang="ar-SA" dirty="0" smtClean="0"/>
              <a:t>يجري </a:t>
            </a:r>
            <a:r>
              <a:rPr lang="ar-SA" dirty="0"/>
              <a:t>فحص </a:t>
            </a:r>
            <a:r>
              <a:rPr lang="ar-SA" dirty="0" smtClean="0"/>
              <a:t>إضافي حتى </a:t>
            </a:r>
            <a:r>
              <a:rPr lang="ar-SA" dirty="0"/>
              <a:t>يتأكد من عدم وجود غش أو </a:t>
            </a:r>
            <a:r>
              <a:rPr lang="ar-SA" dirty="0" smtClean="0"/>
              <a:t>أخطاء.</a:t>
            </a:r>
          </a:p>
          <a:p>
            <a:pPr lvl="2"/>
            <a:r>
              <a:rPr lang="ar-SA" dirty="0" smtClean="0"/>
              <a:t>في حالة وجود </a:t>
            </a:r>
            <a:r>
              <a:rPr lang="ar-SA" dirty="0"/>
              <a:t>أخطاء </a:t>
            </a:r>
            <a:r>
              <a:rPr lang="ar-SA" dirty="0" smtClean="0"/>
              <a:t>وغش ينتقل للمرحلة الثانية </a:t>
            </a:r>
          </a:p>
          <a:p>
            <a:pPr lvl="1"/>
            <a:r>
              <a:rPr lang="ar-SA" dirty="0" smtClean="0"/>
              <a:t> </a:t>
            </a:r>
            <a:r>
              <a:rPr lang="ar-SA" b="1" dirty="0" smtClean="0"/>
              <a:t>المرحلة </a:t>
            </a:r>
            <a:r>
              <a:rPr lang="ar-SA" b="1" dirty="0"/>
              <a:t>الثانية: </a:t>
            </a:r>
            <a:r>
              <a:rPr lang="ar-SA" dirty="0"/>
              <a:t>يقوم المراجع بتبليغ مجلس الإدارة أو لجنة المراجعة في </a:t>
            </a:r>
            <a:r>
              <a:rPr lang="ar-SA" dirty="0" smtClean="0"/>
              <a:t>الشركة بضرورة </a:t>
            </a:r>
            <a:r>
              <a:rPr lang="ar-SA" dirty="0"/>
              <a:t>تصحيح </a:t>
            </a:r>
            <a:r>
              <a:rPr lang="ar-SA" dirty="0" smtClean="0"/>
              <a:t>الأخطاء</a:t>
            </a:r>
          </a:p>
          <a:p>
            <a:pPr lvl="2"/>
            <a:r>
              <a:rPr lang="ar-SA" dirty="0" smtClean="0"/>
              <a:t> اذا صححت </a:t>
            </a:r>
            <a:r>
              <a:rPr lang="ar-SA" dirty="0"/>
              <a:t>الإدارة الأخطاء في هذه الحالة </a:t>
            </a:r>
            <a:r>
              <a:rPr lang="ar-SA" dirty="0" smtClean="0"/>
              <a:t>يكتفي المراجع </a:t>
            </a:r>
            <a:r>
              <a:rPr lang="ar-SA" dirty="0"/>
              <a:t>بتقرير نظيف.</a:t>
            </a:r>
          </a:p>
          <a:p>
            <a:pPr lvl="2"/>
            <a:r>
              <a:rPr lang="ar-SA" dirty="0"/>
              <a:t>إذا امتنعت الإدارة عن تصحيح الأخطاء في هذه الحالة على المراجع أن يحدد </a:t>
            </a:r>
            <a:r>
              <a:rPr lang="ar-SA" dirty="0" smtClean="0"/>
              <a:t>مدى الأهمية </a:t>
            </a:r>
            <a:r>
              <a:rPr lang="ar-SA" dirty="0"/>
              <a:t>النسبية لهذه الأخطاء .</a:t>
            </a:r>
          </a:p>
          <a:p>
            <a:pPr lvl="3"/>
            <a:r>
              <a:rPr lang="ar-SA" dirty="0" smtClean="0"/>
              <a:t>الأهمية </a:t>
            </a:r>
            <a:r>
              <a:rPr lang="ar-SA" dirty="0"/>
              <a:t>النسبية </a:t>
            </a:r>
            <a:r>
              <a:rPr lang="ar-SA" dirty="0" smtClean="0"/>
              <a:t>مهمه  </a:t>
            </a:r>
            <a:r>
              <a:rPr lang="ar-SA" dirty="0"/>
              <a:t>يصدر تقرير </a:t>
            </a:r>
            <a:r>
              <a:rPr lang="ar-SA" dirty="0" smtClean="0"/>
              <a:t>متحفظ</a:t>
            </a:r>
            <a:endParaRPr lang="ar-SA" dirty="0"/>
          </a:p>
          <a:p>
            <a:pPr lvl="3"/>
            <a:r>
              <a:rPr lang="ar-SA" dirty="0" smtClean="0"/>
              <a:t>الأهمية </a:t>
            </a:r>
            <a:r>
              <a:rPr lang="ar-SA" dirty="0"/>
              <a:t>النسبية </a:t>
            </a:r>
            <a:r>
              <a:rPr lang="ar-SA" dirty="0" smtClean="0"/>
              <a:t>عالية </a:t>
            </a:r>
            <a:r>
              <a:rPr lang="ar-SA" dirty="0"/>
              <a:t>بصورة كبيرة </a:t>
            </a:r>
            <a:r>
              <a:rPr lang="ar-SA" dirty="0" smtClean="0"/>
              <a:t>والمراجع </a:t>
            </a:r>
            <a:r>
              <a:rPr lang="ar-SA" dirty="0"/>
              <a:t>ليس متأكد من وقوع </a:t>
            </a:r>
            <a:r>
              <a:rPr lang="ar-SA" dirty="0" smtClean="0"/>
              <a:t>الخطأ فإن </a:t>
            </a:r>
            <a:r>
              <a:rPr lang="ar-SA" dirty="0"/>
              <a:t>المراجع يمتنع عن إبداء </a:t>
            </a:r>
            <a:r>
              <a:rPr lang="ar-SA" dirty="0" smtClean="0"/>
              <a:t>الرأي</a:t>
            </a:r>
            <a:endParaRPr lang="ar-SA" dirty="0"/>
          </a:p>
          <a:p>
            <a:pPr lvl="3"/>
            <a:r>
              <a:rPr lang="ar-SA" dirty="0" smtClean="0"/>
              <a:t>الأهمية </a:t>
            </a:r>
            <a:r>
              <a:rPr lang="ar-SA" dirty="0"/>
              <a:t>النسبية </a:t>
            </a:r>
            <a:r>
              <a:rPr lang="ar-SA" dirty="0" smtClean="0"/>
              <a:t>عالية  </a:t>
            </a:r>
            <a:r>
              <a:rPr lang="ar-SA" dirty="0"/>
              <a:t>بصورة </a:t>
            </a:r>
            <a:r>
              <a:rPr lang="ar-SA" dirty="0" smtClean="0"/>
              <a:t>كبيرة,والمراجع </a:t>
            </a:r>
            <a:r>
              <a:rPr lang="ar-SA" dirty="0"/>
              <a:t>متأكد من وقوع </a:t>
            </a:r>
            <a:r>
              <a:rPr lang="ar-SA" dirty="0" smtClean="0"/>
              <a:t>الخطأ فإن </a:t>
            </a:r>
            <a:r>
              <a:rPr lang="ar-SA" dirty="0" smtClean="0"/>
              <a:t>المراجع </a:t>
            </a:r>
            <a:r>
              <a:rPr lang="ar-SA" dirty="0"/>
              <a:t>يصدر تقرير </a:t>
            </a:r>
            <a:r>
              <a:rPr lang="ar-SA" dirty="0" smtClean="0"/>
              <a:t>سلبي/معارض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68957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dirty="0">
                <a:effectLst/>
              </a:rPr>
              <a:t>وسائل الحد من </a:t>
            </a:r>
            <a:r>
              <a:rPr lang="ar-SA" sz="4800" dirty="0" smtClean="0">
                <a:effectLst/>
              </a:rPr>
              <a:t>المسؤولية القانونية للمراجع</a:t>
            </a:r>
            <a:endParaRPr lang="ar-SA" sz="48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/>
              <a:t>هناك إجراءات كثيرة يقوم بها المراجع لحماية نفسه من </a:t>
            </a:r>
            <a:r>
              <a:rPr lang="ar-SA" dirty="0" smtClean="0"/>
              <a:t>المسؤولية.</a:t>
            </a:r>
          </a:p>
          <a:p>
            <a:pPr marL="731520" lvl="1" indent="-457200">
              <a:buFont typeface="+mj-lt"/>
              <a:buAutoNum type="arabicPeriod"/>
            </a:pPr>
            <a:r>
              <a:rPr lang="ar-SA" b="1" dirty="0" smtClean="0"/>
              <a:t>توثيق جميع إجراءات المراجعة.</a:t>
            </a:r>
          </a:p>
          <a:p>
            <a:pPr marL="731520" lvl="1" indent="-457200">
              <a:buFont typeface="+mj-lt"/>
              <a:buAutoNum type="arabicPeriod"/>
            </a:pPr>
            <a:r>
              <a:rPr lang="ar-SA" b="1" dirty="0" smtClean="0"/>
              <a:t>الاستخدام </a:t>
            </a:r>
            <a:r>
              <a:rPr lang="ar-SA" b="1" dirty="0"/>
              <a:t>الجيد لأوراق المراجعة</a:t>
            </a:r>
            <a:r>
              <a:rPr lang="ar-SA" dirty="0" smtClean="0"/>
              <a:t>.</a:t>
            </a:r>
          </a:p>
          <a:p>
            <a:pPr lvl="2"/>
            <a:r>
              <a:rPr lang="ar-SA" dirty="0" smtClean="0"/>
              <a:t>لأنها </a:t>
            </a:r>
            <a:r>
              <a:rPr lang="ar-SA" dirty="0"/>
              <a:t>هي التي تحقق عملية </a:t>
            </a:r>
            <a:r>
              <a:rPr lang="ar-SA" dirty="0" smtClean="0"/>
              <a:t>التوثيق </a:t>
            </a:r>
            <a:r>
              <a:rPr lang="ar-SA" dirty="0" smtClean="0"/>
              <a:t>و تكون في نوعين </a:t>
            </a:r>
            <a:r>
              <a:rPr lang="ar-SA" dirty="0"/>
              <a:t>أساسين من الملفات:</a:t>
            </a:r>
          </a:p>
          <a:p>
            <a:pPr lvl="3"/>
            <a:r>
              <a:rPr lang="ar-SA" dirty="0" smtClean="0"/>
              <a:t>ملف </a:t>
            </a:r>
            <a:r>
              <a:rPr lang="ar-SA" dirty="0"/>
              <a:t>مراجعة </a:t>
            </a:r>
            <a:r>
              <a:rPr lang="ar-SA" dirty="0" smtClean="0"/>
              <a:t>دائم</a:t>
            </a:r>
          </a:p>
          <a:p>
            <a:pPr lvl="3"/>
            <a:r>
              <a:rPr lang="ar-SA" dirty="0" smtClean="0"/>
              <a:t> ملف </a:t>
            </a:r>
            <a:r>
              <a:rPr lang="ar-SA" dirty="0"/>
              <a:t>مراجعة </a:t>
            </a:r>
            <a:r>
              <a:rPr lang="ar-SA" dirty="0" smtClean="0"/>
              <a:t>جاري</a:t>
            </a:r>
            <a:endParaRPr lang="ar-SA" dirty="0"/>
          </a:p>
          <a:p>
            <a:pPr marL="731520" lvl="1" indent="-457200">
              <a:buFont typeface="+mj-lt"/>
              <a:buAutoNum type="arabicPeriod"/>
            </a:pPr>
            <a:r>
              <a:rPr lang="ar-SA" b="1" dirty="0" smtClean="0"/>
              <a:t> </a:t>
            </a:r>
            <a:r>
              <a:rPr lang="ar-SA" b="1" dirty="0"/>
              <a:t>الالتزام بكتابة خطاب التكليف</a:t>
            </a:r>
            <a:r>
              <a:rPr lang="ar-SA" b="1" dirty="0" smtClean="0"/>
              <a:t>.</a:t>
            </a:r>
          </a:p>
          <a:p>
            <a:pPr lvl="2"/>
            <a:r>
              <a:rPr lang="ar-SA" dirty="0" smtClean="0"/>
              <a:t>دائما </a:t>
            </a:r>
            <a:r>
              <a:rPr lang="ar-SA" dirty="0"/>
              <a:t>يحرص المراجع على </a:t>
            </a:r>
            <a:r>
              <a:rPr lang="ar-SA" dirty="0" smtClean="0"/>
              <a:t>الحصول على </a:t>
            </a:r>
            <a:r>
              <a:rPr lang="ar-SA" dirty="0"/>
              <a:t>خطاب التكليف لأن ذلك يحد من مسئولية </a:t>
            </a:r>
            <a:r>
              <a:rPr lang="ar-SA" dirty="0" smtClean="0"/>
              <a:t>المراجع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4772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>
                <a:effectLst/>
              </a:rPr>
              <a:t>وسائل الحد من المسؤولية القانونية للمراجع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88670" lvl="1" indent="-514350">
              <a:buFont typeface="+mj-lt"/>
              <a:buAutoNum type="arabicPeriod" startAt="4"/>
            </a:pPr>
            <a:r>
              <a:rPr lang="ar-SA" b="1" dirty="0" smtClean="0"/>
              <a:t>الحصول </a:t>
            </a:r>
            <a:r>
              <a:rPr lang="ar-SA" b="1" dirty="0"/>
              <a:t>على خطاب من الإدارة</a:t>
            </a:r>
            <a:r>
              <a:rPr lang="ar-SA" b="1" dirty="0" smtClean="0"/>
              <a:t>.</a:t>
            </a:r>
          </a:p>
          <a:p>
            <a:pPr lvl="2"/>
            <a:r>
              <a:rPr lang="ar-SA" dirty="0" smtClean="0"/>
              <a:t> </a:t>
            </a:r>
            <a:r>
              <a:rPr lang="ar-SA" dirty="0"/>
              <a:t>دائماً يتم الحصول على خطاب </a:t>
            </a:r>
            <a:r>
              <a:rPr lang="ar-SA" dirty="0" smtClean="0"/>
              <a:t>من الإدارة </a:t>
            </a:r>
            <a:r>
              <a:rPr lang="ar-SA" dirty="0"/>
              <a:t>في حالة رغبة المراجع في الحصول على أي ضمان.</a:t>
            </a:r>
          </a:p>
          <a:p>
            <a:pPr lvl="2"/>
            <a:r>
              <a:rPr lang="ar-SA" dirty="0"/>
              <a:t>فإذا شك المراجع بوقوع خطأ ولم يتأكد من هذا الشك بإجراءات </a:t>
            </a:r>
            <a:r>
              <a:rPr lang="ar-SA" dirty="0" smtClean="0"/>
              <a:t>المراجعة المعتادة </a:t>
            </a:r>
            <a:r>
              <a:rPr lang="ar-SA" dirty="0"/>
              <a:t>يقوم بالحصول على خطاب من الإدارة بعدم وجود خطأ في </a:t>
            </a:r>
            <a:r>
              <a:rPr lang="ar-SA" dirty="0" smtClean="0"/>
              <a:t>هذا البند</a:t>
            </a:r>
            <a:r>
              <a:rPr lang="ar-SA" dirty="0"/>
              <a:t>.</a:t>
            </a:r>
          </a:p>
          <a:p>
            <a:pPr lvl="3"/>
            <a:r>
              <a:rPr lang="ar-SA" dirty="0" smtClean="0"/>
              <a:t>مثال : إذا </a:t>
            </a:r>
            <a:r>
              <a:rPr lang="ar-SA" dirty="0"/>
              <a:t>لم يستطع المراجع الحصول على مصادقات من العملاء لأي </a:t>
            </a:r>
            <a:r>
              <a:rPr lang="ar-SA" dirty="0" smtClean="0"/>
              <a:t>سبب من </a:t>
            </a:r>
            <a:r>
              <a:rPr lang="ar-SA" dirty="0"/>
              <a:t>الأسباب يقوم بالحصول على خطاب من الإدارة.</a:t>
            </a:r>
          </a:p>
          <a:p>
            <a:pPr marL="788670" lvl="1" indent="-514350">
              <a:buFont typeface="+mj-lt"/>
              <a:buAutoNum type="arabicPeriod" startAt="4"/>
            </a:pPr>
            <a:r>
              <a:rPr lang="ar-SA" b="1" dirty="0" smtClean="0"/>
              <a:t>الحصول </a:t>
            </a:r>
            <a:r>
              <a:rPr lang="ar-SA" b="1" dirty="0"/>
              <a:t>على خدمات المتخصصين. </a:t>
            </a:r>
            <a:endParaRPr lang="ar-SA" b="1" dirty="0" smtClean="0"/>
          </a:p>
          <a:p>
            <a:pPr lvl="2"/>
            <a:r>
              <a:rPr lang="ar-SA" dirty="0" smtClean="0"/>
              <a:t>دائما </a:t>
            </a:r>
            <a:r>
              <a:rPr lang="ar-SA" dirty="0"/>
              <a:t>يحرص المراجع </a:t>
            </a:r>
            <a:r>
              <a:rPr lang="ar-SA" dirty="0" smtClean="0"/>
              <a:t>على الحصول </a:t>
            </a:r>
            <a:r>
              <a:rPr lang="ar-SA" dirty="0"/>
              <a:t>على خدمات المتخصصين وحصوله على شهادة منهم.</a:t>
            </a:r>
          </a:p>
          <a:p>
            <a:pPr marL="788670" lvl="1" indent="-514350">
              <a:buFont typeface="+mj-lt"/>
              <a:buAutoNum type="arabicPeriod" startAt="4"/>
            </a:pPr>
            <a:r>
              <a:rPr lang="ar-SA" b="1" dirty="0" smtClean="0"/>
              <a:t>التأمين </a:t>
            </a:r>
            <a:r>
              <a:rPr lang="ar-SA" b="1" dirty="0"/>
              <a:t>ضد مخاطر </a:t>
            </a:r>
            <a:r>
              <a:rPr lang="ar-SA" b="1" dirty="0" smtClean="0"/>
              <a:t>المسؤولية</a:t>
            </a:r>
          </a:p>
          <a:p>
            <a:pPr marL="1062990" lvl="2" indent="-514350"/>
            <a:r>
              <a:rPr lang="ar-SA" dirty="0" smtClean="0"/>
              <a:t> </a:t>
            </a:r>
            <a:r>
              <a:rPr lang="ar-SA" dirty="0"/>
              <a:t>مكتب المراجعة هو الذي يقوم بالتأمين.</a:t>
            </a:r>
          </a:p>
          <a:p>
            <a:pPr marL="788670" lvl="1" indent="-514350">
              <a:buFont typeface="+mj-lt"/>
              <a:buAutoNum type="arabicPeriod" startAt="4"/>
            </a:pPr>
            <a:r>
              <a:rPr lang="ar-SA" b="1" dirty="0" smtClean="0"/>
              <a:t> </a:t>
            </a:r>
            <a:r>
              <a:rPr lang="ar-SA" b="1" dirty="0"/>
              <a:t>الاستشارات القانونية مع المتخصصين والمحامين وغيرهم</a:t>
            </a:r>
          </a:p>
        </p:txBody>
      </p:sp>
    </p:spTree>
    <p:extLst>
      <p:ext uri="{BB962C8B-B14F-4D97-AF65-F5344CB8AC3E}">
        <p14:creationId xmlns:p14="http://schemas.microsoft.com/office/powerpoint/2010/main" val="307742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المصادر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dirty="0" smtClean="0"/>
              <a:t>المراجعه </a:t>
            </a:r>
            <a:r>
              <a:rPr lang="ar-SA" dirty="0"/>
              <a:t>مدخل متكامل – تأليف ألفين أرينز </a:t>
            </a:r>
            <a:r>
              <a:rPr lang="en-US" dirty="0"/>
              <a:t>Alvin A. </a:t>
            </a:r>
            <a:r>
              <a:rPr lang="en-US" dirty="0" err="1"/>
              <a:t>Arens</a:t>
            </a:r>
            <a:r>
              <a:rPr lang="ar-SA" dirty="0"/>
              <a:t>  و جيمس لوبك </a:t>
            </a:r>
            <a:r>
              <a:rPr lang="en-US" dirty="0"/>
              <a:t>James K. </a:t>
            </a:r>
            <a:r>
              <a:rPr lang="en-US" dirty="0" err="1"/>
              <a:t>Loebbeck</a:t>
            </a:r>
            <a:r>
              <a:rPr lang="en-US" dirty="0"/>
              <a:t> </a:t>
            </a:r>
            <a:r>
              <a:rPr lang="ar-SA" dirty="0"/>
              <a:t> , ترجمه د. محمد الديسطي. دار المريخ للنشر </a:t>
            </a:r>
            <a:endParaRPr lang="en-US" dirty="0"/>
          </a:p>
          <a:p>
            <a:pPr lvl="0"/>
            <a:r>
              <a:rPr lang="ar-SA" dirty="0"/>
              <a:t>المراجعه  , المفاهيم و المعايير و الاجراءات. الدكتور مصطفى عيسى خضير.</a:t>
            </a:r>
            <a:endParaRPr lang="en-US" dirty="0"/>
          </a:p>
          <a:p>
            <a:r>
              <a:rPr lang="ar-SA" dirty="0"/>
              <a:t>ملخصات و ملاحظات أ. هناء المغامس , قسم المحاسبة , جامعه الملك سعود</a:t>
            </a:r>
          </a:p>
        </p:txBody>
      </p:sp>
    </p:spTree>
    <p:extLst>
      <p:ext uri="{BB962C8B-B14F-4D97-AF65-F5344CB8AC3E}">
        <p14:creationId xmlns:p14="http://schemas.microsoft.com/office/powerpoint/2010/main" val="1667943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84784"/>
          </a:xfrm>
        </p:spPr>
        <p:txBody>
          <a:bodyPr/>
          <a:lstStyle/>
          <a:p>
            <a:r>
              <a:rPr lang="ar-SA" sz="4800" dirty="0" smtClean="0">
                <a:effectLst/>
              </a:rPr>
              <a:t>حقائق مؤلمة </a:t>
            </a:r>
            <a:endParaRPr lang="ar-SA" sz="48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ar-SA" sz="2500" spc="50" dirty="0" smtClean="0">
                <a:ln w="11430"/>
              </a:rPr>
              <a:t>تحقيق </a:t>
            </a:r>
            <a:r>
              <a:rPr lang="ar-SA" sz="2500" spc="50" dirty="0">
                <a:ln w="11430"/>
              </a:rPr>
              <a:t>صافي ربح من تنفيذ العديد </a:t>
            </a:r>
            <a:r>
              <a:rPr lang="ar-SA" sz="2500" spc="50" dirty="0" smtClean="0">
                <a:ln w="11430"/>
              </a:rPr>
              <a:t>من عمليات </a:t>
            </a:r>
            <a:r>
              <a:rPr lang="ar-SA" sz="2500" spc="50" dirty="0">
                <a:ln w="11430"/>
              </a:rPr>
              <a:t>المراجعه </a:t>
            </a:r>
            <a:r>
              <a:rPr lang="ar-SA" sz="2500" spc="50" dirty="0" smtClean="0">
                <a:ln w="11430"/>
              </a:rPr>
              <a:t>يعادل تكلفة </a:t>
            </a:r>
            <a:r>
              <a:rPr lang="ar-SA" sz="2500" spc="50" dirty="0">
                <a:ln w="11430"/>
              </a:rPr>
              <a:t>دعوى قضائيه </a:t>
            </a:r>
            <a:r>
              <a:rPr lang="ar-SA" sz="2500" spc="50" dirty="0" smtClean="0">
                <a:ln w="11430"/>
              </a:rPr>
              <a:t>واحدة</a:t>
            </a:r>
          </a:p>
          <a:p>
            <a:pPr lvl="1"/>
            <a:r>
              <a:rPr lang="ar-SA" sz="2500" spc="50" dirty="0" smtClean="0">
                <a:ln w="11430"/>
              </a:rPr>
              <a:t>سابع اكبر شركة محاسبة </a:t>
            </a:r>
            <a:r>
              <a:rPr lang="en-US" sz="2500" spc="50" dirty="0" err="1" smtClean="0">
                <a:ln w="11430"/>
              </a:rPr>
              <a:t>Leventhol</a:t>
            </a:r>
            <a:r>
              <a:rPr lang="en-US" sz="2500" spc="50" dirty="0" smtClean="0">
                <a:ln w="11430"/>
              </a:rPr>
              <a:t> &amp; </a:t>
            </a:r>
            <a:r>
              <a:rPr lang="en-US" sz="2500" spc="50" dirty="0" err="1" smtClean="0">
                <a:ln w="11430"/>
              </a:rPr>
              <a:t>Horwath</a:t>
            </a:r>
            <a:r>
              <a:rPr lang="en-US" sz="2500" spc="50" dirty="0" smtClean="0">
                <a:ln w="11430"/>
              </a:rPr>
              <a:t> </a:t>
            </a:r>
            <a:r>
              <a:rPr lang="ar-SA" sz="2500" spc="50" dirty="0" smtClean="0">
                <a:ln w="11430"/>
              </a:rPr>
              <a:t> اعلنت افلاسها سنة ال90 بسبب ارتفاع عدد القضايا المرفوعه ضدها على اساس التقصير في اداء مسئولياتها المهنية </a:t>
            </a:r>
          </a:p>
          <a:p>
            <a:pPr lvl="1"/>
            <a:r>
              <a:rPr lang="ar-SA" sz="2500" spc="50" dirty="0" smtClean="0">
                <a:ln w="11430"/>
              </a:rPr>
              <a:t>دراسة عام ال94 اظهرت ان 29% من الشركاء و المديرين التاركين للعمل في منشات محاسبية كان بسبب عدم قدرتهم على تحمل التهديد بالتعرض للتقاضي </a:t>
            </a:r>
            <a:endParaRPr lang="en-US" sz="2500" spc="50" dirty="0">
              <a:ln w="11430"/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1210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 smtClean="0">
                <a:effectLst/>
              </a:rPr>
              <a:t> القاعدة الاساسية </a:t>
            </a:r>
            <a:endParaRPr lang="ar-SA" sz="48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إذا </a:t>
            </a:r>
            <a:r>
              <a:rPr lang="ar-SA" dirty="0"/>
              <a:t>التزم المراجع الخارجي بالحدود المهنية في </a:t>
            </a:r>
            <a:r>
              <a:rPr lang="ar-SA" dirty="0" smtClean="0"/>
              <a:t>أدائه لأعماله </a:t>
            </a:r>
            <a:r>
              <a:rPr lang="ar-SA" dirty="0"/>
              <a:t>فإنه لا وجه لمساءلته عن أي تقصير أو </a:t>
            </a:r>
            <a:r>
              <a:rPr lang="ar-SA" dirty="0" smtClean="0"/>
              <a:t>إهمال</a:t>
            </a:r>
          </a:p>
          <a:p>
            <a:r>
              <a:rPr lang="ar-SA" dirty="0" smtClean="0"/>
              <a:t>إذا انحرف عن </a:t>
            </a:r>
            <a:r>
              <a:rPr lang="ar-SA" dirty="0"/>
              <a:t>القواعد المحاسبية أو الأصول المهنية المتفق عليها, فإنه يعتبر </a:t>
            </a:r>
            <a:r>
              <a:rPr lang="ar-SA" dirty="0" smtClean="0"/>
              <a:t>مخلاً بالأمانة المهنية </a:t>
            </a:r>
            <a:r>
              <a:rPr lang="ar-SA" dirty="0"/>
              <a:t>ويتعرض </a:t>
            </a:r>
            <a:r>
              <a:rPr lang="ar-SA" dirty="0" smtClean="0"/>
              <a:t>للمسؤولية </a:t>
            </a:r>
            <a:r>
              <a:rPr lang="ar-SA" dirty="0"/>
              <a:t>التي قد </a:t>
            </a:r>
            <a:r>
              <a:rPr lang="ar-SA" dirty="0" smtClean="0"/>
              <a:t>تكون</a:t>
            </a:r>
          </a:p>
          <a:p>
            <a:pPr lvl="3"/>
            <a:r>
              <a:rPr lang="ar-SA" sz="2000" dirty="0" smtClean="0"/>
              <a:t>تأديبية </a:t>
            </a:r>
            <a:r>
              <a:rPr lang="ar-SA" sz="2000" dirty="0"/>
              <a:t>أو </a:t>
            </a:r>
            <a:endParaRPr lang="ar-SA" sz="2000" dirty="0" smtClean="0"/>
          </a:p>
          <a:p>
            <a:pPr lvl="3"/>
            <a:r>
              <a:rPr lang="ar-SA" sz="2000" dirty="0" smtClean="0"/>
              <a:t>مدنية أو</a:t>
            </a:r>
          </a:p>
          <a:p>
            <a:pPr lvl="3"/>
            <a:r>
              <a:rPr lang="ar-SA" sz="2000" dirty="0" smtClean="0"/>
              <a:t>جنائية.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2120845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 smtClean="0"/>
              <a:t>الفرق بين فشل الاعمال – فشل المراجعه – خطر المراجعه</a:t>
            </a:r>
            <a:endParaRPr lang="ar-SA" sz="4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8316871"/>
              </p:ext>
            </p:extLst>
          </p:nvPr>
        </p:nvGraphicFramePr>
        <p:xfrm>
          <a:off x="467544" y="2348880"/>
          <a:ext cx="8229600" cy="345638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426679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فشل</a:t>
                      </a:r>
                      <a:r>
                        <a:rPr lang="ar-SA" baseline="0" dirty="0" smtClean="0"/>
                        <a:t> الاعمال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فشل المراجعه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خطر المراجعه</a:t>
                      </a:r>
                      <a:endParaRPr lang="ar-SA" dirty="0"/>
                    </a:p>
                  </a:txBody>
                  <a:tcPr/>
                </a:tc>
              </a:tr>
              <a:tr h="3029705">
                <a:tc>
                  <a:txBody>
                    <a:bodyPr/>
                    <a:lstStyle/>
                    <a:p>
                      <a:pPr marL="285750" indent="-285750" algn="ctr" rtl="1">
                        <a:buFontTx/>
                        <a:buChar char="-"/>
                      </a:pPr>
                      <a:r>
                        <a:rPr lang="ar-SA" dirty="0" smtClean="0"/>
                        <a:t>لا تكون الوحدة الاقتصادية قادرة على دفع ديونها او غير</a:t>
                      </a:r>
                      <a:r>
                        <a:rPr lang="ar-SA" baseline="0" dirty="0" smtClean="0"/>
                        <a:t> قادرة على مقابلة توقعات المستثمرين بسبب :</a:t>
                      </a:r>
                    </a:p>
                    <a:p>
                      <a:pPr marL="742950" lvl="1" indent="-285750" algn="ctr" rtl="1">
                        <a:buFontTx/>
                        <a:buChar char="-"/>
                      </a:pPr>
                      <a:r>
                        <a:rPr lang="ar-SA" baseline="0" dirty="0" smtClean="0"/>
                        <a:t>ظروف خارجية ( كساد)</a:t>
                      </a:r>
                    </a:p>
                    <a:p>
                      <a:pPr marL="742950" lvl="1" indent="-285750" algn="ctr" rtl="1">
                        <a:buFontTx/>
                        <a:buChar char="-"/>
                      </a:pPr>
                      <a:r>
                        <a:rPr lang="ar-SA" baseline="0" dirty="0" smtClean="0"/>
                        <a:t>ظروف داخلية ( اتخاذ قرارات غير صائبة) </a:t>
                      </a:r>
                    </a:p>
                    <a:p>
                      <a:pPr marL="742950" lvl="1" indent="-285750" algn="ctr" rtl="1">
                        <a:buFontTx/>
                        <a:buChar char="-"/>
                      </a:pPr>
                      <a:r>
                        <a:rPr lang="ar-SA" baseline="0" dirty="0" smtClean="0"/>
                        <a:t>منافسة غير متوقعه في النشاط التي تعمل به</a:t>
                      </a:r>
                      <a:r>
                        <a:rPr lang="ar-SA" dirty="0" smtClean="0"/>
                        <a:t>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- يصدر المراجع تقرير خاطئ نتيجة عدم تطبيق متطلبات</a:t>
                      </a:r>
                      <a:r>
                        <a:rPr lang="ar-SA" baseline="0" dirty="0" smtClean="0"/>
                        <a:t> معايير المراجعه المتعارف عليها </a:t>
                      </a:r>
                    </a:p>
                    <a:p>
                      <a:pPr algn="ctr" rtl="1"/>
                      <a:r>
                        <a:rPr lang="ar-SA" baseline="0" dirty="0" smtClean="0"/>
                        <a:t>- مثال : تعيين مراجعين غير اكفاء </a:t>
                      </a:r>
                      <a:r>
                        <a:rPr lang="ar-SA" dirty="0" smtClean="0"/>
                        <a:t>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- الخطر في ان</a:t>
                      </a:r>
                      <a:r>
                        <a:rPr lang="ar-SA" baseline="0" dirty="0" smtClean="0"/>
                        <a:t> المراجعه لن تؤدي الى كشف كافة التحريفات الجوهرية حتى في ظل الالتزام بمعايير المراجعه المتعارف عليها</a:t>
                      </a:r>
                    </a:p>
                    <a:p>
                      <a:pPr algn="ctr" rtl="1"/>
                      <a:endParaRPr lang="ar-SA" baseline="0" dirty="0" smtClean="0"/>
                    </a:p>
                    <a:p>
                      <a:pPr algn="ctr" rtl="1"/>
                      <a:endParaRPr lang="ar-SA" baseline="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902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>
                <a:effectLst/>
              </a:rPr>
              <a:t>أنواع </a:t>
            </a:r>
            <a:r>
              <a:rPr lang="ar-SA" sz="4800" dirty="0" smtClean="0">
                <a:effectLst/>
              </a:rPr>
              <a:t>مسؤولية المراجع</a:t>
            </a:r>
            <a:endParaRPr lang="ar-SA" sz="48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/>
          <a:lstStyle/>
          <a:p>
            <a:r>
              <a:rPr lang="ar-SA" dirty="0" smtClean="0"/>
              <a:t>المراجع مسؤول أمام </a:t>
            </a:r>
            <a:r>
              <a:rPr lang="ar-SA" u="sng" dirty="0" smtClean="0"/>
              <a:t>العميل</a:t>
            </a:r>
            <a:r>
              <a:rPr lang="ar-SA" dirty="0" smtClean="0"/>
              <a:t> ومسؤول أمام </a:t>
            </a:r>
            <a:r>
              <a:rPr lang="ar-SA" u="sng" dirty="0" smtClean="0"/>
              <a:t>الغير</a:t>
            </a:r>
            <a:endParaRPr lang="ar-SA" dirty="0" smtClean="0"/>
          </a:p>
          <a:p>
            <a:r>
              <a:rPr lang="ar-SA" dirty="0" smtClean="0"/>
              <a:t>أنواع المسؤولية </a:t>
            </a:r>
            <a:r>
              <a:rPr lang="ar-SA" dirty="0"/>
              <a:t>على </a:t>
            </a:r>
            <a:r>
              <a:rPr lang="ar-SA" dirty="0" smtClean="0"/>
              <a:t>المراجع</a:t>
            </a:r>
          </a:p>
          <a:p>
            <a:pPr marL="1188720" lvl="2" indent="-514350">
              <a:buFont typeface="+mj-lt"/>
              <a:buAutoNum type="arabicPeriod"/>
            </a:pPr>
            <a:r>
              <a:rPr lang="ar-SA" sz="2000" dirty="0" smtClean="0"/>
              <a:t>مسؤولية تأديبية</a:t>
            </a:r>
          </a:p>
          <a:p>
            <a:pPr marL="1188720" lvl="2" indent="-514350">
              <a:buFont typeface="+mj-lt"/>
              <a:buAutoNum type="arabicPeriod"/>
            </a:pPr>
            <a:r>
              <a:rPr lang="ar-SA" sz="2000" dirty="0" smtClean="0"/>
              <a:t>مسؤولية مدنية</a:t>
            </a:r>
            <a:endParaRPr lang="ar-SA" sz="2000" dirty="0"/>
          </a:p>
          <a:p>
            <a:pPr marL="1188720" lvl="2" indent="-514350">
              <a:buFont typeface="+mj-lt"/>
              <a:buAutoNum type="arabicPeriod"/>
            </a:pPr>
            <a:r>
              <a:rPr lang="ar-SA" sz="2000" dirty="0" smtClean="0"/>
              <a:t>مسؤولية جنائية</a:t>
            </a:r>
            <a:endParaRPr lang="ar-SA" sz="2000" dirty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1267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 smtClean="0">
                <a:effectLst/>
              </a:rPr>
              <a:t>أولا : المسؤولية التأديبية</a:t>
            </a:r>
            <a:endParaRPr lang="ar-SA" sz="48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هي </a:t>
            </a:r>
            <a:r>
              <a:rPr lang="ar-SA" dirty="0" smtClean="0"/>
              <a:t>المسؤولية </a:t>
            </a:r>
            <a:r>
              <a:rPr lang="ar-SA" dirty="0"/>
              <a:t>تجاه المهنة </a:t>
            </a:r>
            <a:r>
              <a:rPr lang="ar-SA" dirty="0" smtClean="0"/>
              <a:t>لذا </a:t>
            </a:r>
            <a:r>
              <a:rPr lang="ar-SA" dirty="0"/>
              <a:t>يطلق عليها </a:t>
            </a:r>
            <a:r>
              <a:rPr lang="ar-SA" dirty="0" smtClean="0"/>
              <a:t>المسؤولية المهنية ايضا</a:t>
            </a:r>
          </a:p>
          <a:p>
            <a:r>
              <a:rPr lang="ar-SA" dirty="0" smtClean="0"/>
              <a:t>تكون تجاه </a:t>
            </a:r>
            <a:r>
              <a:rPr lang="ar-SA" dirty="0"/>
              <a:t>المنظمة المهنية التي قامت بالتصريح للمراجع بأداء </a:t>
            </a:r>
            <a:r>
              <a:rPr lang="ar-SA" dirty="0" smtClean="0"/>
              <a:t>المهنة</a:t>
            </a:r>
            <a:endParaRPr lang="ar-SA" dirty="0"/>
          </a:p>
          <a:p>
            <a:r>
              <a:rPr lang="ar-SA" dirty="0" smtClean="0"/>
              <a:t>أي </a:t>
            </a:r>
            <a:r>
              <a:rPr lang="ar-SA" dirty="0"/>
              <a:t>مخالفة تأديبية للمراجع تكون نتيجة مخالفته </a:t>
            </a:r>
            <a:r>
              <a:rPr lang="ar-SA" dirty="0" smtClean="0"/>
              <a:t>لقواعد </a:t>
            </a:r>
            <a:r>
              <a:rPr lang="ar-SA" dirty="0"/>
              <a:t>الرقابة </a:t>
            </a:r>
            <a:r>
              <a:rPr lang="ar-SA" dirty="0" smtClean="0"/>
              <a:t>النوعية او مخالفته لميثاق السلوك المهني</a:t>
            </a:r>
          </a:p>
          <a:p>
            <a:pPr lvl="1"/>
            <a:r>
              <a:rPr lang="ar-SA" dirty="0" smtClean="0"/>
              <a:t>في الميثاق المهني مستوى </a:t>
            </a:r>
            <a:r>
              <a:rPr lang="ar-SA" dirty="0"/>
              <a:t>قواعد السلوك المهني </a:t>
            </a:r>
            <a:r>
              <a:rPr lang="ar-SA" dirty="0" smtClean="0"/>
              <a:t>هو المستوى الملزم لاي مراجع و الذي بمخالفة اي قاعده منه يعرض المراجع نفسه للمسئولية التأديبية.</a:t>
            </a:r>
          </a:p>
          <a:p>
            <a:pPr lvl="1"/>
            <a:endParaRPr lang="ar-SA" dirty="0"/>
          </a:p>
          <a:p>
            <a:pPr lv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7780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>
                <a:effectLst/>
              </a:rPr>
              <a:t>أولا : المسؤولية التأديبية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/>
          </a:bodyPr>
          <a:lstStyle/>
          <a:p>
            <a:r>
              <a:rPr lang="ar-SA" dirty="0" smtClean="0"/>
              <a:t>العقوبات </a:t>
            </a:r>
            <a:r>
              <a:rPr lang="ar-SA" dirty="0"/>
              <a:t>التأديبية التي تقع على </a:t>
            </a:r>
            <a:r>
              <a:rPr lang="ar-SA" dirty="0" smtClean="0"/>
              <a:t>المراجع :</a:t>
            </a:r>
            <a:endParaRPr lang="ar-SA" dirty="0"/>
          </a:p>
          <a:p>
            <a:pPr marL="731520" lvl="1" indent="-457200">
              <a:buFont typeface="+mj-lt"/>
              <a:buAutoNum type="arabicPeriod"/>
            </a:pPr>
            <a:r>
              <a:rPr lang="ar-SA" dirty="0" smtClean="0"/>
              <a:t>الوقف </a:t>
            </a:r>
            <a:r>
              <a:rPr lang="ar-SA" dirty="0"/>
              <a:t>عن العمل لفترة زمنية </a:t>
            </a:r>
            <a:r>
              <a:rPr lang="ar-SA" dirty="0" smtClean="0"/>
              <a:t>محددة</a:t>
            </a:r>
            <a:endParaRPr lang="ar-SA" dirty="0"/>
          </a:p>
          <a:p>
            <a:pPr marL="731520" lvl="1" indent="-457200">
              <a:buFont typeface="+mj-lt"/>
              <a:buAutoNum type="arabicPeriod"/>
            </a:pPr>
            <a:r>
              <a:rPr lang="ar-SA" dirty="0" smtClean="0"/>
              <a:t>فرض </a:t>
            </a:r>
            <a:r>
              <a:rPr lang="ar-SA" dirty="0"/>
              <a:t>غرامات على مكتب المراجعة لمخالفته قواعد الرقابة </a:t>
            </a:r>
            <a:r>
              <a:rPr lang="ar-SA" dirty="0" smtClean="0"/>
              <a:t>النوعية وقواعد </a:t>
            </a:r>
            <a:r>
              <a:rPr lang="ar-SA" dirty="0"/>
              <a:t>السلوك المهني.</a:t>
            </a:r>
          </a:p>
          <a:p>
            <a:pPr marL="731520" lvl="1" indent="-457200">
              <a:buFont typeface="+mj-lt"/>
              <a:buAutoNum type="arabicPeriod"/>
            </a:pPr>
            <a:r>
              <a:rPr lang="ar-SA" dirty="0" smtClean="0"/>
              <a:t>لفت انتباه </a:t>
            </a:r>
            <a:r>
              <a:rPr lang="ar-SA" dirty="0"/>
              <a:t>أو لفت </a:t>
            </a:r>
            <a:r>
              <a:rPr lang="ar-SA" dirty="0" smtClean="0"/>
              <a:t>نظر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71437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 smtClean="0">
                <a:effectLst/>
              </a:rPr>
              <a:t>ثانيا : المسؤولية المدنية</a:t>
            </a:r>
            <a:endParaRPr lang="ar-SA" sz="48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r>
              <a:rPr lang="ar-SA" dirty="0"/>
              <a:t>تعني خضوع المراجع لأحكام القانون </a:t>
            </a:r>
            <a:r>
              <a:rPr lang="ar-SA" dirty="0" smtClean="0"/>
              <a:t>المدني</a:t>
            </a:r>
          </a:p>
          <a:p>
            <a:pPr lvl="1"/>
            <a:r>
              <a:rPr lang="ar-SA" dirty="0" smtClean="0"/>
              <a:t>ما الفرق بين القانون المدني و الجنائي ؟</a:t>
            </a:r>
          </a:p>
          <a:p>
            <a:r>
              <a:rPr lang="ar-SA" dirty="0" smtClean="0"/>
              <a:t> قد تنشأ هذه المسؤولية </a:t>
            </a:r>
            <a:r>
              <a:rPr lang="ar-SA" dirty="0"/>
              <a:t>تجاه العميل أو تجاه </a:t>
            </a:r>
            <a:r>
              <a:rPr lang="ar-SA" dirty="0" smtClean="0"/>
              <a:t>الغير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4323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1871</TotalTime>
  <Words>2011</Words>
  <Application>Microsoft Office PowerPoint</Application>
  <PresentationFormat>On-screen Show (4:3)</PresentationFormat>
  <Paragraphs>198</Paragraphs>
  <Slides>27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Executive</vt:lpstr>
      <vt:lpstr>المسؤولية القانونية للمراجع</vt:lpstr>
      <vt:lpstr>الاجندة </vt:lpstr>
      <vt:lpstr>حقائق مؤلمة </vt:lpstr>
      <vt:lpstr> القاعدة الاساسية </vt:lpstr>
      <vt:lpstr>الفرق بين فشل الاعمال – فشل المراجعه – خطر المراجعه</vt:lpstr>
      <vt:lpstr>أنواع مسؤولية المراجع</vt:lpstr>
      <vt:lpstr>أولا : المسؤولية التأديبية</vt:lpstr>
      <vt:lpstr>أولا : المسؤولية التأديبية</vt:lpstr>
      <vt:lpstr>ثانيا : المسؤولية المدنية</vt:lpstr>
      <vt:lpstr>ثانيا : المسؤولية المدنية</vt:lpstr>
      <vt:lpstr>ثانيا : المسؤولية المدنية</vt:lpstr>
      <vt:lpstr>ثانيا : المسؤولية المدنية</vt:lpstr>
      <vt:lpstr>ثانيا : المسؤولية المدنية</vt:lpstr>
      <vt:lpstr>ثانيا : المسؤولية المدنية</vt:lpstr>
      <vt:lpstr>ثانيا : المسؤولية المدنية</vt:lpstr>
      <vt:lpstr>ثانيا : المسؤولية المدنية</vt:lpstr>
      <vt:lpstr>ثانيا : المسؤولية المدنية</vt:lpstr>
      <vt:lpstr>ثانيا : المسؤولية المدنية</vt:lpstr>
      <vt:lpstr> ثالثا :المسؤولية الجنائية</vt:lpstr>
      <vt:lpstr>مسؤولية المراجع عن اكتشاف الغش والأخطاء</vt:lpstr>
      <vt:lpstr>مسؤولية المراجع عن اكتشاف الغش والأخطاء</vt:lpstr>
      <vt:lpstr>أهم الوسائل للحد من الغش والأخطاء والتلاعب</vt:lpstr>
      <vt:lpstr>أهم الوسائل للحد من الغش والأخطاء والتلاعب</vt:lpstr>
      <vt:lpstr>أهم الوسائل للحد من الغش والأخطاء والتلاعب</vt:lpstr>
      <vt:lpstr>وسائل الحد من المسؤولية القانونية للمراجع</vt:lpstr>
      <vt:lpstr>وسائل الحد من المسؤولية القانونية للمراجع</vt:lpstr>
      <vt:lpstr>المصادر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المسئولية القانونية للمراجع</dc:title>
  <dc:creator>kayan albalawi</dc:creator>
  <cp:lastModifiedBy>kayan albalawi</cp:lastModifiedBy>
  <cp:revision>148</cp:revision>
  <dcterms:created xsi:type="dcterms:W3CDTF">2013-10-05T07:18:28Z</dcterms:created>
  <dcterms:modified xsi:type="dcterms:W3CDTF">2014-10-26T20:07:28Z</dcterms:modified>
</cp:coreProperties>
</file>