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8" d="100"/>
          <a:sy n="48" d="100"/>
        </p:scale>
        <p:origin x="-11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2F8E28-45F9-48E0-92CA-1CFD55E6D8E9}" type="datetimeFigureOut">
              <a:rPr lang="ar-SA" smtClean="0"/>
              <a:pPr/>
              <a:t>10/07/1439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EF893F-1B03-4302-BE59-9F948A38333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2F8E28-45F9-48E0-92CA-1CFD55E6D8E9}" type="datetimeFigureOut">
              <a:rPr lang="ar-SA" smtClean="0"/>
              <a:pPr/>
              <a:t>10/07/1439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EF893F-1B03-4302-BE59-9F948A38333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b="1" dirty="0" smtClean="0"/>
              <a:t>الفصل السادس عشر:تحليل التقارير المالية </a:t>
            </a:r>
            <a:endParaRPr lang="ar-SA" b="1" dirty="0"/>
          </a:p>
        </p:txBody>
      </p:sp>
      <p:sp>
        <p:nvSpPr>
          <p:cNvPr id="3" name="عنوان فرعي 2"/>
          <p:cNvSpPr>
            <a:spLocks noGrp="1"/>
          </p:cNvSpPr>
          <p:nvPr>
            <p:ph type="subTitle" idx="1"/>
          </p:nvPr>
        </p:nvSpPr>
        <p:spPr/>
        <p:txBody>
          <a:bodyPr/>
          <a:lstStyle/>
          <a:p>
            <a:r>
              <a:rPr lang="ar-SA" dirty="0" smtClean="0">
                <a:solidFill>
                  <a:schemeClr val="tx1"/>
                </a:solidFill>
              </a:rPr>
              <a:t>سوف يتم التركيز على </a:t>
            </a:r>
          </a:p>
          <a:p>
            <a:r>
              <a:rPr lang="ar-SA" dirty="0" smtClean="0">
                <a:solidFill>
                  <a:schemeClr val="tx1"/>
                </a:solidFill>
              </a:rPr>
              <a:t>1-أنواع التقارير المالية</a:t>
            </a:r>
          </a:p>
          <a:p>
            <a:r>
              <a:rPr lang="ar-SA" dirty="0" smtClean="0">
                <a:solidFill>
                  <a:schemeClr val="tx1"/>
                </a:solidFill>
              </a:rPr>
              <a:t>2-أنواع تحليل التقارير المالية </a:t>
            </a:r>
            <a:endParaRPr lang="ar-SA"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2-</a:t>
            </a:r>
            <a:r>
              <a:rPr lang="ar-SA" dirty="0" smtClean="0">
                <a:solidFill>
                  <a:srgbClr val="00B050"/>
                </a:solidFill>
              </a:rPr>
              <a:t>مقارنة لقائمة الدخل </a:t>
            </a:r>
          </a:p>
          <a:p>
            <a:r>
              <a:rPr lang="ar-SA" dirty="0" smtClean="0"/>
              <a:t>يتم نسبة كل عنصر في قائمة الدخل إلى صافي </a:t>
            </a:r>
            <a:r>
              <a:rPr lang="ar-SA" dirty="0" err="1" smtClean="0"/>
              <a:t>المبيعات </a:t>
            </a:r>
            <a:r>
              <a:rPr lang="ar-SA" dirty="0" smtClean="0"/>
              <a:t>(صافي الإيرادات</a:t>
            </a:r>
            <a:r>
              <a:rPr lang="ar-SA" dirty="0" err="1" smtClean="0"/>
              <a:t>)</a:t>
            </a:r>
            <a:endParaRPr lang="ar-SA" dirty="0" smtClean="0"/>
          </a:p>
          <a:p>
            <a:r>
              <a:rPr lang="ar-SA" dirty="0" smtClean="0"/>
              <a:t>رقم عنصر قائمة </a:t>
            </a:r>
            <a:r>
              <a:rPr lang="ar-SA" dirty="0" err="1" smtClean="0"/>
              <a:t>الدخل       </a:t>
            </a:r>
            <a:r>
              <a:rPr lang="ar-SA" dirty="0" smtClean="0"/>
              <a:t>× 100 </a:t>
            </a:r>
          </a:p>
          <a:p>
            <a:r>
              <a:rPr lang="ar-SA" dirty="0" smtClean="0"/>
              <a:t>صافي المبيعات </a:t>
            </a:r>
            <a:endParaRPr lang="ar-SA" dirty="0"/>
          </a:p>
        </p:txBody>
      </p:sp>
      <p:cxnSp>
        <p:nvCxnSpPr>
          <p:cNvPr id="5" name="رابط مستقيم 4"/>
          <p:cNvCxnSpPr/>
          <p:nvPr/>
        </p:nvCxnSpPr>
        <p:spPr>
          <a:xfrm flipH="1">
            <a:off x="4788024" y="3861048"/>
            <a:ext cx="35283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ثانيا:النسب المالية </a:t>
            </a:r>
            <a:endParaRPr lang="ar-SA" b="1" dirty="0"/>
          </a:p>
        </p:txBody>
      </p:sp>
      <p:sp>
        <p:nvSpPr>
          <p:cNvPr id="3" name="عنصر نائب للمحتوى 2"/>
          <p:cNvSpPr>
            <a:spLocks noGrp="1"/>
          </p:cNvSpPr>
          <p:nvPr>
            <p:ph idx="1"/>
          </p:nvPr>
        </p:nvSpPr>
        <p:spPr/>
        <p:txBody>
          <a:bodyPr/>
          <a:lstStyle/>
          <a:p>
            <a:r>
              <a:rPr lang="ar-SA" dirty="0" smtClean="0"/>
              <a:t>تساعد على التعرف على وضع المنشأة موضع التحليل </a:t>
            </a:r>
          </a:p>
          <a:p>
            <a:r>
              <a:rPr lang="ar-SA" dirty="0" smtClean="0"/>
              <a:t>وأهم النسب </a:t>
            </a:r>
            <a:r>
              <a:rPr lang="ar-SA" dirty="0" err="1" smtClean="0"/>
              <a:t>المالية :</a:t>
            </a:r>
            <a:endParaRPr lang="ar-SA" dirty="0" smtClean="0"/>
          </a:p>
          <a:p>
            <a:r>
              <a:rPr lang="ar-SA" dirty="0">
                <a:solidFill>
                  <a:srgbClr val="00B050"/>
                </a:solidFill>
              </a:rPr>
              <a:t>1</a:t>
            </a:r>
            <a:r>
              <a:rPr lang="ar-SA" dirty="0" smtClean="0">
                <a:solidFill>
                  <a:srgbClr val="00B050"/>
                </a:solidFill>
              </a:rPr>
              <a:t>- نسب السيولة </a:t>
            </a:r>
          </a:p>
          <a:p>
            <a:r>
              <a:rPr lang="ar-SA" dirty="0" smtClean="0">
                <a:solidFill>
                  <a:srgbClr val="00B050"/>
                </a:solidFill>
              </a:rPr>
              <a:t>2-نسب الربحية </a:t>
            </a:r>
          </a:p>
          <a:p>
            <a:r>
              <a:rPr lang="ar-SA" dirty="0" smtClean="0">
                <a:solidFill>
                  <a:srgbClr val="00B050"/>
                </a:solidFill>
              </a:rPr>
              <a:t>3-نسب القدرة على الوفاء بالديون</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0" y="1600200"/>
            <a:ext cx="8686800" cy="4525963"/>
          </a:xfrm>
        </p:spPr>
        <p:txBody>
          <a:bodyPr>
            <a:normAutofit/>
          </a:bodyPr>
          <a:lstStyle/>
          <a:p>
            <a:r>
              <a:rPr lang="ar-SA" b="1" dirty="0" smtClean="0">
                <a:solidFill>
                  <a:srgbClr val="C00000"/>
                </a:solidFill>
              </a:rPr>
              <a:t>نسب </a:t>
            </a:r>
            <a:r>
              <a:rPr lang="ar-SA" b="1" dirty="0" err="1" smtClean="0">
                <a:solidFill>
                  <a:srgbClr val="C00000"/>
                </a:solidFill>
              </a:rPr>
              <a:t>السيولة :</a:t>
            </a:r>
            <a:endParaRPr lang="ar-SA" b="1" dirty="0" smtClean="0">
              <a:solidFill>
                <a:srgbClr val="C00000"/>
              </a:solidFill>
            </a:endParaRPr>
          </a:p>
          <a:p>
            <a:r>
              <a:rPr lang="ar-SA" dirty="0" smtClean="0"/>
              <a:t>تقيس قدرة الشركة على سداد التزاماتها المستحقة في الأجل القصير ومواجهة احتياجاتها النقدية الغير متوقعة </a:t>
            </a:r>
            <a:r>
              <a:rPr lang="ar-SA" dirty="0" err="1" smtClean="0"/>
              <a:t>بإستخدام</a:t>
            </a:r>
            <a:r>
              <a:rPr lang="ar-SA" dirty="0" smtClean="0"/>
              <a:t> أصولها السائلة أو شبه </a:t>
            </a:r>
            <a:r>
              <a:rPr lang="ar-SA" dirty="0" err="1" smtClean="0"/>
              <a:t>السائلة  .</a:t>
            </a:r>
            <a:endParaRPr lang="ar-SA" dirty="0" smtClean="0"/>
          </a:p>
          <a:p>
            <a:r>
              <a:rPr lang="ar-SA" dirty="0" err="1" smtClean="0">
                <a:solidFill>
                  <a:srgbClr val="00B050"/>
                </a:solidFill>
              </a:rPr>
              <a:t>أقسامها:</a:t>
            </a:r>
            <a:endParaRPr lang="ar-SA" dirty="0" smtClean="0">
              <a:solidFill>
                <a:srgbClr val="00B050"/>
              </a:solidFill>
            </a:endParaRPr>
          </a:p>
          <a:p>
            <a:r>
              <a:rPr lang="ar-SA" dirty="0" smtClean="0"/>
              <a:t>1-رأس المال العامل    2-معدل دوران المدينين</a:t>
            </a:r>
          </a:p>
          <a:p>
            <a:r>
              <a:rPr lang="ar-SA" dirty="0" smtClean="0"/>
              <a:t>3-النسبة الجارية </a:t>
            </a:r>
          </a:p>
          <a:p>
            <a:r>
              <a:rPr lang="ar-SA" dirty="0" smtClean="0"/>
              <a:t>4-متوسط عدد الأيام التي تظل فيها الديون قائمة  </a:t>
            </a:r>
          </a:p>
          <a:p>
            <a:endParaRPr lang="ar-SA" dirty="0" smtClean="0"/>
          </a:p>
          <a:p>
            <a:endParaRPr lang="ar-SA" dirty="0" smtClean="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a:p>
            <a:r>
              <a:rPr lang="ar-SA" dirty="0" smtClean="0"/>
              <a:t>5-النسبة السريعة    6- معدل الخصم لتعجيل الدفع</a:t>
            </a:r>
          </a:p>
          <a:p>
            <a:r>
              <a:rPr lang="ar-SA" dirty="0" smtClean="0"/>
              <a:t>7-معدل دوران المخزون</a:t>
            </a:r>
          </a:p>
          <a:p>
            <a:r>
              <a:rPr lang="ar-SA" dirty="0" smtClean="0"/>
              <a:t>8- متوسط عدد أيام المخزون السلعي</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600200"/>
            <a:ext cx="8229600" cy="4925144"/>
          </a:xfrm>
        </p:spPr>
        <p:txBody>
          <a:bodyPr>
            <a:normAutofit lnSpcReduction="10000"/>
          </a:bodyPr>
          <a:lstStyle/>
          <a:p>
            <a:r>
              <a:rPr lang="ar-SA" b="1" dirty="0" smtClean="0">
                <a:solidFill>
                  <a:srgbClr val="C00000"/>
                </a:solidFill>
              </a:rPr>
              <a:t>نسب </a:t>
            </a:r>
            <a:r>
              <a:rPr lang="ar-SA" b="1" dirty="0" err="1" smtClean="0">
                <a:solidFill>
                  <a:srgbClr val="C00000"/>
                </a:solidFill>
              </a:rPr>
              <a:t>الربحية :</a:t>
            </a:r>
            <a:endParaRPr lang="ar-SA" b="1" dirty="0" smtClean="0">
              <a:solidFill>
                <a:srgbClr val="C00000"/>
              </a:solidFill>
            </a:endParaRPr>
          </a:p>
          <a:p>
            <a:r>
              <a:rPr lang="ar-SA" dirty="0" smtClean="0"/>
              <a:t>تقيس الربح </a:t>
            </a:r>
            <a:r>
              <a:rPr lang="ar-SA" dirty="0" err="1" smtClean="0"/>
              <a:t>أونجاح</a:t>
            </a:r>
            <a:r>
              <a:rPr lang="ar-SA" dirty="0" smtClean="0"/>
              <a:t> العملية التشغيلية للشركة لفترة محدودة من الزمن وتقيس كفاءة المنشأة في </a:t>
            </a:r>
            <a:r>
              <a:rPr lang="ar-SA" dirty="0" err="1" smtClean="0"/>
              <a:t>إستغلال</a:t>
            </a:r>
            <a:r>
              <a:rPr lang="ar-SA" dirty="0" smtClean="0"/>
              <a:t> مواردها </a:t>
            </a:r>
            <a:r>
              <a:rPr lang="ar-SA" dirty="0" err="1" smtClean="0"/>
              <a:t>الإستغلال</a:t>
            </a:r>
            <a:r>
              <a:rPr lang="ar-SA" dirty="0" smtClean="0"/>
              <a:t> الأمثل لتحقيق الأرباح.</a:t>
            </a:r>
          </a:p>
          <a:p>
            <a:r>
              <a:rPr lang="ar-SA" dirty="0" err="1" smtClean="0">
                <a:solidFill>
                  <a:srgbClr val="00B050"/>
                </a:solidFill>
              </a:rPr>
              <a:t>أقسامها:</a:t>
            </a:r>
            <a:endParaRPr lang="ar-SA" dirty="0" smtClean="0">
              <a:solidFill>
                <a:srgbClr val="00B050"/>
              </a:solidFill>
            </a:endParaRPr>
          </a:p>
          <a:p>
            <a:r>
              <a:rPr lang="ar-SA" dirty="0" smtClean="0"/>
              <a:t>1-نسبة العائد على الأصول المستخدمة</a:t>
            </a:r>
          </a:p>
          <a:p>
            <a:r>
              <a:rPr lang="ar-SA" dirty="0" smtClean="0"/>
              <a:t>2-نسبة العائد على حقوق الملكية</a:t>
            </a:r>
          </a:p>
          <a:p>
            <a:r>
              <a:rPr lang="ar-SA" dirty="0" smtClean="0"/>
              <a:t>3-عائد السهم الواحد من الأسهم العادية</a:t>
            </a:r>
          </a:p>
          <a:p>
            <a:r>
              <a:rPr lang="ar-SA" dirty="0" smtClean="0"/>
              <a:t>4-نسبة السعر السوقي للسهم إلى عائد السهم</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solidFill>
                  <a:srgbClr val="C00000"/>
                </a:solidFill>
              </a:rPr>
              <a:t>نسب القدرة على سداد </a:t>
            </a:r>
            <a:r>
              <a:rPr lang="ar-SA" b="1" dirty="0" err="1" smtClean="0">
                <a:solidFill>
                  <a:srgbClr val="C00000"/>
                </a:solidFill>
              </a:rPr>
              <a:t>الديون:</a:t>
            </a:r>
            <a:endParaRPr lang="ar-SA" b="1" dirty="0" smtClean="0">
              <a:solidFill>
                <a:srgbClr val="C00000"/>
              </a:solidFill>
            </a:endParaRPr>
          </a:p>
          <a:p>
            <a:r>
              <a:rPr lang="ar-SA" dirty="0" smtClean="0"/>
              <a:t>تقيس قدرة الشركة على البقاء لفترة طويلة من الزمن.توضح مدى كفاية ما تحت يد المنشاة من أصول متداولة أو ثابتة لسداد ديونها قصيرة وطويلة </a:t>
            </a:r>
            <a:r>
              <a:rPr lang="ar-SA" dirty="0" err="1" smtClean="0"/>
              <a:t>الأجل .</a:t>
            </a:r>
            <a:endParaRPr lang="ar-SA" dirty="0" smtClean="0"/>
          </a:p>
          <a:p>
            <a:r>
              <a:rPr lang="ar-SA" dirty="0" err="1" smtClean="0">
                <a:solidFill>
                  <a:srgbClr val="00B050"/>
                </a:solidFill>
              </a:rPr>
              <a:t>أقسامها:</a:t>
            </a:r>
            <a:endParaRPr lang="ar-SA" dirty="0" smtClean="0">
              <a:solidFill>
                <a:srgbClr val="00B050"/>
              </a:solidFill>
            </a:endParaRPr>
          </a:p>
          <a:p>
            <a:pPr>
              <a:buNone/>
            </a:pPr>
            <a:r>
              <a:rPr lang="ar-SA" dirty="0" smtClean="0"/>
              <a:t>1-نسبة مجموع أصول المنشأة إلى مجموع التزاماتها.</a:t>
            </a:r>
          </a:p>
          <a:p>
            <a:pPr>
              <a:buNone/>
            </a:pPr>
            <a:r>
              <a:rPr lang="ar-SA" dirty="0" smtClean="0"/>
              <a:t>2- نسبة صافي حقوق الملكية إلى مجموع التزاماتها.</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نسب السيولة </a:t>
            </a:r>
            <a:endParaRPr lang="ar-SA" b="1" dirty="0"/>
          </a:p>
        </p:txBody>
      </p:sp>
      <p:sp>
        <p:nvSpPr>
          <p:cNvPr id="3" name="عنصر نائب للمحتوى 2"/>
          <p:cNvSpPr>
            <a:spLocks noGrp="1"/>
          </p:cNvSpPr>
          <p:nvPr>
            <p:ph idx="1"/>
          </p:nvPr>
        </p:nvSpPr>
        <p:spPr/>
        <p:txBody>
          <a:bodyPr/>
          <a:lstStyle/>
          <a:p>
            <a:r>
              <a:rPr lang="ar-SA" dirty="0" smtClean="0"/>
              <a:t>1- </a:t>
            </a:r>
            <a:r>
              <a:rPr lang="ar-SA" dirty="0" smtClean="0">
                <a:solidFill>
                  <a:srgbClr val="FF0000"/>
                </a:solidFill>
              </a:rPr>
              <a:t>رأس المال </a:t>
            </a:r>
            <a:r>
              <a:rPr lang="ar-SA" dirty="0" err="1" smtClean="0">
                <a:solidFill>
                  <a:srgbClr val="FF0000"/>
                </a:solidFill>
              </a:rPr>
              <a:t>العامل </a:t>
            </a:r>
            <a:r>
              <a:rPr lang="ar-SA" dirty="0" smtClean="0"/>
              <a:t>= الأصول </a:t>
            </a:r>
            <a:r>
              <a:rPr lang="ar-SA" dirty="0" err="1" smtClean="0"/>
              <a:t>المتداولة </a:t>
            </a:r>
            <a:r>
              <a:rPr lang="ar-SA" dirty="0" smtClean="0"/>
              <a:t>– الخصوم المتداولة </a:t>
            </a:r>
          </a:p>
          <a:p>
            <a:r>
              <a:rPr lang="ar-SA" sz="2800" dirty="0" smtClean="0"/>
              <a:t>ملاحظة(توضع جميع الأصول المتداولة </a:t>
            </a:r>
            <a:r>
              <a:rPr lang="ar-SA" sz="2800" dirty="0" err="1" smtClean="0"/>
              <a:t>الا</a:t>
            </a:r>
            <a:r>
              <a:rPr lang="ar-SA" sz="2800" dirty="0" smtClean="0"/>
              <a:t> أن المدينين يجب ان تطرح منه مخصص الديون المشكوك فيها</a:t>
            </a:r>
            <a:r>
              <a:rPr lang="ar-SA" sz="2800" dirty="0" err="1" smtClean="0"/>
              <a:t>)</a:t>
            </a:r>
            <a:endParaRPr lang="ar-SA" sz="2800" dirty="0" smtClean="0"/>
          </a:p>
          <a:p>
            <a:r>
              <a:rPr lang="ar-SA" sz="2800" dirty="0" smtClean="0"/>
              <a:t>تفيد في حساب أن أصول المنشاة المتداولة تغطي التزاماتها قصيرة الأجل ويفيض مبلغ </a:t>
            </a:r>
            <a:r>
              <a:rPr lang="ar-SA" sz="2800" dirty="0" err="1" smtClean="0"/>
              <a:t>معين.</a:t>
            </a:r>
            <a:r>
              <a:rPr lang="ar-SA" dirty="0" smtClean="0"/>
              <a:t> </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0" y="1600200"/>
            <a:ext cx="8686800" cy="4525963"/>
          </a:xfrm>
        </p:spPr>
        <p:txBody>
          <a:bodyPr/>
          <a:lstStyle/>
          <a:p>
            <a:r>
              <a:rPr lang="ar-SA" dirty="0" smtClean="0"/>
              <a:t>2- </a:t>
            </a:r>
            <a:r>
              <a:rPr lang="ar-SA" dirty="0" smtClean="0">
                <a:solidFill>
                  <a:srgbClr val="FF0000"/>
                </a:solidFill>
              </a:rPr>
              <a:t>النسبة الجارية(نسبة التداول)=</a:t>
            </a:r>
            <a:r>
              <a:rPr lang="ar-SA" dirty="0" smtClean="0"/>
              <a:t> أصول </a:t>
            </a:r>
            <a:r>
              <a:rPr lang="ar-SA" dirty="0" err="1" smtClean="0"/>
              <a:t>متداولة       </a:t>
            </a:r>
            <a:r>
              <a:rPr lang="ar-SA" dirty="0" smtClean="0"/>
              <a:t>×100</a:t>
            </a:r>
          </a:p>
          <a:p>
            <a:r>
              <a:rPr lang="ar-SA" dirty="0" smtClean="0"/>
              <a:t>                                        خصوم متداولة  </a:t>
            </a:r>
          </a:p>
          <a:p>
            <a:r>
              <a:rPr lang="ar-SA" dirty="0" smtClean="0"/>
              <a:t>تفيد النسبة في قياس عدد المرات التي تستطيع فيها الاصول المتداولة تغطية الخصوم المتداولة كلما زادت النسبة دل ذلك على قدرة الشركة على مواجهة أخطار سداد التزاماتها المتداولة المفاجئة دون الحاجة </a:t>
            </a:r>
            <a:r>
              <a:rPr lang="ar-SA" dirty="0" err="1" smtClean="0"/>
              <a:t>لاصولها</a:t>
            </a:r>
            <a:r>
              <a:rPr lang="ar-SA" dirty="0" smtClean="0"/>
              <a:t> الثابتة أو الحصول على اقتراض.</a:t>
            </a:r>
            <a:endParaRPr lang="ar-SA" dirty="0"/>
          </a:p>
        </p:txBody>
      </p:sp>
      <p:cxnSp>
        <p:nvCxnSpPr>
          <p:cNvPr id="5" name="رابط مستقيم 4"/>
          <p:cNvCxnSpPr/>
          <p:nvPr/>
        </p:nvCxnSpPr>
        <p:spPr>
          <a:xfrm flipH="1">
            <a:off x="1331640" y="2132856"/>
            <a:ext cx="25202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251520" y="1600200"/>
            <a:ext cx="8435280" cy="4525963"/>
          </a:xfrm>
        </p:spPr>
        <p:txBody>
          <a:bodyPr/>
          <a:lstStyle/>
          <a:p>
            <a:r>
              <a:rPr lang="ar-SA" dirty="0" smtClean="0">
                <a:solidFill>
                  <a:srgbClr val="FF0000"/>
                </a:solidFill>
              </a:rPr>
              <a:t>3- النسبة السريعة أو نسبة السداد </a:t>
            </a:r>
            <a:r>
              <a:rPr lang="ar-SA" dirty="0" err="1" smtClean="0">
                <a:solidFill>
                  <a:srgbClr val="FF0000"/>
                </a:solidFill>
              </a:rPr>
              <a:t>السريع:</a:t>
            </a:r>
            <a:endParaRPr lang="ar-SA" dirty="0" smtClean="0">
              <a:solidFill>
                <a:srgbClr val="FF0000"/>
              </a:solidFill>
            </a:endParaRPr>
          </a:p>
          <a:p>
            <a:r>
              <a:rPr lang="ar-SA" sz="2800" dirty="0" smtClean="0"/>
              <a:t>الأصول </a:t>
            </a:r>
            <a:r>
              <a:rPr lang="ar-SA" sz="2800" dirty="0" err="1" smtClean="0"/>
              <a:t>المتداولة – </a:t>
            </a:r>
            <a:r>
              <a:rPr lang="ar-SA" sz="2800" dirty="0" smtClean="0"/>
              <a:t>(المخزون </a:t>
            </a:r>
            <a:r>
              <a:rPr lang="ar-SA" sz="2800" dirty="0" err="1" smtClean="0"/>
              <a:t>السلعي </a:t>
            </a:r>
            <a:r>
              <a:rPr lang="ar-SA" sz="2800" dirty="0" smtClean="0"/>
              <a:t>+ المصروفات المقدمة</a:t>
            </a:r>
            <a:r>
              <a:rPr lang="ar-SA" sz="2800" smtClean="0"/>
              <a:t>)×100</a:t>
            </a:r>
            <a:endParaRPr lang="ar-SA" sz="2800" dirty="0" smtClean="0"/>
          </a:p>
          <a:p>
            <a:r>
              <a:rPr lang="ar-SA" sz="2800" dirty="0"/>
              <a:t> </a:t>
            </a:r>
            <a:r>
              <a:rPr lang="ar-SA" sz="2800" dirty="0" smtClean="0"/>
              <a:t>       مجموع الخصوم المتداولة </a:t>
            </a:r>
          </a:p>
          <a:p>
            <a:r>
              <a:rPr lang="ar-SA" sz="2800" dirty="0" smtClean="0"/>
              <a:t>يستبعد المخزون السلعي لأنه أقل عناصر الاصول المتداولة سيولة وصعوبة </a:t>
            </a:r>
            <a:r>
              <a:rPr lang="ar-SA" sz="2800" dirty="0" err="1" smtClean="0"/>
              <a:t>تصريفة</a:t>
            </a:r>
            <a:r>
              <a:rPr lang="ar-SA" sz="2800" dirty="0" smtClean="0"/>
              <a:t> في وقت قصير.</a:t>
            </a:r>
          </a:p>
          <a:p>
            <a:r>
              <a:rPr lang="ar-SA" sz="2800" dirty="0" smtClean="0"/>
              <a:t>وتستبعد المصروفات المقدمة </a:t>
            </a:r>
            <a:r>
              <a:rPr lang="ar-SA" sz="2800" dirty="0" err="1" smtClean="0"/>
              <a:t>لانها</a:t>
            </a:r>
            <a:r>
              <a:rPr lang="ar-SA" sz="2800" dirty="0" smtClean="0"/>
              <a:t> غير ممكنة البيع أو </a:t>
            </a:r>
            <a:r>
              <a:rPr lang="ar-SA" sz="2800" dirty="0" err="1" smtClean="0"/>
              <a:t>التحصيل .</a:t>
            </a:r>
            <a:endParaRPr lang="ar-SA" sz="2800" dirty="0" smtClean="0"/>
          </a:p>
          <a:p>
            <a:r>
              <a:rPr lang="ar-SA" sz="2800" dirty="0" smtClean="0"/>
              <a:t>وتفيد هذه النسبة مدى قدرة المنشاة على السداد العاجل خلال أيام </a:t>
            </a:r>
            <a:r>
              <a:rPr lang="ar-SA" sz="2800" dirty="0" err="1" smtClean="0"/>
              <a:t>معدودة .</a:t>
            </a:r>
            <a:endParaRPr lang="ar-SA" sz="2800" dirty="0"/>
          </a:p>
        </p:txBody>
      </p:sp>
      <p:cxnSp>
        <p:nvCxnSpPr>
          <p:cNvPr id="5" name="رابط مستقيم 4"/>
          <p:cNvCxnSpPr/>
          <p:nvPr/>
        </p:nvCxnSpPr>
        <p:spPr>
          <a:xfrm flipH="1">
            <a:off x="1187624" y="2708920"/>
            <a:ext cx="69127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تعتبر التقارير المالية هي المنج النهائي للدورة المحاسبية </a:t>
            </a:r>
          </a:p>
          <a:p>
            <a:r>
              <a:rPr lang="ar-SA" dirty="0" smtClean="0"/>
              <a:t>وتنقسم التقارير المالية إلى </a:t>
            </a:r>
            <a:r>
              <a:rPr lang="ar-SA" dirty="0" err="1" smtClean="0"/>
              <a:t>قسمين:</a:t>
            </a:r>
            <a:endParaRPr lang="ar-SA" dirty="0" smtClean="0"/>
          </a:p>
          <a:p>
            <a:r>
              <a:rPr lang="ar-SA" b="1" dirty="0" smtClean="0">
                <a:solidFill>
                  <a:srgbClr val="FF0000"/>
                </a:solidFill>
              </a:rPr>
              <a:t>تقارير </a:t>
            </a:r>
            <a:r>
              <a:rPr lang="ar-SA" b="1" dirty="0" err="1" smtClean="0">
                <a:solidFill>
                  <a:srgbClr val="FF0000"/>
                </a:solidFill>
              </a:rPr>
              <a:t>خاصة </a:t>
            </a:r>
            <a:r>
              <a:rPr lang="ar-SA" dirty="0" smtClean="0">
                <a:solidFill>
                  <a:srgbClr val="FF0000"/>
                </a:solidFill>
              </a:rPr>
              <a:t>:</a:t>
            </a:r>
            <a:r>
              <a:rPr lang="ar-SA" dirty="0" smtClean="0"/>
              <a:t>تعد استجابة لطلب معين تخدم عادة الإدارة </a:t>
            </a:r>
            <a:r>
              <a:rPr lang="ar-SA" dirty="0" err="1" smtClean="0"/>
              <a:t>مثل </a:t>
            </a:r>
            <a:r>
              <a:rPr lang="ar-SA" dirty="0" smtClean="0"/>
              <a:t>(قيمة المبيعات النقدية خلال فتره معينة</a:t>
            </a:r>
            <a:r>
              <a:rPr lang="ar-SA" dirty="0" err="1" smtClean="0"/>
              <a:t>)</a:t>
            </a:r>
            <a:endParaRPr lang="ar-SA" dirty="0" smtClean="0"/>
          </a:p>
          <a:p>
            <a:r>
              <a:rPr lang="ar-SA" b="1" dirty="0" smtClean="0">
                <a:solidFill>
                  <a:srgbClr val="FF0000"/>
                </a:solidFill>
              </a:rPr>
              <a:t>تقارير </a:t>
            </a:r>
            <a:r>
              <a:rPr lang="ar-SA" b="1" dirty="0" err="1" smtClean="0">
                <a:solidFill>
                  <a:srgbClr val="FF0000"/>
                </a:solidFill>
              </a:rPr>
              <a:t>عامة </a:t>
            </a:r>
            <a:r>
              <a:rPr lang="ar-SA" b="1" dirty="0">
                <a:solidFill>
                  <a:srgbClr val="FF0000"/>
                </a:solidFill>
              </a:rPr>
              <a:t>:</a:t>
            </a:r>
            <a:r>
              <a:rPr lang="ar-SA" dirty="0" smtClean="0">
                <a:solidFill>
                  <a:srgbClr val="FF0000"/>
                </a:solidFill>
              </a:rPr>
              <a:t> </a:t>
            </a:r>
            <a:r>
              <a:rPr lang="ar-SA" dirty="0" smtClean="0"/>
              <a:t>تعد وفق معايير المحاسبة المتعارف عليها ليطلع عليها أصحاب العلاقة بالمنشأة أو كل مهتم بأمورها </a:t>
            </a:r>
            <a:r>
              <a:rPr lang="ar-SA" dirty="0" err="1" smtClean="0"/>
              <a:t>مثل </a:t>
            </a:r>
            <a:r>
              <a:rPr lang="ar-SA" dirty="0" smtClean="0"/>
              <a:t>(قائمة </a:t>
            </a:r>
            <a:r>
              <a:rPr lang="ar-SA" dirty="0" err="1" smtClean="0"/>
              <a:t>الدخل </a:t>
            </a:r>
            <a:r>
              <a:rPr lang="ar-SA" dirty="0" smtClean="0"/>
              <a:t>/قائمة المركز المالي</a:t>
            </a:r>
            <a:r>
              <a:rPr lang="ar-SA" dirty="0" err="1" smtClean="0"/>
              <a:t>)</a:t>
            </a:r>
            <a:endParaRPr lang="ar-SA"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أنواع تحليل التقارير المالية </a:t>
            </a:r>
            <a:endParaRPr lang="ar-SA" b="1" dirty="0"/>
          </a:p>
        </p:txBody>
      </p:sp>
      <p:sp>
        <p:nvSpPr>
          <p:cNvPr id="3" name="عنصر نائب للمحتوى 2"/>
          <p:cNvSpPr>
            <a:spLocks noGrp="1"/>
          </p:cNvSpPr>
          <p:nvPr>
            <p:ph idx="1"/>
          </p:nvPr>
        </p:nvSpPr>
        <p:spPr/>
        <p:txBody>
          <a:bodyPr/>
          <a:lstStyle/>
          <a:p>
            <a:r>
              <a:rPr lang="ar-SA" b="1" dirty="0" smtClean="0"/>
              <a:t>1- </a:t>
            </a:r>
            <a:r>
              <a:rPr lang="ar-SA" sz="4400" b="1" dirty="0" smtClean="0"/>
              <a:t>مقارنة القوائم المالية </a:t>
            </a:r>
          </a:p>
          <a:p>
            <a:r>
              <a:rPr lang="ar-SA" sz="4400" dirty="0" smtClean="0"/>
              <a:t>قائمة الدخل وقائمة المركز المالي</a:t>
            </a:r>
          </a:p>
          <a:p>
            <a:r>
              <a:rPr lang="ar-SA" sz="4400" dirty="0" smtClean="0"/>
              <a:t>2</a:t>
            </a:r>
            <a:r>
              <a:rPr lang="ar-SA" sz="4400" b="1" dirty="0" smtClean="0"/>
              <a:t>- النسب المالية </a:t>
            </a:r>
            <a:endParaRPr lang="ar-SA" sz="4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err="1" smtClean="0"/>
              <a:t>أولا </a:t>
            </a:r>
            <a:r>
              <a:rPr lang="ar-SA" b="1" dirty="0" smtClean="0"/>
              <a:t>:مقارنة القوائم المالية </a:t>
            </a:r>
            <a:endParaRPr lang="ar-SA" b="1" dirty="0"/>
          </a:p>
        </p:txBody>
      </p:sp>
      <p:sp>
        <p:nvSpPr>
          <p:cNvPr id="3" name="عنصر نائب للمحتوى 2"/>
          <p:cNvSpPr>
            <a:spLocks noGrp="1"/>
          </p:cNvSpPr>
          <p:nvPr>
            <p:ph idx="1"/>
          </p:nvPr>
        </p:nvSpPr>
        <p:spPr/>
        <p:txBody>
          <a:bodyPr/>
          <a:lstStyle/>
          <a:p>
            <a:r>
              <a:rPr lang="ar-SA" dirty="0" smtClean="0"/>
              <a:t>1- يمكن مقارنة القوائم المالية من خلال المقارنة  الأفقيه والمقارنة الرأسية.</a:t>
            </a:r>
          </a:p>
          <a:p>
            <a:r>
              <a:rPr lang="ar-SA" dirty="0" smtClean="0">
                <a:solidFill>
                  <a:srgbClr val="FF0000"/>
                </a:solidFill>
              </a:rPr>
              <a:t>المقارنة </a:t>
            </a:r>
            <a:r>
              <a:rPr lang="ar-SA" dirty="0" err="1" smtClean="0">
                <a:solidFill>
                  <a:srgbClr val="FF0000"/>
                </a:solidFill>
              </a:rPr>
              <a:t>الأفقية </a:t>
            </a:r>
            <a:r>
              <a:rPr lang="ar-SA" dirty="0" err="1" smtClean="0"/>
              <a:t>:</a:t>
            </a:r>
            <a:endParaRPr lang="ar-SA" dirty="0" smtClean="0"/>
          </a:p>
          <a:p>
            <a:r>
              <a:rPr lang="ar-SA" dirty="0" smtClean="0">
                <a:solidFill>
                  <a:srgbClr val="002060"/>
                </a:solidFill>
              </a:rPr>
              <a:t>أ</a:t>
            </a:r>
            <a:r>
              <a:rPr lang="ar-SA" dirty="0" smtClean="0"/>
              <a:t>/مقارنة أفقية لقوائم المنشأة نفسها لسنة مالية مع القوائم المالية لنفس المنشأة في سنة أو سنوات أخرى.</a:t>
            </a:r>
          </a:p>
          <a:p>
            <a:r>
              <a:rPr lang="ar-SA" dirty="0" smtClean="0">
                <a:solidFill>
                  <a:srgbClr val="002060"/>
                </a:solidFill>
              </a:rPr>
              <a:t>ب</a:t>
            </a:r>
            <a:r>
              <a:rPr lang="ar-SA" dirty="0" smtClean="0"/>
              <a:t>/مقارنة أفقية لقوائم منشأة مع منشئات أخرى تعمل في نفس النشاط.إما في شكل فردي أو بشكل متوسط مجموعة منشئات.</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solidFill>
                  <a:srgbClr val="FF0000"/>
                </a:solidFill>
              </a:rPr>
              <a:t>المقارنة الرأسية</a:t>
            </a:r>
          </a:p>
          <a:p>
            <a:pPr>
              <a:buNone/>
            </a:pPr>
            <a:r>
              <a:rPr lang="ar-SA" dirty="0" smtClean="0"/>
              <a:t>تتم للقوائم المالية للمنشأة نفسها بنسبة أرقام مفردات القوائم المالية إلى إجمالي هذه </a:t>
            </a:r>
            <a:r>
              <a:rPr lang="ar-SA" dirty="0" err="1" smtClean="0"/>
              <a:t>المفردات .</a:t>
            </a:r>
            <a:r>
              <a:rPr lang="ar-SA" dirty="0" smtClean="0"/>
              <a:t>   </a:t>
            </a:r>
            <a:r>
              <a:rPr lang="ar-SA" dirty="0" smtClean="0">
                <a:solidFill>
                  <a:srgbClr val="FF0000"/>
                </a:solidFill>
              </a:rPr>
              <a:t> </a:t>
            </a:r>
          </a:p>
          <a:p>
            <a:endParaRPr lang="ar-SA"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solidFill>
                  <a:srgbClr val="FF0000"/>
                </a:solidFill>
              </a:rPr>
              <a:t>المقارنة الأفقية </a:t>
            </a:r>
          </a:p>
          <a:p>
            <a:r>
              <a:rPr lang="ar-SA" dirty="0" smtClean="0"/>
              <a:t>1</a:t>
            </a:r>
            <a:r>
              <a:rPr lang="ar-SA" dirty="0" smtClean="0">
                <a:solidFill>
                  <a:srgbClr val="00B050"/>
                </a:solidFill>
              </a:rPr>
              <a:t>- مقارنة أفقية لقوائم المنشأة نفسها</a:t>
            </a:r>
          </a:p>
          <a:p>
            <a:r>
              <a:rPr lang="ar-SA" dirty="0" smtClean="0"/>
              <a:t>طريقة المقارنة</a:t>
            </a:r>
          </a:p>
          <a:p>
            <a:r>
              <a:rPr lang="ar-SA" dirty="0" smtClean="0"/>
              <a:t>قيمة </a:t>
            </a:r>
            <a:r>
              <a:rPr lang="ar-SA" dirty="0" err="1" smtClean="0"/>
              <a:t>التغير </a:t>
            </a:r>
            <a:r>
              <a:rPr lang="ar-SA" dirty="0" smtClean="0"/>
              <a:t>= رقم العنصر للسنة </a:t>
            </a:r>
            <a:r>
              <a:rPr lang="ar-SA" dirty="0" err="1" smtClean="0"/>
              <a:t>التاليةـــــرقم</a:t>
            </a:r>
            <a:r>
              <a:rPr lang="ar-SA" dirty="0" smtClean="0"/>
              <a:t> نفس  العنصر في سنة الأساس</a:t>
            </a:r>
          </a:p>
          <a:p>
            <a:r>
              <a:rPr lang="ar-SA" dirty="0" smtClean="0"/>
              <a:t>نسبة </a:t>
            </a:r>
            <a:r>
              <a:rPr lang="ar-SA" dirty="0" err="1" smtClean="0"/>
              <a:t>التغير </a:t>
            </a:r>
            <a:r>
              <a:rPr lang="ar-SA" dirty="0" smtClean="0"/>
              <a:t>= قيمة </a:t>
            </a:r>
            <a:r>
              <a:rPr lang="ar-SA" dirty="0" err="1" smtClean="0"/>
              <a:t>التغير </a:t>
            </a:r>
            <a:r>
              <a:rPr lang="ar-SA" dirty="0" smtClean="0"/>
              <a:t>× 100</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2- </a:t>
            </a:r>
            <a:r>
              <a:rPr lang="ar-SA" dirty="0" smtClean="0">
                <a:solidFill>
                  <a:srgbClr val="00B050"/>
                </a:solidFill>
              </a:rPr>
              <a:t>مقارنة أفقية لقوائم المنشأة مع منشئات أخرى </a:t>
            </a:r>
          </a:p>
          <a:p>
            <a:r>
              <a:rPr lang="ar-SA" dirty="0" smtClean="0"/>
              <a:t>قيمة </a:t>
            </a:r>
            <a:r>
              <a:rPr lang="ar-SA" dirty="0" err="1" smtClean="0"/>
              <a:t>الفرق </a:t>
            </a:r>
            <a:r>
              <a:rPr lang="ar-SA" dirty="0" smtClean="0"/>
              <a:t>= قيمة العنصر في </a:t>
            </a:r>
            <a:r>
              <a:rPr lang="ar-SA" dirty="0" err="1" smtClean="0"/>
              <a:t>المنشأة </a:t>
            </a:r>
            <a:r>
              <a:rPr lang="ar-SA" dirty="0" smtClean="0"/>
              <a:t>– قيمة نفس العنصر في المنشأة الأخرى</a:t>
            </a:r>
          </a:p>
          <a:p>
            <a:r>
              <a:rPr lang="ar-SA" dirty="0" smtClean="0"/>
              <a:t>نسبة الفرق= قيمة </a:t>
            </a:r>
            <a:r>
              <a:rPr lang="ar-SA" dirty="0" err="1" smtClean="0"/>
              <a:t>الفرق </a:t>
            </a:r>
            <a:r>
              <a:rPr lang="ar-SA" dirty="0" smtClean="0"/>
              <a:t>× 100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600200"/>
            <a:ext cx="8229600" cy="4853136"/>
          </a:xfrm>
        </p:spPr>
        <p:txBody>
          <a:bodyPr>
            <a:normAutofit/>
          </a:bodyPr>
          <a:lstStyle/>
          <a:p>
            <a:r>
              <a:rPr lang="ar-SA" dirty="0" smtClean="0">
                <a:solidFill>
                  <a:srgbClr val="FF0000"/>
                </a:solidFill>
              </a:rPr>
              <a:t>المقارنة الرأسية </a:t>
            </a:r>
          </a:p>
          <a:p>
            <a:r>
              <a:rPr lang="ar-SA" dirty="0" smtClean="0"/>
              <a:t>1- </a:t>
            </a:r>
            <a:r>
              <a:rPr lang="ar-SA" dirty="0" smtClean="0">
                <a:solidFill>
                  <a:srgbClr val="00B050"/>
                </a:solidFill>
              </a:rPr>
              <a:t>مقارنة قائمة المركز المالي </a:t>
            </a:r>
          </a:p>
          <a:p>
            <a:r>
              <a:rPr lang="ar-SA" dirty="0" smtClean="0"/>
              <a:t>نسبة كل عنصر في الأصول إلى إجمالي الأصول </a:t>
            </a:r>
          </a:p>
          <a:p>
            <a:r>
              <a:rPr lang="ar-SA" dirty="0" smtClean="0"/>
              <a:t>قيمة </a:t>
            </a:r>
            <a:r>
              <a:rPr lang="ar-SA" dirty="0" err="1" smtClean="0"/>
              <a:t>الأصل              </a:t>
            </a:r>
            <a:r>
              <a:rPr lang="ar-SA" dirty="0" smtClean="0"/>
              <a:t>× 100             </a:t>
            </a:r>
          </a:p>
          <a:p>
            <a:r>
              <a:rPr lang="ar-SA" dirty="0" smtClean="0"/>
              <a:t>إجمالي الأصول </a:t>
            </a:r>
          </a:p>
          <a:p>
            <a:r>
              <a:rPr lang="ar-SA" dirty="0" smtClean="0"/>
              <a:t>نسبة كل عنصر في الخصوم إلى إجمالي الخصوم </a:t>
            </a:r>
          </a:p>
          <a:p>
            <a:r>
              <a:rPr lang="ar-SA" dirty="0" smtClean="0"/>
              <a:t>قيمة </a:t>
            </a:r>
            <a:r>
              <a:rPr lang="ar-SA" dirty="0" err="1" smtClean="0"/>
              <a:t>الخصم          </a:t>
            </a:r>
            <a:r>
              <a:rPr lang="ar-SA" dirty="0" smtClean="0"/>
              <a:t>× 100</a:t>
            </a:r>
          </a:p>
          <a:p>
            <a:r>
              <a:rPr lang="ar-SA" dirty="0" smtClean="0"/>
              <a:t>إجمالي الخصوم     </a:t>
            </a:r>
            <a:endParaRPr lang="ar-SA" dirty="0"/>
          </a:p>
        </p:txBody>
      </p:sp>
      <p:cxnSp>
        <p:nvCxnSpPr>
          <p:cNvPr id="5" name="رابط مستقيم 4"/>
          <p:cNvCxnSpPr/>
          <p:nvPr/>
        </p:nvCxnSpPr>
        <p:spPr>
          <a:xfrm flipH="1">
            <a:off x="5580112" y="4005064"/>
            <a:ext cx="2880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H="1">
            <a:off x="6084168" y="5733256"/>
            <a:ext cx="23762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نسبة كل عنصر في حقوق الملكية إلى إجمالي حقوق الملكية</a:t>
            </a:r>
          </a:p>
          <a:p>
            <a:r>
              <a:rPr lang="ar-SA" dirty="0" smtClean="0"/>
              <a:t>عنصر حقوق </a:t>
            </a:r>
            <a:r>
              <a:rPr lang="ar-SA" dirty="0" err="1" smtClean="0"/>
              <a:t>الملكية        </a:t>
            </a:r>
            <a:r>
              <a:rPr lang="ar-SA" dirty="0" smtClean="0"/>
              <a:t>× 100</a:t>
            </a:r>
            <a:endParaRPr lang="ar-SA" dirty="0" smtClean="0"/>
          </a:p>
          <a:p>
            <a:r>
              <a:rPr lang="ar-SA" dirty="0" smtClean="0"/>
              <a:t>إجمالي حقوق الملكية</a:t>
            </a:r>
          </a:p>
          <a:p>
            <a:endParaRPr lang="ar-SA" dirty="0"/>
          </a:p>
        </p:txBody>
      </p:sp>
      <p:cxnSp>
        <p:nvCxnSpPr>
          <p:cNvPr id="5" name="رابط مستقيم 4"/>
          <p:cNvCxnSpPr/>
          <p:nvPr/>
        </p:nvCxnSpPr>
        <p:spPr>
          <a:xfrm flipH="1">
            <a:off x="4932040" y="2708920"/>
            <a:ext cx="33843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640</Words>
  <Application>Microsoft Office PowerPoint</Application>
  <PresentationFormat>عرض على الشاشة (3:4)‏</PresentationFormat>
  <Paragraphs>84</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سمة Office</vt:lpstr>
      <vt:lpstr>الفصل السادس عشر:تحليل التقارير المالية </vt:lpstr>
      <vt:lpstr>الشريحة 2</vt:lpstr>
      <vt:lpstr>أنواع تحليل التقارير المالية </vt:lpstr>
      <vt:lpstr>أولا :مقارنة القوائم المالية </vt:lpstr>
      <vt:lpstr>الشريحة 5</vt:lpstr>
      <vt:lpstr>الشريحة 6</vt:lpstr>
      <vt:lpstr>الشريحة 7</vt:lpstr>
      <vt:lpstr>الشريحة 8</vt:lpstr>
      <vt:lpstr>الشريحة 9</vt:lpstr>
      <vt:lpstr>الشريحة 10</vt:lpstr>
      <vt:lpstr>ثانيا:النسب المالية </vt:lpstr>
      <vt:lpstr>الشريحة 12</vt:lpstr>
      <vt:lpstr>الشريحة 13</vt:lpstr>
      <vt:lpstr>الشريحة 14</vt:lpstr>
      <vt:lpstr>الشريحة 15</vt:lpstr>
      <vt:lpstr>نسب السيولة </vt:lpstr>
      <vt:lpstr>الشريحة 17</vt:lpstr>
      <vt:lpstr>الشريحة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عشر:تحليل التقارير المالية </dc:title>
  <dc:creator>Amal alfawaz</dc:creator>
  <cp:lastModifiedBy>Amal alfawaz</cp:lastModifiedBy>
  <cp:revision>4</cp:revision>
  <dcterms:created xsi:type="dcterms:W3CDTF">2017-12-01T12:01:03Z</dcterms:created>
  <dcterms:modified xsi:type="dcterms:W3CDTF">2018-03-26T15:43:14Z</dcterms:modified>
</cp:coreProperties>
</file>