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D8090-93C3-417C-BC6C-9D7A430BEE11}" type="datetimeFigureOut">
              <a:rPr lang="ar-SA" smtClean="0"/>
              <a:pPr/>
              <a:t>14/06/1431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63247-124A-44DE-A2E0-29DB727917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/>
          <a:lstStyle/>
          <a:p>
            <a:pPr algn="r"/>
            <a:r>
              <a:rPr lang="ar-SA" b="1" dirty="0" smtClean="0"/>
              <a:t>الفصل الرابع عشر:تحليل القوائم المالية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8072494" cy="4500594"/>
          </a:xfrm>
        </p:spPr>
        <p:txBody>
          <a:bodyPr/>
          <a:lstStyle/>
          <a:p>
            <a:pPr algn="r"/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7143768" y="2071678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أسس تحليل القوائم المالية: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الحاجة إلى التحليل المقارن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أدوات التحليل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429256" y="2143116"/>
            <a:ext cx="1143008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التحليل الأفقي والرأسي: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قائمة المركز المالي 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قائمة الأرباح المحتجزة</a:t>
            </a:r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714744" y="2143116"/>
            <a:ext cx="1214446" cy="3000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تحليل النسب والمعدلات: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السيولة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الربحية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القدرة على الوفاء بالدين</a:t>
            </a:r>
          </a:p>
          <a:p>
            <a:endParaRPr lang="ar-SA" sz="2000" b="1" dirty="0" smtClean="0">
              <a:solidFill>
                <a:schemeClr val="bg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143108" y="2214554"/>
            <a:ext cx="107157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القدرة على تحقيق الأرباح والبنود </a:t>
            </a:r>
            <a:r>
              <a:rPr lang="ar-SA" sz="2000" b="1" dirty="0" err="1" smtClean="0">
                <a:solidFill>
                  <a:schemeClr val="tx1"/>
                </a:solidFill>
              </a:rPr>
              <a:t>الإستثنائية</a:t>
            </a:r>
            <a:endParaRPr lang="ar-SA" sz="2000" b="1" dirty="0" smtClean="0">
              <a:solidFill>
                <a:schemeClr val="tx1"/>
              </a:solidFill>
            </a:endParaRPr>
          </a:p>
          <a:p>
            <a:endParaRPr lang="ar-SA" sz="2000" b="1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42910" y="2285992"/>
            <a:ext cx="1143008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000" b="1" dirty="0" smtClean="0">
                <a:solidFill>
                  <a:schemeClr val="tx1"/>
                </a:solidFill>
              </a:rPr>
              <a:t>جودة الأرباح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طرق المحاسبة البديلة</a:t>
            </a:r>
          </a:p>
          <a:p>
            <a:r>
              <a:rPr lang="ar-SA" sz="2000" b="1" dirty="0" smtClean="0">
                <a:solidFill>
                  <a:schemeClr val="bg1"/>
                </a:solidFill>
              </a:rPr>
              <a:t>الدخل الشكلي</a:t>
            </a:r>
          </a:p>
          <a:p>
            <a:r>
              <a:rPr lang="ar-SA" sz="2000" b="1" dirty="0" err="1" smtClean="0">
                <a:solidFill>
                  <a:schemeClr val="bg1"/>
                </a:solidFill>
              </a:rPr>
              <a:t>الإعتراف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الخاطئء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معدل السعر إلى الربح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r>
              <a:rPr lang="ar-SA" dirty="0" smtClean="0"/>
              <a:t>سعر السوق للسهم /أرباح السهم</a:t>
            </a:r>
          </a:p>
          <a:p>
            <a:r>
              <a:rPr lang="ar-SA" dirty="0" smtClean="0"/>
              <a:t>يقيس معدل سعر السهم السوقي إلى ربح السهم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نسبة التوزيعات:</a:t>
            </a:r>
          </a:p>
          <a:p>
            <a:r>
              <a:rPr lang="ar-SA" dirty="0" smtClean="0"/>
              <a:t>الأرباح النقدية الموزعة/صافي الربح</a:t>
            </a:r>
          </a:p>
          <a:p>
            <a:r>
              <a:rPr lang="ar-SA" dirty="0" smtClean="0"/>
              <a:t>يقيس نسبة الأرباح الموزعة في صورة أرباح نقدية موزعة</a:t>
            </a:r>
          </a:p>
          <a:p>
            <a:endParaRPr lang="ar-SA" dirty="0" smtClean="0"/>
          </a:p>
          <a:p>
            <a:endParaRPr lang="ar-S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نسب القدرة على الوفاء بالديون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نسبة الدين </a:t>
            </a:r>
            <a:r>
              <a:rPr lang="ar-SA" b="1" dirty="0" err="1" smtClean="0">
                <a:solidFill>
                  <a:schemeClr val="tx2"/>
                </a:solidFill>
              </a:rPr>
              <a:t>ألى</a:t>
            </a:r>
            <a:r>
              <a:rPr lang="ar-SA" b="1" dirty="0" smtClean="0">
                <a:solidFill>
                  <a:schemeClr val="tx2"/>
                </a:solidFill>
              </a:rPr>
              <a:t> إجمالي الأصول:</a:t>
            </a:r>
          </a:p>
          <a:p>
            <a:r>
              <a:rPr lang="ar-SA" dirty="0" smtClean="0"/>
              <a:t>إجمالي الدين /إجمالي الأصول</a:t>
            </a:r>
          </a:p>
          <a:p>
            <a:r>
              <a:rPr lang="ar-SA" dirty="0" smtClean="0"/>
              <a:t>يقيس نسبة إجمالي الأصول المقدمة من الدائنين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عدد مرات تسديد الفائدة :</a:t>
            </a:r>
          </a:p>
          <a:p>
            <a:r>
              <a:rPr lang="ar-SA" dirty="0" smtClean="0"/>
              <a:t>الربح قبل الضريبة وقبل مصروف الفائدة /مصروف الفائدة</a:t>
            </a:r>
          </a:p>
          <a:p>
            <a:r>
              <a:rPr lang="ar-SA" dirty="0" smtClean="0"/>
              <a:t>يقيس القدرة على الوفاء بالفوائد عند استحقاقها.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القدرة على تحقيق الأرباح وكيفية عرض البنود </a:t>
            </a:r>
            <a:r>
              <a:rPr lang="ar-SA" b="1" dirty="0" err="1" smtClean="0"/>
              <a:t>الإستثنائية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قدرة الشركة على تحقيق الأرباح يشير إلى قدرة الشركة على الحفاظ على أرباحها من العمليات </a:t>
            </a:r>
          </a:p>
          <a:p>
            <a:r>
              <a:rPr lang="ar-SA" b="1" dirty="0" smtClean="0"/>
              <a:t>البنود </a:t>
            </a:r>
            <a:r>
              <a:rPr lang="ar-SA" b="1" dirty="0" err="1" smtClean="0"/>
              <a:t>الإستثنائية</a:t>
            </a:r>
            <a:endParaRPr lang="ar-SA" b="1" dirty="0" smtClean="0"/>
          </a:p>
          <a:p>
            <a:r>
              <a:rPr lang="ar-SA" dirty="0" smtClean="0"/>
              <a:t>العمليات التي تم التوقف عن مزاولتها والبنود الغير عادية </a:t>
            </a:r>
          </a:p>
          <a:p>
            <a:r>
              <a:rPr lang="ar-SA" dirty="0" smtClean="0"/>
              <a:t>يتم عرضها بالصافي بعد خصم الضريبة وتظهر تحت بند الربح من العمليات المستمرة لتوضيح طبيعتها غير العادية 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جودة الأرباح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تتمثل جودة الأرباح في العمليات الكاملة والأكثر شفافية والتي لا تضلل </a:t>
            </a:r>
            <a:r>
              <a:rPr lang="ar-SA" dirty="0" err="1" smtClean="0"/>
              <a:t>ولاتربك</a:t>
            </a:r>
            <a:r>
              <a:rPr lang="ar-SA" dirty="0" smtClean="0"/>
              <a:t> مستخدمي القوائم المالية .</a:t>
            </a:r>
          </a:p>
          <a:p>
            <a:r>
              <a:rPr lang="ar-SA" b="1" dirty="0" smtClean="0"/>
              <a:t>العوامل التي تؤثر في جودة أرباح الشركة:</a:t>
            </a:r>
          </a:p>
          <a:p>
            <a:r>
              <a:rPr lang="ar-SA" dirty="0" smtClean="0"/>
              <a:t>1-الطرق المحاسبية البديلة </a:t>
            </a:r>
          </a:p>
          <a:p>
            <a:r>
              <a:rPr lang="ar-SA" dirty="0" smtClean="0"/>
              <a:t>2-</a:t>
            </a:r>
            <a:r>
              <a:rPr lang="ar-SA" dirty="0" err="1" smtClean="0"/>
              <a:t>الإعتراف</a:t>
            </a:r>
            <a:r>
              <a:rPr lang="ar-SA" dirty="0" smtClean="0"/>
              <a:t> الخاطئ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التحليل المقارن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هناك ثلاث أسس للمقارنة :</a:t>
            </a:r>
          </a:p>
          <a:p>
            <a:r>
              <a:rPr lang="ar-SA" dirty="0" smtClean="0"/>
              <a:t>1-المقارنة في إطار الشركة (تقارن بند أوعلاقة مالية مع بيانات أخرى في داخل الشركة)</a:t>
            </a:r>
          </a:p>
          <a:p>
            <a:r>
              <a:rPr lang="ar-SA" dirty="0" smtClean="0"/>
              <a:t>2-النشاط </a:t>
            </a:r>
            <a:r>
              <a:rPr lang="ar-SA" dirty="0" err="1" smtClean="0"/>
              <a:t>الإقتصادي</a:t>
            </a:r>
            <a:r>
              <a:rPr lang="ar-SA" dirty="0" smtClean="0"/>
              <a:t> العام(يقارن بيانات الشركات مع متوسط النشاط </a:t>
            </a:r>
            <a:r>
              <a:rPr lang="ar-SA" dirty="0" err="1" smtClean="0"/>
              <a:t>الأقتصادي</a:t>
            </a:r>
            <a:r>
              <a:rPr lang="ar-SA" dirty="0" smtClean="0"/>
              <a:t> العام الذي تمارسه تلك الشركات)</a:t>
            </a:r>
          </a:p>
          <a:p>
            <a:r>
              <a:rPr lang="ar-SA" dirty="0" smtClean="0"/>
              <a:t>3-المقارنة بين الشركات (وتقارن بين بند أوعلاقة مالية للشركة مع بيانات شركة أخرى أوأكثر من الشركات المنافسه)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أدوات تحليل القوائم المالية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يمكن تحليل القوائم المالية من خلال التحليل الأفقي والرأسي وتحليل النسب.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طبيعة التحليل الأفقي:</a:t>
            </a:r>
          </a:p>
          <a:p>
            <a:r>
              <a:rPr lang="ar-SA" dirty="0" smtClean="0"/>
              <a:t>هو طريقة لتقييم مجموعة من البيانات خلال فترة متتالية من الزمن لتحديد الزيادة أو النقص الذي حدث ويتم التعبير عنه في شكل نسبه.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التحليل الرأسي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طريقة يتم التعبير بواسطتها عن كل بند داخل القوائم المالية في صورة نسبة من إجمالي </a:t>
            </a:r>
            <a:r>
              <a:rPr lang="ar-SA" dirty="0" err="1" smtClean="0"/>
              <a:t>ذوصلة</a:t>
            </a:r>
            <a:r>
              <a:rPr lang="ar-SA" dirty="0" smtClean="0"/>
              <a:t> بالبند 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تحليل النسب:</a:t>
            </a:r>
          </a:p>
          <a:p>
            <a:r>
              <a:rPr lang="ar-SA" dirty="0" smtClean="0"/>
              <a:t>يستخدم إما نسب السيولة </a:t>
            </a:r>
          </a:p>
          <a:p>
            <a:r>
              <a:rPr lang="ar-SA" dirty="0" smtClean="0"/>
              <a:t>نسب الربحية </a:t>
            </a:r>
          </a:p>
          <a:p>
            <a:r>
              <a:rPr lang="ar-SA" dirty="0" smtClean="0"/>
              <a:t>نسب القدرة على الوفاء بالديون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ar-SA" b="1" dirty="0" smtClean="0"/>
              <a:t>نسب السيولة :</a:t>
            </a:r>
          </a:p>
          <a:p>
            <a:r>
              <a:rPr lang="ar-SA" dirty="0" smtClean="0"/>
              <a:t>تقيس قدرة الشركة على سداد التزاماتها المستحقة في الأجل القصير ومواجهة احتياجاتها النقدية الغير متوقعة .</a:t>
            </a:r>
          </a:p>
          <a:p>
            <a:r>
              <a:rPr lang="ar-SA" b="1" dirty="0" smtClean="0"/>
              <a:t>نسب الربحية :</a:t>
            </a:r>
          </a:p>
          <a:p>
            <a:r>
              <a:rPr lang="ar-SA" dirty="0" smtClean="0"/>
              <a:t>تقيس الربح </a:t>
            </a:r>
            <a:r>
              <a:rPr lang="ar-SA" dirty="0" err="1" smtClean="0"/>
              <a:t>أونجاح</a:t>
            </a:r>
            <a:r>
              <a:rPr lang="ar-SA" dirty="0" smtClean="0"/>
              <a:t> العملية التشغيلية للشركة لفترة محدودة من الزمن</a:t>
            </a:r>
          </a:p>
          <a:p>
            <a:r>
              <a:rPr lang="ar-SA" b="1" dirty="0" smtClean="0"/>
              <a:t>نسب القدرة على سداد الديون:</a:t>
            </a:r>
          </a:p>
          <a:p>
            <a:r>
              <a:rPr lang="ar-SA" dirty="0" smtClean="0"/>
              <a:t>تقيس قدرة الشركة على البقاء لفترة طويلة من الزمن.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ar-SA" b="1" dirty="0" smtClean="0"/>
              <a:t>نسب السيولة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ar-SA" dirty="0" smtClean="0"/>
              <a:t>1-</a:t>
            </a:r>
            <a:r>
              <a:rPr lang="ar-SA" b="1" dirty="0" smtClean="0">
                <a:solidFill>
                  <a:schemeClr val="tx2"/>
                </a:solidFill>
              </a:rPr>
              <a:t>نسبة التداول:</a:t>
            </a:r>
          </a:p>
          <a:p>
            <a:r>
              <a:rPr lang="ar-SA" dirty="0" smtClean="0"/>
              <a:t>الأصول المتداولة / الإلتزامات المتداولة </a:t>
            </a:r>
          </a:p>
          <a:p>
            <a:r>
              <a:rPr lang="ar-SA" dirty="0" smtClean="0"/>
              <a:t>تقيس قدرة على سداد الديون قصيرة الأجل</a:t>
            </a:r>
          </a:p>
          <a:p>
            <a:r>
              <a:rPr lang="ar-SA" dirty="0" smtClean="0"/>
              <a:t>2-</a:t>
            </a:r>
            <a:r>
              <a:rPr lang="ar-SA" b="1" dirty="0" smtClean="0">
                <a:solidFill>
                  <a:schemeClr val="tx2"/>
                </a:solidFill>
              </a:rPr>
              <a:t>نسبة السيولة السريعة :</a:t>
            </a:r>
          </a:p>
          <a:p>
            <a:r>
              <a:rPr lang="ar-SA" dirty="0" smtClean="0"/>
              <a:t>(النقدية +الإستثمارات قصيرة الأجل+صافي المدينين)/الإلتزامات المتداولة </a:t>
            </a:r>
          </a:p>
          <a:p>
            <a:r>
              <a:rPr lang="ar-SA" dirty="0" smtClean="0"/>
              <a:t>تقيس السيولة الفورية قصيرة الأجل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3-معدل دوران المدينين:</a:t>
            </a:r>
          </a:p>
          <a:p>
            <a:r>
              <a:rPr lang="ar-SA" dirty="0" smtClean="0"/>
              <a:t>صافي المبيعات الآجلة /متوسط المدينين</a:t>
            </a:r>
          </a:p>
          <a:p>
            <a:r>
              <a:rPr lang="ar-SA" dirty="0" smtClean="0"/>
              <a:t>تقيس سيولة المدينين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4-معدل دوران المخزون</a:t>
            </a:r>
          </a:p>
          <a:p>
            <a:r>
              <a:rPr lang="ar-SA" dirty="0" smtClean="0"/>
              <a:t>تكلفة البضاعة المباعة /متوسط المخزون</a:t>
            </a:r>
          </a:p>
          <a:p>
            <a:r>
              <a:rPr lang="ar-SA" dirty="0" smtClean="0"/>
              <a:t>يقيس سيولة المخزون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نسب الربحية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/>
                </a:solidFill>
              </a:rPr>
              <a:t>هامش الربح:</a:t>
            </a:r>
          </a:p>
          <a:p>
            <a:r>
              <a:rPr lang="ar-SA" dirty="0" smtClean="0"/>
              <a:t>صافي الربح /صافي المبيعات </a:t>
            </a:r>
          </a:p>
          <a:p>
            <a:r>
              <a:rPr lang="ar-SA" dirty="0" smtClean="0"/>
              <a:t>يقيس صافي الربح المتولد من كل ريال مبيعات 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معدل دوران الأصول:</a:t>
            </a:r>
          </a:p>
          <a:p>
            <a:r>
              <a:rPr lang="ar-SA" dirty="0" smtClean="0"/>
              <a:t>صافي المبيعات /متوسط الأصول</a:t>
            </a:r>
          </a:p>
          <a:p>
            <a:r>
              <a:rPr lang="ar-SA" dirty="0" smtClean="0"/>
              <a:t>يقيس كفاءة الأصول في توليد المبيعات </a:t>
            </a:r>
          </a:p>
          <a:p>
            <a:endParaRPr lang="ar-S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chemeClr val="tx2"/>
                </a:solidFill>
              </a:rPr>
              <a:t>العائد على الأصول:</a:t>
            </a:r>
          </a:p>
          <a:p>
            <a:r>
              <a:rPr lang="ar-SA" dirty="0" smtClean="0"/>
              <a:t>صافي الربح /متوسط الأصول</a:t>
            </a:r>
          </a:p>
          <a:p>
            <a:r>
              <a:rPr lang="ar-SA" dirty="0" smtClean="0"/>
              <a:t>يقيس الربحية الإجمالية للأصول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العائد على حقوق حملة الأسهم العادية </a:t>
            </a:r>
          </a:p>
          <a:p>
            <a:r>
              <a:rPr lang="ar-SA" dirty="0" smtClean="0"/>
              <a:t>صافي الربح /متوسط حقوق حملة الأسهم العادية </a:t>
            </a:r>
          </a:p>
          <a:p>
            <a:r>
              <a:rPr lang="ar-SA" dirty="0" smtClean="0"/>
              <a:t>يقيس الربحية لاستثمارات المالك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ربح السهم:</a:t>
            </a:r>
          </a:p>
          <a:p>
            <a:r>
              <a:rPr lang="ar-SA" dirty="0" smtClean="0"/>
              <a:t>صافي الربح/المتوسط المرجح لعدد الأسهم العادية المتداولة خلال العام</a:t>
            </a:r>
          </a:p>
          <a:p>
            <a:r>
              <a:rPr lang="ar-SA" dirty="0" smtClean="0"/>
              <a:t>يقيس صافي الربح المتحقق من كل سهم من الأسهم العادية 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545</Words>
  <Application>Microsoft Office PowerPoint</Application>
  <PresentationFormat>عرض على الشاشة (3:4)‏</PresentationFormat>
  <Paragraphs>89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الفصل الرابع عشر:تحليل القوائم المالية </vt:lpstr>
      <vt:lpstr>التحليل المقارن</vt:lpstr>
      <vt:lpstr>أدوات تحليل القوائم المالية </vt:lpstr>
      <vt:lpstr>التحليل الرأسي</vt:lpstr>
      <vt:lpstr>الشريحة 5</vt:lpstr>
      <vt:lpstr>نسب السيولة </vt:lpstr>
      <vt:lpstr>الشريحة 7</vt:lpstr>
      <vt:lpstr>نسب الربحية </vt:lpstr>
      <vt:lpstr>الشريحة 9</vt:lpstr>
      <vt:lpstr>الشريحة 10</vt:lpstr>
      <vt:lpstr>نسب القدرة على الوفاء بالديون</vt:lpstr>
      <vt:lpstr>القدرة على تحقيق الأرباح وكيفية عرض البنود الإستثنائية</vt:lpstr>
      <vt:lpstr>جودة الأرباح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الرابع عشر:تحليل القوائم المالية </dc:title>
  <dc:creator>Amal alfawaz</dc:creator>
  <cp:lastModifiedBy>Amal alfawaz</cp:lastModifiedBy>
  <cp:revision>6</cp:revision>
  <dcterms:created xsi:type="dcterms:W3CDTF">2010-05-25T17:00:43Z</dcterms:created>
  <dcterms:modified xsi:type="dcterms:W3CDTF">2010-05-27T08:40:49Z</dcterms:modified>
</cp:coreProperties>
</file>