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80" d="100"/>
          <a:sy n="80" d="100"/>
        </p:scale>
        <p:origin x="-86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AAE96D16-AE2A-4F0C-BAE2-9E8DF53D3EBE}" type="datetimeFigureOut">
              <a:rPr lang="ar-SA" smtClean="0"/>
              <a:t>02/02/34</a:t>
            </a:fld>
            <a:endParaRPr lang="ar-SA"/>
          </a:p>
        </p:txBody>
      </p:sp>
      <p:sp>
        <p:nvSpPr>
          <p:cNvPr id="20" name="عنصر نائب للتذييل 19"/>
          <p:cNvSpPr>
            <a:spLocks noGrp="1"/>
          </p:cNvSpPr>
          <p:nvPr>
            <p:ph type="ftr" sz="quarter" idx="11"/>
          </p:nvPr>
        </p:nvSpPr>
        <p:spPr/>
        <p:txBody>
          <a:bodyPr/>
          <a:lstStyle>
            <a:extLst/>
          </a:lstStyle>
          <a:p>
            <a:endParaRPr lang="ar-SA"/>
          </a:p>
        </p:txBody>
      </p:sp>
      <p:sp>
        <p:nvSpPr>
          <p:cNvPr id="10" name="عنصر نائب لرقم الشريحة 9"/>
          <p:cNvSpPr>
            <a:spLocks noGrp="1"/>
          </p:cNvSpPr>
          <p:nvPr>
            <p:ph type="sldNum" sz="quarter" idx="12"/>
          </p:nvPr>
        </p:nvSpPr>
        <p:spPr/>
        <p:txBody>
          <a:bodyPr/>
          <a:lstStyle>
            <a:extLst/>
          </a:lstStyle>
          <a:p>
            <a:fld id="{930FAFA7-D414-44E1-852D-C1A66A61D0F7}" type="slidenum">
              <a:rPr lang="ar-SA" smtClean="0"/>
              <a:t>‹#›</a:t>
            </a:fld>
            <a:endParaRPr lang="ar-SA"/>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AAE96D16-AE2A-4F0C-BAE2-9E8DF53D3EBE}" type="datetimeFigureOut">
              <a:rPr lang="ar-SA" smtClean="0"/>
              <a:t>02/02/34</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930FAFA7-D414-44E1-852D-C1A66A61D0F7}"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AAE96D16-AE2A-4F0C-BAE2-9E8DF53D3EBE}" type="datetimeFigureOut">
              <a:rPr lang="ar-SA" smtClean="0"/>
              <a:t>02/02/34</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930FAFA7-D414-44E1-852D-C1A66A61D0F7}"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AAE96D16-AE2A-4F0C-BAE2-9E8DF53D3EBE}" type="datetimeFigureOut">
              <a:rPr lang="ar-SA" smtClean="0"/>
              <a:t>02/02/34</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930FAFA7-D414-44E1-852D-C1A66A61D0F7}"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AAE96D16-AE2A-4F0C-BAE2-9E8DF53D3EBE}" type="datetimeFigureOut">
              <a:rPr lang="ar-SA" smtClean="0"/>
              <a:t>02/02/34</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930FAFA7-D414-44E1-852D-C1A66A61D0F7}" type="slidenum">
              <a:rPr lang="ar-SA" smtClean="0"/>
              <a:t>‹#›</a:t>
            </a:fld>
            <a:endParaRPr lang="ar-SA"/>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AAE96D16-AE2A-4F0C-BAE2-9E8DF53D3EBE}" type="datetimeFigureOut">
              <a:rPr lang="ar-SA" smtClean="0"/>
              <a:t>02/02/34</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930FAFA7-D414-44E1-852D-C1A66A61D0F7}"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AAE96D16-AE2A-4F0C-BAE2-9E8DF53D3EBE}" type="datetimeFigureOut">
              <a:rPr lang="ar-SA" smtClean="0"/>
              <a:t>02/02/34</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930FAFA7-D414-44E1-852D-C1A66A61D0F7}"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AAE96D16-AE2A-4F0C-BAE2-9E8DF53D3EBE}" type="datetimeFigureOut">
              <a:rPr lang="ar-SA" smtClean="0"/>
              <a:t>02/02/34</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930FAFA7-D414-44E1-852D-C1A66A61D0F7}"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AAE96D16-AE2A-4F0C-BAE2-9E8DF53D3EBE}" type="datetimeFigureOut">
              <a:rPr lang="ar-SA" smtClean="0"/>
              <a:t>02/02/34</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930FAFA7-D414-44E1-852D-C1A66A61D0F7}" type="slidenum">
              <a:rPr lang="ar-SA" smtClean="0"/>
              <a:t>‹#›</a:t>
            </a:fld>
            <a:endParaRPr lang="ar-SA"/>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AAE96D16-AE2A-4F0C-BAE2-9E8DF53D3EBE}" type="datetimeFigureOut">
              <a:rPr lang="ar-SA" smtClean="0"/>
              <a:t>02/02/34</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930FAFA7-D414-44E1-852D-C1A66A61D0F7}"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AAE96D16-AE2A-4F0C-BAE2-9E8DF53D3EBE}" type="datetimeFigureOut">
              <a:rPr lang="ar-SA" smtClean="0"/>
              <a:t>02/02/34</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930FAFA7-D414-44E1-852D-C1A66A61D0F7}" type="slidenum">
              <a:rPr lang="ar-SA" smtClean="0"/>
              <a:t>‹#›</a:t>
            </a:fld>
            <a:endParaRPr lang="ar-SA"/>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الرمز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AAE96D16-AE2A-4F0C-BAE2-9E8DF53D3EBE}" type="datetimeFigureOut">
              <a:rPr lang="ar-SA" smtClean="0"/>
              <a:t>02/02/34</a:t>
            </a:fld>
            <a:endParaRPr lang="ar-SA"/>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930FAFA7-D414-44E1-852D-C1A66A61D0F7}" type="slidenum">
              <a:rPr lang="ar-SA" smtClean="0"/>
              <a:t>‹#›</a:t>
            </a:fld>
            <a:endParaRPr lang="ar-SA"/>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pPr algn="ctr"/>
            <a:r>
              <a:rPr lang="ar-SA" dirty="0" smtClean="0"/>
              <a:t>الفصل العاشر</a:t>
            </a:r>
            <a:endParaRPr lang="ar-SA" dirty="0"/>
          </a:p>
        </p:txBody>
      </p:sp>
      <p:sp>
        <p:nvSpPr>
          <p:cNvPr id="3" name="عنوان فرعي 2"/>
          <p:cNvSpPr>
            <a:spLocks noGrp="1"/>
          </p:cNvSpPr>
          <p:nvPr>
            <p:ph type="subTitle" idx="1"/>
          </p:nvPr>
        </p:nvSpPr>
        <p:spPr/>
        <p:txBody>
          <a:bodyPr>
            <a:normAutofit/>
          </a:bodyPr>
          <a:lstStyle/>
          <a:p>
            <a:pPr algn="ctr"/>
            <a:r>
              <a:rPr lang="ar-SA" sz="3200" dirty="0" smtClean="0"/>
              <a:t>السجلات المساعدة ودواعي استخدامها</a:t>
            </a:r>
            <a:endParaRPr lang="ar-SA" sz="3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يومية </a:t>
            </a:r>
            <a:r>
              <a:rPr lang="ar-SA" dirty="0" err="1" smtClean="0"/>
              <a:t>المقبوضات</a:t>
            </a:r>
            <a:r>
              <a:rPr lang="ar-SA" dirty="0" smtClean="0"/>
              <a:t> النقدية</a:t>
            </a:r>
            <a:endParaRPr lang="ar-SA" dirty="0"/>
          </a:p>
        </p:txBody>
      </p:sp>
      <p:sp>
        <p:nvSpPr>
          <p:cNvPr id="3" name="عنصر نائب للمحتوى 2"/>
          <p:cNvSpPr>
            <a:spLocks noGrp="1"/>
          </p:cNvSpPr>
          <p:nvPr>
            <p:ph idx="1"/>
          </p:nvPr>
        </p:nvSpPr>
        <p:spPr/>
        <p:txBody>
          <a:bodyPr/>
          <a:lstStyle/>
          <a:p>
            <a:r>
              <a:rPr lang="ar-SA" dirty="0" smtClean="0"/>
              <a:t>بعد انتهاء المدة المقررة لتجميع اليومية المساعدة وإكمال عمليات القيد والترحيل فإن أعمدة يومية </a:t>
            </a:r>
            <a:r>
              <a:rPr lang="ar-SA" dirty="0" err="1" smtClean="0"/>
              <a:t>المقبوضات</a:t>
            </a:r>
            <a:r>
              <a:rPr lang="ar-SA" dirty="0" smtClean="0"/>
              <a:t> النقدية تجمع ويقيد الإجمالي في اليومية العامة ثم ترحل إلى الحسابات المختصة في الأستاذ العام.</a:t>
            </a:r>
            <a:endParaRPr lang="ar-S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يومية المدفوعات النقدية:</a:t>
            </a:r>
            <a:endParaRPr lang="ar-SA" dirty="0"/>
          </a:p>
        </p:txBody>
      </p:sp>
      <p:sp>
        <p:nvSpPr>
          <p:cNvPr id="3" name="عنصر نائب للمحتوى 2"/>
          <p:cNvSpPr>
            <a:spLocks noGrp="1"/>
          </p:cNvSpPr>
          <p:nvPr>
            <p:ph idx="1"/>
          </p:nvPr>
        </p:nvSpPr>
        <p:spPr/>
        <p:txBody>
          <a:bodyPr/>
          <a:lstStyle/>
          <a:p>
            <a:r>
              <a:rPr lang="ar-SA" dirty="0" smtClean="0"/>
              <a:t>تحتوي على عمليات صرف النقدية في المنشآت الاقتصادية ، إما في شكل نقد منصرف من صندوق المنشأة أو في شكل شيكات مسحوبة على البنك .</a:t>
            </a:r>
          </a:p>
          <a:p>
            <a:r>
              <a:rPr lang="ar-SA" dirty="0" smtClean="0"/>
              <a:t>يمكن تصنيف الأغراض التي تصرف من أجلها إلى المجموعات التالية:</a:t>
            </a:r>
          </a:p>
          <a:p>
            <a:pPr marL="596646" indent="-514350">
              <a:buFont typeface="+mj-lt"/>
              <a:buAutoNum type="arabicPeriod"/>
            </a:pPr>
            <a:r>
              <a:rPr lang="ar-SA" dirty="0" smtClean="0"/>
              <a:t>المشتريات النقدية.</a:t>
            </a:r>
          </a:p>
          <a:p>
            <a:pPr marL="596646" indent="-514350">
              <a:buFont typeface="+mj-lt"/>
              <a:buAutoNum type="arabicPeriod"/>
            </a:pPr>
            <a:r>
              <a:rPr lang="ar-SA" dirty="0" smtClean="0"/>
              <a:t>تسديد الدائنين.</a:t>
            </a:r>
          </a:p>
          <a:p>
            <a:pPr marL="596646" indent="-514350">
              <a:buFont typeface="+mj-lt"/>
              <a:buAutoNum type="arabicPeriod"/>
            </a:pPr>
            <a:r>
              <a:rPr lang="ar-SA" dirty="0" smtClean="0"/>
              <a:t>أغراض أخرى كشراء أصل ثابت أو دفع إيجار ...</a:t>
            </a:r>
            <a:endParaRPr lang="ar-S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يومية المدفوعات النقدية:</a:t>
            </a:r>
            <a:endParaRPr lang="ar-SA" dirty="0"/>
          </a:p>
        </p:txBody>
      </p:sp>
      <p:sp>
        <p:nvSpPr>
          <p:cNvPr id="3" name="عنصر نائب للمحتوى 2"/>
          <p:cNvSpPr>
            <a:spLocks noGrp="1"/>
          </p:cNvSpPr>
          <p:nvPr>
            <p:ph idx="1"/>
          </p:nvPr>
        </p:nvSpPr>
        <p:spPr/>
        <p:txBody>
          <a:bodyPr/>
          <a:lstStyle/>
          <a:p>
            <a:r>
              <a:rPr lang="ar-SA" dirty="0" smtClean="0"/>
              <a:t>هذا السجل تسجل فيه المبالغ النقدية التي صرفتها المنشأة أولاً بأول سواء صرفتها من صندوقها أم من حسابها في البنك.ويتم الترحيل من هذا السجل أولاً بأول لحساب الدائنين في أستاذ مساعد الدائنين.</a:t>
            </a:r>
          </a:p>
          <a:p>
            <a:r>
              <a:rPr lang="ar-SA" dirty="0" smtClean="0"/>
              <a:t>وفي نهاية الفترة المقررة لتجميع هذا السجل يتم ذلك ثم يعمل قيد في اليومية العامة بجعل حساب المشتريات مدينة وحسابات الصندوق والبنك والخصم المكتسب دائنة بالمجاميع </a:t>
            </a:r>
            <a:r>
              <a:rPr lang="ar-SA" smtClean="0"/>
              <a:t>الظاهرة بسجل اليومية.</a:t>
            </a:r>
            <a:endParaRPr lang="ar-S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سجل اليومية:</a:t>
            </a:r>
            <a:endParaRPr lang="ar-SA" dirty="0"/>
          </a:p>
        </p:txBody>
      </p:sp>
      <p:sp>
        <p:nvSpPr>
          <p:cNvPr id="3" name="عنصر نائب للمحتوى 2"/>
          <p:cNvSpPr>
            <a:spLocks noGrp="1"/>
          </p:cNvSpPr>
          <p:nvPr>
            <p:ph idx="1"/>
          </p:nvPr>
        </p:nvSpPr>
        <p:spPr/>
        <p:txBody>
          <a:bodyPr/>
          <a:lstStyle/>
          <a:p>
            <a:r>
              <a:rPr lang="ar-SA" dirty="0" smtClean="0"/>
              <a:t>سجل تقيد فيه المعلومات المالية أولاً بأول حسب تسلسل تاريخ حدوثها .</a:t>
            </a:r>
          </a:p>
          <a:p>
            <a:r>
              <a:rPr lang="ar-SA" sz="4000" dirty="0" smtClean="0">
                <a:solidFill>
                  <a:schemeClr val="tx2">
                    <a:lumMod val="75000"/>
                  </a:schemeClr>
                </a:solidFill>
              </a:rPr>
              <a:t>سجل الأستاذ العام:</a:t>
            </a:r>
          </a:p>
          <a:p>
            <a:r>
              <a:rPr lang="ar-SA" dirty="0" smtClean="0"/>
              <a:t>سجل يحتوي على الحسابات التي تمسكها المنشأة بحيث يخصص لكل حساب حيز محدد يظهر حركة المبالغ التي أثرت على ذلك الحساب. كما يظهر رصيد الحساب.</a:t>
            </a:r>
          </a:p>
          <a:p>
            <a:endParaRPr lang="ar-S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643042" y="0"/>
            <a:ext cx="7500958" cy="4071966"/>
          </a:xfrm>
        </p:spPr>
        <p:txBody>
          <a:bodyPr>
            <a:normAutofit fontScale="90000"/>
          </a:bodyPr>
          <a:lstStyle/>
          <a:p>
            <a:pPr algn="r"/>
            <a:r>
              <a:rPr lang="ar-SA" dirty="0" smtClean="0"/>
              <a:t> </a:t>
            </a:r>
            <a:br>
              <a:rPr lang="ar-SA" dirty="0" smtClean="0"/>
            </a:br>
            <a:r>
              <a:rPr lang="ar-SA" dirty="0" smtClean="0"/>
              <a:t>هل يمكن لسجل يومية واحد أن تسجل </a:t>
            </a:r>
            <a:r>
              <a:rPr lang="ar-SA" dirty="0" err="1" smtClean="0"/>
              <a:t>به</a:t>
            </a:r>
            <a:r>
              <a:rPr lang="ar-SA" dirty="0" smtClean="0"/>
              <a:t> كل الإجراءات ؟ وهل يمكن لموظف واحد أن يقوم بتسجيل عدد كبير من الإجراءات المالية من بيع وشراء ينتج عنه عدد كبير من حسابات المدينين والدائنين؟ وهل يمكن لسجل أستاذ واحد أن يستوعب هذا العدد الكبير من الحسابات؟؟؟؟</a:t>
            </a:r>
            <a:endParaRPr lang="ar-SA" dirty="0"/>
          </a:p>
        </p:txBody>
      </p:sp>
      <p:sp>
        <p:nvSpPr>
          <p:cNvPr id="3" name="عنصر نائب للمحتوى 2"/>
          <p:cNvSpPr>
            <a:spLocks noGrp="1"/>
          </p:cNvSpPr>
          <p:nvPr>
            <p:ph idx="1"/>
          </p:nvPr>
        </p:nvSpPr>
        <p:spPr>
          <a:xfrm>
            <a:off x="1643042" y="4429132"/>
            <a:ext cx="6286544" cy="1819268"/>
          </a:xfrm>
        </p:spPr>
        <p:txBody>
          <a:bodyPr>
            <a:normAutofit fontScale="92500" lnSpcReduction="10000"/>
          </a:bodyPr>
          <a:lstStyle/>
          <a:p>
            <a:r>
              <a:rPr lang="ar-SA" dirty="0" smtClean="0"/>
              <a:t>الجواب لا ’ لهذا أملت الضرورة على المنشآت استخدام سجلات مساعدة منها ما هو سجلات يومية مساعدة ومنها ما هو سجلات </a:t>
            </a:r>
            <a:r>
              <a:rPr lang="ar-SA" dirty="0" err="1" smtClean="0"/>
              <a:t>استاذ</a:t>
            </a:r>
            <a:r>
              <a:rPr lang="ar-SA" dirty="0" smtClean="0"/>
              <a:t> مساعدة.</a:t>
            </a:r>
            <a:endParaRPr lang="ar-S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هدف استخدام السجلات المساعدة:</a:t>
            </a:r>
            <a:endParaRPr lang="ar-SA" dirty="0"/>
          </a:p>
        </p:txBody>
      </p:sp>
      <p:sp>
        <p:nvSpPr>
          <p:cNvPr id="3" name="عنصر نائب للمحتوى 2"/>
          <p:cNvSpPr>
            <a:spLocks noGrp="1"/>
          </p:cNvSpPr>
          <p:nvPr>
            <p:ph idx="1"/>
          </p:nvPr>
        </p:nvSpPr>
        <p:spPr/>
        <p:txBody>
          <a:bodyPr/>
          <a:lstStyle/>
          <a:p>
            <a:r>
              <a:rPr lang="ar-SA" dirty="0" smtClean="0"/>
              <a:t>هو تقليل العمل الكتابي الذي تتطلبه عمليات التقييد والترحيل.فالعمليات المتكررة في اليومية العامة وفي الأستاذ العام هي </a:t>
            </a:r>
            <a:r>
              <a:rPr lang="ar-SA" dirty="0" err="1" smtClean="0"/>
              <a:t>مايحتاج</a:t>
            </a:r>
            <a:r>
              <a:rPr lang="ar-SA" dirty="0" smtClean="0"/>
              <a:t> إلى سجلات مساعدة ، وطبيعي أن أكثر العمليات تكراراً هي عمليات الشراء والبيع والقبض والصرف.</a:t>
            </a:r>
            <a:endParaRPr lang="ar-S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أنواع السجلات اليومية المساعدة:</a:t>
            </a:r>
            <a:endParaRPr lang="ar-SA" dirty="0"/>
          </a:p>
        </p:txBody>
      </p:sp>
      <p:sp>
        <p:nvSpPr>
          <p:cNvPr id="3" name="عنصر نائب للمحتوى 2"/>
          <p:cNvSpPr>
            <a:spLocks noGrp="1"/>
          </p:cNvSpPr>
          <p:nvPr>
            <p:ph idx="1"/>
          </p:nvPr>
        </p:nvSpPr>
        <p:spPr/>
        <p:txBody>
          <a:bodyPr/>
          <a:lstStyle/>
          <a:p>
            <a:pPr marL="596646" indent="-514350">
              <a:buFont typeface="+mj-lt"/>
              <a:buAutoNum type="arabicPeriod"/>
            </a:pPr>
            <a:r>
              <a:rPr lang="ar-SA" dirty="0" smtClean="0"/>
              <a:t>المشتريات الآجلة.</a:t>
            </a:r>
          </a:p>
          <a:p>
            <a:pPr marL="596646" indent="-514350">
              <a:buFont typeface="+mj-lt"/>
              <a:buAutoNum type="arabicPeriod"/>
            </a:pPr>
            <a:r>
              <a:rPr lang="ar-SA" dirty="0" smtClean="0"/>
              <a:t>المبيعات الآجلة.</a:t>
            </a:r>
          </a:p>
          <a:p>
            <a:pPr marL="596646" indent="-514350">
              <a:buFont typeface="+mj-lt"/>
              <a:buAutoNum type="arabicPeriod"/>
            </a:pPr>
            <a:r>
              <a:rPr lang="ar-SA" dirty="0" err="1" smtClean="0"/>
              <a:t>المقبوضات</a:t>
            </a:r>
            <a:r>
              <a:rPr lang="ar-SA" dirty="0" smtClean="0"/>
              <a:t> النقدية بما في ذلك المبيعات النقدية.</a:t>
            </a:r>
          </a:p>
          <a:p>
            <a:pPr marL="596646" indent="-514350">
              <a:buFont typeface="+mj-lt"/>
              <a:buAutoNum type="arabicPeriod"/>
            </a:pPr>
            <a:r>
              <a:rPr lang="ar-SA" dirty="0" smtClean="0"/>
              <a:t>المدفوعات النقدية بما في ذلك المشتريات النقدية.</a:t>
            </a:r>
          </a:p>
          <a:p>
            <a:pPr marL="596646" indent="-514350">
              <a:buNone/>
            </a:pPr>
            <a:endParaRPr lang="ar-SA" dirty="0" smtClean="0"/>
          </a:p>
          <a:p>
            <a:pPr marL="596646" indent="-514350">
              <a:buFont typeface="+mj-lt"/>
              <a:buAutoNum type="arabicPeriod"/>
            </a:pPr>
            <a:endParaRPr lang="ar-S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أواع سجلات الأستاذ المساعدة:</a:t>
            </a:r>
            <a:endParaRPr lang="ar-SA" dirty="0"/>
          </a:p>
        </p:txBody>
      </p:sp>
      <p:sp>
        <p:nvSpPr>
          <p:cNvPr id="3" name="عنصر نائب للمحتوى 2"/>
          <p:cNvSpPr>
            <a:spLocks noGrp="1"/>
          </p:cNvSpPr>
          <p:nvPr>
            <p:ph idx="1"/>
          </p:nvPr>
        </p:nvSpPr>
        <p:spPr/>
        <p:txBody>
          <a:bodyPr/>
          <a:lstStyle/>
          <a:p>
            <a:pPr marL="596646" indent="-514350">
              <a:buFont typeface="+mj-lt"/>
              <a:buAutoNum type="arabicPeriod"/>
            </a:pPr>
            <a:r>
              <a:rPr lang="ar-SA" dirty="0" smtClean="0"/>
              <a:t>أستاذ مساعد المدينين.</a:t>
            </a:r>
          </a:p>
          <a:p>
            <a:pPr marL="596646" indent="-514350">
              <a:buFont typeface="+mj-lt"/>
              <a:buAutoNum type="arabicPeriod"/>
            </a:pPr>
            <a:r>
              <a:rPr lang="ar-SA" dirty="0" smtClean="0"/>
              <a:t>أستاذ مساعد الدائنين.</a:t>
            </a:r>
            <a:endParaRPr lang="ar-SA" dirty="0" smtClean="0"/>
          </a:p>
          <a:p>
            <a:pPr marL="596646" indent="-514350">
              <a:buNone/>
            </a:pPr>
            <a:r>
              <a:rPr lang="ar-SA" dirty="0" smtClean="0"/>
              <a:t> استخدام السجلات المساعدة لا يعني التقليل من دور السجلات العامة يومية كانت أم أستاذاً . إذ أن ما قيد في اليومية المساعدة بشكل مفصل يقيد في اليومية العامة بشكل مجمل . وكما أن ما رحل للحسابات الفردية في الأستاذ المساعد يرحل بشكل إجمالي لحساب الأستاذ العام. </a:t>
            </a:r>
            <a:endParaRPr lang="ar-S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يومية المشتريات الآجلة :</a:t>
            </a:r>
            <a:endParaRPr lang="ar-SA" dirty="0"/>
          </a:p>
        </p:txBody>
      </p:sp>
      <p:sp>
        <p:nvSpPr>
          <p:cNvPr id="3" name="عنصر نائب للمحتوى 2"/>
          <p:cNvSpPr>
            <a:spLocks noGrp="1"/>
          </p:cNvSpPr>
          <p:nvPr>
            <p:ph idx="1"/>
          </p:nvPr>
        </p:nvSpPr>
        <p:spPr/>
        <p:txBody>
          <a:bodyPr/>
          <a:lstStyle/>
          <a:p>
            <a:r>
              <a:rPr lang="ar-SA" dirty="0" smtClean="0"/>
              <a:t>عندما تشتري المنشأة بضائع بالأجل تقيد مبالغ الفواتير أولاً بأول في يومية المشتريات الآجلة ، وترحل مبالغ الفواتير بشكل إفرادي إلى حسابات الدائنين </a:t>
            </a:r>
            <a:r>
              <a:rPr lang="ar-SA" dirty="0" err="1" smtClean="0"/>
              <a:t>الإفرادية</a:t>
            </a:r>
            <a:r>
              <a:rPr lang="ar-SA" dirty="0" smtClean="0"/>
              <a:t> في أستاذ الدائنين المساعد ، وعندما يتم جمع المبالغ التي قيدت في سجل يومية المشتريات الآجلة ، يقيد هذا المجموع في اليومية العامة ثم يرحل المجموع إلى حسابات المشتريات وحساب إجمالي الدائنين في الأستاذ العام .</a:t>
            </a:r>
            <a:endParaRPr lang="ar-S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يومية المبيعات الآجلة:</a:t>
            </a:r>
            <a:endParaRPr lang="ar-SA" dirty="0"/>
          </a:p>
        </p:txBody>
      </p:sp>
      <p:sp>
        <p:nvSpPr>
          <p:cNvPr id="3" name="عنصر نائب للمحتوى 2"/>
          <p:cNvSpPr>
            <a:spLocks noGrp="1"/>
          </p:cNvSpPr>
          <p:nvPr>
            <p:ph idx="1"/>
          </p:nvPr>
        </p:nvSpPr>
        <p:spPr/>
        <p:txBody>
          <a:bodyPr/>
          <a:lstStyle/>
          <a:p>
            <a:r>
              <a:rPr lang="ar-SA" dirty="0" smtClean="0"/>
              <a:t>تسجل المبيعات النقدية في يومية </a:t>
            </a:r>
            <a:r>
              <a:rPr lang="ar-SA" dirty="0" err="1" smtClean="0"/>
              <a:t>المقبوضات</a:t>
            </a:r>
            <a:r>
              <a:rPr lang="ar-SA" dirty="0" smtClean="0"/>
              <a:t> النقدية ، أما المبيعات الآجلة فإنها تقيد أولاً بأول في سجل يومية المبيعات الآجلة ، ويقيد المجموع في اليومية العامة كما ترحل مبالغ الفواتير بشكل إفرادي إلى حسابات المدينين </a:t>
            </a:r>
            <a:r>
              <a:rPr lang="ar-SA" dirty="0" err="1" smtClean="0"/>
              <a:t>الإفرادية</a:t>
            </a:r>
            <a:r>
              <a:rPr lang="ar-SA" dirty="0" smtClean="0"/>
              <a:t> في أستاذ المدينين المساعد، ويرحل إلى إجمالي المدينين وحساب المبيعات في الأستاذ العام.</a:t>
            </a:r>
            <a:endParaRPr lang="ar-S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يومية </a:t>
            </a:r>
            <a:r>
              <a:rPr lang="ar-SA" dirty="0" err="1" smtClean="0"/>
              <a:t>المقبوضات</a:t>
            </a:r>
            <a:r>
              <a:rPr lang="ar-SA" dirty="0" smtClean="0"/>
              <a:t> النقدية:</a:t>
            </a:r>
            <a:endParaRPr lang="ar-SA" dirty="0"/>
          </a:p>
        </p:txBody>
      </p:sp>
      <p:sp>
        <p:nvSpPr>
          <p:cNvPr id="3" name="عنصر نائب للمحتوى 2"/>
          <p:cNvSpPr>
            <a:spLocks noGrp="1"/>
          </p:cNvSpPr>
          <p:nvPr>
            <p:ph idx="1"/>
          </p:nvPr>
        </p:nvSpPr>
        <p:spPr/>
        <p:txBody>
          <a:bodyPr/>
          <a:lstStyle/>
          <a:p>
            <a:r>
              <a:rPr lang="ar-SA" dirty="0" smtClean="0"/>
              <a:t>تمثل </a:t>
            </a:r>
            <a:r>
              <a:rPr lang="ar-SA" dirty="0" err="1" smtClean="0"/>
              <a:t>المقبوضات</a:t>
            </a:r>
            <a:r>
              <a:rPr lang="ar-SA" dirty="0" smtClean="0"/>
              <a:t> النقدية نشاطاً يتكرر في المنشآت </a:t>
            </a:r>
            <a:r>
              <a:rPr lang="ar-SA" dirty="0" err="1" smtClean="0"/>
              <a:t>الإقتصادية</a:t>
            </a:r>
            <a:r>
              <a:rPr lang="ar-SA" dirty="0" smtClean="0"/>
              <a:t> مما يستدعي وضع سجل خاص لهذه </a:t>
            </a:r>
            <a:r>
              <a:rPr lang="ar-SA" dirty="0" err="1" smtClean="0"/>
              <a:t>المقبوضات</a:t>
            </a:r>
            <a:r>
              <a:rPr lang="ar-SA" dirty="0" smtClean="0"/>
              <a:t>.</a:t>
            </a:r>
          </a:p>
          <a:p>
            <a:r>
              <a:rPr lang="ar-SA" dirty="0" smtClean="0"/>
              <a:t>يمكن تقسيم مصادر النقود الواردة للمنشأة إلى ثلاثة مصادر:</a:t>
            </a:r>
          </a:p>
          <a:p>
            <a:pPr marL="596646" indent="-514350">
              <a:buFont typeface="+mj-lt"/>
              <a:buAutoNum type="arabicPeriod"/>
            </a:pPr>
            <a:r>
              <a:rPr lang="ar-SA" dirty="0" smtClean="0"/>
              <a:t>المبيعات النقدية.</a:t>
            </a:r>
          </a:p>
          <a:p>
            <a:pPr marL="596646" indent="-514350">
              <a:buFont typeface="+mj-lt"/>
              <a:buAutoNum type="arabicPeriod"/>
            </a:pPr>
            <a:r>
              <a:rPr lang="ar-SA" dirty="0" smtClean="0"/>
              <a:t>التحصيل من المدينين.</a:t>
            </a:r>
          </a:p>
          <a:p>
            <a:pPr marL="596646" indent="-514350">
              <a:buFont typeface="+mj-lt"/>
              <a:buAutoNum type="arabicPeriod"/>
            </a:pPr>
            <a:r>
              <a:rPr lang="ar-SA" dirty="0" smtClean="0"/>
              <a:t>مصادر متفرقة.</a:t>
            </a:r>
            <a:endParaRPr lang="ar-SA"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113</TotalTime>
  <Words>519</Words>
  <Application>Microsoft Office PowerPoint</Application>
  <PresentationFormat>عرض على الشاشة (3:4)‏</PresentationFormat>
  <Paragraphs>40</Paragraphs>
  <Slides>12</Slides>
  <Notes>0</Notes>
  <HiddenSlides>0</HiddenSlides>
  <MMClips>0</MMClips>
  <ScaleCrop>false</ScaleCrop>
  <HeadingPairs>
    <vt:vector size="4" baseType="variant">
      <vt:variant>
        <vt:lpstr>سمة</vt:lpstr>
      </vt:variant>
      <vt:variant>
        <vt:i4>1</vt:i4>
      </vt:variant>
      <vt:variant>
        <vt:lpstr>عناوين الشرائح</vt:lpstr>
      </vt:variant>
      <vt:variant>
        <vt:i4>12</vt:i4>
      </vt:variant>
    </vt:vector>
  </HeadingPairs>
  <TitlesOfParts>
    <vt:vector size="13" baseType="lpstr">
      <vt:lpstr>انقلاب</vt:lpstr>
      <vt:lpstr>الفصل العاشر</vt:lpstr>
      <vt:lpstr>سجل اليومية:</vt:lpstr>
      <vt:lpstr>  هل يمكن لسجل يومية واحد أن تسجل به كل الإجراءات ؟ وهل يمكن لموظف واحد أن يقوم بتسجيل عدد كبير من الإجراءات المالية من بيع وشراء ينتج عنه عدد كبير من حسابات المدينين والدائنين؟ وهل يمكن لسجل أستاذ واحد أن يستوعب هذا العدد الكبير من الحسابات؟؟؟؟</vt:lpstr>
      <vt:lpstr>هدف استخدام السجلات المساعدة:</vt:lpstr>
      <vt:lpstr>أنواع السجلات اليومية المساعدة:</vt:lpstr>
      <vt:lpstr>أواع سجلات الأستاذ المساعدة:</vt:lpstr>
      <vt:lpstr>يومية المشتريات الآجلة :</vt:lpstr>
      <vt:lpstr>يومية المبيعات الآجلة:</vt:lpstr>
      <vt:lpstr>يومية المقبوضات النقدية:</vt:lpstr>
      <vt:lpstr>يومية المقبوضات النقدية</vt:lpstr>
      <vt:lpstr>يومية المدفوعات النقدية:</vt:lpstr>
      <vt:lpstr>يومية المدفوعات النقدية:</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العاشر</dc:title>
  <dc:creator>samar</dc:creator>
  <cp:lastModifiedBy>samar</cp:lastModifiedBy>
  <cp:revision>1</cp:revision>
  <dcterms:created xsi:type="dcterms:W3CDTF">2012-12-15T11:13:02Z</dcterms:created>
  <dcterms:modified xsi:type="dcterms:W3CDTF">2012-12-15T13:06:06Z</dcterms:modified>
</cp:coreProperties>
</file>