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notesMasterIdLst>
    <p:notesMasterId r:id="rId21"/>
  </p:notesMasterIdLst>
  <p:sldIdLst>
    <p:sldId id="256" r:id="rId2"/>
    <p:sldId id="275" r:id="rId3"/>
    <p:sldId id="258" r:id="rId4"/>
    <p:sldId id="259" r:id="rId5"/>
    <p:sldId id="260" r:id="rId6"/>
    <p:sldId id="261" r:id="rId7"/>
    <p:sldId id="266" r:id="rId8"/>
    <p:sldId id="267" r:id="rId9"/>
    <p:sldId id="268" r:id="rId10"/>
    <p:sldId id="262" r:id="rId11"/>
    <p:sldId id="269" r:id="rId12"/>
    <p:sldId id="270" r:id="rId13"/>
    <p:sldId id="271" r:id="rId14"/>
    <p:sldId id="263" r:id="rId15"/>
    <p:sldId id="272" r:id="rId16"/>
    <p:sldId id="264" r:id="rId17"/>
    <p:sldId id="273" r:id="rId18"/>
    <p:sldId id="274" r:id="rId19"/>
    <p:sldId id="265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87912" autoAdjust="0"/>
  </p:normalViewPr>
  <p:slideViewPr>
    <p:cSldViewPr>
      <p:cViewPr>
        <p:scale>
          <a:sx n="90" d="100"/>
          <a:sy n="90" d="100"/>
        </p:scale>
        <p:origin x="-594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9A34FBF-214E-4AFB-90C2-44E857EAC933}" type="datetimeFigureOut">
              <a:rPr lang="ar-SA" smtClean="0"/>
              <a:t>21/11/35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2560996-0A7D-4B78-9F28-5666D381745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77091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60996-0A7D-4B78-9F28-5666D381745F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38056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60996-0A7D-4B78-9F28-5666D381745F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1644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60996-0A7D-4B78-9F28-5666D381745F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74149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60996-0A7D-4B78-9F28-5666D381745F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610501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b="1" dirty="0" smtClean="0"/>
              <a:t>العناية المهنية المعتادة  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60996-0A7D-4B78-9F28-5666D381745F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328821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SA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60996-0A7D-4B78-9F28-5666D381745F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665294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الطرق ستناقش لاحقا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60996-0A7D-4B78-9F28-5666D381745F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352268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60996-0A7D-4B78-9F28-5666D381745F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27257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b="0" dirty="0" smtClean="0"/>
              <a:t>امثله</a:t>
            </a:r>
            <a:r>
              <a:rPr lang="ar-SA" b="0" baseline="0" dirty="0" smtClean="0"/>
              <a:t> اخرى على </a:t>
            </a:r>
            <a:r>
              <a:rPr lang="ar-SA" b="0" dirty="0" smtClean="0"/>
              <a:t>التغيير في التقديرات : تقديرات</a:t>
            </a:r>
            <a:r>
              <a:rPr lang="ar-SA" b="0" baseline="0" dirty="0" smtClean="0"/>
              <a:t> المخصصات و الاستهلاكات </a:t>
            </a:r>
            <a:endParaRPr lang="ar-SA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60996-0A7D-4B78-9F28-5666D381745F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71949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A4C50-421A-469D-A03C-EDE23DA6166E}" type="datetimeFigureOut">
              <a:rPr lang="ar-SA" smtClean="0"/>
              <a:t>21/11/35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EA1C09-2F48-4C21-B568-BE7FCAF9A1DA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A4C50-421A-469D-A03C-EDE23DA6166E}" type="datetimeFigureOut">
              <a:rPr lang="ar-SA" smtClean="0"/>
              <a:t>21/11/35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1C09-2F48-4C21-B568-BE7FCAF9A1D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A4C50-421A-469D-A03C-EDE23DA6166E}" type="datetimeFigureOut">
              <a:rPr lang="ar-SA" smtClean="0"/>
              <a:t>21/11/35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1C09-2F48-4C21-B568-BE7FCAF9A1D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A4C50-421A-469D-A03C-EDE23DA6166E}" type="datetimeFigureOut">
              <a:rPr lang="ar-SA" smtClean="0"/>
              <a:t>21/11/35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1C09-2F48-4C21-B568-BE7FCAF9A1D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A4C50-421A-469D-A03C-EDE23DA6166E}" type="datetimeFigureOut">
              <a:rPr lang="ar-SA" smtClean="0"/>
              <a:t>21/11/35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1C09-2F48-4C21-B568-BE7FCAF9A1DA}" type="slidenum">
              <a:rPr lang="ar-SA" smtClean="0"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A4C50-421A-469D-A03C-EDE23DA6166E}" type="datetimeFigureOut">
              <a:rPr lang="ar-SA" smtClean="0"/>
              <a:t>21/11/35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1C09-2F48-4C21-B568-BE7FCAF9A1DA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A4C50-421A-469D-A03C-EDE23DA6166E}" type="datetimeFigureOut">
              <a:rPr lang="ar-SA" smtClean="0"/>
              <a:t>21/11/35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1C09-2F48-4C21-B568-BE7FCAF9A1DA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A4C50-421A-469D-A03C-EDE23DA6166E}" type="datetimeFigureOut">
              <a:rPr lang="ar-SA" smtClean="0"/>
              <a:t>21/11/35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1C09-2F48-4C21-B568-BE7FCAF9A1D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A4C50-421A-469D-A03C-EDE23DA6166E}" type="datetimeFigureOut">
              <a:rPr lang="ar-SA" smtClean="0"/>
              <a:t>21/11/35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1C09-2F48-4C21-B568-BE7FCAF9A1D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A4C50-421A-469D-A03C-EDE23DA6166E}" type="datetimeFigureOut">
              <a:rPr lang="ar-SA" smtClean="0"/>
              <a:t>21/11/35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1C09-2F48-4C21-B568-BE7FCAF9A1D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A4C50-421A-469D-A03C-EDE23DA6166E}" type="datetimeFigureOut">
              <a:rPr lang="ar-SA" smtClean="0"/>
              <a:t>21/11/35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1C09-2F48-4C21-B568-BE7FCAF9A1D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23A4C50-421A-469D-A03C-EDE23DA6166E}" type="datetimeFigureOut">
              <a:rPr lang="ar-SA" smtClean="0"/>
              <a:t>21/11/35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CEA1C09-2F48-4C21-B568-BE7FCAF9A1DA}" type="slidenum">
              <a:rPr lang="ar-SA" smtClean="0"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1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z="5400" b="1" dirty="0"/>
              <a:t>معايير المراجعه  المتعارف عليها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الفصل الثالث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7215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>
            <a:noAutofit/>
          </a:bodyPr>
          <a:lstStyle/>
          <a:p>
            <a:r>
              <a:rPr lang="ar-SA" sz="4800" dirty="0" smtClean="0"/>
              <a:t>معايير العمل </a:t>
            </a:r>
            <a:r>
              <a:rPr lang="ar-SA" sz="4800" dirty="0" smtClean="0"/>
              <a:t>الميداني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هي المعايير التي تتعلق بأداء </a:t>
            </a:r>
            <a:r>
              <a:rPr lang="ar-SA" dirty="0" smtClean="0"/>
              <a:t>المراجعة </a:t>
            </a:r>
            <a:endParaRPr lang="ar-SA" dirty="0"/>
          </a:p>
          <a:p>
            <a:r>
              <a:rPr lang="ar-SA" dirty="0" smtClean="0"/>
              <a:t>تشمل </a:t>
            </a:r>
            <a:r>
              <a:rPr lang="ar-SA" dirty="0"/>
              <a:t>3 معايير :</a:t>
            </a:r>
          </a:p>
          <a:p>
            <a:pPr marL="800100" lvl="1" indent="-342900">
              <a:buFont typeface="+mj-lt"/>
              <a:buAutoNum type="arabicPeriod"/>
            </a:pPr>
            <a:r>
              <a:rPr lang="ar-SA" dirty="0"/>
              <a:t>يجب أن يتم تخطيط العمل </a:t>
            </a:r>
            <a:r>
              <a:rPr lang="ar-SA" dirty="0" smtClean="0"/>
              <a:t>و تخصيص المهام على المساعدين والإشراف </a:t>
            </a:r>
            <a:r>
              <a:rPr lang="ar-SA" dirty="0"/>
              <a:t>السليم </a:t>
            </a:r>
            <a:r>
              <a:rPr lang="ar-SA" dirty="0" smtClean="0"/>
              <a:t>عليهم إن </a:t>
            </a:r>
            <a:r>
              <a:rPr lang="ar-SA" dirty="0"/>
              <a:t>وجدوا.</a:t>
            </a:r>
          </a:p>
          <a:p>
            <a:pPr marL="800100" lvl="1" indent="-342900">
              <a:buFont typeface="+mj-lt"/>
              <a:buAutoNum type="arabicPeriod"/>
            </a:pPr>
            <a:r>
              <a:rPr lang="ar-SA" dirty="0" smtClean="0"/>
              <a:t>التوصل الى فهم كافي لنظام </a:t>
            </a:r>
            <a:r>
              <a:rPr lang="ar-SA" dirty="0"/>
              <a:t>الرقابة الداخلية المستعمل </a:t>
            </a:r>
            <a:r>
              <a:rPr lang="ar-SA" dirty="0" smtClean="0"/>
              <a:t>لتخطيط المراجعه ، </a:t>
            </a:r>
            <a:r>
              <a:rPr lang="ar-SA" dirty="0"/>
              <a:t>ولتحديد </a:t>
            </a:r>
            <a:r>
              <a:rPr lang="ar-SA" dirty="0" smtClean="0"/>
              <a:t>طبيعة و توقيت و مدى الاختبارات التي سيقوم بها</a:t>
            </a:r>
          </a:p>
          <a:p>
            <a:pPr marL="800100" lvl="1" indent="-342900">
              <a:buFont typeface="+mj-lt"/>
              <a:buAutoNum type="arabicPeriod"/>
            </a:pPr>
            <a:r>
              <a:rPr lang="ar-SA" dirty="0" smtClean="0"/>
              <a:t>يجب </a:t>
            </a:r>
            <a:r>
              <a:rPr lang="ar-SA" dirty="0"/>
              <a:t>الحصول على أدلة كافية ومقنعة عن طريق الفحص المستندي والملاحظة والاستفسارات والمصادقات بحيث تكون أساسا معقولا لرأي المراجع فيما يختص بالقوائم المالية محل الفحص</a:t>
            </a:r>
          </a:p>
          <a:p>
            <a:pPr marL="0" indent="0">
              <a:buNone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118041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r>
              <a:rPr lang="ar-SA" sz="4800" dirty="0"/>
              <a:t>معايير العمل </a:t>
            </a:r>
            <a:r>
              <a:rPr lang="ar-SA" sz="4800" dirty="0" smtClean="0"/>
              <a:t>الميداني -</a:t>
            </a:r>
            <a:r>
              <a:rPr lang="ar-SA" sz="4800" dirty="0" smtClean="0"/>
              <a:t>1-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يجب أن يتم تخطيط العمل و تخصيص المهام على المساعدين والإشراف السليم عليهم إن </a:t>
            </a:r>
            <a:r>
              <a:rPr lang="ar-SA" b="1" dirty="0" smtClean="0"/>
              <a:t>وجدوا</a:t>
            </a:r>
            <a:endParaRPr lang="ar-SA" b="1" dirty="0"/>
          </a:p>
          <a:p>
            <a:pPr lvl="1"/>
            <a:r>
              <a:rPr lang="ar-SA" dirty="0" smtClean="0"/>
              <a:t>التخطيط الكافي للعمل </a:t>
            </a:r>
            <a:endParaRPr lang="ar-SA" dirty="0" smtClean="0"/>
          </a:p>
          <a:p>
            <a:pPr lvl="2"/>
            <a:r>
              <a:rPr lang="ar-SA" dirty="0" smtClean="0"/>
              <a:t>ايجاد </a:t>
            </a:r>
            <a:r>
              <a:rPr lang="ar-SA" dirty="0" smtClean="0"/>
              <a:t>استراتيجية عامة لنطاق عملية الفحص و كيفية القيام بها و تطبيقها</a:t>
            </a:r>
          </a:p>
          <a:p>
            <a:pPr lvl="2"/>
            <a:r>
              <a:rPr lang="ar-SA" dirty="0" smtClean="0"/>
              <a:t>معرفه الصناعه التي يمارسها المشروع و خصائص </a:t>
            </a:r>
            <a:r>
              <a:rPr lang="ar-SA" dirty="0"/>
              <a:t>القطاع (</a:t>
            </a:r>
            <a:r>
              <a:rPr lang="ar-SA" dirty="0" err="1"/>
              <a:t>طبيعه</a:t>
            </a:r>
            <a:r>
              <a:rPr lang="ar-SA" dirty="0"/>
              <a:t> عمل </a:t>
            </a:r>
            <a:r>
              <a:rPr lang="ar-SA" dirty="0" smtClean="0"/>
              <a:t>العميل- </a:t>
            </a:r>
            <a:r>
              <a:rPr lang="ar-SA" dirty="0"/>
              <a:t>تنظيمه </a:t>
            </a:r>
            <a:r>
              <a:rPr lang="ar-SA" dirty="0" smtClean="0"/>
              <a:t>الاداري - </a:t>
            </a:r>
            <a:r>
              <a:rPr lang="ar-SA" dirty="0"/>
              <a:t>نوع منتجاته او الخدمات </a:t>
            </a:r>
            <a:r>
              <a:rPr lang="ar-SA" dirty="0" smtClean="0"/>
              <a:t>المقدمة – هيكل رأس المال )</a:t>
            </a:r>
            <a:endParaRPr lang="ar-SA" dirty="0" smtClean="0"/>
          </a:p>
          <a:p>
            <a:pPr lvl="2"/>
            <a:r>
              <a:rPr lang="ar-SA" dirty="0" err="1" smtClean="0"/>
              <a:t>التحصل</a:t>
            </a:r>
            <a:r>
              <a:rPr lang="ar-SA" dirty="0" smtClean="0"/>
              <a:t> على المعلومات الكافية المطلوبة لعملية التخطيط (</a:t>
            </a:r>
            <a:r>
              <a:rPr lang="ar-SA" dirty="0" smtClean="0"/>
              <a:t>اوراق المراجعة الخاصة </a:t>
            </a:r>
            <a:r>
              <a:rPr lang="ar-SA" dirty="0"/>
              <a:t>بسنوات </a:t>
            </a:r>
            <a:r>
              <a:rPr lang="ar-SA" dirty="0" smtClean="0"/>
              <a:t>سابقه - قوائم </a:t>
            </a:r>
            <a:r>
              <a:rPr lang="ar-SA" dirty="0"/>
              <a:t>شركات اخرى تعمل بنفس </a:t>
            </a:r>
            <a:r>
              <a:rPr lang="ar-SA" dirty="0" smtClean="0"/>
              <a:t>الصناعة- كتيبات </a:t>
            </a:r>
            <a:r>
              <a:rPr lang="en-US" dirty="0"/>
              <a:t>SOCPA or </a:t>
            </a:r>
            <a:r>
              <a:rPr lang="en-US" dirty="0" smtClean="0"/>
              <a:t>AICPA</a:t>
            </a:r>
            <a:r>
              <a:rPr lang="ar-SA" dirty="0" smtClean="0"/>
              <a:t>) </a:t>
            </a:r>
            <a:endParaRPr lang="ar-SA" dirty="0" smtClean="0"/>
          </a:p>
          <a:p>
            <a:pPr lvl="1"/>
            <a:r>
              <a:rPr lang="ar-SA" dirty="0" smtClean="0"/>
              <a:t>الإشراف </a:t>
            </a:r>
            <a:r>
              <a:rPr lang="ar-SA" dirty="0"/>
              <a:t>السليم على </a:t>
            </a:r>
            <a:r>
              <a:rPr lang="ar-SA" dirty="0" smtClean="0"/>
              <a:t>المساعدين</a:t>
            </a:r>
          </a:p>
          <a:p>
            <a:pPr lvl="2"/>
            <a:r>
              <a:rPr lang="ar-SA" dirty="0" smtClean="0"/>
              <a:t>يتولون </a:t>
            </a:r>
            <a:r>
              <a:rPr lang="ar-SA" dirty="0" smtClean="0"/>
              <a:t>جزء كبير من </a:t>
            </a:r>
            <a:r>
              <a:rPr lang="ar-SA" dirty="0" smtClean="0"/>
              <a:t>العمل و يمتلكون </a:t>
            </a:r>
            <a:r>
              <a:rPr lang="ar-SA" dirty="0" smtClean="0"/>
              <a:t>خبرة بسيطة</a:t>
            </a:r>
          </a:p>
          <a:p>
            <a:pPr lvl="2"/>
            <a:endParaRPr lang="ar-SA" b="1" dirty="0" smtClean="0"/>
          </a:p>
          <a:p>
            <a:pPr lvl="2"/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94520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ar-SA" sz="4800" dirty="0"/>
              <a:t>معايير العمل </a:t>
            </a:r>
            <a:r>
              <a:rPr lang="ar-SA" sz="4800" dirty="0" smtClean="0"/>
              <a:t>الميداني -</a:t>
            </a:r>
            <a:r>
              <a:rPr lang="ar-SA" sz="4800" dirty="0" smtClean="0"/>
              <a:t>2-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التوصل الى فهم كافي لنظام الرقابة الداخلية المستعمل لتخطيط المراجعه ، ولتحديد طبيعة و توقيت و مدى الاختبارات التي سيقوم بها</a:t>
            </a:r>
          </a:p>
          <a:p>
            <a:pPr lvl="1"/>
            <a:r>
              <a:rPr lang="ar-SA" dirty="0" smtClean="0"/>
              <a:t>المراجع يفحص و يقيم </a:t>
            </a:r>
            <a:r>
              <a:rPr lang="ar-SA" dirty="0"/>
              <a:t>نظام الرقابة </a:t>
            </a:r>
            <a:r>
              <a:rPr lang="ar-SA" dirty="0" smtClean="0"/>
              <a:t>الداخلية في الشركة محل المراجعه</a:t>
            </a:r>
          </a:p>
          <a:p>
            <a:pPr lvl="2"/>
            <a:r>
              <a:rPr lang="ar-SA" dirty="0" smtClean="0"/>
              <a:t>لتحديد مدى الاعتماد عليه</a:t>
            </a:r>
          </a:p>
          <a:p>
            <a:pPr lvl="2"/>
            <a:r>
              <a:rPr lang="ar-SA" dirty="0" smtClean="0"/>
              <a:t>لتحديد مدى قوته او ضعفه و بالتالي تحديد مدى اختبارات المراجعه </a:t>
            </a:r>
          </a:p>
          <a:p>
            <a:pPr lvl="1"/>
            <a:r>
              <a:rPr lang="ar-SA" dirty="0" smtClean="0"/>
              <a:t>النتائج ستؤثر على طبيعه و توقيت و حجم تلك الاختبارات </a:t>
            </a:r>
          </a:p>
          <a:p>
            <a:pPr lvl="3"/>
            <a:r>
              <a:rPr lang="ar-SA" dirty="0" smtClean="0"/>
              <a:t>قوي  </a:t>
            </a:r>
            <a:r>
              <a:rPr lang="en-US" dirty="0" smtClean="0"/>
              <a:t> &lt;</a:t>
            </a:r>
            <a:r>
              <a:rPr lang="ar-SA" dirty="0" smtClean="0"/>
              <a:t>يقلل المراجع من مدى اختبارات المراجعه و الأدلة المتحصل عليها</a:t>
            </a:r>
          </a:p>
          <a:p>
            <a:pPr lvl="3"/>
            <a:r>
              <a:rPr lang="ar-SA" dirty="0" smtClean="0"/>
              <a:t>ضعيف </a:t>
            </a:r>
            <a:r>
              <a:rPr lang="en-US" dirty="0" smtClean="0"/>
              <a:t>&lt;</a:t>
            </a:r>
            <a:r>
              <a:rPr lang="ar-SA" dirty="0" smtClean="0"/>
              <a:t> يزيد المراجع و يوسع </a:t>
            </a:r>
            <a:r>
              <a:rPr lang="ar-SA" dirty="0"/>
              <a:t>من مدى اختبارات المراجعه و الأدلة المتحصل عليها</a:t>
            </a:r>
          </a:p>
        </p:txBody>
      </p:sp>
    </p:spTree>
    <p:extLst>
      <p:ext uri="{BB962C8B-B14F-4D97-AF65-F5344CB8AC3E}">
        <p14:creationId xmlns:p14="http://schemas.microsoft.com/office/powerpoint/2010/main" val="341371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>
            <a:normAutofit/>
          </a:bodyPr>
          <a:lstStyle/>
          <a:p>
            <a:r>
              <a:rPr lang="ar-SA" sz="4800" dirty="0"/>
              <a:t>معايير العمل </a:t>
            </a:r>
            <a:r>
              <a:rPr lang="ar-SA" sz="4800" dirty="0" smtClean="0"/>
              <a:t>الميداني -</a:t>
            </a:r>
            <a:r>
              <a:rPr lang="ar-SA" sz="4800" dirty="0" smtClean="0"/>
              <a:t>3-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r>
              <a:rPr lang="ar-SA" b="1" dirty="0"/>
              <a:t>يجب الحصول على أدلة كافية ومقنعة عن طريق الفحص المستندي والملاحظة والاستفسارات والمصادقات بحيث تكون أساسا معقولا لرأي المراجع فيما يختص بالقوائم المالية محل </a:t>
            </a:r>
            <a:r>
              <a:rPr lang="ar-SA" b="1" dirty="0" smtClean="0"/>
              <a:t>الفحص</a:t>
            </a:r>
          </a:p>
          <a:p>
            <a:pPr lvl="1"/>
            <a:r>
              <a:rPr lang="ar-SA" sz="1800" dirty="0" smtClean="0"/>
              <a:t>العدد الكافي من الادلة يعتمد على التقدير المهني للمراجع</a:t>
            </a:r>
          </a:p>
          <a:p>
            <a:pPr lvl="1"/>
            <a:r>
              <a:rPr lang="ar-SA" sz="1800" dirty="0" smtClean="0"/>
              <a:t>هو القدر الكافي ليكون اساسا معقولا لراي المراجع في القوائم المالية</a:t>
            </a:r>
            <a:endParaRPr lang="ar-SA" sz="1800" dirty="0"/>
          </a:p>
        </p:txBody>
      </p:sp>
    </p:spTree>
    <p:extLst>
      <p:ext uri="{BB962C8B-B14F-4D97-AF65-F5344CB8AC3E}">
        <p14:creationId xmlns:p14="http://schemas.microsoft.com/office/powerpoint/2010/main" val="222783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ar-SA" sz="4800" dirty="0" smtClean="0"/>
              <a:t>معايير خاصة </a:t>
            </a:r>
            <a:r>
              <a:rPr lang="ar-SA" sz="4800" dirty="0" smtClean="0"/>
              <a:t>بالتقرير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/>
              <a:t>هي المعايير التي تتعلق بنتائج عملية </a:t>
            </a:r>
            <a:r>
              <a:rPr lang="ar-SA" dirty="0" smtClean="0"/>
              <a:t>المراجعة</a:t>
            </a:r>
          </a:p>
          <a:p>
            <a:r>
              <a:rPr lang="ar-SA" dirty="0" smtClean="0"/>
              <a:t>تشمل 4 معايير :  </a:t>
            </a:r>
            <a:endParaRPr lang="ar-SA" dirty="0" smtClean="0"/>
          </a:p>
          <a:p>
            <a:pPr marL="800100" lvl="1" indent="-342900">
              <a:buFont typeface="+mj-lt"/>
              <a:buAutoNum type="arabicPeriod"/>
            </a:pPr>
            <a:r>
              <a:rPr lang="ar-SA" dirty="0" smtClean="0"/>
              <a:t>يجب </a:t>
            </a:r>
            <a:r>
              <a:rPr lang="ar-SA" dirty="0"/>
              <a:t>ان يحدد التقرير ما اذا كانت القوائم المالية قد اعددت وفقا للمبادئ المحاسبة المتعارف عليها</a:t>
            </a:r>
          </a:p>
          <a:p>
            <a:pPr marL="800100" lvl="1" indent="-342900">
              <a:buFont typeface="+mj-lt"/>
              <a:buAutoNum type="arabicPeriod"/>
            </a:pPr>
            <a:r>
              <a:rPr lang="ar-SA" dirty="0" smtClean="0"/>
              <a:t>أن </a:t>
            </a:r>
            <a:r>
              <a:rPr lang="ar-SA" dirty="0"/>
              <a:t>يذكرالتقرير حالات عدم الثبات – ان وجدت-  في تطبيق المبادئ المحاسبية بين السنة الحالية و السنوات السابقة</a:t>
            </a:r>
          </a:p>
          <a:p>
            <a:pPr marL="800100" lvl="1" indent="-342900">
              <a:buFont typeface="+mj-lt"/>
              <a:buAutoNum type="arabicPeriod"/>
            </a:pPr>
            <a:r>
              <a:rPr lang="ar-SA" dirty="0" smtClean="0"/>
              <a:t>ما </a:t>
            </a:r>
            <a:r>
              <a:rPr lang="ar-SA" dirty="0"/>
              <a:t>لم يذكر عكس ذلك في تقرير المراجع فان  الافصاح و </a:t>
            </a:r>
            <a:r>
              <a:rPr lang="ar-SA" dirty="0" smtClean="0"/>
              <a:t>الشفافية  </a:t>
            </a:r>
            <a:r>
              <a:rPr lang="ar-SA" dirty="0"/>
              <a:t>بالقوائم </a:t>
            </a:r>
            <a:r>
              <a:rPr lang="ar-SA" dirty="0" smtClean="0"/>
              <a:t>المالية </a:t>
            </a:r>
            <a:r>
              <a:rPr lang="ar-SA" dirty="0"/>
              <a:t>هو كافي للمستخدم </a:t>
            </a:r>
            <a:r>
              <a:rPr lang="ar-SA" dirty="0" smtClean="0"/>
              <a:t>المعتاد </a:t>
            </a:r>
          </a:p>
          <a:p>
            <a:pPr marL="800100" lvl="1" indent="-342900">
              <a:buFont typeface="+mj-lt"/>
              <a:buAutoNum type="arabicPeriod"/>
            </a:pPr>
            <a:r>
              <a:rPr lang="ar-SA" dirty="0" smtClean="0"/>
              <a:t>يجب </a:t>
            </a:r>
            <a:r>
              <a:rPr lang="ar-SA" dirty="0"/>
              <a:t>أن يحتوي التقريرعلى رأي المراجع الاجمالي في القوائم المالية ككل و ذكر الاسباب في حالة عدم ابداء الرأي وأن يحدد التقرير طبيعة عمل المراجع ودرجة المسئولية التي يتحملها</a:t>
            </a:r>
          </a:p>
          <a:p>
            <a:pPr marL="457200" indent="-457200">
              <a:buFont typeface="+mj-lt"/>
              <a:buAutoNum type="arabicPeriod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050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/>
              <a:t>معايير التقرير -</a:t>
            </a:r>
            <a:r>
              <a:rPr lang="ar-SA" sz="4800" dirty="0" smtClean="0"/>
              <a:t>1-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600" b="1" dirty="0"/>
              <a:t>يجب ان يحدد التقرير ما اذا كانت القوائم المالية قد اعددت وفقا للمبادئ المحاسبة المتعارف </a:t>
            </a:r>
            <a:r>
              <a:rPr lang="ar-SA" sz="2600" b="1" dirty="0" smtClean="0"/>
              <a:t>عليها</a:t>
            </a:r>
          </a:p>
          <a:p>
            <a:pPr lvl="1"/>
            <a:r>
              <a:rPr lang="ar-SA" sz="1800" dirty="0" smtClean="0"/>
              <a:t>المبادئ </a:t>
            </a:r>
            <a:r>
              <a:rPr lang="ar-SA" sz="1800" dirty="0"/>
              <a:t>المحاسبة المتعارف </a:t>
            </a:r>
            <a:r>
              <a:rPr lang="ar-SA" sz="1800" dirty="0" smtClean="0"/>
              <a:t>عليها </a:t>
            </a:r>
            <a:r>
              <a:rPr lang="en-US" sz="1800" dirty="0" smtClean="0"/>
              <a:t>GAAP </a:t>
            </a:r>
            <a:r>
              <a:rPr lang="ar-SA" sz="1800" dirty="0" smtClean="0"/>
              <a:t>و هي </a:t>
            </a:r>
            <a:r>
              <a:rPr lang="ar-SA" sz="1800" dirty="0" smtClean="0"/>
              <a:t>المقياس الذي يحتاجه المراجع للحكم على عدالة القوائم المالية</a:t>
            </a:r>
          </a:p>
          <a:p>
            <a:pPr lvl="1"/>
            <a:r>
              <a:rPr lang="ar-SA" sz="1800" dirty="0" smtClean="0"/>
              <a:t>هي مجموعه من الاعراف و القواعد و المفاهيم المحاسبية , تكون صادرة من تنظيمات محاسبية معروفه و مقبولة في المجتمع مثل :</a:t>
            </a:r>
          </a:p>
          <a:p>
            <a:pPr lvl="2"/>
            <a:r>
              <a:rPr lang="ar-SA" sz="1800" dirty="0" smtClean="0"/>
              <a:t>مجلس معايير المحاسبة المالية الامريكي </a:t>
            </a:r>
            <a:r>
              <a:rPr lang="en-US" sz="1800" dirty="0" smtClean="0"/>
              <a:t>FASB</a:t>
            </a:r>
          </a:p>
          <a:p>
            <a:pPr lvl="2"/>
            <a:r>
              <a:rPr lang="ar-SA" sz="1800" dirty="0"/>
              <a:t>هيئة تداول الأوراق </a:t>
            </a:r>
            <a:r>
              <a:rPr lang="ar-SA" sz="1800" dirty="0" smtClean="0"/>
              <a:t>المالية </a:t>
            </a:r>
            <a:r>
              <a:rPr lang="en-US" sz="1800" dirty="0" smtClean="0"/>
              <a:t>SEC</a:t>
            </a:r>
            <a:endParaRPr lang="ar-SA" sz="1800" dirty="0" smtClean="0"/>
          </a:p>
          <a:p>
            <a:pPr lvl="2"/>
            <a:r>
              <a:rPr lang="ar-SA" sz="1800" dirty="0"/>
              <a:t>الهيئة السعودية للمحاسبين </a:t>
            </a:r>
            <a:r>
              <a:rPr lang="ar-SA" sz="1800" dirty="0" smtClean="0"/>
              <a:t>القانونيين </a:t>
            </a:r>
            <a:r>
              <a:rPr lang="en-US" sz="1800" dirty="0" smtClean="0"/>
              <a:t>SOCPA</a:t>
            </a:r>
            <a:endParaRPr lang="ar-SA" sz="1800" dirty="0" smtClean="0"/>
          </a:p>
          <a:p>
            <a:pPr lvl="1"/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73856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المبادئ المحاسبية المتعارف عليها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dirty="0" smtClean="0"/>
              <a:t>أولا : مجموعه الفروض المحاسبية </a:t>
            </a:r>
          </a:p>
          <a:p>
            <a:pPr marL="731520" lvl="1" indent="-457200">
              <a:buFont typeface="+mj-lt"/>
              <a:buAutoNum type="arabicPeriod"/>
            </a:pPr>
            <a:r>
              <a:rPr lang="ar-SA" dirty="0" smtClean="0"/>
              <a:t>فرض </a:t>
            </a:r>
            <a:r>
              <a:rPr lang="ar-SA" dirty="0"/>
              <a:t>استقلالية الوحدة المحاسبية </a:t>
            </a:r>
            <a:r>
              <a:rPr lang="ar-SA" dirty="0" smtClean="0"/>
              <a:t> </a:t>
            </a:r>
            <a:r>
              <a:rPr lang="en-US" dirty="0" smtClean="0"/>
              <a:t>Business Entity</a:t>
            </a:r>
            <a:endParaRPr lang="ar-SA" dirty="0" smtClean="0"/>
          </a:p>
          <a:p>
            <a:pPr marL="731520" lvl="1" indent="-457200">
              <a:buFont typeface="+mj-lt"/>
              <a:buAutoNum type="arabicPeriod"/>
            </a:pPr>
            <a:r>
              <a:rPr lang="ar-SA" dirty="0"/>
              <a:t>فرض الاستمرارية </a:t>
            </a:r>
            <a:r>
              <a:rPr lang="ar-SA" dirty="0" smtClean="0"/>
              <a:t> </a:t>
            </a:r>
            <a:r>
              <a:rPr lang="en-US" dirty="0" smtClean="0"/>
              <a:t>Going </a:t>
            </a:r>
            <a:r>
              <a:rPr lang="en-US" dirty="0"/>
              <a:t>Concern or </a:t>
            </a:r>
            <a:r>
              <a:rPr lang="en-US" dirty="0" smtClean="0"/>
              <a:t>Continuity </a:t>
            </a:r>
          </a:p>
          <a:p>
            <a:pPr marL="731520" lvl="1" indent="-457200">
              <a:buFont typeface="+mj-lt"/>
              <a:buAutoNum type="arabicPeriod"/>
            </a:pPr>
            <a:r>
              <a:rPr lang="ar-SA" dirty="0"/>
              <a:t>فرض </a:t>
            </a:r>
            <a:r>
              <a:rPr lang="ar-SA" dirty="0" smtClean="0"/>
              <a:t>الفترة المحاسبية او الدورية </a:t>
            </a:r>
            <a:r>
              <a:rPr lang="en-US" dirty="0" smtClean="0"/>
              <a:t>Time Period</a:t>
            </a:r>
            <a:r>
              <a:rPr lang="ar-SA" dirty="0" smtClean="0"/>
              <a:t> </a:t>
            </a:r>
          </a:p>
          <a:p>
            <a:pPr marL="731520" lvl="1" indent="-457200">
              <a:buFont typeface="+mj-lt"/>
              <a:buAutoNum type="arabicPeriod"/>
            </a:pPr>
            <a:r>
              <a:rPr lang="ar-SA" dirty="0"/>
              <a:t>فرض </a:t>
            </a:r>
            <a:r>
              <a:rPr lang="ar-SA" dirty="0" smtClean="0"/>
              <a:t>القياس النقدي او الوحدة </a:t>
            </a:r>
            <a:r>
              <a:rPr lang="ar-SA" dirty="0"/>
              <a:t>النقدية </a:t>
            </a:r>
            <a:r>
              <a:rPr lang="en-US" dirty="0" smtClean="0"/>
              <a:t>Monetary Unit</a:t>
            </a:r>
            <a:endParaRPr lang="ar-SA" dirty="0" smtClean="0"/>
          </a:p>
          <a:p>
            <a:r>
              <a:rPr lang="ar-SA" dirty="0" smtClean="0"/>
              <a:t>ثانيا : مجموعه المبادئ المحاسبية </a:t>
            </a:r>
          </a:p>
          <a:p>
            <a:pPr marL="731520" lvl="1" indent="-457200">
              <a:buFont typeface="+mj-lt"/>
              <a:buAutoNum type="arabicPeriod"/>
            </a:pPr>
            <a:r>
              <a:rPr lang="ar-SA" dirty="0"/>
              <a:t>مبدأ التكلفة التاريخية </a:t>
            </a:r>
            <a:r>
              <a:rPr lang="en-US" dirty="0" smtClean="0"/>
              <a:t>Historical </a:t>
            </a:r>
            <a:r>
              <a:rPr lang="en-US" dirty="0"/>
              <a:t>cost </a:t>
            </a:r>
            <a:r>
              <a:rPr lang="en-US" dirty="0" smtClean="0"/>
              <a:t>principle</a:t>
            </a:r>
            <a:endParaRPr lang="ar-SA" dirty="0" smtClean="0"/>
          </a:p>
          <a:p>
            <a:pPr marL="731520" lvl="1" indent="-457200">
              <a:buFont typeface="+mj-lt"/>
              <a:buAutoNum type="arabicPeriod"/>
            </a:pPr>
            <a:r>
              <a:rPr lang="ar-SA" dirty="0"/>
              <a:t>مبدأ الاعتراف بالإيراد </a:t>
            </a:r>
            <a:r>
              <a:rPr lang="en-US" dirty="0"/>
              <a:t>Revenue </a:t>
            </a:r>
            <a:r>
              <a:rPr lang="en-US" dirty="0" smtClean="0"/>
              <a:t>Recognition</a:t>
            </a:r>
            <a:endParaRPr lang="ar-SA" dirty="0" smtClean="0"/>
          </a:p>
          <a:p>
            <a:pPr marL="731520" lvl="1" indent="-457200">
              <a:buFont typeface="+mj-lt"/>
              <a:buAutoNum type="arabicPeriod"/>
            </a:pPr>
            <a:r>
              <a:rPr lang="ar-SA" dirty="0" smtClean="0"/>
              <a:t>مبدأ </a:t>
            </a:r>
            <a:r>
              <a:rPr lang="ar-SA" dirty="0"/>
              <a:t>الإفصاح التام </a:t>
            </a:r>
            <a:r>
              <a:rPr lang="en-US" dirty="0" smtClean="0"/>
              <a:t>Full </a:t>
            </a:r>
            <a:r>
              <a:rPr lang="en-US" dirty="0"/>
              <a:t>Disclosure </a:t>
            </a:r>
            <a:r>
              <a:rPr lang="en-US" dirty="0" smtClean="0"/>
              <a:t>principle</a:t>
            </a:r>
            <a:endParaRPr lang="ar-SA" dirty="0" smtClean="0"/>
          </a:p>
          <a:p>
            <a:pPr marL="731520" lvl="1" indent="-457200">
              <a:buFont typeface="+mj-lt"/>
              <a:buAutoNum type="arabicPeriod"/>
            </a:pPr>
            <a:r>
              <a:rPr lang="ar-SA" dirty="0"/>
              <a:t>مبدأ المقابلة </a:t>
            </a:r>
            <a:r>
              <a:rPr lang="ar-SA" dirty="0" smtClean="0"/>
              <a:t> </a:t>
            </a:r>
            <a:r>
              <a:rPr lang="en-US" dirty="0" smtClean="0"/>
              <a:t>Matching principle</a:t>
            </a:r>
            <a:endParaRPr lang="ar-SA" dirty="0" smtClean="0"/>
          </a:p>
          <a:p>
            <a:r>
              <a:rPr lang="ar-SA" dirty="0" smtClean="0"/>
              <a:t>ثالثا : مجموعه القيود المحاسبية </a:t>
            </a:r>
          </a:p>
          <a:p>
            <a:pPr marL="731520" lvl="1" indent="-457200">
              <a:buFont typeface="+mj-lt"/>
              <a:buAutoNum type="arabicPeriod"/>
            </a:pPr>
            <a:r>
              <a:rPr lang="ar-SA" dirty="0"/>
              <a:t>مبدأ الأهمية النسبية </a:t>
            </a:r>
            <a:r>
              <a:rPr lang="en-US" dirty="0" smtClean="0"/>
              <a:t>Materiality principle</a:t>
            </a:r>
            <a:endParaRPr lang="ar-SA" dirty="0" smtClean="0"/>
          </a:p>
          <a:p>
            <a:pPr marL="731520" lvl="1" indent="-457200">
              <a:buFont typeface="+mj-lt"/>
              <a:buAutoNum type="arabicPeriod"/>
            </a:pPr>
            <a:r>
              <a:rPr lang="ar-SA" dirty="0"/>
              <a:t>مبدأ الحيطة والحذر </a:t>
            </a:r>
            <a:r>
              <a:rPr lang="en-US" dirty="0"/>
              <a:t>Conservatism </a:t>
            </a:r>
            <a:r>
              <a:rPr lang="en-US" dirty="0" smtClean="0"/>
              <a:t>principle</a:t>
            </a:r>
            <a:endParaRPr lang="ar-SA" dirty="0" smtClean="0"/>
          </a:p>
          <a:p>
            <a:pPr marL="731520" lvl="1" indent="-457200">
              <a:buFont typeface="+mj-lt"/>
              <a:buAutoNum type="arabicPeriod"/>
            </a:pPr>
            <a:r>
              <a:rPr lang="ar-SA" dirty="0"/>
              <a:t>مبدأ الثبات في اتباع </a:t>
            </a:r>
            <a:r>
              <a:rPr lang="ar-SA" dirty="0" smtClean="0"/>
              <a:t>النسق </a:t>
            </a:r>
            <a:r>
              <a:rPr lang="en-US" dirty="0" err="1"/>
              <a:t>Consistancy</a:t>
            </a:r>
            <a:r>
              <a:rPr lang="en-US" dirty="0"/>
              <a:t> </a:t>
            </a:r>
            <a:r>
              <a:rPr lang="en-US" dirty="0" smtClean="0"/>
              <a:t>principle</a:t>
            </a:r>
            <a:endParaRPr lang="ar-SA" dirty="0" smtClean="0"/>
          </a:p>
          <a:p>
            <a:pPr marL="731520" lvl="1" indent="-457200">
              <a:buFont typeface="+mj-lt"/>
              <a:buAutoNum type="arabicPeriod"/>
            </a:pPr>
            <a:r>
              <a:rPr lang="ar-SA" dirty="0"/>
              <a:t>مبدأ الموضوعية </a:t>
            </a:r>
            <a:r>
              <a:rPr lang="ar-SA" dirty="0" smtClean="0"/>
              <a:t> </a:t>
            </a:r>
            <a:r>
              <a:rPr lang="en-US" dirty="0" smtClean="0"/>
              <a:t>Objectivity principle</a:t>
            </a:r>
            <a:endParaRPr lang="ar-SA" dirty="0" smtClean="0"/>
          </a:p>
          <a:p>
            <a:pPr marL="731520" lvl="1" indent="-457200">
              <a:buFont typeface="+mj-lt"/>
              <a:buAutoNum type="arabicPeriod"/>
            </a:pPr>
            <a:r>
              <a:rPr lang="ar-SA" dirty="0" smtClean="0"/>
              <a:t>قيد التكلفه </a:t>
            </a:r>
            <a:r>
              <a:rPr lang="en-US" dirty="0" smtClean="0"/>
              <a:t>Cost constrains</a:t>
            </a:r>
            <a:r>
              <a:rPr lang="ar-SA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2422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/>
              <a:t>معايير التقرير </a:t>
            </a:r>
            <a:r>
              <a:rPr lang="ar-SA" sz="4800" dirty="0" smtClean="0"/>
              <a:t>-</a:t>
            </a:r>
            <a:r>
              <a:rPr lang="ar-SA" sz="4800" dirty="0" smtClean="0"/>
              <a:t>2-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أن </a:t>
            </a:r>
            <a:r>
              <a:rPr lang="ar-SA" b="1" dirty="0"/>
              <a:t>يذكرالتقرير حالات عدم الثبات – ان وجدت-  في تطبيق المبادئ المحاسبية بين السنة الحالية و السنوات </a:t>
            </a:r>
            <a:r>
              <a:rPr lang="ar-SA" b="1" dirty="0" smtClean="0"/>
              <a:t>السابقة</a:t>
            </a:r>
          </a:p>
          <a:p>
            <a:pPr lvl="1"/>
            <a:r>
              <a:rPr lang="ar-SA" dirty="0" smtClean="0"/>
              <a:t>الثبات يعني تطبيق نفس المبادئ من فترة لاخرى مما يجعل القوائم قابلة للمقارنة</a:t>
            </a:r>
          </a:p>
          <a:p>
            <a:pPr lvl="1"/>
            <a:r>
              <a:rPr lang="ar-SA" dirty="0" smtClean="0"/>
              <a:t>ادارة الشركة تختار المبادئ و ليس على المراجع الزامها بالتغيير , كل ما عليه التاكد من الثبات</a:t>
            </a:r>
          </a:p>
          <a:p>
            <a:pPr lvl="1"/>
            <a:r>
              <a:rPr lang="ar-SA" dirty="0" smtClean="0"/>
              <a:t>في حالة وجود تغيرات ينبغى للمراجع ذكره في التقرير </a:t>
            </a:r>
          </a:p>
          <a:p>
            <a:pPr lvl="1"/>
            <a:r>
              <a:rPr lang="ar-SA" dirty="0" smtClean="0"/>
              <a:t>امور لا علاقه لها بمبدأ الثبات ( تذكر في الايضاحات و الملاحظات فقط</a:t>
            </a:r>
            <a:r>
              <a:rPr lang="ar-SA" dirty="0" smtClean="0"/>
              <a:t>) </a:t>
            </a:r>
            <a:endParaRPr lang="ar-SA" dirty="0" smtClean="0"/>
          </a:p>
          <a:p>
            <a:pPr lvl="2"/>
            <a:r>
              <a:rPr lang="ar-SA" dirty="0" smtClean="0"/>
              <a:t>تصحيح اخطاء حسابية و اخطاء سهو في القوائم المالية</a:t>
            </a:r>
          </a:p>
          <a:p>
            <a:pPr lvl="2"/>
            <a:r>
              <a:rPr lang="ar-SA" dirty="0" smtClean="0"/>
              <a:t>التغيير في التقديرات مثل العمر الانتاجي للاصول </a:t>
            </a:r>
          </a:p>
          <a:p>
            <a:pPr lvl="2"/>
            <a:r>
              <a:rPr lang="ar-SA" dirty="0" smtClean="0"/>
              <a:t> التغيرات في التبويب مثل شكل عرض قائمة المركز المالي</a:t>
            </a:r>
          </a:p>
          <a:p>
            <a:pPr lvl="2"/>
            <a:r>
              <a:rPr lang="ar-SA" dirty="0" smtClean="0"/>
              <a:t>وجود احداث و عمليات جديدة تختلف عن ما سبق</a:t>
            </a:r>
          </a:p>
          <a:p>
            <a:pPr lvl="2"/>
            <a:endParaRPr lang="ar-SA" dirty="0"/>
          </a:p>
          <a:p>
            <a:pPr lv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077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/>
              <a:t>معايير التقرير </a:t>
            </a:r>
            <a:r>
              <a:rPr lang="ar-SA" sz="4800" dirty="0" smtClean="0"/>
              <a:t>-3- </a:t>
            </a:r>
            <a:r>
              <a:rPr lang="ar-SA" sz="4800" dirty="0" smtClean="0"/>
              <a:t>4-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ما </a:t>
            </a:r>
            <a:r>
              <a:rPr lang="ar-SA" b="1" dirty="0"/>
              <a:t>لم يذكر عكس ذلك في تقرير المراجع فان  الافصاح و </a:t>
            </a:r>
            <a:r>
              <a:rPr lang="ar-SA" b="1" dirty="0" smtClean="0"/>
              <a:t>الشفافية  </a:t>
            </a:r>
            <a:r>
              <a:rPr lang="ar-SA" b="1" dirty="0"/>
              <a:t>بالقوائم </a:t>
            </a:r>
            <a:r>
              <a:rPr lang="ar-SA" b="1" dirty="0" smtClean="0"/>
              <a:t>المالية </a:t>
            </a:r>
            <a:r>
              <a:rPr lang="ar-SA" b="1" dirty="0"/>
              <a:t>هو كافي للمستخدم </a:t>
            </a:r>
            <a:r>
              <a:rPr lang="ar-SA" b="1" dirty="0" smtClean="0"/>
              <a:t>المعتاد</a:t>
            </a:r>
          </a:p>
          <a:p>
            <a:pPr lvl="1"/>
            <a:r>
              <a:rPr lang="ar-SA" dirty="0" smtClean="0"/>
              <a:t>الافصاح </a:t>
            </a:r>
            <a:r>
              <a:rPr lang="ar-SA" dirty="0" smtClean="0"/>
              <a:t>عن المعلومات الضروريه</a:t>
            </a:r>
          </a:p>
          <a:p>
            <a:pPr lvl="1"/>
            <a:r>
              <a:rPr lang="ar-SA" dirty="0" smtClean="0"/>
              <a:t>عرضها بصورة واضحه</a:t>
            </a:r>
          </a:p>
          <a:p>
            <a:pPr lvl="1"/>
            <a:r>
              <a:rPr lang="ar-SA" dirty="0" smtClean="0"/>
              <a:t>عرض السياسات و المعلومات الضرورية في جزء الملاحظات و الايضاحات التابعه للقوائم المالية</a:t>
            </a:r>
          </a:p>
          <a:p>
            <a:r>
              <a:rPr lang="ar-SA" b="1" dirty="0"/>
              <a:t>يجب أن يحتوي التقريرعلى رأي المراجع الاجمالي في القوائم المالية ككل و ذكر الاسباب في حالة عدم ابداء الرأي وأن يحدد التقرير طبيعة عمل المراجع ودرجة المسئولية التي يتحملها</a:t>
            </a:r>
          </a:p>
          <a:p>
            <a:pPr lvl="1"/>
            <a:r>
              <a:rPr lang="ar-SA" dirty="0"/>
              <a:t>لا تقرير دون رأي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8413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المصادر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dirty="0"/>
              <a:t>لمراجعه مدخل متكامل – تأليف ألفين أرينز </a:t>
            </a:r>
            <a:r>
              <a:rPr lang="en-US" dirty="0"/>
              <a:t>Alvin A. </a:t>
            </a:r>
            <a:r>
              <a:rPr lang="en-US" dirty="0" err="1"/>
              <a:t>Arens</a:t>
            </a:r>
            <a:r>
              <a:rPr lang="ar-SA" dirty="0"/>
              <a:t>  و جيمس لوبك </a:t>
            </a:r>
            <a:r>
              <a:rPr lang="en-US" dirty="0"/>
              <a:t>James K. </a:t>
            </a:r>
            <a:r>
              <a:rPr lang="en-US" dirty="0" err="1"/>
              <a:t>Loebbeck</a:t>
            </a:r>
            <a:r>
              <a:rPr lang="en-US" dirty="0"/>
              <a:t> </a:t>
            </a:r>
            <a:r>
              <a:rPr lang="ar-SA" dirty="0"/>
              <a:t> , ترجمه د. محمد الديسطي. دار المريخ للنشر </a:t>
            </a:r>
            <a:endParaRPr lang="en-US" dirty="0"/>
          </a:p>
          <a:p>
            <a:pPr lvl="0"/>
            <a:r>
              <a:rPr lang="ar-SA" dirty="0"/>
              <a:t>المراجعه  , المفاهيم و المعايير و الاجراءات. الدكتور مصطفى عيسى خضير.</a:t>
            </a:r>
            <a:endParaRPr lang="en-US" dirty="0"/>
          </a:p>
          <a:p>
            <a:r>
              <a:rPr lang="ar-SA" dirty="0"/>
              <a:t>ملخصات و ملاحظات أ. هناء المغامس , قسم المحاسبة , جامعه الملك سعود</a:t>
            </a:r>
          </a:p>
        </p:txBody>
      </p:sp>
    </p:spTree>
    <p:extLst>
      <p:ext uri="{BB962C8B-B14F-4D97-AF65-F5344CB8AC3E}">
        <p14:creationId xmlns:p14="http://schemas.microsoft.com/office/powerpoint/2010/main" val="25940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الأجندة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تعريفها </a:t>
            </a:r>
            <a:r>
              <a:rPr lang="ar-SA" dirty="0"/>
              <a:t>و </a:t>
            </a:r>
            <a:r>
              <a:rPr lang="ar-SA" dirty="0" smtClean="0"/>
              <a:t>الجهة </a:t>
            </a:r>
            <a:r>
              <a:rPr lang="ar-SA" dirty="0"/>
              <a:t>المصدرة لها </a:t>
            </a:r>
          </a:p>
          <a:p>
            <a:r>
              <a:rPr lang="ar-SA" dirty="0" smtClean="0"/>
              <a:t>الفرق </a:t>
            </a:r>
            <a:r>
              <a:rPr lang="ar-SA" dirty="0"/>
              <a:t>بين معايير </a:t>
            </a:r>
            <a:r>
              <a:rPr lang="ar-SA" dirty="0" smtClean="0"/>
              <a:t>المراجعة </a:t>
            </a:r>
            <a:r>
              <a:rPr lang="ar-SA" dirty="0"/>
              <a:t>و اجراءاتها </a:t>
            </a:r>
          </a:p>
          <a:p>
            <a:r>
              <a:rPr lang="ar-SA" dirty="0" smtClean="0"/>
              <a:t>معايير المراجعة </a:t>
            </a:r>
            <a:r>
              <a:rPr lang="ar-SA" dirty="0"/>
              <a:t>المتعارف عليها </a:t>
            </a:r>
            <a:r>
              <a:rPr lang="ar-SA" dirty="0" smtClean="0"/>
              <a:t>العشرة</a:t>
            </a:r>
          </a:p>
          <a:p>
            <a:pPr lvl="1"/>
            <a:r>
              <a:rPr lang="ar-SA" sz="1800" dirty="0" smtClean="0"/>
              <a:t>المعايير </a:t>
            </a:r>
            <a:r>
              <a:rPr lang="ar-SA" sz="1800" dirty="0"/>
              <a:t>العامة </a:t>
            </a:r>
            <a:endParaRPr lang="ar-SA" sz="1800" dirty="0" smtClean="0"/>
          </a:p>
          <a:p>
            <a:pPr lvl="1"/>
            <a:r>
              <a:rPr lang="en-US" sz="1800" dirty="0" smtClean="0"/>
              <a:t> </a:t>
            </a:r>
            <a:r>
              <a:rPr lang="ar-SA" sz="1800" dirty="0"/>
              <a:t>معايير العمل الميداني</a:t>
            </a:r>
          </a:p>
          <a:p>
            <a:pPr lvl="1"/>
            <a:r>
              <a:rPr lang="ar-SA" sz="1800" dirty="0" smtClean="0"/>
              <a:t>معايير </a:t>
            </a:r>
            <a:r>
              <a:rPr lang="ar-SA" sz="1800" dirty="0"/>
              <a:t>خاصة بالتقرير</a:t>
            </a:r>
          </a:p>
          <a:p>
            <a:pPr lvl="1"/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8771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/>
              <a:t>معايير المراجعه المتعارف عليها </a:t>
            </a:r>
            <a:r>
              <a:rPr lang="en-US" sz="4800" dirty="0" smtClean="0"/>
              <a:t>GAAS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GAAS = Generally Accepted Auditing Standers</a:t>
            </a:r>
            <a:endParaRPr lang="ar-SA" dirty="0" smtClean="0"/>
          </a:p>
          <a:p>
            <a:r>
              <a:rPr lang="ar-SA" dirty="0" smtClean="0"/>
              <a:t>اصدرت من قِبل المعهد الامريكي للمحاسبين القانونيين </a:t>
            </a:r>
            <a:r>
              <a:rPr lang="en-US" dirty="0" smtClean="0"/>
              <a:t>AICPA</a:t>
            </a:r>
            <a:endParaRPr lang="ar-SA" dirty="0" smtClean="0"/>
          </a:p>
          <a:p>
            <a:r>
              <a:rPr lang="ar-SA" dirty="0" smtClean="0"/>
              <a:t>هي </a:t>
            </a:r>
            <a:r>
              <a:rPr lang="ar-SA" dirty="0" smtClean="0"/>
              <a:t> </a:t>
            </a:r>
            <a:r>
              <a:rPr lang="ar-SA" dirty="0" smtClean="0"/>
              <a:t>ادوات قياس الأداء في مهنة المراجعه</a:t>
            </a:r>
          </a:p>
          <a:p>
            <a:pPr>
              <a:buFontTx/>
              <a:buChar char="-"/>
            </a:pPr>
            <a:endParaRPr lang="ar-SA" dirty="0" smtClean="0"/>
          </a:p>
          <a:p>
            <a:pPr>
              <a:buFontTx/>
              <a:buChar char="-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0228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معايير المراجعه المتعارف عليها </a:t>
            </a:r>
            <a:r>
              <a:rPr lang="en-US" sz="4800" dirty="0" smtClean="0"/>
              <a:t>GAAS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معايير المراجعه</a:t>
            </a:r>
            <a:r>
              <a:rPr lang="en-US" dirty="0" smtClean="0"/>
              <a:t> VS. </a:t>
            </a:r>
            <a:r>
              <a:rPr lang="ar-SA" dirty="0" smtClean="0"/>
              <a:t>اجراءات المراجعه</a:t>
            </a:r>
          </a:p>
          <a:p>
            <a:pPr marL="0" indent="0">
              <a:buNone/>
            </a:pP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106521"/>
              </p:ext>
            </p:extLst>
          </p:nvPr>
        </p:nvGraphicFramePr>
        <p:xfrm>
          <a:off x="1259632" y="2276872"/>
          <a:ext cx="6840760" cy="331236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420380"/>
                <a:gridCol w="3420380"/>
              </a:tblGrid>
              <a:tr h="514343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معايير المراجعه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اجراءات</a:t>
                      </a:r>
                      <a:r>
                        <a:rPr lang="ar-SA" baseline="0" dirty="0" smtClean="0"/>
                        <a:t> المراجعه</a:t>
                      </a:r>
                      <a:endParaRPr lang="ar-SA" dirty="0"/>
                    </a:p>
                  </a:txBody>
                  <a:tcPr/>
                </a:tc>
              </a:tr>
              <a:tr h="997825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- هي المقاييس التي تساعد في تقييم جودة</a:t>
                      </a:r>
                      <a:r>
                        <a:rPr lang="ar-SA" baseline="0" dirty="0" smtClean="0"/>
                        <a:t> العمل و مدى تحقق اهداف هذا العمل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- الخطوات التي</a:t>
                      </a:r>
                      <a:r>
                        <a:rPr lang="ar-SA" baseline="0" dirty="0" smtClean="0"/>
                        <a:t> يتبعها المراجع اثتاء عملية المراجعه</a:t>
                      </a:r>
                      <a:endParaRPr lang="ar-SA" dirty="0"/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- لا يعدل عليها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- يتاح للمراجع اجراء تعديلات لتلائم</a:t>
                      </a:r>
                      <a:r>
                        <a:rPr lang="ar-SA" baseline="0" dirty="0" smtClean="0"/>
                        <a:t> الخطوات ظروف كل عملية مراجعه</a:t>
                      </a:r>
                      <a:endParaRPr lang="ar-SA" dirty="0"/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- مصدرة</a:t>
                      </a:r>
                      <a:r>
                        <a:rPr lang="ar-SA" baseline="0" dirty="0" smtClean="0"/>
                        <a:t> من </a:t>
                      </a:r>
                      <a:r>
                        <a:rPr lang="en-US" baseline="0" dirty="0" smtClean="0"/>
                        <a:t>AICPA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- </a:t>
                      </a:r>
                      <a:r>
                        <a:rPr lang="ar-SA" dirty="0" smtClean="0"/>
                        <a:t>يحددها</a:t>
                      </a:r>
                      <a:r>
                        <a:rPr lang="ar-SA" baseline="0" dirty="0" smtClean="0"/>
                        <a:t> المراجع بناءا على خبرته و تقديره الشخصي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055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معايير المراجعه المتعارف عليها </a:t>
            </a:r>
            <a:r>
              <a:rPr lang="en-US" sz="4800" dirty="0" smtClean="0"/>
              <a:t>GAAS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هناك 10 معايير تقسم في 3 مجموعات :</a:t>
            </a:r>
          </a:p>
          <a:p>
            <a:pPr lvl="1"/>
            <a:r>
              <a:rPr lang="ar-SA" dirty="0" smtClean="0"/>
              <a:t>المعايير العامة </a:t>
            </a:r>
          </a:p>
          <a:p>
            <a:pPr lvl="1"/>
            <a:r>
              <a:rPr lang="ar-SA" dirty="0" smtClean="0"/>
              <a:t> </a:t>
            </a:r>
            <a:r>
              <a:rPr lang="ar-SA" dirty="0"/>
              <a:t>معايير العمل </a:t>
            </a:r>
            <a:r>
              <a:rPr lang="ar-SA" dirty="0" smtClean="0"/>
              <a:t>الميداني</a:t>
            </a:r>
          </a:p>
          <a:p>
            <a:pPr lvl="1"/>
            <a:r>
              <a:rPr lang="ar-SA" dirty="0"/>
              <a:t>معايير خاصة بالتقرير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8531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/>
              <a:t>المعايير العامة </a:t>
            </a:r>
            <a:r>
              <a:rPr lang="en-US" sz="4800" dirty="0"/>
              <a:t>General </a:t>
            </a:r>
            <a:r>
              <a:rPr lang="en-US" sz="4800" dirty="0" smtClean="0"/>
              <a:t>Standards</a:t>
            </a:r>
            <a:r>
              <a:rPr lang="ar-SA" sz="4800" dirty="0" smtClean="0"/>
              <a:t> 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r>
              <a:rPr lang="ar-SA" dirty="0" smtClean="0"/>
              <a:t>هي المعايير التي تتعلق </a:t>
            </a:r>
            <a:r>
              <a:rPr lang="ar-SA" dirty="0"/>
              <a:t>بتأهيل وأداء المراجع  نفسه </a:t>
            </a:r>
            <a:r>
              <a:rPr lang="ar-SA" dirty="0" smtClean="0"/>
              <a:t> وتشمل </a:t>
            </a:r>
            <a:r>
              <a:rPr lang="ar-SA" dirty="0" smtClean="0"/>
              <a:t>التالي :</a:t>
            </a:r>
          </a:p>
          <a:p>
            <a:pPr marL="800100" lvl="1" indent="-342900">
              <a:buFont typeface="+mj-lt"/>
              <a:buAutoNum type="arabicPeriod"/>
            </a:pPr>
            <a:r>
              <a:rPr lang="ar-SA" sz="1800" dirty="0"/>
              <a:t>يجب أن يتم الفحص بواسطة شخص أو أشخاص </a:t>
            </a:r>
            <a:r>
              <a:rPr lang="ar-SA" sz="1800" dirty="0" smtClean="0"/>
              <a:t>حصلوا على مستوى ملائم من التدريب و لديهم المهارة الفنية المطلوبه في المراجع</a:t>
            </a:r>
          </a:p>
          <a:p>
            <a:pPr marL="800100" lvl="1" indent="-342900">
              <a:buFont typeface="+mj-lt"/>
              <a:buAutoNum type="arabicPeriod"/>
            </a:pPr>
            <a:r>
              <a:rPr lang="ar-SA" sz="1800" dirty="0"/>
              <a:t>يجب أن يحتفظ المراجع باستقلال ذهني في جميع الأمور المتعلقة بعملية المراجعة</a:t>
            </a:r>
            <a:r>
              <a:rPr lang="ar-SA" sz="1800" dirty="0" smtClean="0"/>
              <a:t>.</a:t>
            </a:r>
          </a:p>
          <a:p>
            <a:pPr marL="800100" lvl="1" indent="-342900">
              <a:buFont typeface="+mj-lt"/>
              <a:buAutoNum type="arabicPeriod"/>
            </a:pPr>
            <a:r>
              <a:rPr lang="ar-SA" sz="1800" dirty="0"/>
              <a:t>يجب أن يبذل المراجع العناية المهنية </a:t>
            </a:r>
            <a:r>
              <a:rPr lang="ar-SA" sz="1800" dirty="0" smtClean="0"/>
              <a:t>المعتادة </a:t>
            </a:r>
            <a:r>
              <a:rPr lang="ar-SA" sz="1800" dirty="0"/>
              <a:t>في القيام بعملية الفحص وإعداد التقرير</a:t>
            </a:r>
            <a:endParaRPr lang="ar-SA" sz="1800" dirty="0" smtClean="0"/>
          </a:p>
          <a:p>
            <a:pPr lvl="1"/>
            <a:endParaRPr lang="ar-SA" sz="1800" dirty="0" smtClean="0"/>
          </a:p>
          <a:p>
            <a:pPr lv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368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ar-SA" sz="4800" dirty="0"/>
              <a:t>المعايير </a:t>
            </a:r>
            <a:r>
              <a:rPr lang="ar-SA" sz="4800" dirty="0" smtClean="0"/>
              <a:t>العامة -1-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يجب أن يتم الفحص بواسطة شخص أو أشخاص حصلوا </a:t>
            </a:r>
            <a:r>
              <a:rPr lang="ar-SA" b="1" dirty="0" smtClean="0"/>
              <a:t>على </a:t>
            </a:r>
            <a:r>
              <a:rPr lang="ar-SA" b="1" dirty="0"/>
              <a:t>مستوى ملائم </a:t>
            </a:r>
            <a:r>
              <a:rPr lang="ar-SA" b="1" dirty="0" smtClean="0"/>
              <a:t>من </a:t>
            </a:r>
            <a:r>
              <a:rPr lang="ar-SA" b="1" dirty="0"/>
              <a:t>التدريب و لديهم المهارة الفنية المطلوبه في المراجع</a:t>
            </a:r>
          </a:p>
          <a:p>
            <a:pPr lvl="1"/>
            <a:r>
              <a:rPr lang="ar-SA" dirty="0" smtClean="0"/>
              <a:t>التأهيل العلمي : درجة بكالوريوس في المحاسبة </a:t>
            </a:r>
          </a:p>
          <a:p>
            <a:pPr lvl="1"/>
            <a:r>
              <a:rPr lang="ar-SA" dirty="0" smtClean="0"/>
              <a:t>قدر ملائم من الخبرة العملية الناتجه </a:t>
            </a:r>
            <a:r>
              <a:rPr lang="ar-SA" dirty="0"/>
              <a:t>عن ممارسة مهنة المراجعه </a:t>
            </a:r>
            <a:endParaRPr lang="ar-SA" dirty="0" smtClean="0"/>
          </a:p>
          <a:p>
            <a:pPr lvl="1"/>
            <a:r>
              <a:rPr lang="ar-SA" dirty="0" smtClean="0"/>
              <a:t>التعليم </a:t>
            </a:r>
            <a:r>
              <a:rPr lang="ar-SA" dirty="0"/>
              <a:t>المستمر </a:t>
            </a:r>
            <a:r>
              <a:rPr lang="ar-SA" dirty="0" smtClean="0"/>
              <a:t>يلزم </a:t>
            </a:r>
            <a:r>
              <a:rPr lang="ar-SA" dirty="0"/>
              <a:t>المراجع بتحديث اساليبه و طريقه عمله و الالمام باحدث التطورات في المهنه على الدوام</a:t>
            </a:r>
          </a:p>
          <a:p>
            <a:pPr lvl="1"/>
            <a:r>
              <a:rPr lang="ar-SA" dirty="0" smtClean="0"/>
              <a:t>مقياس الحصول </a:t>
            </a:r>
            <a:r>
              <a:rPr lang="ar-SA" dirty="0"/>
              <a:t>على التدريب الفني و الكفاية المطلوبة </a:t>
            </a:r>
            <a:r>
              <a:rPr lang="ar-SA" dirty="0" smtClean="0"/>
              <a:t>:</a:t>
            </a:r>
          </a:p>
          <a:p>
            <a:pPr lvl="2"/>
            <a:r>
              <a:rPr lang="ar-SA" dirty="0" smtClean="0"/>
              <a:t> في </a:t>
            </a:r>
            <a:r>
              <a:rPr lang="ar-SA" dirty="0"/>
              <a:t>الولايات المتحدة </a:t>
            </a:r>
            <a:r>
              <a:rPr lang="ar-SA" dirty="0" smtClean="0"/>
              <a:t>يعتبر اجتياز </a:t>
            </a:r>
            <a:r>
              <a:rPr lang="ar-SA" dirty="0"/>
              <a:t>امتحان ال </a:t>
            </a:r>
            <a:r>
              <a:rPr lang="en-US" dirty="0"/>
              <a:t>CPA  </a:t>
            </a:r>
            <a:r>
              <a:rPr lang="ar-SA" dirty="0"/>
              <a:t>من المعهد الامريكي للمحاسبين القانونيين  </a:t>
            </a:r>
            <a:endParaRPr lang="ar-SA" dirty="0" smtClean="0"/>
          </a:p>
          <a:p>
            <a:pPr lvl="2"/>
            <a:r>
              <a:rPr lang="ar-SA" dirty="0" smtClean="0"/>
              <a:t>في المملكة </a:t>
            </a:r>
            <a:r>
              <a:rPr lang="ar-SA" dirty="0"/>
              <a:t>فالحصول على شهادة </a:t>
            </a:r>
            <a:r>
              <a:rPr lang="en-US" dirty="0"/>
              <a:t>SOCPA  </a:t>
            </a:r>
            <a:r>
              <a:rPr lang="ar-SA" dirty="0"/>
              <a:t>من الهيئة السعودية للمحاسبين </a:t>
            </a:r>
            <a:r>
              <a:rPr lang="ar-SA" dirty="0" smtClean="0"/>
              <a:t>القانونين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8504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/>
          <a:lstStyle/>
          <a:p>
            <a:r>
              <a:rPr lang="ar-SA" sz="4800" dirty="0" smtClean="0"/>
              <a:t> المعايير العامة -2-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يجب أن يحتفظ المراجع باستقلال ذهني في جميع الأمور المتعلقة بعملية </a:t>
            </a:r>
            <a:r>
              <a:rPr lang="ar-SA" b="1" dirty="0" smtClean="0"/>
              <a:t>المراجعة</a:t>
            </a:r>
          </a:p>
          <a:p>
            <a:pPr lvl="1"/>
            <a:r>
              <a:rPr lang="ar-SA" dirty="0" smtClean="0"/>
              <a:t>الاستقلال الذهني ضروري لكسب ثقه مستخدمي القوائم المالية</a:t>
            </a:r>
          </a:p>
          <a:p>
            <a:pPr lvl="1"/>
            <a:r>
              <a:rPr lang="ar-SA" dirty="0" smtClean="0"/>
              <a:t>الاستقلال هو القدرة على العمل بنزاهة و موضوعيه</a:t>
            </a:r>
          </a:p>
          <a:p>
            <a:pPr lvl="1"/>
            <a:r>
              <a:rPr lang="ar-SA" dirty="0"/>
              <a:t>الاستقلال </a:t>
            </a:r>
            <a:r>
              <a:rPr lang="ar-SA" dirty="0" smtClean="0"/>
              <a:t>الذهني هو ان يتمتع المراجع بالحياد في جميع المسائل التي تُعرض عليه و ان يمارس العدل بحق جميع </a:t>
            </a:r>
            <a:r>
              <a:rPr lang="ar-SA" dirty="0" smtClean="0"/>
              <a:t>الاطراف</a:t>
            </a:r>
          </a:p>
          <a:p>
            <a:pPr lvl="1"/>
            <a:r>
              <a:rPr lang="ar-SA" dirty="0" smtClean="0"/>
              <a:t>مثال : الخدمات الاستشارية و خدمات المراجعة لشركة يمتلك فيها شريك نسبة من الأسهم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6067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ar-SA" sz="4800" dirty="0"/>
              <a:t>المعايير </a:t>
            </a:r>
            <a:r>
              <a:rPr lang="ar-SA" sz="4800" dirty="0" smtClean="0"/>
              <a:t>العامة -3-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يجب أن يبذل المراجع العناية المهنية </a:t>
            </a:r>
            <a:r>
              <a:rPr lang="ar-SA" b="1" dirty="0" smtClean="0"/>
              <a:t>المعتادة </a:t>
            </a:r>
            <a:r>
              <a:rPr lang="ar-SA" b="1" dirty="0"/>
              <a:t>في القيام بعملية الفحص وإعداد </a:t>
            </a:r>
            <a:r>
              <a:rPr lang="ar-SA" b="1" dirty="0" smtClean="0"/>
              <a:t>التقرير</a:t>
            </a:r>
          </a:p>
          <a:p>
            <a:pPr lvl="1"/>
            <a:r>
              <a:rPr lang="ar-SA" dirty="0" smtClean="0"/>
              <a:t>يجب على المراجع ان يبذل قدر مناسب و معقول من العناية و المهارة عند اداء عمله ( درجة الرجل </a:t>
            </a:r>
            <a:r>
              <a:rPr lang="ar-SA" dirty="0" smtClean="0"/>
              <a:t>المعتاد</a:t>
            </a:r>
            <a:r>
              <a:rPr lang="en-US" b="1" dirty="0"/>
              <a:t>Due Professional Care</a:t>
            </a:r>
            <a:r>
              <a:rPr lang="ar-SA" dirty="0" smtClean="0"/>
              <a:t>)</a:t>
            </a:r>
            <a:endParaRPr lang="ar-SA" dirty="0" smtClean="0"/>
          </a:p>
          <a:p>
            <a:pPr lvl="3"/>
            <a:r>
              <a:rPr lang="ar-SA" dirty="0" smtClean="0"/>
              <a:t>امثله </a:t>
            </a:r>
            <a:r>
              <a:rPr lang="ar-SA" dirty="0" smtClean="0"/>
              <a:t>:</a:t>
            </a:r>
          </a:p>
          <a:p>
            <a:pPr lvl="4"/>
            <a:r>
              <a:rPr lang="ar-SA" dirty="0" smtClean="0"/>
              <a:t>التاكد من اكتمال اوراق العمل</a:t>
            </a:r>
          </a:p>
          <a:p>
            <a:pPr lvl="4"/>
            <a:r>
              <a:rPr lang="ar-SA" dirty="0" smtClean="0"/>
              <a:t>كفاية ادلة المراجعه</a:t>
            </a:r>
          </a:p>
          <a:p>
            <a:pPr lvl="4"/>
            <a:r>
              <a:rPr lang="ar-SA" dirty="0" smtClean="0"/>
              <a:t>موضوعيه تقرير المراجعه</a:t>
            </a:r>
          </a:p>
          <a:p>
            <a:pPr lvl="3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2431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ير تنفيذي">
  <a:themeElements>
    <a:clrScheme name="مدير تنفيذي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مدير تنفيذي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دير تنفيذي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1435</TotalTime>
  <Words>1262</Words>
  <Application>Microsoft Office PowerPoint</Application>
  <PresentationFormat>عرض على الشاشة (3:4)‏</PresentationFormat>
  <Paragraphs>144</Paragraphs>
  <Slides>19</Slides>
  <Notes>9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مدير تنفيذي</vt:lpstr>
      <vt:lpstr>معايير المراجعه  المتعارف عليها </vt:lpstr>
      <vt:lpstr>الأجندة </vt:lpstr>
      <vt:lpstr>معايير المراجعه المتعارف عليها GAAS</vt:lpstr>
      <vt:lpstr>معايير المراجعه المتعارف عليها GAAS</vt:lpstr>
      <vt:lpstr>معايير المراجعه المتعارف عليها GAAS</vt:lpstr>
      <vt:lpstr>المعايير العامة General Standards </vt:lpstr>
      <vt:lpstr>المعايير العامة -1-</vt:lpstr>
      <vt:lpstr> المعايير العامة -2-</vt:lpstr>
      <vt:lpstr>المعايير العامة -3-</vt:lpstr>
      <vt:lpstr>معايير العمل الميداني</vt:lpstr>
      <vt:lpstr>معايير العمل الميداني -1-</vt:lpstr>
      <vt:lpstr>معايير العمل الميداني -2-</vt:lpstr>
      <vt:lpstr>معايير العمل الميداني -3-</vt:lpstr>
      <vt:lpstr>معايير خاصة بالتقرير</vt:lpstr>
      <vt:lpstr>معايير التقرير -1-</vt:lpstr>
      <vt:lpstr>المبادئ المحاسبية المتعارف عليها</vt:lpstr>
      <vt:lpstr>معايير التقرير -2-</vt:lpstr>
      <vt:lpstr>معايير التقرير -3- 4-</vt:lpstr>
      <vt:lpstr>المصادر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معايير المراجعه  المتعارف عليها </dc:title>
  <dc:creator>kayan albalawi</dc:creator>
  <cp:lastModifiedBy>ksu-user</cp:lastModifiedBy>
  <cp:revision>108</cp:revision>
  <dcterms:created xsi:type="dcterms:W3CDTF">2013-09-16T05:52:34Z</dcterms:created>
  <dcterms:modified xsi:type="dcterms:W3CDTF">2014-09-15T09:12:55Z</dcterms:modified>
</cp:coreProperties>
</file>