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5" r:id="rId9"/>
    <p:sldId id="264" r:id="rId10"/>
    <p:sldId id="263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0" autoAdjust="0"/>
    <p:restoredTop sz="94660"/>
  </p:normalViewPr>
  <p:slideViewPr>
    <p:cSldViewPr>
      <p:cViewPr>
        <p:scale>
          <a:sx n="60" d="100"/>
          <a:sy n="60" d="100"/>
        </p:scale>
        <p:origin x="-1644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EA7419C-8669-4C9C-AE99-972572B13FA6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52B254E-D327-4045-B0A7-3A3960A6B7B0}">
      <dgm:prSet phldrT="[Text]"/>
      <dgm:spPr/>
      <dgm:t>
        <a:bodyPr/>
        <a:lstStyle/>
        <a:p>
          <a:r>
            <a:rPr lang="ar-SA" dirty="0" smtClean="0"/>
            <a:t>التوقع البيئي</a:t>
          </a:r>
          <a:endParaRPr lang="en-US" dirty="0"/>
        </a:p>
      </dgm:t>
    </dgm:pt>
    <dgm:pt modelId="{CA5E4267-ADDA-4331-BAEB-AFB0B602E2E9}" type="parTrans" cxnId="{0DFA99B7-3598-454C-8564-8C689747287C}">
      <dgm:prSet/>
      <dgm:spPr/>
      <dgm:t>
        <a:bodyPr/>
        <a:lstStyle/>
        <a:p>
          <a:endParaRPr lang="en-US"/>
        </a:p>
      </dgm:t>
    </dgm:pt>
    <dgm:pt modelId="{D61B19BB-6E93-4880-B1B9-6DAEC9A93C0C}" type="sibTrans" cxnId="{0DFA99B7-3598-454C-8564-8C689747287C}">
      <dgm:prSet/>
      <dgm:spPr/>
      <dgm:t>
        <a:bodyPr/>
        <a:lstStyle/>
        <a:p>
          <a:endParaRPr lang="en-US"/>
        </a:p>
      </dgm:t>
    </dgm:pt>
    <dgm:pt modelId="{55D6D427-3EF3-4345-8AB1-A2A67649C59A}">
      <dgm:prSet phldrT="[Text]"/>
      <dgm:spPr/>
      <dgm:t>
        <a:bodyPr/>
        <a:lstStyle/>
        <a:p>
          <a:r>
            <a:rPr lang="ar-SA" dirty="0" smtClean="0"/>
            <a:t>المراقبة البيئة </a:t>
          </a:r>
          <a:endParaRPr lang="en-US" dirty="0"/>
        </a:p>
      </dgm:t>
    </dgm:pt>
    <dgm:pt modelId="{730A53F8-767F-4A2F-A62A-7995B24C519A}" type="parTrans" cxnId="{6E18A56C-F095-490E-BE88-5A7C04D699D3}">
      <dgm:prSet/>
      <dgm:spPr/>
      <dgm:t>
        <a:bodyPr/>
        <a:lstStyle/>
        <a:p>
          <a:endParaRPr lang="en-US"/>
        </a:p>
      </dgm:t>
    </dgm:pt>
    <dgm:pt modelId="{81806F38-A476-46CE-9DC6-508FE30CE48C}" type="sibTrans" cxnId="{6E18A56C-F095-490E-BE88-5A7C04D699D3}">
      <dgm:prSet/>
      <dgm:spPr/>
      <dgm:t>
        <a:bodyPr/>
        <a:lstStyle/>
        <a:p>
          <a:endParaRPr lang="en-US"/>
        </a:p>
      </dgm:t>
    </dgm:pt>
    <dgm:pt modelId="{64EB15F2-9351-44B9-9FAB-32DBA54B8BF3}">
      <dgm:prSet phldrT="[Text]"/>
      <dgm:spPr/>
      <dgm:t>
        <a:bodyPr/>
        <a:lstStyle/>
        <a:p>
          <a:r>
            <a:rPr lang="ar-SA" dirty="0" smtClean="0"/>
            <a:t>المسح البيئي</a:t>
          </a:r>
          <a:endParaRPr lang="en-US" dirty="0"/>
        </a:p>
      </dgm:t>
    </dgm:pt>
    <dgm:pt modelId="{52F92723-72BF-4FAF-A94C-0C61B1797D3D}" type="parTrans" cxnId="{6318F0B2-1949-4611-A9E7-4D76BC0CB31A}">
      <dgm:prSet/>
      <dgm:spPr/>
      <dgm:t>
        <a:bodyPr/>
        <a:lstStyle/>
        <a:p>
          <a:endParaRPr lang="en-US"/>
        </a:p>
      </dgm:t>
    </dgm:pt>
    <dgm:pt modelId="{CAD1F21E-0BAB-41EE-A895-F10EBDB40B20}" type="sibTrans" cxnId="{6318F0B2-1949-4611-A9E7-4D76BC0CB31A}">
      <dgm:prSet/>
      <dgm:spPr/>
      <dgm:t>
        <a:bodyPr/>
        <a:lstStyle/>
        <a:p>
          <a:endParaRPr lang="en-US"/>
        </a:p>
      </dgm:t>
    </dgm:pt>
    <dgm:pt modelId="{BB0A3832-38D7-414F-A86F-3A9B6B3B3CF9}">
      <dgm:prSet phldrT="[Text]"/>
      <dgm:spPr/>
      <dgm:t>
        <a:bodyPr/>
        <a:lstStyle/>
        <a:p>
          <a:r>
            <a:rPr lang="ar-SA" dirty="0" smtClean="0"/>
            <a:t>الاستخبارات التنافسية</a:t>
          </a:r>
          <a:endParaRPr lang="en-US" dirty="0"/>
        </a:p>
      </dgm:t>
    </dgm:pt>
    <dgm:pt modelId="{77DCD463-3E01-4823-8FC9-6210B773D3E9}" type="parTrans" cxnId="{77E0CDE0-80EB-4F48-986D-3F023E188E18}">
      <dgm:prSet/>
      <dgm:spPr/>
      <dgm:t>
        <a:bodyPr/>
        <a:lstStyle/>
        <a:p>
          <a:endParaRPr lang="en-US"/>
        </a:p>
      </dgm:t>
    </dgm:pt>
    <dgm:pt modelId="{4395AC3C-AACA-45D8-AA99-78401DBA5F66}" type="sibTrans" cxnId="{77E0CDE0-80EB-4F48-986D-3F023E188E18}">
      <dgm:prSet/>
      <dgm:spPr/>
      <dgm:t>
        <a:bodyPr/>
        <a:lstStyle/>
        <a:p>
          <a:endParaRPr lang="en-US"/>
        </a:p>
      </dgm:t>
    </dgm:pt>
    <dgm:pt modelId="{9AAC5AAB-D4CD-4D82-AF24-86E5BFAF6886}">
      <dgm:prSet phldrT="[Text]"/>
      <dgm:spPr/>
      <dgm:t>
        <a:bodyPr/>
        <a:lstStyle/>
        <a:p>
          <a:endParaRPr lang="en-US" dirty="0"/>
        </a:p>
      </dgm:t>
    </dgm:pt>
    <dgm:pt modelId="{E448B62B-6A17-456B-ADB7-EFB9AC33E5F9}" type="parTrans" cxnId="{48AEF8E5-985D-4FFF-9008-BF599ADFB54D}">
      <dgm:prSet/>
      <dgm:spPr/>
      <dgm:t>
        <a:bodyPr/>
        <a:lstStyle/>
        <a:p>
          <a:endParaRPr lang="en-US"/>
        </a:p>
      </dgm:t>
    </dgm:pt>
    <dgm:pt modelId="{13B6DB93-2CD0-485D-B457-00D17C0028EC}" type="sibTrans" cxnId="{48AEF8E5-985D-4FFF-9008-BF599ADFB54D}">
      <dgm:prSet/>
      <dgm:spPr/>
      <dgm:t>
        <a:bodyPr/>
        <a:lstStyle/>
        <a:p>
          <a:endParaRPr lang="en-US"/>
        </a:p>
      </dgm:t>
    </dgm:pt>
    <dgm:pt modelId="{73D359CC-3CE3-46D1-9BAE-5DF6E465C8F8}" type="pres">
      <dgm:prSet presAssocID="{FEA7419C-8669-4C9C-AE99-972572B13FA6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BC895D55-FBC0-4EA0-8B6C-D086246397FE}" type="pres">
      <dgm:prSet presAssocID="{052B254E-D327-4045-B0A7-3A3960A6B7B0}" presName="singleCycle" presStyleCnt="0"/>
      <dgm:spPr/>
    </dgm:pt>
    <dgm:pt modelId="{B31B9E0E-382B-44E4-A2D9-D981BC449C4E}" type="pres">
      <dgm:prSet presAssocID="{052B254E-D327-4045-B0A7-3A3960A6B7B0}" presName="singleCenter" presStyleLbl="node1" presStyleIdx="0" presStyleCnt="4" custScaleX="299998" custLinFactNeighborX="-285" custLinFactNeighborY="-60255">
        <dgm:presLayoutVars>
          <dgm:chMax val="7"/>
          <dgm:chPref val="7"/>
        </dgm:presLayoutVars>
      </dgm:prSet>
      <dgm:spPr/>
      <dgm:t>
        <a:bodyPr/>
        <a:lstStyle/>
        <a:p>
          <a:endParaRPr lang="en-US"/>
        </a:p>
      </dgm:t>
    </dgm:pt>
    <dgm:pt modelId="{B1A87580-F4AF-42BB-822E-CDAEEADCE322}" type="pres">
      <dgm:prSet presAssocID="{730A53F8-767F-4A2F-A62A-7995B24C519A}" presName="Name56" presStyleLbl="parChTrans1D2" presStyleIdx="0" presStyleCnt="3"/>
      <dgm:spPr/>
      <dgm:t>
        <a:bodyPr/>
        <a:lstStyle/>
        <a:p>
          <a:endParaRPr lang="en-US"/>
        </a:p>
      </dgm:t>
    </dgm:pt>
    <dgm:pt modelId="{C86759AA-74D3-4ADA-A57B-C68015AF0735}" type="pres">
      <dgm:prSet presAssocID="{55D6D427-3EF3-4345-8AB1-A2A67649C59A}" presName="text0" presStyleLbl="node1" presStyleIdx="1" presStyleCnt="4" custScaleX="297201" custScaleY="106594" custRadScaleRad="27967" custRadScaleInc="-28606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5FE318-5E31-4CC6-97EE-5EEA65DF7530}" type="pres">
      <dgm:prSet presAssocID="{52F92723-72BF-4FAF-A94C-0C61B1797D3D}" presName="Name56" presStyleLbl="parChTrans1D2" presStyleIdx="1" presStyleCnt="3"/>
      <dgm:spPr/>
      <dgm:t>
        <a:bodyPr/>
        <a:lstStyle/>
        <a:p>
          <a:endParaRPr lang="en-US"/>
        </a:p>
      </dgm:t>
    </dgm:pt>
    <dgm:pt modelId="{B6A617DB-AE0D-471A-B6F7-19D05C95884D}" type="pres">
      <dgm:prSet presAssocID="{64EB15F2-9351-44B9-9FAB-32DBA54B8BF3}" presName="text0" presStyleLbl="node1" presStyleIdx="2" presStyleCnt="4" custScaleX="283954" custScaleY="87937" custRadScaleRad="153953" custRadScaleInc="-3164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AA1B8B-2AF1-41ED-84F5-4A2661B17758}" type="pres">
      <dgm:prSet presAssocID="{77DCD463-3E01-4823-8FC9-6210B773D3E9}" presName="Name56" presStyleLbl="parChTrans1D2" presStyleIdx="2" presStyleCnt="3"/>
      <dgm:spPr/>
      <dgm:t>
        <a:bodyPr/>
        <a:lstStyle/>
        <a:p>
          <a:endParaRPr lang="en-US"/>
        </a:p>
      </dgm:t>
    </dgm:pt>
    <dgm:pt modelId="{35A41001-5221-4708-ADBF-4333CE1884A5}" type="pres">
      <dgm:prSet presAssocID="{BB0A3832-38D7-414F-A86F-3A9B6B3B3CF9}" presName="text0" presStyleLbl="node1" presStyleIdx="3" presStyleCnt="4" custScaleX="269216" custScaleY="110602" custRadScaleRad="159196" custRadScaleInc="3276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0D00D11-9F6B-440D-863B-1B84B1D18AFB}" type="presOf" srcId="{55D6D427-3EF3-4345-8AB1-A2A67649C59A}" destId="{C86759AA-74D3-4ADA-A57B-C68015AF0735}" srcOrd="0" destOrd="0" presId="urn:microsoft.com/office/officeart/2008/layout/RadialCluster"/>
    <dgm:cxn modelId="{E7B4D8EC-9194-4027-8849-58291C0D009C}" type="presOf" srcId="{FEA7419C-8669-4C9C-AE99-972572B13FA6}" destId="{73D359CC-3CE3-46D1-9BAE-5DF6E465C8F8}" srcOrd="0" destOrd="0" presId="urn:microsoft.com/office/officeart/2008/layout/RadialCluster"/>
    <dgm:cxn modelId="{66E53E7B-B4A3-4E2B-95AA-CC382A6CA96B}" type="presOf" srcId="{BB0A3832-38D7-414F-A86F-3A9B6B3B3CF9}" destId="{35A41001-5221-4708-ADBF-4333CE1884A5}" srcOrd="0" destOrd="0" presId="urn:microsoft.com/office/officeart/2008/layout/RadialCluster"/>
    <dgm:cxn modelId="{77E0CDE0-80EB-4F48-986D-3F023E188E18}" srcId="{052B254E-D327-4045-B0A7-3A3960A6B7B0}" destId="{BB0A3832-38D7-414F-A86F-3A9B6B3B3CF9}" srcOrd="2" destOrd="0" parTransId="{77DCD463-3E01-4823-8FC9-6210B773D3E9}" sibTransId="{4395AC3C-AACA-45D8-AA99-78401DBA5F66}"/>
    <dgm:cxn modelId="{DAA92076-341E-4EF9-8299-2A8A92ADEAFE}" type="presOf" srcId="{64EB15F2-9351-44B9-9FAB-32DBA54B8BF3}" destId="{B6A617DB-AE0D-471A-B6F7-19D05C95884D}" srcOrd="0" destOrd="0" presId="urn:microsoft.com/office/officeart/2008/layout/RadialCluster"/>
    <dgm:cxn modelId="{F04BD400-2FB6-42EF-92DF-6F483C39015E}" type="presOf" srcId="{730A53F8-767F-4A2F-A62A-7995B24C519A}" destId="{B1A87580-F4AF-42BB-822E-CDAEEADCE322}" srcOrd="0" destOrd="0" presId="urn:microsoft.com/office/officeart/2008/layout/RadialCluster"/>
    <dgm:cxn modelId="{48AEF8E5-985D-4FFF-9008-BF599ADFB54D}" srcId="{FEA7419C-8669-4C9C-AE99-972572B13FA6}" destId="{9AAC5AAB-D4CD-4D82-AF24-86E5BFAF6886}" srcOrd="1" destOrd="0" parTransId="{E448B62B-6A17-456B-ADB7-EFB9AC33E5F9}" sibTransId="{13B6DB93-2CD0-485D-B457-00D17C0028EC}"/>
    <dgm:cxn modelId="{6E18A56C-F095-490E-BE88-5A7C04D699D3}" srcId="{052B254E-D327-4045-B0A7-3A3960A6B7B0}" destId="{55D6D427-3EF3-4345-8AB1-A2A67649C59A}" srcOrd="0" destOrd="0" parTransId="{730A53F8-767F-4A2F-A62A-7995B24C519A}" sibTransId="{81806F38-A476-46CE-9DC6-508FE30CE48C}"/>
    <dgm:cxn modelId="{9D243DBA-C054-43E2-98E7-95C135E7609C}" type="presOf" srcId="{052B254E-D327-4045-B0A7-3A3960A6B7B0}" destId="{B31B9E0E-382B-44E4-A2D9-D981BC449C4E}" srcOrd="0" destOrd="0" presId="urn:microsoft.com/office/officeart/2008/layout/RadialCluster"/>
    <dgm:cxn modelId="{E2A93870-92F5-4B6F-BE44-0C5B6D4A5F18}" type="presOf" srcId="{77DCD463-3E01-4823-8FC9-6210B773D3E9}" destId="{CEAA1B8B-2AF1-41ED-84F5-4A2661B17758}" srcOrd="0" destOrd="0" presId="urn:microsoft.com/office/officeart/2008/layout/RadialCluster"/>
    <dgm:cxn modelId="{6318F0B2-1949-4611-A9E7-4D76BC0CB31A}" srcId="{052B254E-D327-4045-B0A7-3A3960A6B7B0}" destId="{64EB15F2-9351-44B9-9FAB-32DBA54B8BF3}" srcOrd="1" destOrd="0" parTransId="{52F92723-72BF-4FAF-A94C-0C61B1797D3D}" sibTransId="{CAD1F21E-0BAB-41EE-A895-F10EBDB40B20}"/>
    <dgm:cxn modelId="{56F903FB-05D7-46F5-AF42-B63ECF044BF2}" type="presOf" srcId="{52F92723-72BF-4FAF-A94C-0C61B1797D3D}" destId="{CB5FE318-5E31-4CC6-97EE-5EEA65DF7530}" srcOrd="0" destOrd="0" presId="urn:microsoft.com/office/officeart/2008/layout/RadialCluster"/>
    <dgm:cxn modelId="{0DFA99B7-3598-454C-8564-8C689747287C}" srcId="{FEA7419C-8669-4C9C-AE99-972572B13FA6}" destId="{052B254E-D327-4045-B0A7-3A3960A6B7B0}" srcOrd="0" destOrd="0" parTransId="{CA5E4267-ADDA-4331-BAEB-AFB0B602E2E9}" sibTransId="{D61B19BB-6E93-4880-B1B9-6DAEC9A93C0C}"/>
    <dgm:cxn modelId="{B9F28AF1-5214-4286-BA00-057B3B9F2AC7}" type="presParOf" srcId="{73D359CC-3CE3-46D1-9BAE-5DF6E465C8F8}" destId="{BC895D55-FBC0-4EA0-8B6C-D086246397FE}" srcOrd="0" destOrd="0" presId="urn:microsoft.com/office/officeart/2008/layout/RadialCluster"/>
    <dgm:cxn modelId="{638EE1D4-4DE2-4CC8-AE97-8483CE3FF446}" type="presParOf" srcId="{BC895D55-FBC0-4EA0-8B6C-D086246397FE}" destId="{B31B9E0E-382B-44E4-A2D9-D981BC449C4E}" srcOrd="0" destOrd="0" presId="urn:microsoft.com/office/officeart/2008/layout/RadialCluster"/>
    <dgm:cxn modelId="{FFADE445-E585-4004-9557-348981182316}" type="presParOf" srcId="{BC895D55-FBC0-4EA0-8B6C-D086246397FE}" destId="{B1A87580-F4AF-42BB-822E-CDAEEADCE322}" srcOrd="1" destOrd="0" presId="urn:microsoft.com/office/officeart/2008/layout/RadialCluster"/>
    <dgm:cxn modelId="{85F37919-A18B-45FF-A8E5-70B8B426343D}" type="presParOf" srcId="{BC895D55-FBC0-4EA0-8B6C-D086246397FE}" destId="{C86759AA-74D3-4ADA-A57B-C68015AF0735}" srcOrd="2" destOrd="0" presId="urn:microsoft.com/office/officeart/2008/layout/RadialCluster"/>
    <dgm:cxn modelId="{5F393C56-9AF7-40C9-A9ED-DF31EA1671FF}" type="presParOf" srcId="{BC895D55-FBC0-4EA0-8B6C-D086246397FE}" destId="{CB5FE318-5E31-4CC6-97EE-5EEA65DF7530}" srcOrd="3" destOrd="0" presId="urn:microsoft.com/office/officeart/2008/layout/RadialCluster"/>
    <dgm:cxn modelId="{9BF8AE35-2E58-4E22-9D14-C0AFF396ADE5}" type="presParOf" srcId="{BC895D55-FBC0-4EA0-8B6C-D086246397FE}" destId="{B6A617DB-AE0D-471A-B6F7-19D05C95884D}" srcOrd="4" destOrd="0" presId="urn:microsoft.com/office/officeart/2008/layout/RadialCluster"/>
    <dgm:cxn modelId="{CBEC80D9-6AE1-400E-B614-59A43BDF3699}" type="presParOf" srcId="{BC895D55-FBC0-4EA0-8B6C-D086246397FE}" destId="{CEAA1B8B-2AF1-41ED-84F5-4A2661B17758}" srcOrd="5" destOrd="0" presId="urn:microsoft.com/office/officeart/2008/layout/RadialCluster"/>
    <dgm:cxn modelId="{C26F5AEF-CA58-4D39-A081-D61F1CFF1A14}" type="presParOf" srcId="{BC895D55-FBC0-4EA0-8B6C-D086246397FE}" destId="{35A41001-5221-4708-ADBF-4333CE1884A5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F596581-7A09-42BE-8FA3-CB4A07676C0D}" type="doc">
      <dgm:prSet loTypeId="urn:microsoft.com/office/officeart/2005/8/layout/hierarchy2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2BA2439D-B63F-4DF8-95D7-0F9B1C3F4AB3}">
      <dgm:prSet phldrT="[Text]"/>
      <dgm:spPr/>
      <dgm:t>
        <a:bodyPr/>
        <a:lstStyle/>
        <a:p>
          <a:r>
            <a:rPr lang="ar-SA" dirty="0" smtClean="0"/>
            <a:t>البيئة</a:t>
          </a:r>
          <a:endParaRPr lang="en-US" dirty="0"/>
        </a:p>
      </dgm:t>
    </dgm:pt>
    <dgm:pt modelId="{6015B6E4-523A-4199-B092-1A0AECF26E4A}" type="parTrans" cxnId="{5CF1ED64-3F25-4A5A-AC38-37B412E30F4C}">
      <dgm:prSet/>
      <dgm:spPr/>
      <dgm:t>
        <a:bodyPr/>
        <a:lstStyle/>
        <a:p>
          <a:endParaRPr lang="en-US"/>
        </a:p>
      </dgm:t>
    </dgm:pt>
    <dgm:pt modelId="{E3604213-0380-440F-A895-948048181652}" type="sibTrans" cxnId="{5CF1ED64-3F25-4A5A-AC38-37B412E30F4C}">
      <dgm:prSet/>
      <dgm:spPr/>
      <dgm:t>
        <a:bodyPr/>
        <a:lstStyle/>
        <a:p>
          <a:endParaRPr lang="en-US"/>
        </a:p>
      </dgm:t>
    </dgm:pt>
    <dgm:pt modelId="{353CB3D5-B166-4E99-9AD3-5D3AAABA000A}">
      <dgm:prSet phldrT="[Text]"/>
      <dgm:spPr/>
      <dgm:t>
        <a:bodyPr/>
        <a:lstStyle/>
        <a:p>
          <a:r>
            <a:rPr lang="ar-SA" dirty="0" smtClean="0"/>
            <a:t>خارجية</a:t>
          </a:r>
          <a:endParaRPr lang="en-US" dirty="0"/>
        </a:p>
      </dgm:t>
    </dgm:pt>
    <dgm:pt modelId="{4DE2A22C-7A4C-45B6-8D7F-5A0AE6AFC74D}" type="parTrans" cxnId="{332C9C27-08A0-443C-9794-5E90999909E3}">
      <dgm:prSet/>
      <dgm:spPr/>
      <dgm:t>
        <a:bodyPr/>
        <a:lstStyle/>
        <a:p>
          <a:endParaRPr lang="en-US"/>
        </a:p>
      </dgm:t>
    </dgm:pt>
    <dgm:pt modelId="{D8D69E18-BFF2-44F4-9092-83909360CEB6}" type="sibTrans" cxnId="{332C9C27-08A0-443C-9794-5E90999909E3}">
      <dgm:prSet/>
      <dgm:spPr/>
      <dgm:t>
        <a:bodyPr/>
        <a:lstStyle/>
        <a:p>
          <a:endParaRPr lang="en-US"/>
        </a:p>
      </dgm:t>
    </dgm:pt>
    <dgm:pt modelId="{06DC4CE9-2EEA-4829-BFE4-D5FEA4FE5824}">
      <dgm:prSet phldrT="[Text]"/>
      <dgm:spPr/>
      <dgm:t>
        <a:bodyPr/>
        <a:lstStyle/>
        <a:p>
          <a:r>
            <a:rPr lang="ar-SA" dirty="0" smtClean="0"/>
            <a:t>عامة</a:t>
          </a:r>
        </a:p>
      </dgm:t>
    </dgm:pt>
    <dgm:pt modelId="{F0B0E5F5-1931-402A-BEF4-EAE080FA66AD}" type="parTrans" cxnId="{9FDE1F90-A8BD-4F88-A3BA-03C9A79C9F57}">
      <dgm:prSet/>
      <dgm:spPr/>
      <dgm:t>
        <a:bodyPr/>
        <a:lstStyle/>
        <a:p>
          <a:endParaRPr lang="en-US"/>
        </a:p>
      </dgm:t>
    </dgm:pt>
    <dgm:pt modelId="{A702D122-6A31-4A44-A867-BAB1AD078687}" type="sibTrans" cxnId="{9FDE1F90-A8BD-4F88-A3BA-03C9A79C9F57}">
      <dgm:prSet/>
      <dgm:spPr/>
      <dgm:t>
        <a:bodyPr/>
        <a:lstStyle/>
        <a:p>
          <a:endParaRPr lang="en-US"/>
        </a:p>
      </dgm:t>
    </dgm:pt>
    <dgm:pt modelId="{AC6CCE74-5829-42F5-B6AA-DDBE646913EE}">
      <dgm:prSet phldrT="[Text]"/>
      <dgm:spPr/>
      <dgm:t>
        <a:bodyPr/>
        <a:lstStyle/>
        <a:p>
          <a:r>
            <a:rPr lang="ar-SA" dirty="0" smtClean="0"/>
            <a:t>تنافسية</a:t>
          </a:r>
          <a:endParaRPr lang="en-US" dirty="0"/>
        </a:p>
      </dgm:t>
    </dgm:pt>
    <dgm:pt modelId="{C5195AD8-7ADD-4CA3-AFB1-EDCEBBC19913}" type="parTrans" cxnId="{E657E866-CEC6-47C8-96EE-E85CE15CB343}">
      <dgm:prSet/>
      <dgm:spPr/>
      <dgm:t>
        <a:bodyPr/>
        <a:lstStyle/>
        <a:p>
          <a:endParaRPr lang="en-US"/>
        </a:p>
      </dgm:t>
    </dgm:pt>
    <dgm:pt modelId="{607F7896-FC50-4DC1-9640-387F7221B064}" type="sibTrans" cxnId="{E657E866-CEC6-47C8-96EE-E85CE15CB343}">
      <dgm:prSet/>
      <dgm:spPr/>
      <dgm:t>
        <a:bodyPr/>
        <a:lstStyle/>
        <a:p>
          <a:endParaRPr lang="en-US"/>
        </a:p>
      </dgm:t>
    </dgm:pt>
    <dgm:pt modelId="{BC6D25E2-0B4C-4A22-91E7-7F69E87B2223}">
      <dgm:prSet phldrT="[Text]"/>
      <dgm:spPr/>
      <dgm:t>
        <a:bodyPr/>
        <a:lstStyle/>
        <a:p>
          <a:r>
            <a:rPr lang="ar-SA" dirty="0" smtClean="0"/>
            <a:t>داخلية</a:t>
          </a:r>
          <a:endParaRPr lang="en-US" dirty="0"/>
        </a:p>
      </dgm:t>
    </dgm:pt>
    <dgm:pt modelId="{780F8B03-50A7-4C05-B4E8-19A8CD7868A0}" type="parTrans" cxnId="{42EB1787-3EEA-4127-9BCE-9DC9EFF3B1E0}">
      <dgm:prSet/>
      <dgm:spPr/>
      <dgm:t>
        <a:bodyPr/>
        <a:lstStyle/>
        <a:p>
          <a:endParaRPr lang="en-US"/>
        </a:p>
      </dgm:t>
    </dgm:pt>
    <dgm:pt modelId="{CEF61851-3364-48BB-88A7-7449CE6F5D33}" type="sibTrans" cxnId="{42EB1787-3EEA-4127-9BCE-9DC9EFF3B1E0}">
      <dgm:prSet/>
      <dgm:spPr/>
      <dgm:t>
        <a:bodyPr/>
        <a:lstStyle/>
        <a:p>
          <a:endParaRPr lang="en-US"/>
        </a:p>
      </dgm:t>
    </dgm:pt>
    <dgm:pt modelId="{3C2D02AF-6FF9-420D-AEA6-0E2EEF5A2A88}" type="pres">
      <dgm:prSet presAssocID="{BF596581-7A09-42BE-8FA3-CB4A07676C0D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3B525922-5BA9-4755-8755-68B4816283D3}" type="pres">
      <dgm:prSet presAssocID="{2BA2439D-B63F-4DF8-95D7-0F9B1C3F4AB3}" presName="root1" presStyleCnt="0"/>
      <dgm:spPr/>
    </dgm:pt>
    <dgm:pt modelId="{70BC339D-4845-4186-9CD3-566FB00414B5}" type="pres">
      <dgm:prSet presAssocID="{2BA2439D-B63F-4DF8-95D7-0F9B1C3F4AB3}" presName="LevelOneTextNode" presStyleLbl="node0" presStyleIdx="0" presStyleCnt="1" custScaleX="100060" custScaleY="63602">
        <dgm:presLayoutVars>
          <dgm:chPref val="3"/>
        </dgm:presLayoutVars>
      </dgm:prSet>
      <dgm:spPr/>
    </dgm:pt>
    <dgm:pt modelId="{283C3A23-266F-4309-9EC8-9641B42C0BA6}" type="pres">
      <dgm:prSet presAssocID="{2BA2439D-B63F-4DF8-95D7-0F9B1C3F4AB3}" presName="level2hierChild" presStyleCnt="0"/>
      <dgm:spPr/>
    </dgm:pt>
    <dgm:pt modelId="{31A6A91F-E3B2-4003-8398-70EFD6680F95}" type="pres">
      <dgm:prSet presAssocID="{4DE2A22C-7A4C-45B6-8D7F-5A0AE6AFC74D}" presName="conn2-1" presStyleLbl="parChTrans1D2" presStyleIdx="0" presStyleCnt="2"/>
      <dgm:spPr/>
    </dgm:pt>
    <dgm:pt modelId="{A213EBBA-6F4B-4A9A-AC41-3021E805E22D}" type="pres">
      <dgm:prSet presAssocID="{4DE2A22C-7A4C-45B6-8D7F-5A0AE6AFC74D}" presName="connTx" presStyleLbl="parChTrans1D2" presStyleIdx="0" presStyleCnt="2"/>
      <dgm:spPr/>
    </dgm:pt>
    <dgm:pt modelId="{6618784C-128B-48E4-9287-830B46DBC212}" type="pres">
      <dgm:prSet presAssocID="{353CB3D5-B166-4E99-9AD3-5D3AAABA000A}" presName="root2" presStyleCnt="0"/>
      <dgm:spPr/>
    </dgm:pt>
    <dgm:pt modelId="{5CF6EE16-46EA-4BE3-960C-F2631D9471A8}" type="pres">
      <dgm:prSet presAssocID="{353CB3D5-B166-4E99-9AD3-5D3AAABA000A}" presName="LevelTwoTextNode" presStyleLbl="node2" presStyleIdx="0" presStyleCnt="2" custScaleX="136001" custScaleY="72746" custLinFactNeighborY="-59182">
        <dgm:presLayoutVars>
          <dgm:chPref val="3"/>
        </dgm:presLayoutVars>
      </dgm:prSet>
      <dgm:spPr/>
    </dgm:pt>
    <dgm:pt modelId="{74DBDE16-4CBF-43C6-B831-A12B4C9FCA7B}" type="pres">
      <dgm:prSet presAssocID="{353CB3D5-B166-4E99-9AD3-5D3AAABA000A}" presName="level3hierChild" presStyleCnt="0"/>
      <dgm:spPr/>
    </dgm:pt>
    <dgm:pt modelId="{91FD9387-5B00-4E1F-A263-915696437BBF}" type="pres">
      <dgm:prSet presAssocID="{F0B0E5F5-1931-402A-BEF4-EAE080FA66AD}" presName="conn2-1" presStyleLbl="parChTrans1D3" presStyleIdx="0" presStyleCnt="2"/>
      <dgm:spPr/>
    </dgm:pt>
    <dgm:pt modelId="{2E02049E-1731-4647-B98F-D88EB41076D0}" type="pres">
      <dgm:prSet presAssocID="{F0B0E5F5-1931-402A-BEF4-EAE080FA66AD}" presName="connTx" presStyleLbl="parChTrans1D3" presStyleIdx="0" presStyleCnt="2"/>
      <dgm:spPr/>
    </dgm:pt>
    <dgm:pt modelId="{3A908130-B9C6-4A84-A107-2E2E99BAF08F}" type="pres">
      <dgm:prSet presAssocID="{06DC4CE9-2EEA-4829-BFE4-D5FEA4FE5824}" presName="root2" presStyleCnt="0"/>
      <dgm:spPr/>
    </dgm:pt>
    <dgm:pt modelId="{469965DC-5DCB-4634-A14C-21A7F85EA012}" type="pres">
      <dgm:prSet presAssocID="{06DC4CE9-2EEA-4829-BFE4-D5FEA4FE5824}" presName="LevelTwoTextNode" presStyleLbl="node3" presStyleIdx="0" presStyleCnt="2" custScaleX="131175" custScaleY="72018" custLinFactNeighborX="4241" custLinFactNeighborY="-6514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EC9CBD0-72AD-4296-A7B4-F17D950EF344}" type="pres">
      <dgm:prSet presAssocID="{06DC4CE9-2EEA-4829-BFE4-D5FEA4FE5824}" presName="level3hierChild" presStyleCnt="0"/>
      <dgm:spPr/>
    </dgm:pt>
    <dgm:pt modelId="{C520BA72-B954-4457-9D30-42EAE37508B4}" type="pres">
      <dgm:prSet presAssocID="{C5195AD8-7ADD-4CA3-AFB1-EDCEBBC19913}" presName="conn2-1" presStyleLbl="parChTrans1D3" presStyleIdx="1" presStyleCnt="2"/>
      <dgm:spPr/>
    </dgm:pt>
    <dgm:pt modelId="{EB06FB89-0B0E-4DE5-B9E1-C5614D0BC149}" type="pres">
      <dgm:prSet presAssocID="{C5195AD8-7ADD-4CA3-AFB1-EDCEBBC19913}" presName="connTx" presStyleLbl="parChTrans1D3" presStyleIdx="1" presStyleCnt="2"/>
      <dgm:spPr/>
    </dgm:pt>
    <dgm:pt modelId="{16F46E20-94A5-4318-AEB6-1F1AD633E2B9}" type="pres">
      <dgm:prSet presAssocID="{AC6CCE74-5829-42F5-B6AA-DDBE646913EE}" presName="root2" presStyleCnt="0"/>
      <dgm:spPr/>
    </dgm:pt>
    <dgm:pt modelId="{AE7157F7-ADD8-4E90-A6C5-99EB08B1DB6C}" type="pres">
      <dgm:prSet presAssocID="{AC6CCE74-5829-42F5-B6AA-DDBE646913EE}" presName="LevelTwoTextNode" presStyleLbl="node3" presStyleIdx="1" presStyleCnt="2" custScaleX="129506" custScaleY="77829" custLinFactNeighborX="145" custLinFactNeighborY="-65857">
        <dgm:presLayoutVars>
          <dgm:chPref val="3"/>
        </dgm:presLayoutVars>
      </dgm:prSet>
      <dgm:spPr/>
    </dgm:pt>
    <dgm:pt modelId="{5D8D2986-9B53-4AC3-97FC-27E399D39A60}" type="pres">
      <dgm:prSet presAssocID="{AC6CCE74-5829-42F5-B6AA-DDBE646913EE}" presName="level3hierChild" presStyleCnt="0"/>
      <dgm:spPr/>
    </dgm:pt>
    <dgm:pt modelId="{6D13DED0-E5F6-45F6-8B2D-72723C045602}" type="pres">
      <dgm:prSet presAssocID="{780F8B03-50A7-4C05-B4E8-19A8CD7868A0}" presName="conn2-1" presStyleLbl="parChTrans1D2" presStyleIdx="1" presStyleCnt="2"/>
      <dgm:spPr/>
    </dgm:pt>
    <dgm:pt modelId="{A416D17A-7DD7-4010-8FAC-CD4144969694}" type="pres">
      <dgm:prSet presAssocID="{780F8B03-50A7-4C05-B4E8-19A8CD7868A0}" presName="connTx" presStyleLbl="parChTrans1D2" presStyleIdx="1" presStyleCnt="2"/>
      <dgm:spPr/>
    </dgm:pt>
    <dgm:pt modelId="{98F9471B-DF2D-4D84-824E-FE0B454ECAAA}" type="pres">
      <dgm:prSet presAssocID="{BC6D25E2-0B4C-4A22-91E7-7F69E87B2223}" presName="root2" presStyleCnt="0"/>
      <dgm:spPr/>
    </dgm:pt>
    <dgm:pt modelId="{BF97441C-A338-4333-B8A1-96141A46FB6F}" type="pres">
      <dgm:prSet presAssocID="{BC6D25E2-0B4C-4A22-91E7-7F69E87B2223}" presName="LevelTwoTextNode" presStyleLbl="node2" presStyleIdx="1" presStyleCnt="2" custScaleX="139992" custScaleY="59012">
        <dgm:presLayoutVars>
          <dgm:chPref val="3"/>
        </dgm:presLayoutVars>
      </dgm:prSet>
      <dgm:spPr/>
    </dgm:pt>
    <dgm:pt modelId="{0B61918D-9C55-4F2D-9BEF-994ECF85225F}" type="pres">
      <dgm:prSet presAssocID="{BC6D25E2-0B4C-4A22-91E7-7F69E87B2223}" presName="level3hierChild" presStyleCnt="0"/>
      <dgm:spPr/>
    </dgm:pt>
  </dgm:ptLst>
  <dgm:cxnLst>
    <dgm:cxn modelId="{9FDE1F90-A8BD-4F88-A3BA-03C9A79C9F57}" srcId="{353CB3D5-B166-4E99-9AD3-5D3AAABA000A}" destId="{06DC4CE9-2EEA-4829-BFE4-D5FEA4FE5824}" srcOrd="0" destOrd="0" parTransId="{F0B0E5F5-1931-402A-BEF4-EAE080FA66AD}" sibTransId="{A702D122-6A31-4A44-A867-BAB1AD078687}"/>
    <dgm:cxn modelId="{381260AE-F2AB-4EF9-B280-2D916F5B82FC}" type="presOf" srcId="{F0B0E5F5-1931-402A-BEF4-EAE080FA66AD}" destId="{2E02049E-1731-4647-B98F-D88EB41076D0}" srcOrd="1" destOrd="0" presId="urn:microsoft.com/office/officeart/2005/8/layout/hierarchy2"/>
    <dgm:cxn modelId="{44FC50B5-A7D7-4265-850D-775FEDE2450A}" type="presOf" srcId="{4DE2A22C-7A4C-45B6-8D7F-5A0AE6AFC74D}" destId="{A213EBBA-6F4B-4A9A-AC41-3021E805E22D}" srcOrd="1" destOrd="0" presId="urn:microsoft.com/office/officeart/2005/8/layout/hierarchy2"/>
    <dgm:cxn modelId="{A004D798-DE04-4E17-8302-CEE28ACF9C4C}" type="presOf" srcId="{BC6D25E2-0B4C-4A22-91E7-7F69E87B2223}" destId="{BF97441C-A338-4333-B8A1-96141A46FB6F}" srcOrd="0" destOrd="0" presId="urn:microsoft.com/office/officeart/2005/8/layout/hierarchy2"/>
    <dgm:cxn modelId="{8610EFF0-CAA0-4E1F-A5D6-F18779B8B28A}" type="presOf" srcId="{C5195AD8-7ADD-4CA3-AFB1-EDCEBBC19913}" destId="{C520BA72-B954-4457-9D30-42EAE37508B4}" srcOrd="0" destOrd="0" presId="urn:microsoft.com/office/officeart/2005/8/layout/hierarchy2"/>
    <dgm:cxn modelId="{5CF1ED64-3F25-4A5A-AC38-37B412E30F4C}" srcId="{BF596581-7A09-42BE-8FA3-CB4A07676C0D}" destId="{2BA2439D-B63F-4DF8-95D7-0F9B1C3F4AB3}" srcOrd="0" destOrd="0" parTransId="{6015B6E4-523A-4199-B092-1A0AECF26E4A}" sibTransId="{E3604213-0380-440F-A895-948048181652}"/>
    <dgm:cxn modelId="{CA10C1C4-A777-446F-AA44-6CE689E3EAD1}" type="presOf" srcId="{780F8B03-50A7-4C05-B4E8-19A8CD7868A0}" destId="{A416D17A-7DD7-4010-8FAC-CD4144969694}" srcOrd="1" destOrd="0" presId="urn:microsoft.com/office/officeart/2005/8/layout/hierarchy2"/>
    <dgm:cxn modelId="{085D4D11-230A-49B5-AD34-696748A9048A}" type="presOf" srcId="{C5195AD8-7ADD-4CA3-AFB1-EDCEBBC19913}" destId="{EB06FB89-0B0E-4DE5-B9E1-C5614D0BC149}" srcOrd="1" destOrd="0" presId="urn:microsoft.com/office/officeart/2005/8/layout/hierarchy2"/>
    <dgm:cxn modelId="{DC2799A5-4118-4ABD-A2A6-C51C0499AFD0}" type="presOf" srcId="{353CB3D5-B166-4E99-9AD3-5D3AAABA000A}" destId="{5CF6EE16-46EA-4BE3-960C-F2631D9471A8}" srcOrd="0" destOrd="0" presId="urn:microsoft.com/office/officeart/2005/8/layout/hierarchy2"/>
    <dgm:cxn modelId="{E657E866-CEC6-47C8-96EE-E85CE15CB343}" srcId="{353CB3D5-B166-4E99-9AD3-5D3AAABA000A}" destId="{AC6CCE74-5829-42F5-B6AA-DDBE646913EE}" srcOrd="1" destOrd="0" parTransId="{C5195AD8-7ADD-4CA3-AFB1-EDCEBBC19913}" sibTransId="{607F7896-FC50-4DC1-9640-387F7221B064}"/>
    <dgm:cxn modelId="{332C9C27-08A0-443C-9794-5E90999909E3}" srcId="{2BA2439D-B63F-4DF8-95D7-0F9B1C3F4AB3}" destId="{353CB3D5-B166-4E99-9AD3-5D3AAABA000A}" srcOrd="0" destOrd="0" parTransId="{4DE2A22C-7A4C-45B6-8D7F-5A0AE6AFC74D}" sibTransId="{D8D69E18-BFF2-44F4-9092-83909360CEB6}"/>
    <dgm:cxn modelId="{CE76A1C7-6050-49AE-ACDE-D4C07E68CD2C}" type="presOf" srcId="{4DE2A22C-7A4C-45B6-8D7F-5A0AE6AFC74D}" destId="{31A6A91F-E3B2-4003-8398-70EFD6680F95}" srcOrd="0" destOrd="0" presId="urn:microsoft.com/office/officeart/2005/8/layout/hierarchy2"/>
    <dgm:cxn modelId="{42EB1787-3EEA-4127-9BCE-9DC9EFF3B1E0}" srcId="{2BA2439D-B63F-4DF8-95D7-0F9B1C3F4AB3}" destId="{BC6D25E2-0B4C-4A22-91E7-7F69E87B2223}" srcOrd="1" destOrd="0" parTransId="{780F8B03-50A7-4C05-B4E8-19A8CD7868A0}" sibTransId="{CEF61851-3364-48BB-88A7-7449CE6F5D33}"/>
    <dgm:cxn modelId="{EB5CC8C0-EDA8-4BA6-BF24-6469078376BB}" type="presOf" srcId="{AC6CCE74-5829-42F5-B6AA-DDBE646913EE}" destId="{AE7157F7-ADD8-4E90-A6C5-99EB08B1DB6C}" srcOrd="0" destOrd="0" presId="urn:microsoft.com/office/officeart/2005/8/layout/hierarchy2"/>
    <dgm:cxn modelId="{1180CB26-78C5-48E1-B991-59BD18F2FE43}" type="presOf" srcId="{2BA2439D-B63F-4DF8-95D7-0F9B1C3F4AB3}" destId="{70BC339D-4845-4186-9CD3-566FB00414B5}" srcOrd="0" destOrd="0" presId="urn:microsoft.com/office/officeart/2005/8/layout/hierarchy2"/>
    <dgm:cxn modelId="{B218E9A0-A748-4488-A76A-5D72CAB767A2}" type="presOf" srcId="{780F8B03-50A7-4C05-B4E8-19A8CD7868A0}" destId="{6D13DED0-E5F6-45F6-8B2D-72723C045602}" srcOrd="0" destOrd="0" presId="urn:microsoft.com/office/officeart/2005/8/layout/hierarchy2"/>
    <dgm:cxn modelId="{3B21A0AB-F717-49CA-B390-82C75353347E}" type="presOf" srcId="{BF596581-7A09-42BE-8FA3-CB4A07676C0D}" destId="{3C2D02AF-6FF9-420D-AEA6-0E2EEF5A2A88}" srcOrd="0" destOrd="0" presId="urn:microsoft.com/office/officeart/2005/8/layout/hierarchy2"/>
    <dgm:cxn modelId="{8E46BB35-D1FB-45D0-A0EF-394EE6B1C25D}" type="presOf" srcId="{F0B0E5F5-1931-402A-BEF4-EAE080FA66AD}" destId="{91FD9387-5B00-4E1F-A263-915696437BBF}" srcOrd="0" destOrd="0" presId="urn:microsoft.com/office/officeart/2005/8/layout/hierarchy2"/>
    <dgm:cxn modelId="{9D4ABC7B-10A6-4EB8-A5B7-AD914BC390A4}" type="presOf" srcId="{06DC4CE9-2EEA-4829-BFE4-D5FEA4FE5824}" destId="{469965DC-5DCB-4634-A14C-21A7F85EA012}" srcOrd="0" destOrd="0" presId="urn:microsoft.com/office/officeart/2005/8/layout/hierarchy2"/>
    <dgm:cxn modelId="{1ED63AF8-FCA8-4F54-A3CE-82B46BDFDF44}" type="presParOf" srcId="{3C2D02AF-6FF9-420D-AEA6-0E2EEF5A2A88}" destId="{3B525922-5BA9-4755-8755-68B4816283D3}" srcOrd="0" destOrd="0" presId="urn:microsoft.com/office/officeart/2005/8/layout/hierarchy2"/>
    <dgm:cxn modelId="{84208FC1-5CF3-403A-B120-CF6297862087}" type="presParOf" srcId="{3B525922-5BA9-4755-8755-68B4816283D3}" destId="{70BC339D-4845-4186-9CD3-566FB00414B5}" srcOrd="0" destOrd="0" presId="urn:microsoft.com/office/officeart/2005/8/layout/hierarchy2"/>
    <dgm:cxn modelId="{2473AFC5-7D39-4051-8F37-02AB38B5EC56}" type="presParOf" srcId="{3B525922-5BA9-4755-8755-68B4816283D3}" destId="{283C3A23-266F-4309-9EC8-9641B42C0BA6}" srcOrd="1" destOrd="0" presId="urn:microsoft.com/office/officeart/2005/8/layout/hierarchy2"/>
    <dgm:cxn modelId="{7A02B18B-8877-4980-9916-AF1846392FC7}" type="presParOf" srcId="{283C3A23-266F-4309-9EC8-9641B42C0BA6}" destId="{31A6A91F-E3B2-4003-8398-70EFD6680F95}" srcOrd="0" destOrd="0" presId="urn:microsoft.com/office/officeart/2005/8/layout/hierarchy2"/>
    <dgm:cxn modelId="{FB619B44-9F93-45BA-A4ED-10D84E9B972C}" type="presParOf" srcId="{31A6A91F-E3B2-4003-8398-70EFD6680F95}" destId="{A213EBBA-6F4B-4A9A-AC41-3021E805E22D}" srcOrd="0" destOrd="0" presId="urn:microsoft.com/office/officeart/2005/8/layout/hierarchy2"/>
    <dgm:cxn modelId="{FCB30F1C-70E5-4C11-99E3-896343CD6C51}" type="presParOf" srcId="{283C3A23-266F-4309-9EC8-9641B42C0BA6}" destId="{6618784C-128B-48E4-9287-830B46DBC212}" srcOrd="1" destOrd="0" presId="urn:microsoft.com/office/officeart/2005/8/layout/hierarchy2"/>
    <dgm:cxn modelId="{89C465B8-33D6-42CC-BEBA-0406C6FF87A6}" type="presParOf" srcId="{6618784C-128B-48E4-9287-830B46DBC212}" destId="{5CF6EE16-46EA-4BE3-960C-F2631D9471A8}" srcOrd="0" destOrd="0" presId="urn:microsoft.com/office/officeart/2005/8/layout/hierarchy2"/>
    <dgm:cxn modelId="{F12B1442-4CFA-429F-90F6-76A39B76FAF1}" type="presParOf" srcId="{6618784C-128B-48E4-9287-830B46DBC212}" destId="{74DBDE16-4CBF-43C6-B831-A12B4C9FCA7B}" srcOrd="1" destOrd="0" presId="urn:microsoft.com/office/officeart/2005/8/layout/hierarchy2"/>
    <dgm:cxn modelId="{1523D3F1-527B-4A86-BD91-026778DAE537}" type="presParOf" srcId="{74DBDE16-4CBF-43C6-B831-A12B4C9FCA7B}" destId="{91FD9387-5B00-4E1F-A263-915696437BBF}" srcOrd="0" destOrd="0" presId="urn:microsoft.com/office/officeart/2005/8/layout/hierarchy2"/>
    <dgm:cxn modelId="{CD5872DA-A909-4B49-A638-766C3B53D1A3}" type="presParOf" srcId="{91FD9387-5B00-4E1F-A263-915696437BBF}" destId="{2E02049E-1731-4647-B98F-D88EB41076D0}" srcOrd="0" destOrd="0" presId="urn:microsoft.com/office/officeart/2005/8/layout/hierarchy2"/>
    <dgm:cxn modelId="{C1442F02-075C-49E4-BD08-01B832E63D6F}" type="presParOf" srcId="{74DBDE16-4CBF-43C6-B831-A12B4C9FCA7B}" destId="{3A908130-B9C6-4A84-A107-2E2E99BAF08F}" srcOrd="1" destOrd="0" presId="urn:microsoft.com/office/officeart/2005/8/layout/hierarchy2"/>
    <dgm:cxn modelId="{76236000-9D80-4161-8F9E-A87D73F89C8E}" type="presParOf" srcId="{3A908130-B9C6-4A84-A107-2E2E99BAF08F}" destId="{469965DC-5DCB-4634-A14C-21A7F85EA012}" srcOrd="0" destOrd="0" presId="urn:microsoft.com/office/officeart/2005/8/layout/hierarchy2"/>
    <dgm:cxn modelId="{123E9403-5FEE-48FB-AFDF-2190A3DED365}" type="presParOf" srcId="{3A908130-B9C6-4A84-A107-2E2E99BAF08F}" destId="{0EC9CBD0-72AD-4296-A7B4-F17D950EF344}" srcOrd="1" destOrd="0" presId="urn:microsoft.com/office/officeart/2005/8/layout/hierarchy2"/>
    <dgm:cxn modelId="{8073C598-5368-4FBE-854F-D5D1E412320A}" type="presParOf" srcId="{74DBDE16-4CBF-43C6-B831-A12B4C9FCA7B}" destId="{C520BA72-B954-4457-9D30-42EAE37508B4}" srcOrd="2" destOrd="0" presId="urn:microsoft.com/office/officeart/2005/8/layout/hierarchy2"/>
    <dgm:cxn modelId="{6A2A8AD7-D559-4DD0-ABFA-AEE34CCAF02A}" type="presParOf" srcId="{C520BA72-B954-4457-9D30-42EAE37508B4}" destId="{EB06FB89-0B0E-4DE5-B9E1-C5614D0BC149}" srcOrd="0" destOrd="0" presId="urn:microsoft.com/office/officeart/2005/8/layout/hierarchy2"/>
    <dgm:cxn modelId="{ED66E1AD-EFFB-41E6-A3FA-AEB2F08A6B07}" type="presParOf" srcId="{74DBDE16-4CBF-43C6-B831-A12B4C9FCA7B}" destId="{16F46E20-94A5-4318-AEB6-1F1AD633E2B9}" srcOrd="3" destOrd="0" presId="urn:microsoft.com/office/officeart/2005/8/layout/hierarchy2"/>
    <dgm:cxn modelId="{0D2DE0D0-5DE6-4C9A-9E6F-C60F7A083741}" type="presParOf" srcId="{16F46E20-94A5-4318-AEB6-1F1AD633E2B9}" destId="{AE7157F7-ADD8-4E90-A6C5-99EB08B1DB6C}" srcOrd="0" destOrd="0" presId="urn:microsoft.com/office/officeart/2005/8/layout/hierarchy2"/>
    <dgm:cxn modelId="{CD45B15E-FB6A-43C8-A1FE-56AA0EE9EBE1}" type="presParOf" srcId="{16F46E20-94A5-4318-AEB6-1F1AD633E2B9}" destId="{5D8D2986-9B53-4AC3-97FC-27E399D39A60}" srcOrd="1" destOrd="0" presId="urn:microsoft.com/office/officeart/2005/8/layout/hierarchy2"/>
    <dgm:cxn modelId="{E383E0E1-09B1-4509-BB3A-D077DE4FB383}" type="presParOf" srcId="{283C3A23-266F-4309-9EC8-9641B42C0BA6}" destId="{6D13DED0-E5F6-45F6-8B2D-72723C045602}" srcOrd="2" destOrd="0" presId="urn:microsoft.com/office/officeart/2005/8/layout/hierarchy2"/>
    <dgm:cxn modelId="{E2BD15C1-05ED-49AC-98DD-7B3E4370FD79}" type="presParOf" srcId="{6D13DED0-E5F6-45F6-8B2D-72723C045602}" destId="{A416D17A-7DD7-4010-8FAC-CD4144969694}" srcOrd="0" destOrd="0" presId="urn:microsoft.com/office/officeart/2005/8/layout/hierarchy2"/>
    <dgm:cxn modelId="{C0D175E0-4026-4F09-AFBA-C6F82F8A14FF}" type="presParOf" srcId="{283C3A23-266F-4309-9EC8-9641B42C0BA6}" destId="{98F9471B-DF2D-4D84-824E-FE0B454ECAAA}" srcOrd="3" destOrd="0" presId="urn:microsoft.com/office/officeart/2005/8/layout/hierarchy2"/>
    <dgm:cxn modelId="{3FCCB7BE-D043-44DC-974D-DEBF4D0CB3AE}" type="presParOf" srcId="{98F9471B-DF2D-4D84-824E-FE0B454ECAAA}" destId="{BF97441C-A338-4333-B8A1-96141A46FB6F}" srcOrd="0" destOrd="0" presId="urn:microsoft.com/office/officeart/2005/8/layout/hierarchy2"/>
    <dgm:cxn modelId="{F82109A4-2EDB-4A3E-9FFF-25C705899D98}" type="presParOf" srcId="{98F9471B-DF2D-4D84-824E-FE0B454ECAAA}" destId="{0B61918D-9C55-4F2D-9BEF-994ECF85225F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1B9E0E-382B-44E4-A2D9-D981BC449C4E}">
      <dsp:nvSpPr>
        <dsp:cNvPr id="0" name=""/>
        <dsp:cNvSpPr/>
      </dsp:nvSpPr>
      <dsp:spPr>
        <a:xfrm>
          <a:off x="2245237" y="0"/>
          <a:ext cx="3657575" cy="1219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0" tIns="88900" rIns="88900" bIns="8890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kern="1200" dirty="0" smtClean="0"/>
            <a:t>التوقع البيئي</a:t>
          </a:r>
          <a:endParaRPr lang="en-US" sz="3500" kern="1200" dirty="0"/>
        </a:p>
      </dsp:txBody>
      <dsp:txXfrm>
        <a:off x="2304753" y="59516"/>
        <a:ext cx="3538543" cy="1100168"/>
      </dsp:txXfrm>
    </dsp:sp>
    <dsp:sp modelId="{B1A87580-F4AF-42BB-822E-CDAEEADCE322}">
      <dsp:nvSpPr>
        <dsp:cNvPr id="0" name=""/>
        <dsp:cNvSpPr/>
      </dsp:nvSpPr>
      <dsp:spPr>
        <a:xfrm rot="5493798">
          <a:off x="3360691" y="1897141"/>
          <a:ext cx="135638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56388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6759AA-74D3-4ADA-A57B-C68015AF0735}">
      <dsp:nvSpPr>
        <dsp:cNvPr id="0" name=""/>
        <dsp:cNvSpPr/>
      </dsp:nvSpPr>
      <dsp:spPr>
        <a:xfrm>
          <a:off x="2794638" y="2575083"/>
          <a:ext cx="2427727" cy="8707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kern="1200" dirty="0" smtClean="0"/>
            <a:t>المراقبة البيئة </a:t>
          </a:r>
          <a:endParaRPr lang="en-US" sz="3000" kern="1200" dirty="0"/>
        </a:p>
      </dsp:txBody>
      <dsp:txXfrm>
        <a:off x="2837143" y="2617588"/>
        <a:ext cx="2342717" cy="785718"/>
      </dsp:txXfrm>
    </dsp:sp>
    <dsp:sp modelId="{CB5FE318-5E31-4CC6-97EE-5EEA65DF7530}">
      <dsp:nvSpPr>
        <dsp:cNvPr id="0" name=""/>
        <dsp:cNvSpPr/>
      </dsp:nvSpPr>
      <dsp:spPr>
        <a:xfrm rot="2434529">
          <a:off x="4515166" y="1951498"/>
          <a:ext cx="225166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251669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A617DB-AE0D-471A-B6F7-19D05C95884D}">
      <dsp:nvSpPr>
        <dsp:cNvPr id="0" name=""/>
        <dsp:cNvSpPr/>
      </dsp:nvSpPr>
      <dsp:spPr>
        <a:xfrm>
          <a:off x="5755774" y="2683796"/>
          <a:ext cx="2319518" cy="7183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المسح البيئي</a:t>
          </a:r>
          <a:endParaRPr lang="en-US" sz="2800" kern="1200" dirty="0"/>
        </a:p>
      </dsp:txBody>
      <dsp:txXfrm>
        <a:off x="5790840" y="2718862"/>
        <a:ext cx="2249386" cy="648193"/>
      </dsp:txXfrm>
    </dsp:sp>
    <dsp:sp modelId="{CEAA1B8B-2AF1-41ED-84F5-4A2661B17758}">
      <dsp:nvSpPr>
        <dsp:cNvPr id="0" name=""/>
        <dsp:cNvSpPr/>
      </dsp:nvSpPr>
      <dsp:spPr>
        <a:xfrm rot="8424205">
          <a:off x="1452958" y="1897453"/>
          <a:ext cx="212826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128260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A41001-5221-4708-ADBF-4333CE1884A5}">
      <dsp:nvSpPr>
        <dsp:cNvPr id="0" name=""/>
        <dsp:cNvSpPr/>
      </dsp:nvSpPr>
      <dsp:spPr>
        <a:xfrm>
          <a:off x="51438" y="2575706"/>
          <a:ext cx="2199128" cy="90346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الاستخبارات التنافسية</a:t>
          </a:r>
          <a:endParaRPr lang="en-US" sz="2400" kern="1200" dirty="0"/>
        </a:p>
      </dsp:txBody>
      <dsp:txXfrm>
        <a:off x="95542" y="2619810"/>
        <a:ext cx="2110920" cy="81525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BC339D-4845-4186-9CD3-566FB00414B5}">
      <dsp:nvSpPr>
        <dsp:cNvPr id="0" name=""/>
        <dsp:cNvSpPr/>
      </dsp:nvSpPr>
      <dsp:spPr>
        <a:xfrm>
          <a:off x="2917" y="2237940"/>
          <a:ext cx="1771708" cy="56308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البيئة</a:t>
          </a:r>
          <a:endParaRPr lang="en-US" sz="3200" kern="1200" dirty="0"/>
        </a:p>
      </dsp:txBody>
      <dsp:txXfrm>
        <a:off x="19409" y="2254432"/>
        <a:ext cx="1738724" cy="530099"/>
      </dsp:txXfrm>
    </dsp:sp>
    <dsp:sp modelId="{31A6A91F-E3B2-4003-8398-70EFD6680F95}">
      <dsp:nvSpPr>
        <dsp:cNvPr id="0" name=""/>
        <dsp:cNvSpPr/>
      </dsp:nvSpPr>
      <dsp:spPr>
        <a:xfrm rot="18585027">
          <a:off x="1574947" y="2076490"/>
          <a:ext cx="1107614" cy="34409"/>
        </a:xfrm>
        <a:custGeom>
          <a:avLst/>
          <a:gdLst/>
          <a:ahLst/>
          <a:cxnLst/>
          <a:rect l="0" t="0" r="0" b="0"/>
          <a:pathLst>
            <a:path>
              <a:moveTo>
                <a:pt x="0" y="17204"/>
              </a:moveTo>
              <a:lnTo>
                <a:pt x="1107614" y="17204"/>
              </a:lnTo>
            </a:path>
          </a:pathLst>
        </a:custGeom>
        <a:noFill/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101064" y="2066004"/>
        <a:ext cx="55380" cy="55380"/>
      </dsp:txXfrm>
    </dsp:sp>
    <dsp:sp modelId="{5CF6EE16-46EA-4BE3-960C-F2631D9471A8}">
      <dsp:nvSpPr>
        <dsp:cNvPr id="0" name=""/>
        <dsp:cNvSpPr/>
      </dsp:nvSpPr>
      <dsp:spPr>
        <a:xfrm>
          <a:off x="2482883" y="1345888"/>
          <a:ext cx="2408096" cy="644037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خارجية</a:t>
          </a:r>
          <a:endParaRPr lang="en-US" sz="3200" kern="1200" dirty="0"/>
        </a:p>
      </dsp:txBody>
      <dsp:txXfrm>
        <a:off x="2501746" y="1364751"/>
        <a:ext cx="2370370" cy="606311"/>
      </dsp:txXfrm>
    </dsp:sp>
    <dsp:sp modelId="{91FD9387-5B00-4E1F-A263-915696437BBF}">
      <dsp:nvSpPr>
        <dsp:cNvPr id="0" name=""/>
        <dsp:cNvSpPr/>
      </dsp:nvSpPr>
      <dsp:spPr>
        <a:xfrm rot="19613569">
          <a:off x="4822061" y="1418834"/>
          <a:ext cx="849012" cy="34409"/>
        </a:xfrm>
        <a:custGeom>
          <a:avLst/>
          <a:gdLst/>
          <a:ahLst/>
          <a:cxnLst/>
          <a:rect l="0" t="0" r="0" b="0"/>
          <a:pathLst>
            <a:path>
              <a:moveTo>
                <a:pt x="0" y="17204"/>
              </a:moveTo>
              <a:lnTo>
                <a:pt x="849012" y="17204"/>
              </a:lnTo>
            </a:path>
          </a:pathLst>
        </a:custGeom>
        <a:noFill/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225342" y="1414813"/>
        <a:ext cx="42450" cy="42450"/>
      </dsp:txXfrm>
    </dsp:sp>
    <dsp:sp modelId="{469965DC-5DCB-4634-A14C-21A7F85EA012}">
      <dsp:nvSpPr>
        <dsp:cNvPr id="0" name=""/>
        <dsp:cNvSpPr/>
      </dsp:nvSpPr>
      <dsp:spPr>
        <a:xfrm>
          <a:off x="5602155" y="885374"/>
          <a:ext cx="2322644" cy="6375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عامة</a:t>
          </a:r>
        </a:p>
      </dsp:txBody>
      <dsp:txXfrm>
        <a:off x="5620829" y="904048"/>
        <a:ext cx="2285296" cy="600243"/>
      </dsp:txXfrm>
    </dsp:sp>
    <dsp:sp modelId="{C520BA72-B954-4457-9D30-42EAE37508B4}">
      <dsp:nvSpPr>
        <dsp:cNvPr id="0" name=""/>
        <dsp:cNvSpPr/>
      </dsp:nvSpPr>
      <dsp:spPr>
        <a:xfrm rot="1478631">
          <a:off x="4855363" y="1813752"/>
          <a:ext cx="782057" cy="34409"/>
        </a:xfrm>
        <a:custGeom>
          <a:avLst/>
          <a:gdLst/>
          <a:ahLst/>
          <a:cxnLst/>
          <a:rect l="0" t="0" r="0" b="0"/>
          <a:pathLst>
            <a:path>
              <a:moveTo>
                <a:pt x="0" y="17204"/>
              </a:moveTo>
              <a:lnTo>
                <a:pt x="782057" y="17204"/>
              </a:lnTo>
            </a:path>
          </a:pathLst>
        </a:custGeom>
        <a:noFill/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226841" y="1811405"/>
        <a:ext cx="39102" cy="39102"/>
      </dsp:txXfrm>
    </dsp:sp>
    <dsp:sp modelId="{AE7157F7-ADD8-4E90-A6C5-99EB08B1DB6C}">
      <dsp:nvSpPr>
        <dsp:cNvPr id="0" name=""/>
        <dsp:cNvSpPr/>
      </dsp:nvSpPr>
      <dsp:spPr>
        <a:xfrm>
          <a:off x="5601805" y="1649488"/>
          <a:ext cx="2293092" cy="6890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تنافسية</a:t>
          </a:r>
          <a:endParaRPr lang="en-US" sz="3200" kern="1200" dirty="0"/>
        </a:p>
      </dsp:txBody>
      <dsp:txXfrm>
        <a:off x="5621986" y="1669669"/>
        <a:ext cx="2252730" cy="648676"/>
      </dsp:txXfrm>
    </dsp:sp>
    <dsp:sp modelId="{6D13DED0-E5F6-45F6-8B2D-72723C045602}">
      <dsp:nvSpPr>
        <dsp:cNvPr id="0" name=""/>
        <dsp:cNvSpPr/>
      </dsp:nvSpPr>
      <dsp:spPr>
        <a:xfrm rot="1724455">
          <a:off x="1724867" y="2696486"/>
          <a:ext cx="807773" cy="34409"/>
        </a:xfrm>
        <a:custGeom>
          <a:avLst/>
          <a:gdLst/>
          <a:ahLst/>
          <a:cxnLst/>
          <a:rect l="0" t="0" r="0" b="0"/>
          <a:pathLst>
            <a:path>
              <a:moveTo>
                <a:pt x="0" y="17204"/>
              </a:moveTo>
              <a:lnTo>
                <a:pt x="807773" y="17204"/>
              </a:lnTo>
            </a:path>
          </a:pathLst>
        </a:custGeom>
        <a:noFill/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108560" y="2693496"/>
        <a:ext cx="40388" cy="40388"/>
      </dsp:txXfrm>
    </dsp:sp>
    <dsp:sp modelId="{BF97441C-A338-4333-B8A1-96141A46FB6F}">
      <dsp:nvSpPr>
        <dsp:cNvPr id="0" name=""/>
        <dsp:cNvSpPr/>
      </dsp:nvSpPr>
      <dsp:spPr>
        <a:xfrm>
          <a:off x="2482883" y="2646676"/>
          <a:ext cx="2478762" cy="522446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داخلية</a:t>
          </a:r>
          <a:endParaRPr lang="en-US" sz="3200" kern="1200" dirty="0"/>
        </a:p>
      </dsp:txBody>
      <dsp:txXfrm>
        <a:off x="2498185" y="2661978"/>
        <a:ext cx="2448158" cy="4918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C119D7-88AC-484B-AD5A-F75840A3A93A}" type="datetimeFigureOut">
              <a:rPr lang="en-US" smtClean="0"/>
              <a:t>2/19/2014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2866AE-C573-467D-B6FA-9ADD65191C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008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2866AE-C573-467D-B6FA-9ADD65191CE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5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7E9E4566-2197-4A53-BF9C-0AE462DA93C2}" type="datetimeFigureOut">
              <a:rPr lang="en-US" smtClean="0"/>
              <a:t>2/19/2014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2439E0CC-B074-4990-AB70-7C056D022CC4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E4566-2197-4A53-BF9C-0AE462DA93C2}" type="datetimeFigureOut">
              <a:rPr lang="en-US" smtClean="0"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9E0CC-B074-4990-AB70-7C056D022C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E4566-2197-4A53-BF9C-0AE462DA93C2}" type="datetimeFigureOut">
              <a:rPr lang="en-US" smtClean="0"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9E0CC-B074-4990-AB70-7C056D022C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E4566-2197-4A53-BF9C-0AE462DA93C2}" type="datetimeFigureOut">
              <a:rPr lang="en-US" smtClean="0"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9E0CC-B074-4990-AB70-7C056D022C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E4566-2197-4A53-BF9C-0AE462DA93C2}" type="datetimeFigureOut">
              <a:rPr lang="en-US" smtClean="0"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9E0CC-B074-4990-AB70-7C056D022C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E4566-2197-4A53-BF9C-0AE462DA93C2}" type="datetimeFigureOut">
              <a:rPr lang="en-US" smtClean="0"/>
              <a:t>2/19/2014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9E0CC-B074-4990-AB70-7C056D022CC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E4566-2197-4A53-BF9C-0AE462DA93C2}" type="datetimeFigureOut">
              <a:rPr lang="en-US" smtClean="0"/>
              <a:t>2/19/2014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9E0CC-B074-4990-AB70-7C056D022C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E4566-2197-4A53-BF9C-0AE462DA93C2}" type="datetimeFigureOut">
              <a:rPr lang="en-US" smtClean="0"/>
              <a:t>2/19/2014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9E0CC-B074-4990-AB70-7C056D022C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E4566-2197-4A53-BF9C-0AE462DA93C2}" type="datetimeFigureOut">
              <a:rPr lang="en-US" smtClean="0"/>
              <a:t>2/19/2014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9E0CC-B074-4990-AB70-7C056D022C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E4566-2197-4A53-BF9C-0AE462DA93C2}" type="datetimeFigureOut">
              <a:rPr lang="en-US" smtClean="0"/>
              <a:t>2/19/2014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9E0CC-B074-4990-AB70-7C056D022CC4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E4566-2197-4A53-BF9C-0AE462DA93C2}" type="datetimeFigureOut">
              <a:rPr lang="en-US" smtClean="0"/>
              <a:t>2/19/2014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9E0CC-B074-4990-AB70-7C056D022C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7E9E4566-2197-4A53-BF9C-0AE462DA93C2}" type="datetimeFigureOut">
              <a:rPr lang="en-US" smtClean="0"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2439E0CC-B074-4990-AB70-7C056D022CC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6930" y="2438400"/>
            <a:ext cx="3800139" cy="2133600"/>
          </a:xfrm>
        </p:spPr>
        <p:txBody>
          <a:bodyPr>
            <a:normAutofit/>
          </a:bodyPr>
          <a:lstStyle/>
          <a:p>
            <a:pPr algn="ctr"/>
            <a:r>
              <a:rPr lang="ar-SA" sz="5400" b="1" dirty="0"/>
              <a:t>البيئة التسويقية</a:t>
            </a:r>
            <a:endParaRPr lang="en-US" sz="5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953000" y="457200"/>
            <a:ext cx="304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3600" b="1" i="1" dirty="0" smtClean="0">
                <a:solidFill>
                  <a:schemeClr val="bg1"/>
                </a:solidFill>
              </a:rPr>
              <a:t>الفصل الثالث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623495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4724400"/>
            <a:ext cx="1905000" cy="176861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0483" y="152400"/>
            <a:ext cx="7024744" cy="1143000"/>
          </a:xfrm>
        </p:spPr>
        <p:txBody>
          <a:bodyPr/>
          <a:lstStyle/>
          <a:p>
            <a:pPr algn="r" rtl="1"/>
            <a:r>
              <a:rPr lang="ar-SA" dirty="0" smtClean="0"/>
              <a:t>ثانيا: البيئة التنافسية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295400"/>
            <a:ext cx="8225117" cy="5029200"/>
          </a:xfrm>
        </p:spPr>
        <p:txBody>
          <a:bodyPr/>
          <a:lstStyle/>
          <a:p>
            <a:pPr algn="r" rtl="1"/>
            <a:r>
              <a:rPr lang="ar-SA" dirty="0" smtClean="0"/>
              <a:t>تسمى: البيئة الجزئية – بيئة المهمة – بيئة الصناعة</a:t>
            </a:r>
          </a:p>
          <a:p>
            <a:pPr algn="r" rtl="1"/>
            <a:r>
              <a:rPr lang="ar-SA" dirty="0" smtClean="0"/>
              <a:t>تعريف بيئة التنافس: </a:t>
            </a:r>
            <a:r>
              <a:rPr lang="ar-SA" u="sng" dirty="0" smtClean="0"/>
              <a:t>عمل </a:t>
            </a:r>
            <a:r>
              <a:rPr lang="ar-SA" u="sng" dirty="0"/>
              <a:t>المنظمة بشكل مشترك مع بقية المنظمات الأخرى في ذات الصناعة والتي تتشابه إلى حد كبير في ذات المنتجات والخدمات التي تقدمها، وأساليب الإنتاج المعتمدة فيها والزبائن الذين يتعاملون معها</a:t>
            </a:r>
            <a:r>
              <a:rPr lang="ar-SA" dirty="0" smtClean="0"/>
              <a:t>.</a:t>
            </a:r>
          </a:p>
          <a:p>
            <a:pPr algn="r" rtl="1"/>
            <a:r>
              <a:rPr lang="ar-SA" dirty="0" smtClean="0"/>
              <a:t>عملية التحليل لبيئة المنافس في السوق ترتبط مع خصوصية المنظمة العاملة في تلك الصناعة. مثل كوكاكولا هناك عاملين اساسين من المعلومات: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ar-SA" dirty="0" smtClean="0"/>
              <a:t>أفقي: توصيف محفظة الصناعة التي تعمل بها(من يشتغل معهم والاساليب المتبعه من المنافسين)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ar-SA" dirty="0" smtClean="0"/>
              <a:t>عمودي: تحليل سلسة القيمة (القنوات التوزيعية) </a:t>
            </a:r>
          </a:p>
          <a:p>
            <a:pPr marL="68580" indent="0" algn="r" rtl="1">
              <a:buNone/>
            </a:pPr>
            <a:r>
              <a:rPr lang="ar-SA" dirty="0" smtClean="0"/>
              <a:t>«تصنيع داخلي او خارجي_اماكن البيع_ العروض»</a:t>
            </a:r>
            <a:endParaRPr lang="ar-SA" dirty="0"/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923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90856" y="-304800"/>
            <a:ext cx="4814944" cy="914400"/>
          </a:xfrm>
        </p:spPr>
        <p:txBody>
          <a:bodyPr>
            <a:normAutofit/>
          </a:bodyPr>
          <a:lstStyle/>
          <a:p>
            <a:pPr algn="r" rtl="1"/>
            <a:r>
              <a:rPr lang="ar-SA" sz="3200" dirty="0" smtClean="0"/>
              <a:t>تابع: البيئة التنافسية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7400" y="685800"/>
            <a:ext cx="6701117" cy="2743200"/>
          </a:xfrm>
        </p:spPr>
        <p:txBody>
          <a:bodyPr/>
          <a:lstStyle/>
          <a:p>
            <a:pPr algn="r" rtl="1"/>
            <a:r>
              <a:rPr lang="ar-SA" dirty="0"/>
              <a:t>نموذج بورتر: </a:t>
            </a:r>
            <a:r>
              <a:rPr lang="ar-SA" altLang="en-US" dirty="0"/>
              <a:t>القوى الخمسة لتحليل بيئة </a:t>
            </a:r>
            <a:r>
              <a:rPr lang="ar-SA" altLang="en-US" dirty="0" smtClean="0"/>
              <a:t>الصناعة</a:t>
            </a:r>
            <a:r>
              <a:rPr lang="ar-SA" altLang="en-US" dirty="0" smtClean="0"/>
              <a:t>:</a:t>
            </a:r>
            <a:endParaRPr lang="ar-SA" dirty="0" smtClean="0"/>
          </a:p>
          <a:p>
            <a:pPr marL="525780" indent="-457200" algn="r" rtl="1">
              <a:buFont typeface="+mj-lt"/>
              <a:buAutoNum type="arabicPeriod"/>
            </a:pPr>
            <a:r>
              <a:rPr lang="ar-SA" dirty="0" smtClean="0"/>
              <a:t>قوة المجهزون: (الموردين)</a:t>
            </a:r>
          </a:p>
          <a:p>
            <a:pPr marL="525780" indent="-457200" algn="r" rtl="1">
              <a:buFont typeface="+mj-lt"/>
              <a:buAutoNum type="arabicPeriod"/>
            </a:pPr>
            <a:r>
              <a:rPr lang="ar-SA" dirty="0" smtClean="0"/>
              <a:t>قوة </a:t>
            </a:r>
            <a:r>
              <a:rPr lang="ar-SA" dirty="0" smtClean="0"/>
              <a:t>المشترون</a:t>
            </a:r>
          </a:p>
          <a:p>
            <a:pPr marL="525780" indent="-457200" algn="r" rtl="1">
              <a:buFont typeface="+mj-lt"/>
              <a:buAutoNum type="arabicPeriod"/>
            </a:pPr>
            <a:r>
              <a:rPr lang="ar-SA" dirty="0"/>
              <a:t>الداخلون الجدد</a:t>
            </a:r>
          </a:p>
          <a:p>
            <a:pPr marL="525780" indent="-457200" algn="r" rtl="1">
              <a:buFont typeface="+mj-lt"/>
              <a:buAutoNum type="arabicPeriod"/>
            </a:pPr>
            <a:r>
              <a:rPr lang="ar-SA" dirty="0"/>
              <a:t>دخول منتجات بديلة</a:t>
            </a:r>
          </a:p>
          <a:p>
            <a:pPr marL="525780" indent="-457200" algn="r" rtl="1">
              <a:buFont typeface="+mj-lt"/>
              <a:buAutoNum type="arabicPeriod"/>
            </a:pPr>
            <a:r>
              <a:rPr lang="ar-SA" dirty="0"/>
              <a:t>المنافسين في الصناعة</a:t>
            </a:r>
          </a:p>
          <a:p>
            <a:pPr marL="525780" indent="-457200" algn="r" rtl="1">
              <a:buFont typeface="+mj-lt"/>
              <a:buAutoNum type="arabicPeriod"/>
            </a:pPr>
            <a:endParaRPr lang="ar-SA" dirty="0" smtClean="0"/>
          </a:p>
        </p:txBody>
      </p:sp>
      <p:sp>
        <p:nvSpPr>
          <p:cNvPr id="4" name="Oval 21"/>
          <p:cNvSpPr>
            <a:spLocks noChangeArrowheads="1"/>
          </p:cNvSpPr>
          <p:nvPr/>
        </p:nvSpPr>
        <p:spPr bwMode="auto">
          <a:xfrm>
            <a:off x="2027730" y="3031331"/>
            <a:ext cx="1763712" cy="1760538"/>
          </a:xfrm>
          <a:prstGeom prst="ellipse">
            <a:avLst/>
          </a:prstGeom>
          <a:solidFill>
            <a:schemeClr val="accent1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ar-SA" altLang="en-US"/>
          </a:p>
        </p:txBody>
      </p:sp>
      <p:sp>
        <p:nvSpPr>
          <p:cNvPr id="5" name="Oval 20"/>
          <p:cNvSpPr>
            <a:spLocks noChangeArrowheads="1"/>
          </p:cNvSpPr>
          <p:nvPr/>
        </p:nvSpPr>
        <p:spPr bwMode="auto">
          <a:xfrm>
            <a:off x="488649" y="1447800"/>
            <a:ext cx="4841875" cy="4927600"/>
          </a:xfrm>
          <a:prstGeom prst="ellips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ar-SA" altLang="en-US"/>
          </a:p>
        </p:txBody>
      </p:sp>
      <p:sp>
        <p:nvSpPr>
          <p:cNvPr id="6" name="TextBox 5"/>
          <p:cNvSpPr txBox="1"/>
          <p:nvPr/>
        </p:nvSpPr>
        <p:spPr>
          <a:xfrm>
            <a:off x="2180130" y="3559314"/>
            <a:ext cx="17060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000" b="1" dirty="0" smtClean="0">
                <a:solidFill>
                  <a:schemeClr val="bg1"/>
                </a:solidFill>
              </a:rPr>
              <a:t>المنافسون في الصناعة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7" name="Line 25"/>
          <p:cNvSpPr>
            <a:spLocks noChangeShapeType="1"/>
          </p:cNvSpPr>
          <p:nvPr/>
        </p:nvSpPr>
        <p:spPr bwMode="auto">
          <a:xfrm flipH="1">
            <a:off x="4211637" y="3962400"/>
            <a:ext cx="51276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Line 25"/>
          <p:cNvSpPr>
            <a:spLocks noChangeShapeType="1"/>
          </p:cNvSpPr>
          <p:nvPr/>
        </p:nvSpPr>
        <p:spPr bwMode="auto">
          <a:xfrm>
            <a:off x="1219200" y="3886200"/>
            <a:ext cx="52436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Line 25"/>
          <p:cNvSpPr>
            <a:spLocks noChangeShapeType="1"/>
          </p:cNvSpPr>
          <p:nvPr/>
        </p:nvSpPr>
        <p:spPr bwMode="auto">
          <a:xfrm flipH="1" flipV="1">
            <a:off x="2971800" y="5029200"/>
            <a:ext cx="0" cy="381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Line 25"/>
          <p:cNvSpPr>
            <a:spLocks noChangeShapeType="1"/>
          </p:cNvSpPr>
          <p:nvPr/>
        </p:nvSpPr>
        <p:spPr bwMode="auto">
          <a:xfrm flipH="1">
            <a:off x="2909586" y="2357755"/>
            <a:ext cx="0" cy="440531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069606" y="1600200"/>
            <a:ext cx="1706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altLang="en-US" b="1" dirty="0">
                <a:solidFill>
                  <a:srgbClr val="000000"/>
                </a:solidFill>
              </a:rPr>
              <a:t>الداخلون الجدد</a:t>
            </a:r>
            <a:endParaRPr lang="en-US" altLang="en-US" b="1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4029670"/>
            <a:ext cx="17060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altLang="en-US" b="1" dirty="0">
                <a:solidFill>
                  <a:srgbClr val="000000"/>
                </a:solidFill>
              </a:rPr>
              <a:t>القوة التفاوضية</a:t>
            </a:r>
          </a:p>
          <a:p>
            <a:pPr algn="ctr"/>
            <a:r>
              <a:rPr lang="ar-SA" altLang="en-US" b="1" dirty="0">
                <a:solidFill>
                  <a:srgbClr val="000000"/>
                </a:solidFill>
              </a:rPr>
              <a:t>للمجهزين</a:t>
            </a:r>
            <a:endParaRPr lang="en-US" altLang="en-US" sz="1200" b="1" dirty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57600" y="4029670"/>
            <a:ext cx="17060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altLang="en-US" b="1" dirty="0">
                <a:solidFill>
                  <a:srgbClr val="000000"/>
                </a:solidFill>
              </a:rPr>
              <a:t>القوة التفاوضية</a:t>
            </a:r>
          </a:p>
          <a:p>
            <a:pPr algn="ctr"/>
            <a:r>
              <a:rPr lang="ar-SA" altLang="en-US" b="1" dirty="0">
                <a:solidFill>
                  <a:srgbClr val="000000"/>
                </a:solidFill>
              </a:rPr>
              <a:t>للمشترين</a:t>
            </a:r>
            <a:endParaRPr lang="en-US" altLang="en-US" b="1" dirty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85372" y="5562600"/>
            <a:ext cx="1706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altLang="en-US" b="1" dirty="0">
                <a:solidFill>
                  <a:srgbClr val="000000"/>
                </a:solidFill>
              </a:rPr>
              <a:t>دخول منتجات بديلة</a:t>
            </a:r>
            <a:endParaRPr lang="en-US" alt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78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7024744" cy="1143000"/>
          </a:xfrm>
        </p:spPr>
        <p:txBody>
          <a:bodyPr/>
          <a:lstStyle/>
          <a:p>
            <a:pPr algn="r" rtl="1"/>
            <a:r>
              <a:rPr lang="ar-SA" dirty="0" smtClean="0"/>
              <a:t>البيئة الداخلية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072717" cy="5105400"/>
          </a:xfrm>
        </p:spPr>
        <p:txBody>
          <a:bodyPr/>
          <a:lstStyle/>
          <a:p>
            <a:pPr algn="r" rtl="1"/>
            <a:r>
              <a:rPr lang="ar-SA" b="1" i="1" u="sng" dirty="0" smtClean="0"/>
              <a:t>اولا: تحليل سلسة القيمة:</a:t>
            </a:r>
          </a:p>
          <a:p>
            <a:pPr marL="525780" indent="-457200" algn="r" rtl="1">
              <a:buFont typeface="+mj-lt"/>
              <a:buAutoNum type="arabicPeriod"/>
            </a:pPr>
            <a:r>
              <a:rPr lang="ar-SA" dirty="0" smtClean="0"/>
              <a:t>الانشطة الرئيسة:</a:t>
            </a:r>
          </a:p>
          <a:p>
            <a:pPr lvl="2" algn="r" rtl="1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v"/>
            </a:pPr>
            <a:r>
              <a:rPr lang="ar-SA" dirty="0" smtClean="0"/>
              <a:t>الامداد الداخلي</a:t>
            </a:r>
          </a:p>
          <a:p>
            <a:pPr lvl="2" algn="r" rtl="1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v"/>
            </a:pPr>
            <a:r>
              <a:rPr lang="ar-SA" dirty="0" smtClean="0"/>
              <a:t>العمليات</a:t>
            </a:r>
          </a:p>
          <a:p>
            <a:pPr lvl="2" algn="r" rtl="1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v"/>
            </a:pPr>
            <a:r>
              <a:rPr lang="ar-SA" dirty="0" smtClean="0"/>
              <a:t>الامداد الخارجي</a:t>
            </a:r>
          </a:p>
          <a:p>
            <a:pPr lvl="2" algn="r" rtl="1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v"/>
            </a:pPr>
            <a:r>
              <a:rPr lang="ar-SA" dirty="0" smtClean="0"/>
              <a:t>التسويق والمبيعات</a:t>
            </a:r>
          </a:p>
          <a:p>
            <a:pPr lvl="2" algn="r" rtl="1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v"/>
            </a:pPr>
            <a:r>
              <a:rPr lang="ar-SA" dirty="0" smtClean="0"/>
              <a:t>الخدمات</a:t>
            </a:r>
          </a:p>
          <a:p>
            <a:pPr marL="525780" indent="-457200" algn="r" rtl="1">
              <a:buFont typeface="+mj-lt"/>
              <a:buAutoNum type="arabicPeriod"/>
            </a:pPr>
            <a:r>
              <a:rPr lang="ar-SA" dirty="0" smtClean="0"/>
              <a:t>الانشطة السائدة:</a:t>
            </a:r>
          </a:p>
          <a:p>
            <a:pPr lvl="2" algn="r" rtl="1">
              <a:buFont typeface="Wingdings" panose="05000000000000000000" pitchFamily="2" charset="2"/>
              <a:buChar char="v"/>
            </a:pPr>
            <a:r>
              <a:rPr lang="ar-SA" dirty="0" smtClean="0"/>
              <a:t>التدبير</a:t>
            </a:r>
          </a:p>
          <a:p>
            <a:pPr lvl="2" algn="r" rtl="1">
              <a:buFont typeface="Wingdings" panose="05000000000000000000" pitchFamily="2" charset="2"/>
              <a:buChar char="v"/>
            </a:pPr>
            <a:r>
              <a:rPr lang="ar-SA" dirty="0" smtClean="0"/>
              <a:t>التطوير التكنولوجي</a:t>
            </a:r>
          </a:p>
          <a:p>
            <a:pPr lvl="2" algn="r" rtl="1">
              <a:buFont typeface="Wingdings" panose="05000000000000000000" pitchFamily="2" charset="2"/>
              <a:buChar char="v"/>
            </a:pPr>
            <a:r>
              <a:rPr lang="ar-SA" dirty="0" smtClean="0"/>
              <a:t>ادارة الموارد البشرية</a:t>
            </a:r>
          </a:p>
          <a:p>
            <a:pPr lvl="2" algn="r" rtl="1">
              <a:buFont typeface="Wingdings" panose="05000000000000000000" pitchFamily="2" charset="2"/>
              <a:buChar char="v"/>
            </a:pPr>
            <a:r>
              <a:rPr lang="ar-SA" dirty="0" smtClean="0"/>
              <a:t>البنى التحتية للشركة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133600"/>
            <a:ext cx="2895600" cy="2364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421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4114800"/>
            <a:ext cx="1676400" cy="126704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0" y="0"/>
            <a:ext cx="4052944" cy="609600"/>
          </a:xfrm>
        </p:spPr>
        <p:txBody>
          <a:bodyPr>
            <a:normAutofit fontScale="90000"/>
          </a:bodyPr>
          <a:lstStyle/>
          <a:p>
            <a:pPr algn="r" rtl="1"/>
            <a:r>
              <a:rPr lang="ar-SA" dirty="0" smtClean="0"/>
              <a:t>تابع: البيئة الداخلية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8610600" cy="5715000"/>
          </a:xfrm>
        </p:spPr>
        <p:txBody>
          <a:bodyPr>
            <a:normAutofit lnSpcReduction="10000"/>
          </a:bodyPr>
          <a:lstStyle/>
          <a:p>
            <a:pPr algn="r" rtl="1"/>
            <a:r>
              <a:rPr lang="ar-SA" b="1" i="1" u="sng" dirty="0" smtClean="0"/>
              <a:t>ثانيا: الموارد الاساسية للمنظمة:</a:t>
            </a:r>
            <a:r>
              <a:rPr lang="ar-SA" dirty="0" smtClean="0"/>
              <a:t>وهي كافة الموجودات والقدرات المميزة و العمليات التنظيمية والمعلومات والمعرفة التي يتم السيطرة عليها لتطوير وتنفيذ الستراتيجية</a:t>
            </a:r>
          </a:p>
          <a:p>
            <a:pPr marL="525780" indent="-457200" algn="r" rtl="1">
              <a:buFont typeface="+mj-lt"/>
              <a:buAutoNum type="arabicPeriod"/>
            </a:pPr>
            <a:r>
              <a:rPr lang="ar-SA" b="1" dirty="0" smtClean="0"/>
              <a:t>الموارد الملموسة</a:t>
            </a:r>
            <a:r>
              <a:rPr lang="ar-SA" dirty="0" smtClean="0"/>
              <a:t>: الموجودات التي يمكن تحديدها من خلال خاصيتيها المادية الملموسة التي تستخدم لخلق قيمة الى لمستهلك وهي:</a:t>
            </a:r>
          </a:p>
          <a:p>
            <a:pPr lvl="2" algn="r" rtl="1">
              <a:buFont typeface="Wingdings" panose="05000000000000000000" pitchFamily="2" charset="2"/>
              <a:buChar char="v"/>
            </a:pPr>
            <a:r>
              <a:rPr lang="ar-SA" dirty="0" smtClean="0"/>
              <a:t>المالية: النقد والحسابات </a:t>
            </a:r>
          </a:p>
          <a:p>
            <a:pPr lvl="2" algn="r" rtl="1">
              <a:buFont typeface="Wingdings" panose="05000000000000000000" pitchFamily="2" charset="2"/>
              <a:buChar char="v"/>
            </a:pPr>
            <a:r>
              <a:rPr lang="ar-SA" dirty="0" smtClean="0"/>
              <a:t>المادية: الابنية-المكائن-المعدات «يمكن تخزينها او تحويلها الى مالية»</a:t>
            </a:r>
          </a:p>
          <a:p>
            <a:pPr lvl="2" algn="r" rtl="1">
              <a:buFont typeface="Wingdings" panose="05000000000000000000" pitchFamily="2" charset="2"/>
              <a:buChar char="v"/>
            </a:pPr>
            <a:r>
              <a:rPr lang="ar-SA" dirty="0" smtClean="0"/>
              <a:t>النتظمية: عمليات التخطيط الستراتيجي-تطوير العاملين-انظمة التقييم والمكافئات</a:t>
            </a:r>
          </a:p>
          <a:p>
            <a:pPr lvl="2" algn="r" rtl="1">
              <a:buFont typeface="Wingdings" panose="05000000000000000000" pitchFamily="2" charset="2"/>
              <a:buChar char="v"/>
            </a:pPr>
            <a:r>
              <a:rPr lang="ar-SA" dirty="0" smtClean="0"/>
              <a:t>التكنولوجيا: الابتكار بالمنتجات-القدرة على التقليد والاستنساخ- اسرار المهنة وبرائة الاختراع « مثل التسجيل الالكتروني»</a:t>
            </a:r>
          </a:p>
          <a:p>
            <a:pPr marL="525780" indent="-457200" algn="r" rtl="1">
              <a:buFont typeface="+mj-lt"/>
              <a:buAutoNum type="arabicPeriod"/>
            </a:pPr>
            <a:r>
              <a:rPr lang="ar-SA" b="1" dirty="0" smtClean="0"/>
              <a:t>الموارد غير الملموسة</a:t>
            </a:r>
            <a:r>
              <a:rPr lang="ar-SA" dirty="0" smtClean="0"/>
              <a:t>: تعد من الموارد الصعبة</a:t>
            </a:r>
          </a:p>
          <a:p>
            <a:pPr lvl="2" algn="r" rtl="1">
              <a:buFont typeface="Wingdings" panose="05000000000000000000" pitchFamily="2" charset="2"/>
              <a:buChar char="v"/>
            </a:pPr>
            <a:r>
              <a:rPr lang="ar-SA" dirty="0" smtClean="0"/>
              <a:t>البشرية:القدرات والمهارات و الخبرات الموجودة والفاعلية التي بعمل بها كقريق </a:t>
            </a:r>
          </a:p>
          <a:p>
            <a:pPr lvl="2" algn="r" rtl="1">
              <a:buFont typeface="Wingdings" panose="05000000000000000000" pitchFamily="2" charset="2"/>
              <a:buChar char="v"/>
            </a:pPr>
            <a:r>
              <a:rPr lang="ar-SA" dirty="0" smtClean="0"/>
              <a:t>الابداع: الخبرات العلمية والفنية والافكار « براءات الاختراع»</a:t>
            </a:r>
          </a:p>
          <a:p>
            <a:pPr lvl="2" algn="r" rtl="1">
              <a:buFont typeface="Wingdings" panose="05000000000000000000" pitchFamily="2" charset="2"/>
              <a:buChar char="v"/>
            </a:pPr>
            <a:r>
              <a:rPr lang="ar-SA" dirty="0" smtClean="0"/>
              <a:t>السمعة(الشهرة): المكانة الذهنية لدى الطرف الاخر وهي ميزة تنافسية </a:t>
            </a:r>
          </a:p>
        </p:txBody>
      </p:sp>
    </p:spTree>
    <p:extLst>
      <p:ext uri="{BB962C8B-B14F-4D97-AF65-F5344CB8AC3E}">
        <p14:creationId xmlns:p14="http://schemas.microsoft.com/office/powerpoint/2010/main" val="3685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33400"/>
            <a:ext cx="7024744" cy="1143000"/>
          </a:xfrm>
        </p:spPr>
        <p:txBody>
          <a:bodyPr/>
          <a:lstStyle/>
          <a:p>
            <a:pPr algn="ctr" rtl="1"/>
            <a:r>
              <a:rPr lang="ar-SA" dirty="0" smtClean="0"/>
              <a:t>الواجب الاول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323653"/>
            <a:ext cx="6830209" cy="2172148"/>
          </a:xfrm>
        </p:spPr>
        <p:txBody>
          <a:bodyPr/>
          <a:lstStyle/>
          <a:p>
            <a:pPr algn="r" rtl="1"/>
            <a:r>
              <a:rPr lang="ar-SA" dirty="0" smtClean="0"/>
              <a:t>اختيار شركة و تحديد الرسالة والرؤية والاهداف لها</a:t>
            </a:r>
          </a:p>
          <a:p>
            <a:pPr algn="r" rtl="1"/>
            <a:r>
              <a:rPr lang="ar-SA" dirty="0" smtClean="0"/>
              <a:t>تسليم الواحب </a:t>
            </a:r>
            <a:r>
              <a:rPr lang="ar-SA" dirty="0" smtClean="0"/>
              <a:t>الاسبوع </a:t>
            </a:r>
            <a:r>
              <a:rPr lang="ar-SA" dirty="0" smtClean="0"/>
              <a:t>القادم</a:t>
            </a:r>
          </a:p>
          <a:p>
            <a:pPr algn="r" rtl="1"/>
            <a:r>
              <a:rPr lang="ar-SA" dirty="0" smtClean="0"/>
              <a:t>اعداد صفحة تتضمن: الاسم – الرقم الجامعي – رقم الواجب – اسم المقرر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4343400"/>
            <a:ext cx="3500005" cy="1983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209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7405744" cy="1905000"/>
          </a:xfrm>
        </p:spPr>
        <p:txBody>
          <a:bodyPr>
            <a:noAutofit/>
          </a:bodyPr>
          <a:lstStyle/>
          <a:p>
            <a:pPr algn="ctr"/>
            <a:r>
              <a:rPr lang="ar-SA" sz="9600" dirty="0" smtClean="0"/>
              <a:t>وشكرا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349119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200"/>
            <a:ext cx="1895475" cy="24098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7024744" cy="1143000"/>
          </a:xfrm>
        </p:spPr>
        <p:txBody>
          <a:bodyPr/>
          <a:lstStyle/>
          <a:p>
            <a:pPr algn="r" rtl="1"/>
            <a:r>
              <a:rPr lang="ar-SA" dirty="0" smtClean="0"/>
              <a:t>سبب دراسة البيئة: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148917" cy="5105400"/>
          </a:xfrm>
        </p:spPr>
        <p:txBody>
          <a:bodyPr>
            <a:normAutofit/>
          </a:bodyPr>
          <a:lstStyle/>
          <a:p>
            <a:pPr marL="274320" algn="just" rtl="1">
              <a:buFont typeface="Wingdings"/>
              <a:buChar char=""/>
              <a:defRPr/>
            </a:pPr>
            <a:r>
              <a:rPr lang="ar-SA" dirty="0"/>
              <a:t>فهم البيئة بشكل عام والتسويقية بشكل خاص يعني التحليل</a:t>
            </a:r>
          </a:p>
          <a:p>
            <a:pPr marL="274320" algn="just" rtl="1">
              <a:buNone/>
              <a:defRPr/>
            </a:pPr>
            <a:r>
              <a:rPr lang="ar-SA" dirty="0"/>
              <a:t> المعمق والاستراتيجي لبيئتها الداخلية ومدى توافقها مع البيئة</a:t>
            </a:r>
          </a:p>
          <a:p>
            <a:pPr marL="274320" algn="just" rtl="1">
              <a:buNone/>
              <a:defRPr/>
            </a:pPr>
            <a:r>
              <a:rPr lang="ar-SA" dirty="0"/>
              <a:t> الخارجية التي تعمل بها.</a:t>
            </a:r>
          </a:p>
          <a:p>
            <a:pPr marL="274320" algn="just" rtl="1">
              <a:buFont typeface="Wingdings"/>
              <a:buChar char=""/>
              <a:defRPr/>
            </a:pPr>
            <a:r>
              <a:rPr lang="ar-SA" dirty="0"/>
              <a:t>تتميز البيئة التسويقية بـ:</a:t>
            </a:r>
          </a:p>
          <a:p>
            <a:pPr marL="355600" indent="-355600" algn="just" rtl="1">
              <a:buFont typeface="+mj-lt"/>
              <a:buAutoNum type="arabicPeriod"/>
              <a:defRPr/>
            </a:pPr>
            <a:r>
              <a:rPr lang="ar-SA" b="1" dirty="0"/>
              <a:t>حالة عدم التأكد: </a:t>
            </a:r>
            <a:r>
              <a:rPr lang="ar-SA" dirty="0"/>
              <a:t>مما يؤثر على قدرة مدراء التسويق في اتخاذ القرارات </a:t>
            </a:r>
            <a:r>
              <a:rPr lang="ar-SA" u="sng" dirty="0"/>
              <a:t>الناجحة</a:t>
            </a:r>
            <a:r>
              <a:rPr lang="ar-SA" dirty="0"/>
              <a:t> في العديد من الحالات بسبب محدودية المعلومات وتغيرها السريع.</a:t>
            </a:r>
          </a:p>
          <a:p>
            <a:pPr marL="355600" indent="-355600" algn="just" rtl="1">
              <a:buFont typeface="+mj-lt"/>
              <a:buAutoNum type="arabicPeriod"/>
              <a:defRPr/>
            </a:pPr>
            <a:r>
              <a:rPr lang="ar-SA" b="1" dirty="0"/>
              <a:t>التعقيد: </a:t>
            </a:r>
            <a:r>
              <a:rPr lang="ar-SA" dirty="0"/>
              <a:t>من خلال تعدد وتنوع المتغيرات التي تحتويها البيئة وسرعة تغيرها     </a:t>
            </a:r>
            <a:r>
              <a:rPr lang="ar-SA" dirty="0" smtClean="0"/>
              <a:t>  </a:t>
            </a:r>
            <a:r>
              <a:rPr lang="ar-SA" dirty="0"/>
              <a:t>على المنظمة أن تكون أكثر مرونة واستجابة للتغيرات البيئية الحاصلة</a:t>
            </a:r>
            <a:r>
              <a:rPr lang="ar-SA" dirty="0" smtClean="0"/>
              <a:t>.</a:t>
            </a:r>
          </a:p>
          <a:p>
            <a:pPr marL="355600" indent="-355600" algn="just" rtl="1">
              <a:defRPr/>
            </a:pPr>
            <a:r>
              <a:rPr lang="ar-SA" dirty="0" smtClean="0"/>
              <a:t>تقع مسئولية التحليل البيئي على مدراء التسويق قبل اتخاذ اي قرار تسويقي تنعكس نتائجه سلبا على المنظمة</a:t>
            </a:r>
            <a:endParaRPr lang="ar-SA" dirty="0"/>
          </a:p>
          <a:p>
            <a:pPr algn="r" rtl="1"/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5181600" y="4946073"/>
            <a:ext cx="1143000" cy="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6234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381000"/>
            <a:ext cx="7024744" cy="1143000"/>
          </a:xfrm>
        </p:spPr>
        <p:txBody>
          <a:bodyPr/>
          <a:lstStyle/>
          <a:p>
            <a:pPr algn="r" rtl="1"/>
            <a:r>
              <a:rPr lang="ar-SA" dirty="0" smtClean="0"/>
              <a:t>تعريف التحليل البيئي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072717" cy="4876800"/>
          </a:xfrm>
        </p:spPr>
        <p:txBody>
          <a:bodyPr/>
          <a:lstStyle/>
          <a:p>
            <a:pPr algn="r" rtl="1"/>
            <a:r>
              <a:rPr lang="ar-SA" altLang="en-US" dirty="0"/>
              <a:t>التنبؤ والتوقع لما يمكن أن يحصل في البيئة التسويقية ومدى التأثير الإيجابي أو السلبي المنعكس على </a:t>
            </a:r>
            <a:r>
              <a:rPr lang="ar-SA" altLang="en-US" dirty="0" smtClean="0"/>
              <a:t>المنظمة.</a:t>
            </a:r>
          </a:p>
          <a:p>
            <a:pPr algn="r" rtl="1"/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93980081"/>
              </p:ext>
            </p:extLst>
          </p:nvPr>
        </p:nvGraphicFramePr>
        <p:xfrm>
          <a:off x="533400" y="2717800"/>
          <a:ext cx="82296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89662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14800"/>
            <a:ext cx="2228850" cy="20478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-152400"/>
            <a:ext cx="7024744" cy="1143000"/>
          </a:xfrm>
        </p:spPr>
        <p:txBody>
          <a:bodyPr>
            <a:normAutofit/>
          </a:bodyPr>
          <a:lstStyle/>
          <a:p>
            <a:pPr algn="r" rtl="1"/>
            <a:r>
              <a:rPr lang="ar-SA" sz="3900" dirty="0" smtClean="0"/>
              <a:t>متضمنات التوقع البيئي</a:t>
            </a:r>
            <a:endParaRPr lang="en-US" sz="3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382000" cy="6019800"/>
          </a:xfrm>
        </p:spPr>
        <p:txBody>
          <a:bodyPr>
            <a:normAutofit/>
          </a:bodyPr>
          <a:lstStyle/>
          <a:p>
            <a:pPr marL="525780" lvl="1" indent="-457200" algn="r" rtl="1">
              <a:buFont typeface="+mj-lt"/>
              <a:buAutoNum type="arabicPeriod"/>
            </a:pPr>
            <a:r>
              <a:rPr lang="ar-SA" sz="2000" b="1" dirty="0" smtClean="0"/>
              <a:t>المسح البيئي</a:t>
            </a:r>
            <a:r>
              <a:rPr lang="ar-SA" sz="2000" dirty="0" smtClean="0"/>
              <a:t>:</a:t>
            </a:r>
            <a:r>
              <a:rPr lang="en-US" sz="2000" dirty="0"/>
              <a:t>}</a:t>
            </a:r>
            <a:r>
              <a:rPr lang="ar-SA" sz="2000" dirty="0" smtClean="0"/>
              <a:t> </a:t>
            </a:r>
            <a:r>
              <a:rPr lang="ar-SA" sz="2000" u="sng" dirty="0" smtClean="0"/>
              <a:t>مراقبة </a:t>
            </a:r>
            <a:r>
              <a:rPr lang="ar-SA" sz="2000" u="sng" dirty="0"/>
              <a:t>البيئة الخارجية للمنظمة لغرض توقع التغيرات البيئية التي يمكن أن تحصل وماهو حاصل منها حالياً، وما يمكن أن تستلمه من إنذارات </a:t>
            </a:r>
            <a:r>
              <a:rPr lang="ar-SA" sz="2000" u="sng" dirty="0" smtClean="0"/>
              <a:t>مبكرة</a:t>
            </a:r>
            <a:r>
              <a:rPr lang="en-US" sz="2000" dirty="0" smtClean="0"/>
              <a:t>{</a:t>
            </a:r>
            <a:r>
              <a:rPr lang="ar-SA" sz="2000" dirty="0" smtClean="0"/>
              <a:t>. و تتمكن </a:t>
            </a:r>
            <a:r>
              <a:rPr lang="ar-SA" sz="2000" dirty="0"/>
              <a:t>المنظمة </a:t>
            </a:r>
            <a:r>
              <a:rPr lang="ar-SA" sz="2000" dirty="0" smtClean="0"/>
              <a:t>من خلاله من </a:t>
            </a:r>
            <a:r>
              <a:rPr lang="ar-SA" sz="2000" dirty="0"/>
              <a:t>مقابلة التوجهات والأحداث الحرجة التي قد تواجهها مستقبلاً في عملها، </a:t>
            </a:r>
            <a:endParaRPr lang="ar-SA" sz="2000" dirty="0" smtClean="0"/>
          </a:p>
          <a:p>
            <a:pPr marL="525780" lvl="1" indent="-457200" algn="r" rtl="1">
              <a:buFont typeface="+mj-lt"/>
              <a:buAutoNum type="arabicPeriod"/>
            </a:pPr>
            <a:endParaRPr lang="ar-SA" sz="2000" dirty="0" smtClean="0"/>
          </a:p>
          <a:p>
            <a:pPr marL="525780" lvl="1" indent="-457200" algn="r" rtl="1">
              <a:buFont typeface="+mj-lt"/>
              <a:buAutoNum type="arabicPeriod"/>
            </a:pPr>
            <a:r>
              <a:rPr lang="ar-SA" sz="2000" b="1" dirty="0" smtClean="0"/>
              <a:t>المراقبة البيئية</a:t>
            </a:r>
            <a:r>
              <a:rPr lang="ar-SA" sz="2000" dirty="0" smtClean="0"/>
              <a:t>: </a:t>
            </a:r>
            <a:r>
              <a:rPr lang="en-US" sz="2000" dirty="0" smtClean="0"/>
              <a:t>}</a:t>
            </a:r>
            <a:r>
              <a:rPr lang="ar-SA" sz="2000" u="sng" dirty="0" smtClean="0"/>
              <a:t>ملاجظة </a:t>
            </a:r>
            <a:r>
              <a:rPr lang="ar-SA" sz="2000" u="sng" dirty="0"/>
              <a:t>المسارات البيئية والتطور في التوجه البيئي من خلال سلسلة أحداث أو نشاطات حاصلة، والتي تكتشف عادة أثناء عملية المسح </a:t>
            </a:r>
            <a:r>
              <a:rPr lang="ar-SA" sz="2000" u="sng" dirty="0" smtClean="0"/>
              <a:t>البيئي</a:t>
            </a:r>
            <a:r>
              <a:rPr lang="en-US" sz="2000" u="sng" dirty="0" smtClean="0"/>
              <a:t>{</a:t>
            </a:r>
            <a:r>
              <a:rPr lang="ar-SA" sz="2000" dirty="0" smtClean="0"/>
              <a:t>.</a:t>
            </a:r>
            <a:r>
              <a:rPr lang="en-US" sz="2000" dirty="0" smtClean="0"/>
              <a:t> </a:t>
            </a:r>
            <a:r>
              <a:rPr lang="ar-SA" sz="2000" dirty="0"/>
              <a:t>قد تكتشف المنظمة متغيرات بيئية مصادفة ومن خارج حدود نشاطها الرئيسي،  ذات تأثير مستقبلي عليها (سلبي أو إيجابي</a:t>
            </a:r>
            <a:r>
              <a:rPr lang="ar-SA" sz="2000" dirty="0" smtClean="0"/>
              <a:t>). </a:t>
            </a:r>
            <a:r>
              <a:rPr lang="ar-SA" sz="2000" dirty="0"/>
              <a:t>لا بد من وجود مراقبة قريبة للبيئة لمعرفة ما يمكن أن يحصل بها من </a:t>
            </a:r>
            <a:r>
              <a:rPr lang="ar-SA" sz="2000" dirty="0" smtClean="0"/>
              <a:t>متغيرات</a:t>
            </a:r>
            <a:r>
              <a:rPr lang="ar-SA" sz="2000" dirty="0" smtClean="0"/>
              <a:t>.مثل الاجازة</a:t>
            </a:r>
            <a:endParaRPr lang="ar-SA" sz="1400" dirty="0" smtClean="0"/>
          </a:p>
          <a:p>
            <a:pPr marL="525780" lvl="1" indent="-457200" algn="r" rtl="1">
              <a:buFont typeface="+mj-lt"/>
              <a:buAutoNum type="arabicPeriod"/>
            </a:pPr>
            <a:r>
              <a:rPr lang="ar-SA" sz="2000" b="1" dirty="0" smtClean="0"/>
              <a:t>الاستخبارات البيئية</a:t>
            </a:r>
            <a:r>
              <a:rPr lang="ar-SA" sz="2000" dirty="0" smtClean="0"/>
              <a:t>:(الاستعلام) </a:t>
            </a:r>
          </a:p>
          <a:p>
            <a:pPr lvl="1" algn="just" rtl="1">
              <a:defRPr/>
            </a:pPr>
            <a:r>
              <a:rPr lang="ar-SA" sz="1800" dirty="0"/>
              <a:t>تساعد على معرفة وفهم طبيعة التنافس الحاصل </a:t>
            </a:r>
            <a:endParaRPr lang="en-US" sz="1800" dirty="0" smtClean="0"/>
          </a:p>
          <a:p>
            <a:pPr marL="365760" lvl="1" indent="0" algn="just" rtl="1">
              <a:buNone/>
              <a:defRPr/>
            </a:pPr>
            <a:r>
              <a:rPr lang="ar-SA" sz="1800" dirty="0" smtClean="0"/>
              <a:t>فيها </a:t>
            </a:r>
            <a:r>
              <a:rPr lang="ar-SA" sz="1800" dirty="0"/>
              <a:t>ومقارنة ذلك بما تمتلكه من مكامن قوة ونقاط ضعف.</a:t>
            </a:r>
          </a:p>
          <a:p>
            <a:pPr lvl="1" algn="just" rtl="1">
              <a:defRPr/>
            </a:pPr>
            <a:r>
              <a:rPr lang="ar-SA" sz="1800" dirty="0"/>
              <a:t>بالتالي لا بد من جمع البيانات والمعلومات </a:t>
            </a:r>
            <a:r>
              <a:rPr lang="ar-SA" sz="1800" dirty="0" smtClean="0"/>
              <a:t>عن</a:t>
            </a:r>
            <a:endParaRPr lang="en-US" sz="1800" dirty="0" smtClean="0"/>
          </a:p>
          <a:p>
            <a:pPr marL="365760" lvl="1" indent="0" algn="just" rtl="1">
              <a:buNone/>
              <a:defRPr/>
            </a:pPr>
            <a:r>
              <a:rPr lang="ar-SA" sz="1800" dirty="0" smtClean="0"/>
              <a:t>المنافسين </a:t>
            </a:r>
            <a:r>
              <a:rPr lang="ar-SA" sz="1800" dirty="0"/>
              <a:t>لها في ذات الصناعة للاستفادة في اتخاذ قرار صحيح وفعال.</a:t>
            </a:r>
          </a:p>
          <a:p>
            <a:pPr lvl="1" algn="just" rtl="1">
              <a:defRPr/>
            </a:pPr>
            <a:r>
              <a:rPr lang="ar-SA" sz="1800" dirty="0"/>
              <a:t>تساعد المنظمة على تفادي المفاجئات التي قد يقوم بها المنافسون</a:t>
            </a:r>
            <a:r>
              <a:rPr lang="ar-SA" sz="2000" dirty="0" smtClean="0"/>
              <a:t>.</a:t>
            </a: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684795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28600"/>
            <a:ext cx="7024744" cy="1143000"/>
          </a:xfrm>
        </p:spPr>
        <p:txBody>
          <a:bodyPr/>
          <a:lstStyle/>
          <a:p>
            <a:pPr algn="r" rtl="1"/>
            <a:r>
              <a:rPr lang="ar-SA" dirty="0" smtClean="0"/>
              <a:t>تعريف البيئة التسويقية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377517" cy="5105400"/>
          </a:xfrm>
        </p:spPr>
        <p:txBody>
          <a:bodyPr/>
          <a:lstStyle/>
          <a:p>
            <a:pPr algn="r" rtl="1"/>
            <a:r>
              <a:rPr lang="ar-SA" altLang="en-US" dirty="0"/>
              <a:t>مجموعة القوى الخارجية المحيطة بالمنظمة والمتغيرات الداخلية والتي تؤثر بشكل مشترك على كفاءة الإدارة التسويقية عبر أنشطتها المختلفة لتقديم وإشباع حاجات ورغبات الزبائن</a:t>
            </a:r>
            <a:r>
              <a:rPr lang="ar-SA" dirty="0" smtClean="0"/>
              <a:t>.</a:t>
            </a:r>
          </a:p>
          <a:p>
            <a:pPr algn="r" rtl="1"/>
            <a:r>
              <a:rPr lang="ar-SA" b="1" dirty="0" smtClean="0"/>
              <a:t>مبررات دراسة البيئة التسويقية:</a:t>
            </a:r>
          </a:p>
          <a:p>
            <a:pPr marL="525780" indent="-457200" algn="r" rtl="1">
              <a:buFont typeface="+mj-lt"/>
              <a:buAutoNum type="arabicPeriod"/>
            </a:pPr>
            <a:r>
              <a:rPr lang="ar-SA" sz="2000" dirty="0" smtClean="0"/>
              <a:t>نظرية النظم:</a:t>
            </a:r>
            <a:r>
              <a:rPr lang="ar-SA" altLang="en-US" sz="2000" dirty="0"/>
              <a:t> أي نظام هو جزء من نظام أشمل </a:t>
            </a:r>
            <a:r>
              <a:rPr lang="ar-SA" altLang="en-US" sz="2000" dirty="0" smtClean="0"/>
              <a:t>وبالتالي الدراسة </a:t>
            </a:r>
            <a:r>
              <a:rPr lang="ar-SA" altLang="en-US" sz="2000" dirty="0"/>
              <a:t>والتخطيط لأي نظام فرعي يتطلب دراسة ما يحيط به من أنظمة متشاركة </a:t>
            </a:r>
            <a:r>
              <a:rPr lang="ar-SA" altLang="en-US" sz="2000" dirty="0" smtClean="0"/>
              <a:t>معهوما يرتبط به اساسا من نظام اشمل</a:t>
            </a:r>
            <a:endParaRPr lang="ar-SA" sz="2000" dirty="0" smtClean="0"/>
          </a:p>
          <a:p>
            <a:pPr marL="525780" indent="-457200" algn="r" rtl="1">
              <a:buFont typeface="+mj-lt"/>
              <a:buAutoNum type="arabicPeriod"/>
            </a:pPr>
            <a:r>
              <a:rPr lang="ar-SA" sz="2000" dirty="0" smtClean="0"/>
              <a:t>الفرص و التهديدات:</a:t>
            </a:r>
            <a:r>
              <a:rPr lang="ar-SA" altLang="en-US" sz="2000" dirty="0"/>
              <a:t> خلق حالة من التوافق بين ما تمتلكه من قدرات وموارد وما تواجهه من متغيرات خارجية </a:t>
            </a:r>
            <a:endParaRPr lang="ar-SA" sz="2000" dirty="0" smtClean="0"/>
          </a:p>
          <a:p>
            <a:pPr marL="525780" indent="-457200" algn="r" rtl="1">
              <a:buFont typeface="+mj-lt"/>
              <a:buAutoNum type="arabicPeriod"/>
            </a:pPr>
            <a:r>
              <a:rPr lang="ar-SA" sz="2000" dirty="0" smtClean="0"/>
              <a:t>المعلومات:</a:t>
            </a:r>
            <a:r>
              <a:rPr lang="ar-SA" altLang="en-US" sz="2000" dirty="0"/>
              <a:t> ودراسة البيئة يجعل المنظمة أكثر قدرة على استقراء المتغيرات المحيطة بها وإزالة حالة اللا تأكد التي تعترض عملية التخطيط </a:t>
            </a:r>
            <a:r>
              <a:rPr lang="ar-SA" altLang="en-US" sz="2000" dirty="0" smtClean="0"/>
              <a:t>التسويقي وتنفيذ الخطة التسويقية وتكون اقرب للواقع.</a:t>
            </a:r>
            <a:endParaRPr lang="ar-SA" altLang="en-US" sz="2000" dirty="0"/>
          </a:p>
          <a:p>
            <a:pPr marL="525780" indent="-457200" algn="r" rtl="1">
              <a:buFont typeface="+mj-lt"/>
              <a:buAutoNum type="arabicPeriod"/>
            </a:pPr>
            <a:r>
              <a:rPr lang="ar-SA" sz="2000" dirty="0" smtClean="0"/>
              <a:t> القرارات الصائبة:</a:t>
            </a:r>
            <a:r>
              <a:rPr lang="ar-SA" altLang="en-US" sz="2000" dirty="0"/>
              <a:t> دراسة البيئة ومتغيراتها يجعل المنظمة أكثر قدرة على اتخاذ القرارات الاستراتيجية </a:t>
            </a:r>
            <a:r>
              <a:rPr lang="ar-SA" altLang="en-US" sz="2000" dirty="0" smtClean="0"/>
              <a:t>الصحيحة.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04800"/>
            <a:ext cx="1843851" cy="1166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544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76200"/>
            <a:ext cx="7024744" cy="1143000"/>
          </a:xfrm>
        </p:spPr>
        <p:txBody>
          <a:bodyPr/>
          <a:lstStyle/>
          <a:p>
            <a:pPr algn="r" rtl="1"/>
            <a:r>
              <a:rPr lang="ar-SA" dirty="0" smtClean="0"/>
              <a:t>البيئة الخارجية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148917" cy="4953000"/>
          </a:xfrm>
        </p:spPr>
        <p:txBody>
          <a:bodyPr/>
          <a:lstStyle/>
          <a:p>
            <a:pPr algn="r" rtl="1"/>
            <a:r>
              <a:rPr lang="ar-SA" dirty="0" smtClean="0"/>
              <a:t>هي كل العناصر الموجودة خارج حدود المنظمة والتي تمتلك القدرة على التأثير في كل أو جزء من المنظمة</a:t>
            </a:r>
          </a:p>
          <a:p>
            <a:pPr algn="r" rtl="1"/>
            <a:endParaRPr lang="ar-SA" dirty="0" smtClean="0"/>
          </a:p>
          <a:p>
            <a:pPr algn="just" rtl="1">
              <a:defRPr/>
            </a:pPr>
            <a:r>
              <a:rPr lang="ar-SA" dirty="0"/>
              <a:t>تتكون من:</a:t>
            </a:r>
          </a:p>
          <a:p>
            <a:pPr marL="457200" indent="-457200" algn="just" rtl="1">
              <a:buFont typeface="+mj-lt"/>
              <a:buAutoNum type="arabicPeriod"/>
              <a:defRPr/>
            </a:pPr>
            <a:r>
              <a:rPr lang="ar-SA" dirty="0"/>
              <a:t>البيئة العامة.</a:t>
            </a:r>
          </a:p>
          <a:p>
            <a:pPr marL="457200" indent="-457200" algn="just" rtl="1">
              <a:buFont typeface="+mj-lt"/>
              <a:buAutoNum type="arabicPeriod"/>
              <a:defRPr/>
            </a:pPr>
            <a:r>
              <a:rPr lang="ar-SA" dirty="0"/>
              <a:t>البيئة التنافسية (الصناعة).</a:t>
            </a:r>
          </a:p>
          <a:p>
            <a:pPr marL="68580" indent="0" algn="r" rtl="1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00200"/>
            <a:ext cx="2133600" cy="2074333"/>
          </a:xfrm>
          <a:prstGeom prst="rect">
            <a:avLst/>
          </a:prstGeom>
        </p:spPr>
      </p:pic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087141445"/>
              </p:ext>
            </p:extLst>
          </p:nvPr>
        </p:nvGraphicFramePr>
        <p:xfrm>
          <a:off x="762000" y="2971800"/>
          <a:ext cx="7924800" cy="46312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1173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381000"/>
            <a:ext cx="7024744" cy="1143000"/>
          </a:xfrm>
        </p:spPr>
        <p:txBody>
          <a:bodyPr/>
          <a:lstStyle/>
          <a:p>
            <a:pPr algn="r" rtl="1"/>
            <a:r>
              <a:rPr lang="ar-SA" dirty="0" smtClean="0"/>
              <a:t>اولا : البيئة العامة(البيئة الكلية)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072717" cy="5029200"/>
          </a:xfrm>
        </p:spPr>
        <p:txBody>
          <a:bodyPr/>
          <a:lstStyle/>
          <a:p>
            <a:pPr algn="r" rtl="1"/>
            <a:r>
              <a:rPr lang="ar-SA" u="sng" dirty="0" smtClean="0"/>
              <a:t>وهي كافة العناصر والمتغيرات التي يكون لها تأثير كبير على استراتيجية المنظمة</a:t>
            </a:r>
          </a:p>
          <a:p>
            <a:pPr marL="355600" indent="-355600" algn="just" rtl="1"/>
            <a:r>
              <a:rPr lang="ar-SA" altLang="en-US" dirty="0"/>
              <a:t>وما يترتب عليه من محدودية في قدرات المنظمة على مواجهتها، لما تتسم به من عدم القدرة في السيطرة على تلك المتغيرات. وتتكون من</a:t>
            </a:r>
            <a:r>
              <a:rPr lang="ar-SA" altLang="en-US" dirty="0" smtClean="0"/>
              <a:t>:</a:t>
            </a:r>
          </a:p>
          <a:p>
            <a:pPr marL="355600" indent="-355600" algn="just" rtl="1">
              <a:buFont typeface="Century Schoolbook" pitchFamily="18" charset="0"/>
              <a:buAutoNum type="arabicPeriod"/>
            </a:pPr>
            <a:r>
              <a:rPr lang="ar-SA" altLang="en-US" b="1" dirty="0" smtClean="0"/>
              <a:t>العوامل</a:t>
            </a:r>
            <a:r>
              <a:rPr lang="ar-SA" altLang="en-US" sz="1400" dirty="0" smtClean="0"/>
              <a:t> </a:t>
            </a:r>
            <a:r>
              <a:rPr lang="ar-SA" altLang="en-US" b="1" dirty="0" smtClean="0"/>
              <a:t>الديمغرافية</a:t>
            </a:r>
            <a:r>
              <a:rPr lang="en-US" altLang="en-US" dirty="0"/>
              <a:t>:</a:t>
            </a:r>
            <a:r>
              <a:rPr lang="ar-SA" altLang="en-US" dirty="0" smtClean="0"/>
              <a:t>تتضمن:اعمار </a:t>
            </a:r>
            <a:r>
              <a:rPr lang="ar-SA" altLang="en-US" dirty="0"/>
              <a:t>السكان,اعراقهم,توزيعهم السكاني واعدادهم, ارتفاع او انخفاض الثروة,مستويات الدخل وتوزيعه على السكان.</a:t>
            </a:r>
          </a:p>
          <a:p>
            <a:pPr marL="355600" indent="-355600" algn="just" rtl="1">
              <a:buFont typeface="Century Schoolbook" pitchFamily="18" charset="0"/>
              <a:buAutoNum type="arabicPeriod"/>
            </a:pPr>
            <a:r>
              <a:rPr lang="ar-SA" altLang="en-US" b="1" dirty="0"/>
              <a:t>العوامل الاجتماعية والثقافية</a:t>
            </a:r>
            <a:r>
              <a:rPr lang="en-US" altLang="en-US" dirty="0"/>
              <a:t>:</a:t>
            </a:r>
            <a:r>
              <a:rPr lang="ar-SA" altLang="en-US" dirty="0"/>
              <a:t>تتعلق بالمؤثرات المتعلقة بالقيم, المعتقدات . انماط الحياة في المجتمع مثل الاختلاط والزي.كما ان تطور التعليم </a:t>
            </a:r>
            <a:r>
              <a:rPr lang="ar-SA" altLang="en-US" dirty="0" smtClean="0"/>
              <a:t>لدى </a:t>
            </a:r>
            <a:r>
              <a:rPr lang="ar-SA" altLang="en-US" dirty="0"/>
              <a:t>النساء اتاح لهم فرصة الارتقاء لمستويات متقدمة في الادارات العليا.</a:t>
            </a:r>
          </a:p>
          <a:p>
            <a:pPr marL="355600" indent="-355600" algn="just" rtl="1"/>
            <a:endParaRPr lang="ar-SA" altLang="en-US" dirty="0"/>
          </a:p>
          <a:p>
            <a:pPr marL="68580" indent="0" algn="r" rtl="1">
              <a:buNone/>
            </a:pP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2277091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048000"/>
            <a:ext cx="1843873" cy="138112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5117" cy="5867400"/>
          </a:xfrm>
        </p:spPr>
        <p:txBody>
          <a:bodyPr>
            <a:normAutofit/>
          </a:bodyPr>
          <a:lstStyle/>
          <a:p>
            <a:pPr marL="457200" indent="-457200" algn="just" rtl="1">
              <a:buFont typeface="+mj-lt"/>
              <a:buAutoNum type="arabicPeriod" startAt="3"/>
            </a:pPr>
            <a:r>
              <a:rPr lang="ar-SA" altLang="en-US" b="1" dirty="0" smtClean="0"/>
              <a:t>العوامل التكنولوجية</a:t>
            </a:r>
            <a:r>
              <a:rPr lang="en-US" altLang="en-US" b="1" dirty="0" smtClean="0"/>
              <a:t>:</a:t>
            </a:r>
            <a:r>
              <a:rPr lang="ar-SA" altLang="en-US" dirty="0" smtClean="0"/>
              <a:t>التطور في التكنولوجيا أتاح </a:t>
            </a:r>
            <a:r>
              <a:rPr lang="ar-SA" altLang="en-US" dirty="0" smtClean="0"/>
              <a:t>مجالا </a:t>
            </a:r>
            <a:r>
              <a:rPr lang="ar-SA" altLang="en-US" dirty="0" smtClean="0"/>
              <a:t>واسعا لإدخال منتجات جديدة وتطويرها بما يخدم المستخدم النهائي. مما انعكس على عمليات الابداع والتطوير في العديد من الصناعات. </a:t>
            </a:r>
          </a:p>
          <a:p>
            <a:pPr marL="457200" indent="-457200" algn="just" rtl="1"/>
            <a:r>
              <a:rPr lang="ar-SA" altLang="en-US" dirty="0" smtClean="0"/>
              <a:t>ويقصد بالتكنوليجيا: </a:t>
            </a:r>
            <a:r>
              <a:rPr lang="ar-SA" altLang="en-US" u="sng" dirty="0" smtClean="0"/>
              <a:t>تطبيق المعرفة والأدوات المستخدمة لمعالجة المشكلات التي يمكن مواجهتها في إنجاز مهمه معينة وبشكل فعال.</a:t>
            </a:r>
            <a:endParaRPr lang="ar-SA" altLang="en-US" b="1" dirty="0"/>
          </a:p>
          <a:p>
            <a:pPr algn="r" rtl="1"/>
            <a:r>
              <a:rPr lang="ar-SA" dirty="0" smtClean="0"/>
              <a:t>اهمية التكنولوجيا : (كبيئة مؤثرة في التسويق)</a:t>
            </a:r>
          </a:p>
          <a:p>
            <a:pPr marL="525780" indent="-457200" algn="r" rtl="1">
              <a:buFont typeface="+mj-lt"/>
              <a:buAutoNum type="arabicPeriod"/>
            </a:pPr>
            <a:r>
              <a:rPr lang="ar-SA" dirty="0" smtClean="0"/>
              <a:t>الاتاحة الكبيرة لتكتولجيا التسويق عن بعد </a:t>
            </a:r>
          </a:p>
          <a:p>
            <a:pPr marL="525780" indent="-457200" algn="r" rtl="1">
              <a:buFont typeface="+mj-lt"/>
              <a:buAutoNum type="arabicPeriod"/>
            </a:pPr>
            <a:r>
              <a:rPr lang="ar-SA" dirty="0" smtClean="0"/>
              <a:t>اختصرت الضياع بالوقت الذي يحصل للمستهلك في اقتناء حاجاته والتسوق «من خلال المعلومات المقدمة والمتكاملة»</a:t>
            </a:r>
          </a:p>
          <a:p>
            <a:pPr marL="525780" indent="-457200" algn="r" rtl="1">
              <a:buFont typeface="+mj-lt"/>
              <a:buAutoNum type="arabicPeriod"/>
            </a:pPr>
            <a:r>
              <a:rPr lang="ar-SA" dirty="0" smtClean="0"/>
              <a:t>السيطرة من قبل الموزعين وادارات المخازن على حركة المواد والتقليل من التالف جراء الخزن او المناولة</a:t>
            </a:r>
          </a:p>
          <a:p>
            <a:pPr marL="525780" indent="-457200" algn="r" rtl="1">
              <a:buFont typeface="+mj-lt"/>
              <a:buAutoNum type="arabicPeriod"/>
            </a:pPr>
            <a:r>
              <a:rPr lang="ar-SA" dirty="0" smtClean="0"/>
              <a:t>التسوق على مدار اليوم و الاسبوع من خلال الانترنت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23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676400"/>
            <a:ext cx="3019425" cy="291933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761999"/>
            <a:ext cx="7952427" cy="6019801"/>
          </a:xfrm>
        </p:spPr>
        <p:txBody>
          <a:bodyPr>
            <a:normAutofit/>
          </a:bodyPr>
          <a:lstStyle/>
          <a:p>
            <a:pPr marL="457200" indent="-457200" algn="just" rtl="1">
              <a:buFont typeface="+mj-lt"/>
              <a:buAutoNum type="arabicPeriod" startAt="4"/>
            </a:pPr>
            <a:r>
              <a:rPr lang="ar-SA" altLang="en-US" b="1" dirty="0"/>
              <a:t>العوامل </a:t>
            </a:r>
            <a:r>
              <a:rPr lang="ar-SA" altLang="en-US" b="1" dirty="0" smtClean="0"/>
              <a:t>الاقتصادية</a:t>
            </a:r>
            <a:r>
              <a:rPr lang="en-US" altLang="en-US" dirty="0" smtClean="0"/>
              <a:t>:</a:t>
            </a:r>
            <a:r>
              <a:rPr lang="ar-SA" altLang="en-US" dirty="0" smtClean="0"/>
              <a:t>وله تأثير على مجمل الصناعات «سلع نهائية-خدمات-صناعة)وتنعكس تأثير البيئة الاقتصادية على منظمات الاعمال عبر مراحلها الاربع</a:t>
            </a:r>
          </a:p>
          <a:p>
            <a:pPr marL="0" indent="0" algn="just" rtl="1">
              <a:buNone/>
            </a:pPr>
            <a:r>
              <a:rPr lang="ar-SA" altLang="en-US" dirty="0" smtClean="0"/>
              <a:t>(الرخاء _ التراجع_ الكساد_الانتعاش)</a:t>
            </a:r>
          </a:p>
          <a:p>
            <a:pPr marL="0" indent="0" algn="just" rtl="1">
              <a:buNone/>
            </a:pPr>
            <a:r>
              <a:rPr lang="ar-SA" altLang="en-US" dirty="0" smtClean="0"/>
              <a:t>ولكل مرحلة تأثيرها على استراتيجية</a:t>
            </a:r>
          </a:p>
          <a:p>
            <a:pPr marL="0" indent="0" algn="just" rtl="1">
              <a:buNone/>
            </a:pPr>
            <a:r>
              <a:rPr lang="ar-SA" altLang="en-US" dirty="0" smtClean="0"/>
              <a:t> التسويق بشكل يختلف عن المرحلة </a:t>
            </a:r>
          </a:p>
          <a:p>
            <a:pPr marL="0" indent="0" algn="just" rtl="1">
              <a:buNone/>
            </a:pPr>
            <a:r>
              <a:rPr lang="ar-SA" altLang="en-US" dirty="0" smtClean="0"/>
              <a:t>الاخرى.</a:t>
            </a:r>
          </a:p>
          <a:p>
            <a:pPr marL="457200" indent="-457200" algn="just" rtl="1">
              <a:buFont typeface="+mj-lt"/>
              <a:buAutoNum type="arabicPeriod" startAt="4"/>
            </a:pPr>
            <a:endParaRPr lang="ar-SA" altLang="en-US" dirty="0"/>
          </a:p>
          <a:p>
            <a:pPr marL="457200" indent="-457200" algn="just" rtl="1">
              <a:buFont typeface="+mj-lt"/>
              <a:buAutoNum type="arabicPeriod" startAt="4"/>
            </a:pPr>
            <a:endParaRPr lang="ar-SA" altLang="en-US" dirty="0"/>
          </a:p>
          <a:p>
            <a:pPr marL="355600" indent="-355600" algn="just" rtl="1">
              <a:buFont typeface="Century Schoolbook" pitchFamily="18" charset="0"/>
              <a:buAutoNum type="arabicPeriod" startAt="4"/>
            </a:pPr>
            <a:r>
              <a:rPr lang="ar-SA" altLang="en-US" dirty="0"/>
              <a:t>ا</a:t>
            </a:r>
            <a:r>
              <a:rPr lang="ar-SA" altLang="en-US" b="1" dirty="0"/>
              <a:t>لعالمية</a:t>
            </a:r>
            <a:r>
              <a:rPr lang="en-US" altLang="en-US" dirty="0" smtClean="0"/>
              <a:t>:</a:t>
            </a:r>
            <a:r>
              <a:rPr lang="ar-SA" altLang="en-US" dirty="0" smtClean="0"/>
              <a:t> له اهمية في ظل عالمنا المنفتح واتساع التعاملات الدولية وخارج حدود البلد الواحد وساهمت وسائل النقل والاتصالات في جعل العالم قرية صغيرة .أسهمت الاتفاقات الاقتصادية و الأجواء السياسية في الانفتاح بين الدول والوصول لأسواق خارجية</a:t>
            </a:r>
            <a:endParaRPr lang="ar-SA" altLang="en-US" dirty="0"/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6820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423</TotalTime>
  <Words>1072</Words>
  <Application>Microsoft Office PowerPoint</Application>
  <PresentationFormat>On-screen Show (4:3)</PresentationFormat>
  <Paragraphs>115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Austin</vt:lpstr>
      <vt:lpstr>البيئة التسويقية</vt:lpstr>
      <vt:lpstr>سبب دراسة البيئة:</vt:lpstr>
      <vt:lpstr>تعريف التحليل البيئي</vt:lpstr>
      <vt:lpstr>متضمنات التوقع البيئي</vt:lpstr>
      <vt:lpstr>تعريف البيئة التسويقية</vt:lpstr>
      <vt:lpstr>البيئة الخارجية</vt:lpstr>
      <vt:lpstr>اولا : البيئة العامة(البيئة الكلية)</vt:lpstr>
      <vt:lpstr>PowerPoint Presentation</vt:lpstr>
      <vt:lpstr>PowerPoint Presentation</vt:lpstr>
      <vt:lpstr>ثانيا: البيئة التنافسية</vt:lpstr>
      <vt:lpstr>تابع: البيئة التنافسية</vt:lpstr>
      <vt:lpstr>البيئة الداخلية</vt:lpstr>
      <vt:lpstr>تابع: البيئة الداخلية</vt:lpstr>
      <vt:lpstr>الواجب الاول</vt:lpstr>
      <vt:lpstr>وشكرا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32</cp:revision>
  <dcterms:created xsi:type="dcterms:W3CDTF">2014-02-15T17:48:26Z</dcterms:created>
  <dcterms:modified xsi:type="dcterms:W3CDTF">2014-02-18T22:39:37Z</dcterms:modified>
</cp:coreProperties>
</file>