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3"/>
  </p:notesMasterIdLst>
  <p:sldIdLst>
    <p:sldId id="256" r:id="rId2"/>
    <p:sldId id="257" r:id="rId3"/>
    <p:sldId id="265" r:id="rId4"/>
    <p:sldId id="264" r:id="rId5"/>
    <p:sldId id="263" r:id="rId6"/>
    <p:sldId id="266" r:id="rId7"/>
    <p:sldId id="262" r:id="rId8"/>
    <p:sldId id="271" r:id="rId9"/>
    <p:sldId id="270" r:id="rId10"/>
    <p:sldId id="269" r:id="rId11"/>
    <p:sldId id="268" r:id="rId12"/>
    <p:sldId id="261" r:id="rId13"/>
    <p:sldId id="274" r:id="rId14"/>
    <p:sldId id="273" r:id="rId15"/>
    <p:sldId id="272" r:id="rId16"/>
    <p:sldId id="276" r:id="rId17"/>
    <p:sldId id="275" r:id="rId18"/>
    <p:sldId id="280" r:id="rId19"/>
    <p:sldId id="281" r:id="rId20"/>
    <p:sldId id="279" r:id="rId21"/>
    <p:sldId id="278" r:id="rId22"/>
    <p:sldId id="277" r:id="rId23"/>
    <p:sldId id="260" r:id="rId24"/>
    <p:sldId id="259" r:id="rId25"/>
    <p:sldId id="288" r:id="rId26"/>
    <p:sldId id="287" r:id="rId27"/>
    <p:sldId id="286" r:id="rId28"/>
    <p:sldId id="285" r:id="rId29"/>
    <p:sldId id="291" r:id="rId30"/>
    <p:sldId id="290" r:id="rId31"/>
    <p:sldId id="292" r:id="rId32"/>
    <p:sldId id="289" r:id="rId33"/>
    <p:sldId id="295" r:id="rId34"/>
    <p:sldId id="294" r:id="rId35"/>
    <p:sldId id="293" r:id="rId36"/>
    <p:sldId id="296" r:id="rId37"/>
    <p:sldId id="297" r:id="rId38"/>
    <p:sldId id="284" r:id="rId39"/>
    <p:sldId id="283" r:id="rId40"/>
    <p:sldId id="299" r:id="rId41"/>
    <p:sldId id="298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8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2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9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B1BB4-E6E7-4AA9-87A7-0B2135B8DC97}" type="datetimeFigureOut">
              <a:rPr lang="en-GB" smtClean="0"/>
              <a:pPr/>
              <a:t>19/02/2017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356EA-8623-456F-AB4A-A5CD6143343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811208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1BE69-60AB-4BFC-AC49-831083D63BEA}" type="datetime1">
              <a:rPr lang="en-GB" smtClean="0"/>
              <a:t>19/02/2017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7BE85-0D78-4EC0-B63A-8855BF90609E}" type="datetime1">
              <a:rPr lang="en-GB" smtClean="0"/>
              <a:t>19/02/2017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5E7A8-2FDC-4E72-B80C-5578B1A14699}" type="datetime1">
              <a:rPr lang="en-GB" smtClean="0"/>
              <a:t>19/02/2017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ECA19-EE3C-47DA-B4A8-3D7F3522768E}" type="datetime1">
              <a:rPr lang="en-GB" smtClean="0"/>
              <a:t>19/02/2017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7C91A-C8A7-463A-ABF9-3B9AC6959051}" type="datetime1">
              <a:rPr lang="en-GB" smtClean="0"/>
              <a:t>19/02/2017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7E6AA-CC3F-4E84-B10B-F7ACE7D0571E}" type="datetime1">
              <a:rPr lang="en-GB" smtClean="0"/>
              <a:t>19/02/2017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D12F1-7A7A-4283-B1A1-8B4376B59D51}" type="datetime1">
              <a:rPr lang="en-GB" smtClean="0"/>
              <a:t>19/02/2017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6404B-B66A-48B2-A153-27FC70B48411}" type="datetime1">
              <a:rPr lang="en-GB" smtClean="0"/>
              <a:t>19/02/2017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7D7D5-9054-4BC0-A61F-891B3EA576D2}" type="datetime1">
              <a:rPr lang="en-GB" smtClean="0"/>
              <a:t>19/02/2017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38FFB-C573-4205-9380-FCC21D08E977}" type="datetime1">
              <a:rPr lang="en-GB" smtClean="0"/>
              <a:t>19/02/2017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CCE8F-8742-42BE-BF53-4689635D341C}" type="datetime1">
              <a:rPr lang="en-GB" smtClean="0"/>
              <a:t>19/02/2017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06430ED-2308-4F5B-B5CC-5B54319C9391}" type="datetime1">
              <a:rPr lang="en-GB" smtClean="0"/>
              <a:t>19/02/2017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ar-SA" smtClean="0"/>
              <a:t>أ. عايشة العجروش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BEA63EE-A8AD-474D-9FA5-EF52D7DB14FC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960240"/>
            <a:ext cx="7851648" cy="1828800"/>
          </a:xfrm>
        </p:spPr>
        <p:txBody>
          <a:bodyPr/>
          <a:lstStyle/>
          <a:p>
            <a:pPr algn="ctr" rtl="1"/>
            <a:r>
              <a:rPr lang="ar-SA" dirty="0" smtClean="0">
                <a:solidFill>
                  <a:schemeClr val="tx1"/>
                </a:solidFill>
              </a:rPr>
              <a:t>الفصل الثالث: الدخل و الإنفاق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81451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935480"/>
            <a:ext cx="8435280" cy="4389120"/>
          </a:xfrm>
        </p:spPr>
        <p:txBody>
          <a:bodyPr/>
          <a:lstStyle/>
          <a:p>
            <a:pPr algn="r" rtl="1"/>
            <a:r>
              <a:rPr lang="ar-SA" b="1" dirty="0">
                <a:solidFill>
                  <a:schemeClr val="tx2"/>
                </a:solidFill>
              </a:rPr>
              <a:t>العوامل المؤثرة على منحنى </a:t>
            </a:r>
            <a:r>
              <a:rPr lang="ar-SA" b="1" dirty="0" smtClean="0">
                <a:solidFill>
                  <a:schemeClr val="tx2"/>
                </a:solidFill>
              </a:rPr>
              <a:t>الاستهلاك (غير الدخل):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b="1" dirty="0" smtClean="0">
                <a:solidFill>
                  <a:schemeClr val="tx2"/>
                </a:solidFill>
              </a:rPr>
              <a:t>ثروة المستهلك: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هي الموارد المالية التي يحصل عليها المستهلك غير</a:t>
            </a:r>
            <a:r>
              <a:rPr lang="ar-SA" b="1" dirty="0" smtClean="0"/>
              <a:t> </a:t>
            </a:r>
            <a:r>
              <a:rPr lang="ar-SA" dirty="0" smtClean="0"/>
              <a:t>الدخل</a:t>
            </a:r>
            <a:r>
              <a:rPr lang="ar-SA" b="1" dirty="0" smtClean="0"/>
              <a:t> </a:t>
            </a:r>
            <a:r>
              <a:rPr lang="ar-SA" b="1" dirty="0" smtClean="0">
                <a:solidFill>
                  <a:schemeClr val="tx2"/>
                </a:solidFill>
              </a:rPr>
              <a:t>مثل: </a:t>
            </a:r>
            <a:r>
              <a:rPr lang="ar-SA" dirty="0" smtClean="0"/>
              <a:t>الأسهم و السندات، الميراث أو أي دخل غير متوقع.</a:t>
            </a:r>
            <a:endParaRPr lang="en-GB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r>
              <a:rPr lang="ar-SA" dirty="0" smtClean="0"/>
              <a:t>زيادة الثروة تعني زيادة القوة الشرائية للفرد       زيادة الانفاق الاستهلاكي و تحرك دالة الاستهلاك لأعلى من 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0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ar-SA" dirty="0" smtClean="0"/>
              <a:t> إلى (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ar-SA" dirty="0" smtClean="0"/>
              <a:t>). </a:t>
            </a:r>
            <a:endParaRPr lang="en-GB" dirty="0" smtClean="0"/>
          </a:p>
          <a:p>
            <a:pPr marL="0" indent="0" algn="r" rtl="1">
              <a:buNone/>
            </a:pPr>
            <a:r>
              <a:rPr lang="ar-SA" dirty="0" smtClean="0"/>
              <a:t>انخفاض </a:t>
            </a:r>
            <a:r>
              <a:rPr lang="ar-SA" dirty="0"/>
              <a:t>الثروة تعني </a:t>
            </a:r>
            <a:r>
              <a:rPr lang="ar-SA" dirty="0" smtClean="0"/>
              <a:t>ضعف </a:t>
            </a:r>
            <a:r>
              <a:rPr lang="ar-SA" dirty="0"/>
              <a:t>القوة الشرائية للفرد       </a:t>
            </a:r>
            <a:r>
              <a:rPr lang="ar-SA" dirty="0" smtClean="0"/>
              <a:t>تقليل </a:t>
            </a:r>
            <a:r>
              <a:rPr lang="ar-SA" dirty="0"/>
              <a:t>الانفاق الاستهلاكي و تحرك دالة الاستهلاك </a:t>
            </a:r>
            <a:r>
              <a:rPr lang="ar-SA" dirty="0" smtClean="0"/>
              <a:t>لأسفل </a:t>
            </a:r>
            <a:r>
              <a:rPr lang="ar-SA" dirty="0"/>
              <a:t>من </a:t>
            </a:r>
            <a:r>
              <a:rPr lang="ar-SA" dirty="0">
                <a:latin typeface="Arial" pitchFamily="34" charset="0"/>
                <a:cs typeface="Arial" pitchFamily="34" charset="0"/>
              </a:rPr>
              <a:t>(</a:t>
            </a:r>
            <a:r>
              <a:rPr lang="en-GB" dirty="0">
                <a:latin typeface="Arial" pitchFamily="34" charset="0"/>
                <a:cs typeface="Arial" pitchFamily="34" charset="0"/>
              </a:rPr>
              <a:t>C</a:t>
            </a:r>
            <a:r>
              <a:rPr lang="en-GB" sz="1800" dirty="0">
                <a:latin typeface="Arial" pitchFamily="34" charset="0"/>
                <a:cs typeface="Arial" pitchFamily="34" charset="0"/>
              </a:rPr>
              <a:t>0</a:t>
            </a:r>
            <a:r>
              <a:rPr lang="ar-SA" dirty="0">
                <a:latin typeface="Arial" pitchFamily="34" charset="0"/>
                <a:cs typeface="Arial" pitchFamily="34" charset="0"/>
              </a:rPr>
              <a:t>)</a:t>
            </a:r>
            <a:r>
              <a:rPr lang="ar-SA" dirty="0"/>
              <a:t> إلى (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en-GB" sz="1800" dirty="0">
                <a:latin typeface="Arial" pitchFamily="34" charset="0"/>
                <a:cs typeface="Arial" pitchFamily="34" charset="0"/>
              </a:rPr>
              <a:t>2</a:t>
            </a:r>
            <a:r>
              <a:rPr lang="ar-SA" dirty="0" smtClean="0"/>
              <a:t>). </a:t>
            </a:r>
            <a:endParaRPr lang="en-GB" dirty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/>
          </a:p>
          <a:p>
            <a:pPr algn="r" rtl="1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10</a:t>
            </a:fld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3563888" y="4509120"/>
            <a:ext cx="50405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3059832" y="5373216"/>
            <a:ext cx="50405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06042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r" rtl="1">
              <a:buFont typeface="+mj-lt"/>
              <a:buAutoNum type="arabicPeriod" startAt="2"/>
            </a:pPr>
            <a:r>
              <a:rPr lang="ar-SA" b="1" dirty="0" smtClean="0">
                <a:solidFill>
                  <a:schemeClr val="tx2"/>
                </a:solidFill>
              </a:rPr>
              <a:t>المستوى العام للأسعار:</a:t>
            </a:r>
          </a:p>
          <a:p>
            <a:pPr marL="0" indent="0" algn="r" rtl="1">
              <a:buNone/>
            </a:pPr>
            <a:r>
              <a:rPr lang="ar-SA" b="1" dirty="0">
                <a:solidFill>
                  <a:schemeClr val="tx2"/>
                </a:solidFill>
              </a:rPr>
              <a:t> </a:t>
            </a:r>
            <a:r>
              <a:rPr lang="ar-SA" b="1" dirty="0" smtClean="0">
                <a:solidFill>
                  <a:schemeClr val="tx2"/>
                </a:solidFill>
              </a:rPr>
              <a:t>         </a:t>
            </a:r>
            <a:r>
              <a:rPr lang="ar-SA" dirty="0" smtClean="0"/>
              <a:t>تأثير المستوى العام للأسعار على الانفاق الاستهلاكي يأتي من تأثيره على الثروة (ليس الدخل).</a:t>
            </a:r>
          </a:p>
          <a:p>
            <a:pPr marL="0" indent="0" algn="r" rtl="1">
              <a:buNone/>
            </a:pPr>
            <a:endParaRPr lang="ar-SA" b="1" dirty="0" smtClean="0">
              <a:solidFill>
                <a:schemeClr val="tx2"/>
              </a:solidFill>
            </a:endParaRPr>
          </a:p>
          <a:p>
            <a:pPr marL="0" indent="0" algn="r" rtl="1">
              <a:buNone/>
            </a:pPr>
            <a:r>
              <a:rPr lang="ar-SA" dirty="0" smtClean="0"/>
              <a:t>ارتفاع المستوى العام للأسعار يعني انخفاض القوة الشرائية        انخفاض الطلب على السلع والخدمات و تحرك منحنى الاستهلاك </a:t>
            </a:r>
            <a:r>
              <a:rPr lang="ar-SA" dirty="0"/>
              <a:t>لأسفل إلى (</a:t>
            </a:r>
            <a:r>
              <a:rPr lang="en-GB" dirty="0">
                <a:latin typeface="Arial" pitchFamily="34" charset="0"/>
                <a:cs typeface="Arial" pitchFamily="34" charset="0"/>
              </a:rPr>
              <a:t>C</a:t>
            </a:r>
            <a:r>
              <a:rPr lang="en-GB" sz="1800" dirty="0">
                <a:latin typeface="Arial" pitchFamily="34" charset="0"/>
                <a:cs typeface="Arial" pitchFamily="34" charset="0"/>
              </a:rPr>
              <a:t>2</a:t>
            </a:r>
            <a:r>
              <a:rPr lang="ar-SA" dirty="0"/>
              <a:t>). </a:t>
            </a:r>
            <a:endParaRPr lang="en-GB" dirty="0"/>
          </a:p>
          <a:p>
            <a:pPr marL="0" indent="0" algn="r" rtl="1">
              <a:buNone/>
            </a:pPr>
            <a:r>
              <a:rPr lang="ar-SA" dirty="0" smtClean="0"/>
              <a:t>انخفاض </a:t>
            </a:r>
            <a:r>
              <a:rPr lang="ar-SA" dirty="0"/>
              <a:t>المستوى العام للأسعار يعني </a:t>
            </a:r>
            <a:r>
              <a:rPr lang="ar-SA" dirty="0" smtClean="0"/>
              <a:t>ارتفاع القوة </a:t>
            </a:r>
            <a:r>
              <a:rPr lang="ar-SA" dirty="0"/>
              <a:t>الشرائية        </a:t>
            </a:r>
            <a:r>
              <a:rPr lang="ar-SA" dirty="0" smtClean="0"/>
              <a:t>ارتفاع </a:t>
            </a:r>
            <a:r>
              <a:rPr lang="ar-SA" dirty="0"/>
              <a:t>الطلب على السلع والخدمات و تحرك منحنى الاستهلاك </a:t>
            </a:r>
            <a:r>
              <a:rPr lang="ar-SA" dirty="0" smtClean="0"/>
              <a:t>لأعلى إلى </a:t>
            </a:r>
            <a:r>
              <a:rPr lang="ar-SA" dirty="0"/>
              <a:t>(</a:t>
            </a:r>
            <a:r>
              <a:rPr lang="en-GB" dirty="0">
                <a:latin typeface="Arial" pitchFamily="34" charset="0"/>
                <a:cs typeface="Arial" pitchFamily="34" charset="0"/>
              </a:rPr>
              <a:t>C</a:t>
            </a:r>
            <a:r>
              <a:rPr lang="en-GB" sz="1800" dirty="0">
                <a:latin typeface="Arial" pitchFamily="34" charset="0"/>
                <a:cs typeface="Arial" pitchFamily="34" charset="0"/>
              </a:rPr>
              <a:t>1</a:t>
            </a:r>
            <a:r>
              <a:rPr lang="ar-SA" dirty="0"/>
              <a:t>). </a:t>
            </a:r>
            <a:endParaRPr lang="en-GB" dirty="0"/>
          </a:p>
          <a:p>
            <a:pPr marL="0" indent="0" algn="r" rtl="1">
              <a:buNone/>
            </a:pPr>
            <a:endParaRPr lang="en-GB" dirty="0"/>
          </a:p>
          <a:p>
            <a:pPr marL="0" indent="0" algn="r" rtl="1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11</a:t>
            </a:fld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1907704" y="4005064"/>
            <a:ext cx="50405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1907704" y="4869160"/>
            <a:ext cx="50405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42026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r" rtl="1">
              <a:buFont typeface="+mj-lt"/>
              <a:buAutoNum type="arabicPeriod" startAt="3"/>
            </a:pPr>
            <a:r>
              <a:rPr lang="ar-SA" b="1" dirty="0" smtClean="0">
                <a:solidFill>
                  <a:schemeClr val="tx2"/>
                </a:solidFill>
              </a:rPr>
              <a:t>معدل سعر الفائدة الحقيقي: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رغم أن الكثيرون يعتقدون أن الزيادة في معدلات أسعار الفائدة تشجع على الادخار و بالتالي تقلل من معدلات الانفاق الاستهلاكي، إلا أن معظم الدراسات التطبيقية في الولايات المتحدة وجدت أن التغير في أسعار الفائدة ليس لها أثر واضح على قرارات الاستهلاك.</a:t>
            </a:r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r>
              <a:rPr lang="ar-SA" dirty="0" smtClean="0"/>
              <a:t>التغير في أسعار الفائدة لا يؤدي لتحرك منحنى الاستهلاك.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7848286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 cstate="print"/>
            <a:stretch>
              <a:fillRect l="-2148" t="-1528" r="-1333" b="-833"/>
            </a:stretch>
          </a:blipFill>
        </p:spPr>
        <p:txBody>
          <a:bodyPr/>
          <a:lstStyle/>
          <a:p>
            <a:pPr>
              <a:buNone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635896" y="4509120"/>
            <a:ext cx="187220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67741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770055113"/>
              </p:ext>
            </p:extLst>
          </p:nvPr>
        </p:nvGraphicFramePr>
        <p:xfrm>
          <a:off x="446856" y="2348880"/>
          <a:ext cx="82296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الادخار (</a:t>
                      </a:r>
                      <a:r>
                        <a:rPr lang="en-GB" sz="2400" dirty="0" smtClean="0"/>
                        <a:t>S</a:t>
                      </a:r>
                      <a:r>
                        <a:rPr lang="ar-SA" sz="2400" dirty="0" smtClean="0"/>
                        <a:t>)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الاستهلاك (</a:t>
                      </a:r>
                      <a:r>
                        <a:rPr lang="en-GB" sz="2400" dirty="0" smtClean="0"/>
                        <a:t>C</a:t>
                      </a:r>
                      <a:r>
                        <a:rPr lang="ar-SA" sz="2400" dirty="0" smtClean="0"/>
                        <a:t>)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الدخل المتاح (</a:t>
                      </a:r>
                      <a:r>
                        <a:rPr lang="en-GB" sz="2400" dirty="0" err="1" smtClean="0"/>
                        <a:t>Y</a:t>
                      </a:r>
                      <a:r>
                        <a:rPr lang="en-GB" sz="1800" dirty="0" err="1" smtClean="0"/>
                        <a:t>d</a:t>
                      </a:r>
                      <a:r>
                        <a:rPr lang="ar-SA" sz="2400" dirty="0" smtClean="0"/>
                        <a:t>)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5</a:t>
                      </a:r>
                      <a:r>
                        <a:rPr lang="ar-SA" sz="2400" b="1" baseline="0" dirty="0" smtClean="0"/>
                        <a:t> -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375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370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390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/>
                        <a:t>390</a:t>
                      </a:r>
                      <a:endParaRPr lang="en-GB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405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410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10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420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430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15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435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450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20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450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470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571604" y="3286124"/>
            <a:ext cx="6143668" cy="3571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572396" y="3286124"/>
            <a:ext cx="1214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A" sz="2000" dirty="0" smtClean="0">
                <a:solidFill>
                  <a:srgbClr val="FF0000"/>
                </a:solidFill>
              </a:rPr>
              <a:t>نقطة تعادل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6460872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نلاحظ من الجدول السابق: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هناك علاقة طردية بين الاستهلاك و الدخل المتاح.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في البداية كان الاستهلاك &gt; الدخل المتاح، الفرق بينهما هو الادخار و قيمته سالبة لأنه يتم السحب منه لتغطية الاستهلاك التلقائي.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هناك علاقة طردية بين الادخار و الدخل المتاح.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نقطة التعادل عندما </a:t>
            </a:r>
            <a:r>
              <a:rPr lang="ar-SA" dirty="0"/>
              <a:t>الدخل = 390 </a:t>
            </a:r>
            <a:r>
              <a:rPr lang="ar-SA" dirty="0" smtClean="0"/>
              <a:t>و الادخار = صفر حيث يستحوذ الاستهلاك على كامل الدخل.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34204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125021" y="629623"/>
            <a:ext cx="4472136" cy="7046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131" y="1916832"/>
            <a:ext cx="542925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916832"/>
            <a:ext cx="902965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738089">
            <a:off x="3101436" y="1916832"/>
            <a:ext cx="5429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898" y="5085184"/>
            <a:ext cx="1559142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435" y="5722962"/>
            <a:ext cx="54292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108851" y="2764358"/>
            <a:ext cx="542925" cy="10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58186">
            <a:off x="6818710" y="1785567"/>
            <a:ext cx="542925" cy="1151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109879" y="1582504"/>
            <a:ext cx="360038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4017258"/>
            <a:ext cx="1619672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rtl="1"/>
            <a:r>
              <a:rPr lang="ar-SA" sz="2000" dirty="0" smtClean="0"/>
              <a:t>استهلاك &gt; الدخل </a:t>
            </a:r>
          </a:p>
          <a:p>
            <a:pPr algn="ctr" rtl="1"/>
            <a:r>
              <a:rPr lang="ar-SA" sz="2000" dirty="0" smtClean="0"/>
              <a:t>(ادخار سالب)</a:t>
            </a:r>
            <a:endParaRPr lang="en-GB" sz="20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1619672" y="4005064"/>
            <a:ext cx="1099554" cy="36613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843808" y="1988840"/>
            <a:ext cx="1584176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rtl="1"/>
            <a:r>
              <a:rPr lang="ar-SA" sz="2000" dirty="0" smtClean="0"/>
              <a:t>استهلاك = الدخل </a:t>
            </a:r>
          </a:p>
          <a:p>
            <a:pPr algn="ctr" rtl="1"/>
            <a:r>
              <a:rPr lang="ar-SA" sz="2000" dirty="0" smtClean="0"/>
              <a:t>(ادخار = صفر)</a:t>
            </a:r>
            <a:endParaRPr lang="en-GB" sz="2000" dirty="0"/>
          </a:p>
        </p:txBody>
      </p:sp>
      <p:cxnSp>
        <p:nvCxnSpPr>
          <p:cNvPr id="20" name="Straight Arrow Connector 19"/>
          <p:cNvCxnSpPr>
            <a:endCxn id="18" idx="2"/>
          </p:cNvCxnSpPr>
          <p:nvPr/>
        </p:nvCxnSpPr>
        <p:spPr>
          <a:xfrm flipH="1" flipV="1">
            <a:off x="3635896" y="2696726"/>
            <a:ext cx="306966" cy="57168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876256" y="1916832"/>
            <a:ext cx="1584176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rtl="1"/>
            <a:r>
              <a:rPr lang="ar-SA" sz="2000" dirty="0" smtClean="0"/>
              <a:t>استهلاك &lt; الدخل </a:t>
            </a:r>
          </a:p>
          <a:p>
            <a:pPr algn="ctr" rtl="1"/>
            <a:r>
              <a:rPr lang="ar-SA" sz="2000" dirty="0" smtClean="0"/>
              <a:t>(ادخار موجب)</a:t>
            </a:r>
            <a:endParaRPr lang="en-GB" sz="2000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5076056" y="2110528"/>
            <a:ext cx="1800200" cy="51419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6383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179512" y="1935480"/>
            <a:ext cx="8507288" cy="4589864"/>
          </a:xfrm>
          <a:blipFill rotWithShape="1">
            <a:blip r:embed="rId2" cstate="print"/>
            <a:stretch>
              <a:fillRect t="-1197" r="-1289"/>
            </a:stretch>
          </a:blipFill>
        </p:spPr>
        <p:txBody>
          <a:bodyPr/>
          <a:lstStyle/>
          <a:p>
            <a:pPr>
              <a:buNone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915816" y="3979912"/>
            <a:ext cx="3111152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3643306" y="3929066"/>
            <a:ext cx="500066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rot="10800000" flipV="1">
            <a:off x="2000234" y="4286255"/>
            <a:ext cx="1643073" cy="35719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71538" y="4429132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400" b="1" dirty="0" smtClean="0">
                <a:solidFill>
                  <a:srgbClr val="FF0000"/>
                </a:solidFill>
              </a:rPr>
              <a:t>قاطع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6" name="Right Brace 15"/>
          <p:cNvSpPr/>
          <p:nvPr/>
        </p:nvSpPr>
        <p:spPr>
          <a:xfrm rot="5400000">
            <a:off x="4786314" y="3929066"/>
            <a:ext cx="357190" cy="107157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000496" y="4500570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400" b="1" dirty="0" smtClean="0">
                <a:solidFill>
                  <a:srgbClr val="FF0000"/>
                </a:solidFill>
              </a:rPr>
              <a:t>ميل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71581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251520" y="1935480"/>
            <a:ext cx="8435280" cy="4389120"/>
          </a:xfrm>
          <a:blipFill rotWithShape="1">
            <a:blip r:embed="rId2" cstate="print"/>
            <a:stretch>
              <a:fillRect l="-434" t="-1250" r="-1373" b="-1667"/>
            </a:stretch>
          </a:blipFill>
        </p:spPr>
        <p:txBody>
          <a:bodyPr/>
          <a:lstStyle/>
          <a:p>
            <a:pPr>
              <a:buNone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203848" y="3284984"/>
            <a:ext cx="2592288" cy="8640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987824" y="4941168"/>
            <a:ext cx="3024336" cy="8640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187624" y="5805264"/>
            <a:ext cx="2520280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50936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251520" y="1935480"/>
            <a:ext cx="8435280" cy="4589864"/>
          </a:xfrm>
          <a:blipFill rotWithShape="1">
            <a:blip r:embed="rId2" cstate="print"/>
            <a:stretch>
              <a:fillRect l="-1012" t="-2261" r="-1373"/>
            </a:stretch>
          </a:blipFill>
        </p:spPr>
        <p:txBody>
          <a:bodyPr/>
          <a:lstStyle/>
          <a:p>
            <a:pPr>
              <a:buNone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563888" y="3573016"/>
            <a:ext cx="1944216" cy="8640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899592" y="4437112"/>
            <a:ext cx="2520280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135" y="2322389"/>
            <a:ext cx="1968500" cy="89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49974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مقدمة: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توازن النموذج الكينزي البسيط: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يتحقق المستوى التوازني للناتج المحلي الإجمالي عندما تتساوى الكمية المنتجة في الاقتصاد مع الطلب الكلي، أي عندما:</a:t>
            </a:r>
          </a:p>
          <a:p>
            <a:pPr marL="0" indent="0" algn="ctr" rtl="1">
              <a:buNone/>
            </a:pPr>
            <a:r>
              <a:rPr lang="ar-SA" dirty="0" smtClean="0"/>
              <a:t>الناتج المحلي الإجمالي = الإنفاق الكلي</a:t>
            </a:r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مكونات الطلب الكلي: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الانفاق الاستهلاكي الخاص (</a:t>
            </a:r>
            <a:r>
              <a:rPr lang="en-US" dirty="0" smtClean="0"/>
              <a:t>C</a:t>
            </a:r>
            <a:r>
              <a:rPr lang="ar-SA" dirty="0" smtClean="0"/>
              <a:t>)، الانفاق الاستثماري (</a:t>
            </a:r>
            <a:r>
              <a:rPr lang="en-US" dirty="0" smtClean="0"/>
              <a:t>I</a:t>
            </a:r>
            <a:r>
              <a:rPr lang="ar-SA" dirty="0" smtClean="0"/>
              <a:t>)، الانفاق الحكومي (</a:t>
            </a:r>
            <a:r>
              <a:rPr lang="en-US" dirty="0" smtClean="0"/>
              <a:t>G</a:t>
            </a:r>
            <a:r>
              <a:rPr lang="ar-SA" dirty="0" smtClean="0"/>
              <a:t>) و صافي الصادرات (</a:t>
            </a:r>
            <a:r>
              <a:rPr lang="en-US" dirty="0" smtClean="0"/>
              <a:t>X-M</a:t>
            </a:r>
            <a:r>
              <a:rPr lang="ar-SA" dirty="0" smtClean="0"/>
              <a:t>).</a:t>
            </a:r>
            <a:endParaRPr lang="en-US" dirty="0" smtClean="0"/>
          </a:p>
          <a:p>
            <a:pPr marL="0" indent="0" algn="ctr" rtl="1">
              <a:buNone/>
            </a:pPr>
            <a:r>
              <a:rPr lang="en-US" dirty="0" smtClean="0"/>
              <a:t>Y = C + I + G + (X – M)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2339752" y="3284984"/>
            <a:ext cx="4536504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214546" y="5139522"/>
            <a:ext cx="4536504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8864349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 cstate="print"/>
            <a:stretch>
              <a:fillRect t="-1250" r="-963"/>
            </a:stretch>
          </a:blipFill>
        </p:spPr>
        <p:txBody>
          <a:bodyPr/>
          <a:lstStyle/>
          <a:p>
            <a:pPr>
              <a:buNone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20</a:t>
            </a:fld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076056" y="2204864"/>
            <a:ext cx="50405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635896" y="3068960"/>
            <a:ext cx="43204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2013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389120"/>
          </a:xfrm>
        </p:spPr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مثال:</a:t>
            </a:r>
          </a:p>
          <a:p>
            <a:pPr algn="r" rtl="1"/>
            <a:endParaRPr lang="ar-SA" b="1" dirty="0">
              <a:solidFill>
                <a:schemeClr val="tx2"/>
              </a:solidFill>
            </a:endParaRPr>
          </a:p>
          <a:p>
            <a:pPr algn="r" rtl="1"/>
            <a:endParaRPr lang="ar-SA" b="1" dirty="0" smtClean="0">
              <a:solidFill>
                <a:schemeClr val="tx2"/>
              </a:solidFill>
            </a:endParaRPr>
          </a:p>
          <a:p>
            <a:pPr algn="r" rtl="1"/>
            <a:endParaRPr lang="ar-SA" b="1" dirty="0">
              <a:solidFill>
                <a:schemeClr val="tx2"/>
              </a:solidFill>
            </a:endParaRPr>
          </a:p>
          <a:p>
            <a:pPr algn="r" rtl="1"/>
            <a:endParaRPr lang="ar-SA" b="1" dirty="0" smtClean="0">
              <a:solidFill>
                <a:schemeClr val="tx2"/>
              </a:solidFill>
            </a:endParaRPr>
          </a:p>
          <a:p>
            <a:pPr algn="r" rtl="1"/>
            <a:endParaRPr lang="ar-SA" b="1" dirty="0">
              <a:solidFill>
                <a:schemeClr val="tx2"/>
              </a:solidFill>
            </a:endParaRPr>
          </a:p>
          <a:p>
            <a:pPr marL="0" indent="0" algn="r" rtl="1">
              <a:buNone/>
            </a:pPr>
            <a:endParaRPr lang="ar-SA" b="1" dirty="0">
              <a:solidFill>
                <a:schemeClr val="tx2"/>
              </a:solidFill>
            </a:endParaRPr>
          </a:p>
          <a:p>
            <a:pPr marL="0" indent="0" algn="r" rtl="1">
              <a:buNone/>
            </a:pPr>
            <a:r>
              <a:rPr lang="ar-SA" b="1" dirty="0" smtClean="0">
                <a:solidFill>
                  <a:schemeClr val="tx2"/>
                </a:solidFill>
              </a:rPr>
              <a:t>ماذا يحدث عندما يرتفع الدخل من 410 إلى 430؟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21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7085591"/>
              </p:ext>
            </p:extLst>
          </p:nvPr>
        </p:nvGraphicFramePr>
        <p:xfrm>
          <a:off x="780255" y="2420888"/>
          <a:ext cx="7248129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5447"/>
                <a:gridCol w="1035447"/>
                <a:gridCol w="1035447"/>
                <a:gridCol w="1035447"/>
                <a:gridCol w="1035447"/>
                <a:gridCol w="1035447"/>
                <a:gridCol w="1035447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GB" sz="2400" dirty="0" smtClean="0"/>
                        <a:t>MPS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400" dirty="0" smtClean="0"/>
                        <a:t>MPC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400" dirty="0" smtClean="0"/>
                        <a:t>APS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400" dirty="0" smtClean="0"/>
                        <a:t>APC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400" dirty="0" smtClean="0"/>
                        <a:t>S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400" dirty="0" smtClean="0"/>
                        <a:t>C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GB" sz="2400" dirty="0" err="1" smtClean="0"/>
                        <a:t>Yd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-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-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0.01 -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1.01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5 -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375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370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0.25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0.75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-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1.00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390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390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0.25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0.75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0.01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0.99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405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410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0.25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0.75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0.02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0.98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10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420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430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0.25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0.75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0.03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0.97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15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435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450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30518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 cstate="print"/>
            <a:stretch>
              <a:fillRect t="-278" r="-1111"/>
            </a:stretch>
          </a:blipFill>
        </p:spPr>
        <p:txBody>
          <a:bodyPr/>
          <a:lstStyle/>
          <a:p>
            <a:pPr>
              <a:buNone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2123728" y="1916832"/>
            <a:ext cx="3816424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411760" y="4005064"/>
            <a:ext cx="3816424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555776" y="2924944"/>
            <a:ext cx="3168352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843808" y="5013176"/>
            <a:ext cx="3168352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24274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457200" y="1844824"/>
            <a:ext cx="8229600" cy="4752528"/>
          </a:xfrm>
          <a:blipFill rotWithShape="1">
            <a:blip r:embed="rId2" cstate="print"/>
            <a:stretch>
              <a:fillRect t="-2182" r="-963"/>
            </a:stretch>
          </a:blipFill>
        </p:spPr>
        <p:txBody>
          <a:bodyPr/>
          <a:lstStyle/>
          <a:p>
            <a:pPr>
              <a:buNone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23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32963364"/>
              </p:ext>
            </p:extLst>
          </p:nvPr>
        </p:nvGraphicFramePr>
        <p:xfrm>
          <a:off x="1691680" y="2708920"/>
          <a:ext cx="6096000" cy="188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الاستهلاك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800" dirty="0" smtClean="0"/>
                        <a:t>الدخل المتاح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110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100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200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200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290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300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>
            <a:off x="5724128" y="5157192"/>
            <a:ext cx="57606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699792" y="5805264"/>
            <a:ext cx="43204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012160" y="5733256"/>
            <a:ext cx="43204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932040" y="6165304"/>
            <a:ext cx="43204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6372200" y="4869160"/>
            <a:ext cx="1296144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364088" y="5949280"/>
            <a:ext cx="1080120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8577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الإنفاق الاستثماري (</a:t>
            </a:r>
            <a:r>
              <a:rPr lang="en-GB" b="1" dirty="0" smtClean="0"/>
              <a:t>I</a:t>
            </a:r>
            <a:r>
              <a:rPr lang="ar-SA" b="1" dirty="0" smtClean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الاستثمار: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هو الإضافات التي تحصل على الأصول الإنتاجية (الرأسمالية) و التغيرات التي تحدث في المخزون السلعي (سلع أولية، وسيطة، نهائية) خلال فترة زمنية معينة.</a:t>
            </a:r>
          </a:p>
          <a:p>
            <a:pPr algn="r" rtl="1"/>
            <a:r>
              <a:rPr lang="ar-SA" b="1" dirty="0">
                <a:solidFill>
                  <a:schemeClr val="tx2"/>
                </a:solidFill>
              </a:rPr>
              <a:t>يقسم الانفاق الاستثماري إلى: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b="1" dirty="0">
                <a:solidFill>
                  <a:schemeClr val="tx2"/>
                </a:solidFill>
              </a:rPr>
              <a:t>التكوين الرأسمالي الثابت: </a:t>
            </a:r>
            <a:r>
              <a:rPr lang="ar-SA" dirty="0"/>
              <a:t>يشمل الآلات و المعدات و المباني و الإنشاءات المستخدمة في العملية الإنتاجية.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b="1" dirty="0">
                <a:solidFill>
                  <a:schemeClr val="tx2"/>
                </a:solidFill>
              </a:rPr>
              <a:t>التغير في المخزون: </a:t>
            </a:r>
            <a:r>
              <a:rPr lang="ar-SA" dirty="0"/>
              <a:t>يشمل قطع غيار الآلات و المعدات التي لابد من شرائها و تخزينها لحين الحاجة</a:t>
            </a:r>
            <a:r>
              <a:rPr lang="ar-SA" dirty="0" smtClean="0"/>
              <a:t>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22762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الإنفاق الاستثماري (</a:t>
            </a:r>
            <a:r>
              <a:rPr lang="en-GB" b="1" dirty="0" smtClean="0"/>
              <a:t>I</a:t>
            </a:r>
            <a:r>
              <a:rPr lang="ar-SA" b="1" dirty="0" smtClean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إهلاك رأس المال: </a:t>
            </a:r>
            <a:r>
              <a:rPr lang="ar-SA" dirty="0" smtClean="0"/>
              <a:t>جزء من إجمالي الاستثمار يخصص لإحلال أصول جديدة محل القديمة التي أصبحت غير صالحة للاستعمال أو إجراء إصلاحات أو ترميمات على القائم منها.</a:t>
            </a:r>
            <a:endParaRPr lang="en-GB" dirty="0"/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صافي الاستثمار: </a:t>
            </a:r>
            <a:r>
              <a:rPr lang="ar-SA" dirty="0" smtClean="0"/>
              <a:t>هي الإضافات الجديدة على رأس المال الموجود أصلاً.</a:t>
            </a:r>
          </a:p>
          <a:p>
            <a:pPr algn="ctr" rtl="1">
              <a:buNone/>
            </a:pPr>
            <a:r>
              <a:rPr lang="ar-SA" dirty="0" smtClean="0"/>
              <a:t>صافي الاستثمار = إجمالي الاستثمار – اهلاك رأس المال</a:t>
            </a:r>
          </a:p>
          <a:p>
            <a:pPr algn="ctr" rtl="1">
              <a:buNone/>
            </a:pPr>
            <a:endParaRPr lang="ar-SA" dirty="0" smtClean="0"/>
          </a:p>
          <a:p>
            <a:pPr marL="0" indent="0" algn="ctr" rtl="1">
              <a:buNone/>
            </a:pPr>
            <a:r>
              <a:rPr lang="ar-SA" dirty="0" smtClean="0"/>
              <a:t>إجمالي الاستثمار = التكوين الرأسمالي الثابت + التغير في المخزون</a:t>
            </a:r>
          </a:p>
          <a:p>
            <a:pPr marL="0" indent="0" algn="ctr" rtl="1">
              <a:buNone/>
            </a:pPr>
            <a:r>
              <a:rPr lang="ar-SA" dirty="0" smtClean="0"/>
              <a:t>         = صافي الاستثمار + إهلاك رأس المال</a:t>
            </a:r>
          </a:p>
          <a:p>
            <a:pPr marL="0" indent="0" algn="r" rtl="1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857224" y="4572008"/>
            <a:ext cx="7407134" cy="10001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80763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الإنفاق الاستثماري (</a:t>
            </a:r>
            <a:r>
              <a:rPr lang="en-GB" b="1" dirty="0" smtClean="0"/>
              <a:t>I</a:t>
            </a:r>
            <a:r>
              <a:rPr lang="ar-SA" b="1" dirty="0" smtClean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قرار الاستثمار: </a:t>
            </a:r>
          </a:p>
          <a:p>
            <a:pPr algn="r" rtl="1">
              <a:buNone/>
            </a:pPr>
            <a:r>
              <a:rPr lang="ar-SA" dirty="0" smtClean="0"/>
              <a:t>          يتسم الانفاق الاستثماري (بعكس الانفاق الاستهلاكي) بعدم الاستقرار و كثرة التقلبات بسبب طبيعة العوامل المتعددة التي تؤثر في قرار الاستثمار مما يجعل التنبؤ بحجمه لفترات مستقبلية طويلة أمراً صعباً.</a:t>
            </a:r>
          </a:p>
          <a:p>
            <a:pPr marL="0" indent="0" algn="r" rtl="1">
              <a:buNone/>
            </a:pPr>
            <a:endParaRPr lang="ar-SA" b="1" dirty="0" smtClean="0">
              <a:solidFill>
                <a:schemeClr val="tx2"/>
              </a:solidFill>
            </a:endParaRPr>
          </a:p>
          <a:p>
            <a:pPr marL="0" indent="0" algn="r" rtl="1">
              <a:buNone/>
            </a:pPr>
            <a:r>
              <a:rPr lang="ar-SA" b="1" dirty="0" smtClean="0">
                <a:solidFill>
                  <a:schemeClr val="tx2"/>
                </a:solidFill>
              </a:rPr>
              <a:t>مثال: </a:t>
            </a:r>
            <a:r>
              <a:rPr lang="ar-SA" dirty="0" smtClean="0"/>
              <a:t>عند الرغبة في شراء آلة ما فإن المستثمر يقارن تكلفة تمويل شراء الآلة من خلال سعر الفائدة و بين العائد من استخدامها في عملية الإنتاج، فإذا كان:</a:t>
            </a:r>
          </a:p>
          <a:p>
            <a:pPr marL="0" indent="0" algn="ctr" rtl="1">
              <a:buNone/>
            </a:pPr>
            <a:r>
              <a:rPr lang="ar-SA" dirty="0" smtClean="0"/>
              <a:t>العائد من استخدام الآلة &gt; تكلفة تمويلها      المستثمر يقوم بشراءها.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26</a:t>
            </a:fld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3571868" y="5286388"/>
            <a:ext cx="43204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36300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الإنفاق الاستثماري (</a:t>
            </a:r>
            <a:r>
              <a:rPr lang="en-GB" b="1" dirty="0" smtClean="0"/>
              <a:t>I</a:t>
            </a:r>
            <a:r>
              <a:rPr lang="ar-SA" b="1" dirty="0" smtClean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>
                <a:solidFill>
                  <a:schemeClr val="tx2"/>
                </a:solidFill>
              </a:rPr>
              <a:t>تكلفة تمويل شراء الآلة: </a:t>
            </a:r>
            <a:r>
              <a:rPr lang="ar-SA" dirty="0" smtClean="0"/>
              <a:t>إما </a:t>
            </a:r>
            <a:r>
              <a:rPr lang="ar-SA" dirty="0"/>
              <a:t>عن طريق التمويل الذاتي أو الاقتراض و يستدل عليها من سعر الفائدة السائد في السوق.</a:t>
            </a:r>
          </a:p>
          <a:p>
            <a:pPr marL="0" indent="0" algn="r" rtl="1">
              <a:buNone/>
            </a:pPr>
            <a:r>
              <a:rPr lang="ar-SA" b="1" dirty="0">
                <a:solidFill>
                  <a:schemeClr val="tx2"/>
                </a:solidFill>
              </a:rPr>
              <a:t>سعر الفائدة: </a:t>
            </a:r>
            <a:r>
              <a:rPr lang="ar-SA" dirty="0" smtClean="0"/>
              <a:t>تكلفة </a:t>
            </a:r>
            <a:r>
              <a:rPr lang="ar-SA" dirty="0"/>
              <a:t>الاقتراض من البنك و هو تكلفة الفرصة البديلة بالنسبة للتمويل الذاتي</a:t>
            </a:r>
            <a:r>
              <a:rPr lang="ar-SA" dirty="0" smtClean="0"/>
              <a:t>.</a:t>
            </a:r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عائد استخدام الآلة: </a:t>
            </a:r>
            <a:r>
              <a:rPr lang="ar-SA" dirty="0" smtClean="0"/>
              <a:t>الإيرادات المستقبلية المتوقع الحصول عليها من إنتاج الآلة للسلع خلال فترة حياتها في ظل الظروف الحالية و المتوقعة للتكاليف.</a:t>
            </a:r>
          </a:p>
          <a:p>
            <a:pPr marL="0" indent="0" algn="ctr" rtl="1">
              <a:buNone/>
            </a:pPr>
            <a:r>
              <a:rPr lang="ar-SA" dirty="0" smtClean="0"/>
              <a:t>صافي الإيرادات المستقبلية = إجمالي الإيرادات – تكاليف الإنتاج السنوية</a:t>
            </a:r>
          </a:p>
          <a:p>
            <a:pPr marL="0" indent="0" algn="r" rtl="1">
              <a:buNone/>
            </a:pPr>
            <a:r>
              <a:rPr lang="ar-SA" b="1" dirty="0" smtClean="0">
                <a:solidFill>
                  <a:schemeClr val="tx2"/>
                </a:solidFill>
              </a:rPr>
              <a:t>الكفاية الحدية لرأس المال (معدل العائد الداخلي): </a:t>
            </a:r>
            <a:r>
              <a:rPr lang="ar-SA" dirty="0" smtClean="0"/>
              <a:t>هو سعر الخصم الذي يساوي بين ثمن شراء الآلة حالياً و بين القيمة الحالية للعائدات، و يستخرج من صافي الإيرادات المستقبلية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27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83568" y="4581128"/>
            <a:ext cx="7776864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1860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الإنفاق الاستثماري (</a:t>
            </a:r>
            <a:r>
              <a:rPr lang="en-GB" b="1" dirty="0" smtClean="0"/>
              <a:t>I</a:t>
            </a:r>
            <a:r>
              <a:rPr lang="ar-SA" b="1" dirty="0" smtClean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 cstate="print"/>
            <a:stretch>
              <a:fillRect l="-1407" t="-1250" r="-1333"/>
            </a:stretch>
          </a:blipFill>
        </p:spPr>
        <p:txBody>
          <a:bodyPr/>
          <a:lstStyle/>
          <a:p>
            <a:pPr>
              <a:buNone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28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275856" y="3645024"/>
            <a:ext cx="2520280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53562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الإنفاق الاستثماري (</a:t>
            </a:r>
            <a:r>
              <a:rPr lang="en-GB" b="1" dirty="0" smtClean="0"/>
              <a:t>I</a:t>
            </a:r>
            <a:r>
              <a:rPr lang="ar-SA" b="1" dirty="0" smtClean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 cstate="print"/>
            <a:stretch>
              <a:fillRect l="-2222" t="-1250" r="-1333"/>
            </a:stretch>
          </a:blipFill>
        </p:spPr>
        <p:txBody>
          <a:bodyPr/>
          <a:lstStyle/>
          <a:p>
            <a:pPr>
              <a:buNone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29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372200" y="2780928"/>
            <a:ext cx="1656184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940152" y="3032956"/>
            <a:ext cx="43204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732240" y="5445224"/>
            <a:ext cx="1656184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300192" y="5697252"/>
            <a:ext cx="43204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94080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الإنفاق الاستهلاكي (</a:t>
            </a:r>
            <a:r>
              <a:rPr lang="en-GB" b="1" dirty="0" smtClean="0"/>
              <a:t>C</a:t>
            </a:r>
            <a:r>
              <a:rPr lang="ar-SA" b="1" dirty="0" smtClean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العلاقة بين الدخل و الإنفاق الاستهلاكي: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تلجأ بعض الحكومات لاستخدام السياسة الضريبية (إحدى أدوات السياسة المالية) للتأثير على الإنفاق الاستهلاكي من خلال التأثير على المباشر على الدخل المتاح للإنفاق، حيث تقوم بـ 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>
                <a:solidFill>
                  <a:schemeClr val="tx2"/>
                </a:solidFill>
              </a:rPr>
              <a:t>خفض</a:t>
            </a:r>
            <a:r>
              <a:rPr lang="ar-SA" dirty="0" smtClean="0"/>
              <a:t> معدل الضريبة في حالة </a:t>
            </a:r>
            <a:r>
              <a:rPr lang="ar-SA" dirty="0" smtClean="0">
                <a:solidFill>
                  <a:schemeClr val="tx2"/>
                </a:solidFill>
              </a:rPr>
              <a:t>الركود</a:t>
            </a:r>
            <a:r>
              <a:rPr lang="ar-SA" dirty="0" smtClean="0"/>
              <a:t> الاقتصادي.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>
                <a:solidFill>
                  <a:schemeClr val="tx2"/>
                </a:solidFill>
              </a:rPr>
              <a:t>رفع</a:t>
            </a:r>
            <a:r>
              <a:rPr lang="ar-SA" dirty="0" smtClean="0"/>
              <a:t> معدل الضريبة في حالة </a:t>
            </a:r>
            <a:r>
              <a:rPr lang="ar-SA" dirty="0" smtClean="0">
                <a:solidFill>
                  <a:schemeClr val="tx2"/>
                </a:solidFill>
              </a:rPr>
              <a:t>الانتعاش</a:t>
            </a:r>
            <a:r>
              <a:rPr lang="ar-SA" dirty="0" smtClean="0"/>
              <a:t> الاقتصادي.</a:t>
            </a:r>
          </a:p>
          <a:p>
            <a:pPr algn="r" rtl="1"/>
            <a:r>
              <a:rPr lang="ar-SA" dirty="0" smtClean="0"/>
              <a:t>هناك علاقة </a:t>
            </a:r>
            <a:r>
              <a:rPr lang="ar-SA" dirty="0" smtClean="0">
                <a:solidFill>
                  <a:schemeClr val="tx2"/>
                </a:solidFill>
              </a:rPr>
              <a:t>طردية</a:t>
            </a:r>
            <a:r>
              <a:rPr lang="ar-SA" dirty="0" smtClean="0"/>
              <a:t> بين الاستهلاك و الدخل.</a:t>
            </a:r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في حال عدم وجود ضريبة: </a:t>
            </a:r>
            <a:r>
              <a:rPr lang="ar-SA" dirty="0" smtClean="0"/>
              <a:t>الدخل الشخصي = الدخل الشخصي المتاح.</a:t>
            </a:r>
          </a:p>
          <a:p>
            <a:pPr algn="r" rtl="1"/>
            <a:r>
              <a:rPr lang="ar-SA" dirty="0" smtClean="0"/>
              <a:t>كلما ارتفع مستوى الدخل قلت النسبة الموجهة منه للاستهلاك و تزداد النسبة الموجهة للادخار.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01434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الإنفاق الاستثماري (</a:t>
            </a:r>
            <a:r>
              <a:rPr lang="en-GB" b="1" dirty="0" smtClean="0"/>
              <a:t>I</a:t>
            </a:r>
            <a:r>
              <a:rPr lang="ar-SA" b="1" dirty="0" smtClean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 cstate="print"/>
            <a:stretch>
              <a:fillRect l="-1630" t="-1250" r="-1333"/>
            </a:stretch>
          </a:blipFill>
        </p:spPr>
        <p:txBody>
          <a:bodyPr/>
          <a:lstStyle/>
          <a:p>
            <a:pPr>
              <a:buNone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30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516216" y="3140968"/>
            <a:ext cx="1656184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084168" y="3392996"/>
            <a:ext cx="43204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785600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الإنفاق الاستثماري (</a:t>
            </a:r>
            <a:r>
              <a:rPr lang="en-GB" b="1" dirty="0" smtClean="0"/>
              <a:t>I</a:t>
            </a:r>
            <a:r>
              <a:rPr lang="ar-SA" b="1" dirty="0" smtClean="0"/>
              <a:t>):</a:t>
            </a:r>
            <a:endParaRPr lang="en-GB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31</a:t>
            </a:fld>
            <a:endParaRPr lang="en-GB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39637" y="1384698"/>
            <a:ext cx="4248472" cy="5600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3848" y="1935480"/>
            <a:ext cx="5482952" cy="4589864"/>
          </a:xfrm>
        </p:spPr>
        <p:txBody>
          <a:bodyPr>
            <a:normAutofit/>
          </a:bodyPr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منحنى الاستثمار: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سعر الفائدة هو المحدد الرئيس للاستثمار و عادة تكون العلاقة </a:t>
            </a:r>
            <a:r>
              <a:rPr lang="ar-SA" dirty="0" smtClean="0">
                <a:solidFill>
                  <a:schemeClr val="tx2"/>
                </a:solidFill>
              </a:rPr>
              <a:t>عكسية</a:t>
            </a:r>
            <a:r>
              <a:rPr lang="ar-SA" dirty="0" smtClean="0"/>
              <a:t> بين حجم الاستثمار و سعر الفائدة لذا ينحدر منحنى الاستثمار من أعلى لأسفل و من اليسار لليمين.</a:t>
            </a:r>
            <a:endParaRPr lang="ar-SA" b="1" dirty="0" smtClean="0">
              <a:solidFill>
                <a:schemeClr val="tx2"/>
              </a:solidFill>
            </a:endParaRPr>
          </a:p>
          <a:p>
            <a:pPr marL="0" indent="0" algn="r" rtl="1">
              <a:buNone/>
            </a:pPr>
            <a:r>
              <a:rPr lang="ar-SA" b="1" dirty="0" smtClean="0">
                <a:solidFill>
                  <a:schemeClr val="tx2"/>
                </a:solidFill>
              </a:rPr>
              <a:t>سعر الفائدة: </a:t>
            </a:r>
            <a:r>
              <a:rPr lang="ar-SA" dirty="0" smtClean="0"/>
              <a:t>المبلغ الذي يدفعه المقترض</a:t>
            </a:r>
          </a:p>
          <a:p>
            <a:pPr marL="0" indent="0" algn="r" rtl="1">
              <a:buNone/>
            </a:pPr>
            <a:r>
              <a:rPr lang="ar-SA" dirty="0" smtClean="0"/>
              <a:t> مقابل الأموال التي يقترضها.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17807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الإنفاق الاستثماري (</a:t>
            </a:r>
            <a:r>
              <a:rPr lang="en-GB" b="1" dirty="0" smtClean="0"/>
              <a:t>I</a:t>
            </a:r>
            <a:r>
              <a:rPr lang="ar-SA" b="1" dirty="0" smtClean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 cstate="print"/>
            <a:stretch>
              <a:fillRect l="-1852" t="-2222" r="-1333"/>
            </a:stretch>
          </a:blipFill>
        </p:spPr>
        <p:txBody>
          <a:bodyPr/>
          <a:lstStyle/>
          <a:p>
            <a:pPr>
              <a:buNone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32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563888" y="2348880"/>
            <a:ext cx="2160240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012160" y="4653136"/>
            <a:ext cx="50405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1331640" y="5445224"/>
            <a:ext cx="50405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55003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الإنفاق الاستثماري (</a:t>
            </a:r>
            <a:r>
              <a:rPr lang="en-GB" b="1" dirty="0" smtClean="0"/>
              <a:t>I</a:t>
            </a:r>
            <a:r>
              <a:rPr lang="ar-SA" b="1" dirty="0" smtClean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العوامل المحددة لحجم الاستثمار: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b="1" dirty="0" smtClean="0">
                <a:solidFill>
                  <a:schemeClr val="tx2"/>
                </a:solidFill>
              </a:rPr>
              <a:t>التوقعات المستقبلية بشأن النشاط الاقتصادي في الدولة: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إذا ساد التشاؤم بالمستقبل لدى المستثمرين فإنهم يحجمون عن الاستثمار و ينتقل المنحنى لأسفل حتى لو كان سعر الفائدة &lt; معدل الكفاية الحدية للاستثمار. و العكس في حالة شيوع التفاؤل.</a:t>
            </a:r>
          </a:p>
          <a:p>
            <a:pPr marL="514350" indent="-514350" algn="r" rtl="1">
              <a:buFont typeface="+mj-lt"/>
              <a:buAutoNum type="arabicPeriod" startAt="2"/>
            </a:pPr>
            <a:r>
              <a:rPr lang="ar-SA" b="1" dirty="0" smtClean="0">
                <a:solidFill>
                  <a:schemeClr val="tx2"/>
                </a:solidFill>
              </a:rPr>
              <a:t>مستوى الدخل: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في حالة الازدهار يرتفع مستوى الدخل فترتفع المبيعات و تزداد الأرباح فتزيد الاستثمارات و ينتقل منحنى الاستثمار لأعلى. بينما في حالة الكساد يقل مستوى الدخل و تنخفض المبيعات و الأرباح فتنخفض الاستثمارات و ينتقل المنحنى لأسفل.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51714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الإنفاق الاستثماري (</a:t>
            </a:r>
            <a:r>
              <a:rPr lang="en-GB" b="1" dirty="0" smtClean="0"/>
              <a:t>I</a:t>
            </a:r>
            <a:r>
              <a:rPr lang="ar-SA" b="1" dirty="0" smtClean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r" rtl="1">
              <a:buFont typeface="+mj-lt"/>
              <a:buAutoNum type="arabicPeriod" startAt="3"/>
            </a:pPr>
            <a:r>
              <a:rPr lang="ar-SA" b="1" dirty="0" smtClean="0">
                <a:solidFill>
                  <a:schemeClr val="tx2"/>
                </a:solidFill>
              </a:rPr>
              <a:t>السكان: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النمو السكاني يؤدي لزيادة الطلب على السلع و الخدمات الاستهلاكية مما يؤدي لزيادة الطلب على السلع الرأسمالية المستخدمة في إنتاج السلع الاستهلاكية و أيضاً لزيادة الطلب على المساكن فيزداد الاستثمار في السلع الرأسمالية والمباني السكنية و ينتقل منحنى الاستثمار لأعلى باتجاه اليمين.</a:t>
            </a:r>
          </a:p>
          <a:p>
            <a:pPr marL="514350" indent="-514350" algn="r" rtl="1">
              <a:buFont typeface="+mj-lt"/>
              <a:buAutoNum type="arabicPeriod" startAt="4"/>
            </a:pPr>
            <a:r>
              <a:rPr lang="ar-SA" b="1" dirty="0" smtClean="0">
                <a:solidFill>
                  <a:schemeClr val="tx2"/>
                </a:solidFill>
              </a:rPr>
              <a:t>التقدم الفني: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اكتشاف طرق جديدة للإنتاج يؤدي لزيادة الطلب على السلع الرأسمالية مما يؤدي لزيادة الاستثمار بها و انتقال منحنى الاستثمار لليمين.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96303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الإنفاق الحكومي (</a:t>
            </a:r>
            <a:r>
              <a:rPr lang="en-GB" b="1" dirty="0" smtClean="0"/>
              <a:t>G</a:t>
            </a:r>
            <a:r>
              <a:rPr lang="ar-SA" b="1" dirty="0" smtClean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للإنفاق الحكومي أدوار تنظيمية، رقابية و إنتاجية.</a:t>
            </a:r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ينقسم الانفاق الحكومي إلى: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b="1" dirty="0" smtClean="0">
                <a:solidFill>
                  <a:schemeClr val="tx2"/>
                </a:solidFill>
              </a:rPr>
              <a:t>مشتريات الحكومة من السلع و الخدمات: </a:t>
            </a:r>
            <a:r>
              <a:rPr lang="ar-SA" dirty="0" smtClean="0"/>
              <a:t>هي الجزء من الناتج المحلي الذي تستخدمه الحكومة مباشرة خلال فترة زمنية معينة عادة سنة </a:t>
            </a:r>
            <a:r>
              <a:rPr lang="ar-SA" b="1" dirty="0" smtClean="0">
                <a:solidFill>
                  <a:schemeClr val="tx2"/>
                </a:solidFill>
              </a:rPr>
              <a:t>مثل: </a:t>
            </a:r>
            <a:r>
              <a:rPr lang="ar-SA" dirty="0" smtClean="0"/>
              <a:t>مرتبات و أجور موظفي الدولة.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b="1" dirty="0" smtClean="0">
                <a:solidFill>
                  <a:schemeClr val="tx2"/>
                </a:solidFill>
              </a:rPr>
              <a:t>المدفوعات التحويلية: </a:t>
            </a:r>
            <a:r>
              <a:rPr lang="ar-SA" dirty="0" smtClean="0"/>
              <a:t>تشمل مستحقات الضمان الاجتماعي و المساعدات و الإعانات التي تقدم للأفراد </a:t>
            </a:r>
            <a:r>
              <a:rPr lang="ar-SA" b="1" dirty="0" smtClean="0">
                <a:solidFill>
                  <a:schemeClr val="tx2"/>
                </a:solidFill>
              </a:rPr>
              <a:t>مثل: </a:t>
            </a:r>
            <a:r>
              <a:rPr lang="ar-SA" dirty="0" smtClean="0"/>
              <a:t>إعانات البطالة.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b="1" dirty="0" smtClean="0">
                <a:solidFill>
                  <a:schemeClr val="tx2"/>
                </a:solidFill>
              </a:rPr>
              <a:t>مدفوعات الفائدة: </a:t>
            </a:r>
            <a:r>
              <a:rPr lang="ar-SA" dirty="0" smtClean="0"/>
              <a:t>هي مدفوعات نقدية لمن يمتلك السندات الحكومية.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0201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الإنفاق الحكومي (</a:t>
            </a:r>
            <a:r>
              <a:rPr lang="en-GB" b="1" dirty="0" smtClean="0"/>
              <a:t>G</a:t>
            </a:r>
            <a:r>
              <a:rPr lang="ar-SA" b="1" dirty="0" smtClean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الانفاق الحكومي يمول عادة عن طريق: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الإيرادات المتحصل عليها من الضرائب المباشرة على دخل الأفراد أو الشركات، أو ضرائب المبيعات، أو الرسوم الجمركية أو رسوم الخدمات.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dirty="0" smtClean="0"/>
              <a:t>الإيرادات المتحصل عليها من بيع ما تملكه من موارد طبيعية </a:t>
            </a:r>
            <a:r>
              <a:rPr lang="ar-SA" b="1" dirty="0" smtClean="0">
                <a:solidFill>
                  <a:schemeClr val="tx2"/>
                </a:solidFill>
              </a:rPr>
              <a:t>مثل: </a:t>
            </a:r>
            <a:r>
              <a:rPr lang="ar-SA" dirty="0" smtClean="0"/>
              <a:t>البترول و الغاز في المملكة العربية السعودية.</a:t>
            </a:r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يعتمد حجم الإنفاق الحكومي على: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مدى حاجات المجتمع من بنية أساسية و أمن و صحة و تعليم.</a:t>
            </a:r>
          </a:p>
          <a:p>
            <a:pPr algn="r" rtl="1"/>
            <a:r>
              <a:rPr lang="ar-SA" dirty="0" smtClean="0"/>
              <a:t>الانفاق الحكومي مستقل عن حسابات الأرباح و الخسائر على عكس الانفاق الاستثماري </a:t>
            </a:r>
            <a:r>
              <a:rPr lang="ar-SA" dirty="0"/>
              <a:t>ل</a:t>
            </a:r>
            <a:r>
              <a:rPr lang="ar-SA" dirty="0" smtClean="0"/>
              <a:t>لقطاع الخاص.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90776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صافي الصادرات (</a:t>
            </a:r>
            <a:r>
              <a:rPr lang="en-GB" b="1" dirty="0" smtClean="0"/>
              <a:t>X - M</a:t>
            </a:r>
            <a:r>
              <a:rPr lang="ar-SA" b="1" dirty="0" smtClean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الصادرات (</a:t>
            </a:r>
            <a:r>
              <a:rPr lang="en-GB" b="1" dirty="0" smtClean="0">
                <a:solidFill>
                  <a:schemeClr val="tx2"/>
                </a:solidFill>
              </a:rPr>
              <a:t>X</a:t>
            </a:r>
            <a:r>
              <a:rPr lang="ar-SA" b="1" dirty="0" smtClean="0">
                <a:solidFill>
                  <a:schemeClr val="tx2"/>
                </a:solidFill>
              </a:rPr>
              <a:t>):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السلع و الخدمات التي </a:t>
            </a:r>
            <a:r>
              <a:rPr lang="ar-SA" dirty="0" smtClean="0">
                <a:solidFill>
                  <a:schemeClr val="tx2"/>
                </a:solidFill>
              </a:rPr>
              <a:t>تنتج محلياً </a:t>
            </a:r>
            <a:r>
              <a:rPr lang="ar-SA" dirty="0" smtClean="0"/>
              <a:t>و يتم تصديرها للعالم الخارجي، و تمثل جزءاً من الطلب الخارجي على السلع و الخدمات المحلية.</a:t>
            </a:r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الواردات (</a:t>
            </a:r>
            <a:r>
              <a:rPr lang="en-GB" b="1" dirty="0" smtClean="0">
                <a:solidFill>
                  <a:schemeClr val="tx2"/>
                </a:solidFill>
              </a:rPr>
              <a:t>M</a:t>
            </a:r>
            <a:r>
              <a:rPr lang="ar-SA" b="1" dirty="0" smtClean="0">
                <a:solidFill>
                  <a:schemeClr val="tx2"/>
                </a:solidFill>
              </a:rPr>
              <a:t>):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الإنفاق المحلي على السلع و الخدمات </a:t>
            </a:r>
            <a:r>
              <a:rPr lang="ar-SA" dirty="0" smtClean="0">
                <a:solidFill>
                  <a:schemeClr val="tx2"/>
                </a:solidFill>
              </a:rPr>
              <a:t>الأجنبية</a:t>
            </a:r>
            <a:r>
              <a:rPr lang="ar-SA" dirty="0" smtClean="0"/>
              <a:t>.</a:t>
            </a:r>
          </a:p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صافي الصادرات (صافي الإنفاق الخارجي) (</a:t>
            </a:r>
            <a:r>
              <a:rPr lang="en-GB" b="1" dirty="0" smtClean="0">
                <a:solidFill>
                  <a:schemeClr val="tx2"/>
                </a:solidFill>
              </a:rPr>
              <a:t>X - M</a:t>
            </a:r>
            <a:r>
              <a:rPr lang="ar-SA" b="1" dirty="0" smtClean="0">
                <a:solidFill>
                  <a:schemeClr val="tx2"/>
                </a:solidFill>
              </a:rPr>
              <a:t>):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الفرق بين ما نصدره و ما نستورده.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80116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صافي الصادرات (</a:t>
            </a:r>
            <a:r>
              <a:rPr lang="en-GB" b="1" dirty="0"/>
              <a:t>X - M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العوامل المحددة لحجم الصادرات و الواردات: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SA" b="1" dirty="0" smtClean="0">
                <a:solidFill>
                  <a:schemeClr val="tx2"/>
                </a:solidFill>
              </a:rPr>
              <a:t>الدخل القومي: </a:t>
            </a:r>
          </a:p>
          <a:p>
            <a:pPr marL="0" indent="0" algn="r" rtl="1">
              <a:buNone/>
            </a:pPr>
            <a:r>
              <a:rPr lang="ar-SA" b="1" dirty="0">
                <a:solidFill>
                  <a:schemeClr val="tx2"/>
                </a:solidFill>
              </a:rPr>
              <a:t> </a:t>
            </a:r>
            <a:r>
              <a:rPr lang="ar-SA" b="1" dirty="0" smtClean="0">
                <a:solidFill>
                  <a:schemeClr val="tx2"/>
                </a:solidFill>
              </a:rPr>
              <a:t>         </a:t>
            </a:r>
            <a:r>
              <a:rPr lang="ar-SA" dirty="0" smtClean="0"/>
              <a:t>بزيادة الدخل القومي يزداد الطلب المحلي على السلع و الخدمات و بالتالي تزداد الواردات من الخارج لتلبية جزء من هذا الطلب.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عندما ينمو الدخل القومي لدولة ما تعتمد على الواردات لتلبية طلبها المحلي بمعدل أسرع من معدلات نمو شركاءها التجاريين، فإن صافي الصادرات تنخفض بسبب زيادة الواردات.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في المقابل عندما ينمو الدخل القومي للشركاء التجاريين بمعدل أسرع من معدلات النمو الاقتصادي في هذه الدولة، فإن صافي الصادرات ترتفع بسبب زيادة الصادرات.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7317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صافي الصادرات (</a:t>
            </a:r>
            <a:r>
              <a:rPr lang="en-GB" b="1" dirty="0"/>
              <a:t>X - M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r" rtl="1">
              <a:buFont typeface="+mj-lt"/>
              <a:buAutoNum type="arabicPeriod" startAt="2"/>
            </a:pPr>
            <a:r>
              <a:rPr lang="ar-SA" b="1" dirty="0" smtClean="0">
                <a:solidFill>
                  <a:schemeClr val="tx2"/>
                </a:solidFill>
              </a:rPr>
              <a:t>فروقات الأسعار العالمية: 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انخفاض الأسعار الخارجية للسلع و الخدمات لدولة ما مقارنة بالدول الأخرى يزيد من صافي صادرات تلك الدولة. و العكس صحيح فإن ارتفاع الأسعار الخارجية يقلل صافي صادرات الدولة المعنية.</a:t>
            </a:r>
          </a:p>
          <a:p>
            <a:pPr marL="514350" indent="-514350" algn="r" rtl="1">
              <a:buFont typeface="+mj-lt"/>
              <a:buAutoNum type="arabicPeriod" startAt="3"/>
            </a:pPr>
            <a:r>
              <a:rPr lang="ar-SA" b="1" dirty="0" smtClean="0">
                <a:solidFill>
                  <a:schemeClr val="tx2"/>
                </a:solidFill>
              </a:rPr>
              <a:t>سعر صرف العملات:</a:t>
            </a:r>
          </a:p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dirty="0" smtClean="0"/>
              <a:t>         ارتفاع سعر صرف عملة دولة ما يؤدي لارتفاع أسعار منتجاتها و بالتالي انخفاض الطلب على منتجاتها و انخفاض صادراتها و من ثم انخفاض صافي الصادرات. و العكس صحيح.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39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24331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348290" y="629226"/>
            <a:ext cx="4104455" cy="696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0" y="4581128"/>
            <a:ext cx="100811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A" sz="2400" b="1" dirty="0" smtClean="0">
                <a:solidFill>
                  <a:schemeClr val="tx2"/>
                </a:solidFill>
              </a:rPr>
              <a:t>الادخار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86512" y="2500306"/>
            <a:ext cx="100811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A" sz="2400" b="1" dirty="0" smtClean="0">
                <a:solidFill>
                  <a:srgbClr val="FF0000"/>
                </a:solidFill>
              </a:rPr>
              <a:t>الدخل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15074" y="4714884"/>
            <a:ext cx="115098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A" sz="2400" b="1" dirty="0" smtClean="0"/>
              <a:t>الاستهلاك</a:t>
            </a:r>
            <a:endParaRPr lang="en-GB" sz="2400" b="1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21519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 smtClean="0"/>
              <a:t>الخلاصة: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يتكون الطلب الكلي من الانفاق الاستهلاكي الخاص (</a:t>
            </a:r>
            <a:r>
              <a:rPr lang="en-US" dirty="0" smtClean="0"/>
              <a:t>C</a:t>
            </a:r>
            <a:r>
              <a:rPr lang="ar-SA" dirty="0" smtClean="0"/>
              <a:t>)، الانفاق الاستثماري (</a:t>
            </a:r>
            <a:r>
              <a:rPr lang="en-US" dirty="0" smtClean="0"/>
              <a:t>I</a:t>
            </a:r>
            <a:r>
              <a:rPr lang="ar-SA" dirty="0" smtClean="0"/>
              <a:t>)، الانفاق الحكومي (</a:t>
            </a:r>
            <a:r>
              <a:rPr lang="en-US" dirty="0" smtClean="0"/>
              <a:t>G</a:t>
            </a:r>
            <a:r>
              <a:rPr lang="ar-SA" dirty="0" smtClean="0"/>
              <a:t>) و صافي الصادرات (</a:t>
            </a:r>
            <a:r>
              <a:rPr lang="en-US" dirty="0" smtClean="0"/>
              <a:t>X-M</a:t>
            </a:r>
            <a:r>
              <a:rPr lang="ar-SA" dirty="0" smtClean="0"/>
              <a:t>).</a:t>
            </a:r>
          </a:p>
          <a:p>
            <a:pPr algn="r" rtl="1"/>
            <a:r>
              <a:rPr lang="ar-SA" dirty="0" smtClean="0"/>
              <a:t>الدخل المتاح يتوزع ما بين الاستهلاك و الادخار. لكل من الاستهلاك و الادخار متغير تلقائي مستقل عن الدخل و ميل حدي و ميل متوسط مرتبطان بالدخل.</a:t>
            </a:r>
          </a:p>
          <a:p>
            <a:pPr algn="r" rtl="1"/>
            <a:r>
              <a:rPr lang="ar-SA" dirty="0" smtClean="0"/>
              <a:t>حجم الاستثمار يعتمد عكسياً على سعر الفائدة ويتكون من استثمار تلقائي و استثمار تبعي.</a:t>
            </a:r>
          </a:p>
          <a:p>
            <a:pPr algn="r" rtl="1"/>
            <a:r>
              <a:rPr lang="ar-SA" dirty="0" smtClean="0"/>
              <a:t>يعتمد الميزان التجاري على عدة عوامل منها الدخل القومي، فروقات الأسعار العالمية و سعر صرف العملات.</a:t>
            </a:r>
          </a:p>
          <a:p>
            <a:pPr algn="r" rtl="1"/>
            <a:endParaRPr lang="ar-SA" dirty="0" smtClean="0"/>
          </a:p>
          <a:p>
            <a:pPr algn="r" rt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40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430016"/>
            <a:ext cx="8229600" cy="1143000"/>
          </a:xfrm>
        </p:spPr>
        <p:txBody>
          <a:bodyPr/>
          <a:lstStyle/>
          <a:p>
            <a:pPr algn="ctr" rtl="1"/>
            <a:r>
              <a:rPr lang="ar-SA" b="1" dirty="0" smtClean="0"/>
              <a:t>أسئلة المراجعة ص 108</a:t>
            </a:r>
            <a:endParaRPr lang="en-GB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41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38320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 cstate="print"/>
            <a:stretch>
              <a:fillRect l="-2148" t="-1250" r="-1333" b="-2639"/>
            </a:stretch>
          </a:blipFill>
        </p:spPr>
        <p:txBody>
          <a:bodyPr/>
          <a:lstStyle/>
          <a:p>
            <a:pPr algn="r" rtl="1"/>
            <a:r>
              <a:rPr lang="en-GB">
                <a:noFill/>
              </a:rPr>
              <a:t> 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419872" y="3645024"/>
            <a:ext cx="230425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87403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 cstate="print"/>
            <a:stretch>
              <a:fillRect t="-1528" r="-1333"/>
            </a:stretch>
          </a:blipFill>
        </p:spPr>
        <p:txBody>
          <a:bodyPr/>
          <a:lstStyle/>
          <a:p>
            <a:pPr>
              <a:buNone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347864" y="2348880"/>
            <a:ext cx="2448272" cy="8640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08285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6300192" y="1935480"/>
            <a:ext cx="2664296" cy="4389120"/>
          </a:xfrm>
          <a:blipFill rotWithShape="1">
            <a:blip r:embed="rId2" cstate="print"/>
            <a:stretch>
              <a:fillRect t="-1528" r="-2968"/>
            </a:stretch>
          </a:blipFill>
        </p:spPr>
        <p:txBody>
          <a:bodyPr/>
          <a:lstStyle/>
          <a:p>
            <a:pPr>
              <a:buNone/>
            </a:pPr>
            <a:r>
              <a:rPr lang="en-GB" dirty="0">
                <a:noFill/>
              </a:rPr>
              <a:t> 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7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60772243"/>
              </p:ext>
            </p:extLst>
          </p:nvPr>
        </p:nvGraphicFramePr>
        <p:xfrm>
          <a:off x="179512" y="2239104"/>
          <a:ext cx="5688632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0291"/>
                <a:gridCol w="1426860"/>
                <a:gridCol w="1152464"/>
                <a:gridCol w="969017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الميل الحدي للاستهلاك (</a:t>
                      </a:r>
                      <a:r>
                        <a:rPr lang="en-GB" sz="2400" dirty="0" smtClean="0"/>
                        <a:t>b</a:t>
                      </a:r>
                      <a:r>
                        <a:rPr lang="ar-SA" sz="2400" dirty="0" smtClean="0"/>
                        <a:t>)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الدخل المتاح (</a:t>
                      </a:r>
                      <a:r>
                        <a:rPr lang="en-GB" sz="2400" dirty="0" err="1" smtClean="0"/>
                        <a:t>Y</a:t>
                      </a:r>
                      <a:r>
                        <a:rPr lang="en-GB" sz="1800" dirty="0" err="1" smtClean="0"/>
                        <a:t>d</a:t>
                      </a:r>
                      <a:r>
                        <a:rPr lang="ar-SA" sz="2400" dirty="0" smtClean="0"/>
                        <a:t>)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الاستهلاك (</a:t>
                      </a:r>
                      <a:r>
                        <a:rPr lang="en-GB" sz="2400" dirty="0" smtClean="0"/>
                        <a:t>C</a:t>
                      </a:r>
                      <a:r>
                        <a:rPr lang="ar-SA" sz="2400" dirty="0" smtClean="0"/>
                        <a:t>)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السنة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-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3200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2700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2001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0.75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3600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3000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2002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smtClean="0"/>
                        <a:t>0.75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4000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3300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2003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smtClean="0"/>
                        <a:t>0.75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4400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3600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2004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smtClean="0"/>
                        <a:t>0.75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4800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3900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2005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0.75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5200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4200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2006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Straight Arrow Connector 7"/>
          <p:cNvCxnSpPr>
            <a:endCxn id="3" idx="1"/>
          </p:cNvCxnSpPr>
          <p:nvPr/>
        </p:nvCxnSpPr>
        <p:spPr>
          <a:xfrm flipV="1">
            <a:off x="5796136" y="4130040"/>
            <a:ext cx="504056" cy="19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300192" y="2636912"/>
            <a:ext cx="2520280" cy="28803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67507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83175" y="1201202"/>
            <a:ext cx="4392488" cy="5823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6300192" y="1935480"/>
            <a:ext cx="2664296" cy="4389120"/>
          </a:xfrm>
          <a:blipFill rotWithShape="1">
            <a:blip r:embed="rId3" cstate="print"/>
            <a:stretch>
              <a:fillRect/>
            </a:stretch>
          </a:blipFill>
        </p:spPr>
        <p:txBody>
          <a:bodyPr/>
          <a:lstStyle/>
          <a:p>
            <a:pPr>
              <a:buNone/>
            </a:pPr>
            <a:r>
              <a:rPr lang="en-GB">
                <a:noFill/>
              </a:rPr>
              <a:t> </a:t>
            </a:r>
          </a:p>
        </p:txBody>
      </p:sp>
      <p:cxnSp>
        <p:nvCxnSpPr>
          <p:cNvPr id="8" name="Straight Arrow Connector 7"/>
          <p:cNvCxnSpPr>
            <a:endCxn id="7" idx="1"/>
          </p:cNvCxnSpPr>
          <p:nvPr/>
        </p:nvCxnSpPr>
        <p:spPr>
          <a:xfrm flipV="1">
            <a:off x="4499992" y="4130040"/>
            <a:ext cx="1800200" cy="19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300192" y="2636912"/>
            <a:ext cx="2520280" cy="28803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965054"/>
            <a:ext cx="419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365104"/>
            <a:ext cx="419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89697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b="1" dirty="0"/>
              <a:t>الإنفاق الاستهلاكي (</a:t>
            </a:r>
            <a:r>
              <a:rPr lang="en-GB" b="1" dirty="0"/>
              <a:t>C</a:t>
            </a:r>
            <a:r>
              <a:rPr lang="ar-SA" b="1" dirty="0"/>
              <a:t>):</a:t>
            </a:r>
            <a:endParaRPr lang="en-GB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63EE-A8AD-474D-9FA5-EF52D7DB14FC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02034" y="1138326"/>
            <a:ext cx="3411539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>
            <a:off x="6572264" y="5072074"/>
            <a:ext cx="50405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5857884" y="2928934"/>
            <a:ext cx="50405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2122" y="2040276"/>
            <a:ext cx="3394720" cy="4389120"/>
          </a:xfrm>
        </p:spPr>
        <p:txBody>
          <a:bodyPr>
            <a:normAutofit fontScale="92500" lnSpcReduction="20000"/>
          </a:bodyPr>
          <a:lstStyle/>
          <a:p>
            <a:pPr algn="r" rtl="1"/>
            <a:r>
              <a:rPr lang="ar-SA" b="1" dirty="0" smtClean="0">
                <a:solidFill>
                  <a:schemeClr val="tx2"/>
                </a:solidFill>
              </a:rPr>
              <a:t>نفرق بين:</a:t>
            </a:r>
          </a:p>
          <a:p>
            <a:pPr algn="r" rtl="1">
              <a:buNone/>
            </a:pPr>
            <a:endParaRPr lang="ar-SA" b="1" dirty="0" smtClean="0">
              <a:solidFill>
                <a:schemeClr val="tx2"/>
              </a:solidFill>
            </a:endParaRPr>
          </a:p>
          <a:p>
            <a:pPr marL="514350" indent="-514350" algn="r" rtl="1">
              <a:buFont typeface="+mj-lt"/>
              <a:buAutoNum type="arabicPeriod"/>
            </a:pPr>
            <a:r>
              <a:rPr lang="ar-SA" b="1" dirty="0" smtClean="0">
                <a:solidFill>
                  <a:schemeClr val="tx2"/>
                </a:solidFill>
              </a:rPr>
              <a:t>تغير الدخل المتاح       </a:t>
            </a:r>
            <a:r>
              <a:rPr lang="ar-SA" dirty="0" smtClean="0"/>
              <a:t>التحرك على نفس منحنى الاستهلاك الأصلي (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0</a:t>
            </a:r>
            <a:r>
              <a:rPr lang="ar-SA" dirty="0" smtClean="0"/>
              <a:t>) من نقطة لأخرى.</a:t>
            </a:r>
          </a:p>
          <a:p>
            <a:pPr marL="0" indent="0" algn="r" rtl="1">
              <a:buNone/>
            </a:pPr>
            <a:endParaRPr lang="ar-SA" dirty="0" smtClean="0"/>
          </a:p>
          <a:p>
            <a:pPr marL="514350" indent="-514350" algn="r" rtl="1">
              <a:buFont typeface="+mj-lt"/>
              <a:buAutoNum type="arabicPeriod" startAt="2"/>
            </a:pPr>
            <a:r>
              <a:rPr lang="ar-SA" b="1" dirty="0" smtClean="0">
                <a:solidFill>
                  <a:schemeClr val="tx2"/>
                </a:solidFill>
              </a:rPr>
              <a:t>تغير العوامل الأخرى المؤثرة على الاستهلاك غير الدخل        </a:t>
            </a:r>
            <a:r>
              <a:rPr lang="ar-SA" dirty="0" smtClean="0"/>
              <a:t>منحنى الاستهلاك يتحرك لأعلى أو لأسفل حسب طبيعة العامل المؤثر.</a:t>
            </a:r>
          </a:p>
          <a:p>
            <a:pPr marL="0" indent="0" algn="r" rtl="1">
              <a:buNone/>
            </a:pP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عايشة العجروش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68615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615</TotalTime>
  <Words>2034</Words>
  <Application>Microsoft Office PowerPoint</Application>
  <PresentationFormat>On-screen Show (4:3)</PresentationFormat>
  <Paragraphs>358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Flow</vt:lpstr>
      <vt:lpstr>الفصل الثالث: الدخل و الإنفاق</vt:lpstr>
      <vt:lpstr>مقدمة: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الاستهلاكي (C):</vt:lpstr>
      <vt:lpstr>الإنفاق الاستثماري (I):</vt:lpstr>
      <vt:lpstr>الإنفاق الاستثماري (I):</vt:lpstr>
      <vt:lpstr>الإنفاق الاستثماري (I):</vt:lpstr>
      <vt:lpstr>الإنفاق الاستثماري (I):</vt:lpstr>
      <vt:lpstr>الإنفاق الاستثماري (I):</vt:lpstr>
      <vt:lpstr>الإنفاق الاستثماري (I):</vt:lpstr>
      <vt:lpstr>الإنفاق الاستثماري (I):</vt:lpstr>
      <vt:lpstr>الإنفاق الاستثماري (I):</vt:lpstr>
      <vt:lpstr>الإنفاق الاستثماري (I):</vt:lpstr>
      <vt:lpstr>الإنفاق الاستثماري (I):</vt:lpstr>
      <vt:lpstr>الإنفاق الاستثماري (I):</vt:lpstr>
      <vt:lpstr>الإنفاق الحكومي (G):</vt:lpstr>
      <vt:lpstr>الإنفاق الحكومي (G):</vt:lpstr>
      <vt:lpstr>صافي الصادرات (X - M):</vt:lpstr>
      <vt:lpstr>صافي الصادرات (X - M):</vt:lpstr>
      <vt:lpstr>صافي الصادرات (X - M):</vt:lpstr>
      <vt:lpstr>الخلاصة:</vt:lpstr>
      <vt:lpstr>أسئلة المراجعة ص 108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Bodour</dc:creator>
  <cp:lastModifiedBy>ksu</cp:lastModifiedBy>
  <cp:revision>75</cp:revision>
  <dcterms:created xsi:type="dcterms:W3CDTF">2013-06-19T14:31:03Z</dcterms:created>
  <dcterms:modified xsi:type="dcterms:W3CDTF">2017-02-19T07:03:43Z</dcterms:modified>
</cp:coreProperties>
</file>