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5" d="100"/>
          <a:sy n="75" d="100"/>
        </p:scale>
        <p:origin x="5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10/14/2017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10/14/2017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10/14/2017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10/14/2017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10/14/2017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10/14/2017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10/14/2017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10/14/2017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10/14/2017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10/14/2017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10/14/2017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10/14/2017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المؤسسات الوظائفية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السماسرة والوكلاء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1709504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وظائف الوكلاء بالعمولة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1- وظيفة التخزين</a:t>
            </a:r>
          </a:p>
          <a:p>
            <a:r>
              <a:rPr lang="ar-SA" sz="2800" dirty="0" smtClean="0"/>
              <a:t>2- وظيفة النقل</a:t>
            </a:r>
          </a:p>
          <a:p>
            <a:r>
              <a:rPr lang="ar-SA" sz="2800" dirty="0" smtClean="0"/>
              <a:t>3- وظيفة التمويل</a:t>
            </a:r>
          </a:p>
          <a:p>
            <a:r>
              <a:rPr lang="ar-SA" sz="2800" dirty="0" smtClean="0"/>
              <a:t>4- وظيفة تقديم المعلومات</a:t>
            </a:r>
          </a:p>
          <a:p>
            <a:r>
              <a:rPr lang="ar-SA" sz="2800" dirty="0" smtClean="0"/>
              <a:t>5- وظيفة تجزئة السلع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282957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إدارة وتحفيز وتقييم </a:t>
            </a:r>
            <a:r>
              <a:rPr lang="ar-SA" smtClean="0"/>
              <a:t>السماسرة والوكلاء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5997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أنواع المؤسسات الوظائفية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1- وسطاء وكلاء يقومون بمفاوضات البيع والشراء(السماسرة ,وكلاء البيع, وكلاء المنتج, وكلاء </a:t>
            </a:r>
            <a:r>
              <a:rPr lang="ar-SA" sz="2800" dirty="0" err="1" smtClean="0"/>
              <a:t>الشراء,الوكلاء</a:t>
            </a:r>
            <a:r>
              <a:rPr lang="ar-SA" sz="2800" dirty="0" smtClean="0"/>
              <a:t> بالعمولة, المزادات العلنية, وكلاء الاستيراد والتصدير)</a:t>
            </a:r>
          </a:p>
          <a:p>
            <a:endParaRPr lang="ar-SA" sz="2800" dirty="0"/>
          </a:p>
          <a:p>
            <a:r>
              <a:rPr lang="ar-SA" sz="2800" dirty="0" smtClean="0"/>
              <a:t>2- وسطاء وكلاء يقومون بوظائف تسويقية أخرى غير البيع والشراء (وكلاء الدعاية والاعلان, وكلاء التمويل, وكلاء التخزين, وكلاء النقل, وكلاء تحمل الاخطار, وكلاء جمع المعلومات)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037964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النوع الأول : وسطاء وكلاء يقومون بمفاوضات البيع والشراء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b="1" dirty="0" smtClean="0"/>
              <a:t>ويتم تقسيمهم الى نوعين على أساس حيازة السلع موضع التعامل:</a:t>
            </a:r>
          </a:p>
          <a:p>
            <a:endParaRPr lang="ar-SA" sz="2400" dirty="0" smtClean="0"/>
          </a:p>
          <a:p>
            <a:r>
              <a:rPr lang="ar-SA" sz="2400" dirty="0" smtClean="0"/>
              <a:t>أ. </a:t>
            </a:r>
            <a:r>
              <a:rPr lang="ar-SA" sz="2800" dirty="0" smtClean="0"/>
              <a:t>الوكلاء السماسرة: يقومون بالتفاوض دون أن تكون السلع في حيازتهم </a:t>
            </a:r>
          </a:p>
          <a:p>
            <a:endParaRPr lang="ar-SA" sz="2800" dirty="0" smtClean="0"/>
          </a:p>
          <a:p>
            <a:r>
              <a:rPr lang="ar-SA" sz="2800" dirty="0" smtClean="0"/>
              <a:t>ب. الوكلاء بالعمولة: تكون السلع في حيازتهم بالكامل ويحتفظون بها كأمانه لحين ابرام العقد.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07914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أ. أنواع الوكلاء السماسرة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dirty="0" smtClean="0"/>
              <a:t>1- السمسار: يقوم بعمليات البيع والشراء لصالح موكله (مع عدم الحيازة) ويحصل على عمولة متفق عليها بمجرد توقيع العقد, وله أربعة أنواع:</a:t>
            </a:r>
          </a:p>
          <a:p>
            <a:pPr marL="0" indent="0">
              <a:buNone/>
            </a:pPr>
            <a:endParaRPr lang="ar-SA" sz="28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394919"/>
              </p:ext>
            </p:extLst>
          </p:nvPr>
        </p:nvGraphicFramePr>
        <p:xfrm>
          <a:off x="2374900" y="2730500"/>
          <a:ext cx="8128000" cy="34747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4064000"/>
                <a:gridCol w="4064000"/>
              </a:tblGrid>
              <a:tr h="164465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1- السمسار الحر:</a:t>
                      </a:r>
                    </a:p>
                    <a:p>
                      <a:pPr rtl="1"/>
                      <a:r>
                        <a:rPr lang="ar-SA" dirty="0" smtClean="0"/>
                        <a:t>علاقة غير دائمه</a:t>
                      </a:r>
                    </a:p>
                    <a:p>
                      <a:pPr rtl="1"/>
                      <a:r>
                        <a:rPr lang="ar-SA" dirty="0" smtClean="0"/>
                        <a:t>عمولة منخفضة</a:t>
                      </a:r>
                    </a:p>
                    <a:p>
                      <a:pPr rtl="1"/>
                      <a:r>
                        <a:rPr lang="ar-SA" dirty="0" smtClean="0"/>
                        <a:t>منطقة غير محدودة</a:t>
                      </a:r>
                    </a:p>
                    <a:p>
                      <a:pPr rtl="1"/>
                      <a:r>
                        <a:rPr lang="ar-SA" dirty="0" smtClean="0"/>
                        <a:t>ليس له سلطة في تحديد</a:t>
                      </a:r>
                      <a:r>
                        <a:rPr lang="ar-SA" baseline="0" dirty="0" smtClean="0"/>
                        <a:t> السعر وشروط البيع</a:t>
                      </a:r>
                    </a:p>
                    <a:p>
                      <a:pPr rtl="1"/>
                      <a:r>
                        <a:rPr lang="ar-SA" baseline="0" dirty="0" smtClean="0"/>
                        <a:t>الوظائف: بيع وشراء فقط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2- وكيل بيع:</a:t>
                      </a:r>
                    </a:p>
                    <a:p>
                      <a:pPr rtl="1"/>
                      <a:r>
                        <a:rPr lang="ar-SA" dirty="0" smtClean="0"/>
                        <a:t>علاقة طويلة الاجل</a:t>
                      </a:r>
                    </a:p>
                    <a:p>
                      <a:pPr rtl="1"/>
                      <a:r>
                        <a:rPr lang="ar-SA" dirty="0" smtClean="0"/>
                        <a:t>عمولة تختلف حسب الخدمات</a:t>
                      </a:r>
                      <a:r>
                        <a:rPr lang="ar-SA" baseline="0" dirty="0" smtClean="0"/>
                        <a:t> المقدمة للوكيل</a:t>
                      </a:r>
                    </a:p>
                    <a:p>
                      <a:pPr rtl="1"/>
                      <a:r>
                        <a:rPr lang="ar-SA" baseline="0" dirty="0" smtClean="0"/>
                        <a:t>منطقة غير محدودة</a:t>
                      </a:r>
                    </a:p>
                    <a:p>
                      <a:pPr rtl="1"/>
                      <a:r>
                        <a:rPr lang="ar-SA" baseline="0" dirty="0" smtClean="0"/>
                        <a:t>سلطة كبيرة لتحديد </a:t>
                      </a:r>
                      <a:r>
                        <a:rPr lang="ar-SA" baseline="0" dirty="0" err="1" smtClean="0"/>
                        <a:t>الاسعاروشروط</a:t>
                      </a:r>
                      <a:r>
                        <a:rPr lang="ar-SA" baseline="0" dirty="0" smtClean="0"/>
                        <a:t> البيع</a:t>
                      </a:r>
                      <a:endParaRPr lang="ar-SA" dirty="0" smtClean="0"/>
                    </a:p>
                    <a:p>
                      <a:pPr rtl="1"/>
                      <a:r>
                        <a:rPr lang="ar-SA" dirty="0" smtClean="0"/>
                        <a:t>الوظائف: بيع + وظائف تسويقية</a:t>
                      </a:r>
                      <a:endParaRPr lang="ar-SA" dirty="0"/>
                    </a:p>
                  </a:txBody>
                  <a:tcPr/>
                </a:tc>
              </a:tr>
              <a:tr h="164465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3- وكيل منتج</a:t>
                      </a:r>
                    </a:p>
                    <a:p>
                      <a:pPr rtl="1"/>
                      <a:r>
                        <a:rPr lang="ar-SA" dirty="0" smtClean="0"/>
                        <a:t>علاقة طويلة الأجل</a:t>
                      </a:r>
                    </a:p>
                    <a:p>
                      <a:pPr rtl="1"/>
                      <a:r>
                        <a:rPr lang="ar-SA" dirty="0" smtClean="0"/>
                        <a:t>عمولة</a:t>
                      </a:r>
                      <a:r>
                        <a:rPr lang="ar-SA" baseline="0" dirty="0" smtClean="0"/>
                        <a:t> (اقل من وكيل البيع)</a:t>
                      </a:r>
                    </a:p>
                    <a:p>
                      <a:pPr rtl="1"/>
                      <a:r>
                        <a:rPr lang="ar-SA" baseline="0" dirty="0" smtClean="0"/>
                        <a:t>منطقة جغرافية محدودة</a:t>
                      </a:r>
                    </a:p>
                    <a:p>
                      <a:pPr rtl="1"/>
                      <a:r>
                        <a:rPr lang="ar-SA" baseline="0" dirty="0" smtClean="0"/>
                        <a:t>سلطة محدودة لتحديد الأسعار وشروط البيع</a:t>
                      </a:r>
                    </a:p>
                    <a:p>
                      <a:pPr rtl="1"/>
                      <a:r>
                        <a:rPr lang="ar-SA" baseline="0" dirty="0" smtClean="0"/>
                        <a:t>الوظائف: بيع+ خدمات تسويقية محدودة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4-</a:t>
                      </a:r>
                      <a:r>
                        <a:rPr lang="ar-SA" baseline="0" dirty="0" smtClean="0"/>
                        <a:t> وكيل الشراء:</a:t>
                      </a:r>
                    </a:p>
                    <a:p>
                      <a:pPr rtl="1"/>
                      <a:r>
                        <a:rPr lang="ar-SA" dirty="0" smtClean="0"/>
                        <a:t>علاقة طويلة الاجل</a:t>
                      </a:r>
                    </a:p>
                    <a:p>
                      <a:pPr rtl="1"/>
                      <a:r>
                        <a:rPr lang="ar-SA" dirty="0" smtClean="0"/>
                        <a:t>عمولة او راتب شهري</a:t>
                      </a:r>
                    </a:p>
                    <a:p>
                      <a:pPr rtl="1"/>
                      <a:r>
                        <a:rPr lang="ar-SA" dirty="0" err="1" smtClean="0"/>
                        <a:t>الوظائف:شراء</a:t>
                      </a:r>
                      <a:r>
                        <a:rPr lang="ar-SA" dirty="0" smtClean="0"/>
                        <a:t>+ وظائف تسويقية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76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تابع أنواع الوكلاء السماسرة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2- وكلاء البيع بالمزاد: يقومون </a:t>
            </a:r>
            <a:r>
              <a:rPr lang="ar-SA" sz="2800" dirty="0"/>
              <a:t>ببيع السلع لحساب المنتج و ذلك بعرض السلع للبيع من خلال </a:t>
            </a:r>
            <a:r>
              <a:rPr lang="ar-SA" sz="2800" dirty="0" err="1"/>
              <a:t>المزايده</a:t>
            </a:r>
            <a:r>
              <a:rPr lang="ar-SA" sz="2800" dirty="0"/>
              <a:t> و يحصل الوكيل على عموله عاده تكون بنسبه </a:t>
            </a:r>
            <a:r>
              <a:rPr lang="ar-SA" sz="2800" dirty="0" err="1"/>
              <a:t>مئويه</a:t>
            </a:r>
            <a:r>
              <a:rPr lang="ar-SA" sz="2800" dirty="0"/>
              <a:t> من قيمه المبيعات و يمكن التعامل مع اي منتج يرغب في بيع سلعته بهذه </a:t>
            </a:r>
            <a:r>
              <a:rPr lang="ar-SA" sz="2800" dirty="0" err="1"/>
              <a:t>الطريقه</a:t>
            </a:r>
            <a:r>
              <a:rPr lang="ar-SA" sz="2800" dirty="0"/>
              <a:t> و تنتشر هذه </a:t>
            </a:r>
            <a:r>
              <a:rPr lang="ar-SA" sz="2800" dirty="0" err="1"/>
              <a:t>الطيقه</a:t>
            </a:r>
            <a:r>
              <a:rPr lang="ar-SA" sz="2800" dirty="0"/>
              <a:t> في يبع الاثاث و التحف </a:t>
            </a:r>
            <a:r>
              <a:rPr lang="ar-SA" sz="2800" dirty="0" err="1"/>
              <a:t>الفنيه</a:t>
            </a:r>
            <a:r>
              <a:rPr lang="ar-SA" sz="2800" dirty="0"/>
              <a:t> و الفواكه و </a:t>
            </a:r>
            <a:r>
              <a:rPr lang="ar-SA" sz="2800" dirty="0" smtClean="0"/>
              <a:t>غيرها (مزاد منظم , مزاد غير منظم)</a:t>
            </a:r>
          </a:p>
          <a:p>
            <a:endParaRPr lang="ar-SA" sz="2800" dirty="0"/>
          </a:p>
          <a:p>
            <a:r>
              <a:rPr lang="ar-SA" sz="2800" dirty="0" smtClean="0"/>
              <a:t>3- وكلاء الاستيراد والتصدير: يشمل أي نوع من أنواع الوكلاء السماسرة بشرط:</a:t>
            </a:r>
          </a:p>
          <a:p>
            <a:pPr algn="ctr"/>
            <a:r>
              <a:rPr lang="ar-SA" sz="2800" dirty="0" smtClean="0"/>
              <a:t>- يتعامل مع طرفين (مصدر , مستورد)</a:t>
            </a:r>
          </a:p>
          <a:p>
            <a:pPr algn="ctr"/>
            <a:r>
              <a:rPr lang="ar-SA" sz="2800" dirty="0" smtClean="0"/>
              <a:t>- يتعامل بالتجارة الخارجية وليس الداخلية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624556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الوظائف الأساسية للوكلاء السماسرة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1- وظيفة البيع</a:t>
            </a:r>
          </a:p>
          <a:p>
            <a:r>
              <a:rPr lang="ar-SA" sz="2800" dirty="0" smtClean="0"/>
              <a:t>2- وظيفة تقديم المعلومات</a:t>
            </a:r>
          </a:p>
          <a:p>
            <a:r>
              <a:rPr lang="ar-SA" sz="2800" dirty="0" smtClean="0"/>
              <a:t>3- وظيفة التمويل</a:t>
            </a:r>
          </a:p>
          <a:p>
            <a:r>
              <a:rPr lang="ar-SA" sz="2800" dirty="0" smtClean="0"/>
              <a:t>4- وظيفة الشراء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043633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ضمانات لنجاح عمل الوكلاء السماسرة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2- ضمانات مادية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/>
              <a:t>- الإمكانيات المالية</a:t>
            </a:r>
          </a:p>
          <a:p>
            <a:r>
              <a:rPr lang="ar-SA" dirty="0" smtClean="0"/>
              <a:t>- الخبرة السوقية</a:t>
            </a:r>
          </a:p>
          <a:p>
            <a:r>
              <a:rPr lang="ar-SA" dirty="0" smtClean="0"/>
              <a:t>- تنظيم العمل والموقع</a:t>
            </a:r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1- ضمانات شخصية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 smtClean="0"/>
              <a:t>- القدرة والرغبة في العمل</a:t>
            </a:r>
          </a:p>
          <a:p>
            <a:r>
              <a:rPr lang="ar-SA" dirty="0" smtClean="0"/>
              <a:t>- قوة الشخصية والقدرة على الاقناع</a:t>
            </a:r>
          </a:p>
          <a:p>
            <a:r>
              <a:rPr lang="ar-SA" dirty="0" smtClean="0"/>
              <a:t>- الحنكة والقدرة على التفاوض</a:t>
            </a:r>
          </a:p>
          <a:p>
            <a:r>
              <a:rPr lang="ar-SA" dirty="0" smtClean="0"/>
              <a:t>الخبرة والمهارة في البيع والشراء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30048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الانتقادات الموجهة لعمل السماسرة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7280" y="2717800"/>
            <a:ext cx="10058400" cy="3151294"/>
          </a:xfrm>
        </p:spPr>
        <p:txBody>
          <a:bodyPr>
            <a:normAutofit/>
          </a:bodyPr>
          <a:lstStyle/>
          <a:p>
            <a:r>
              <a:rPr lang="ar-SA" sz="3200" dirty="0" smtClean="0"/>
              <a:t>ناقشي مع زميلاتك أهم الجوانب السلبية </a:t>
            </a:r>
            <a:r>
              <a:rPr lang="ar-SA" sz="3200" dirty="0" err="1" smtClean="0"/>
              <a:t>الناتجه</a:t>
            </a:r>
            <a:r>
              <a:rPr lang="ar-SA" sz="3200" dirty="0" smtClean="0"/>
              <a:t> عن التعامل مع السماسرة.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383325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ب. الوكلاء بالعمولة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- يتميز بحيازته للسلع موضع التعامل</a:t>
            </a:r>
          </a:p>
          <a:p>
            <a:r>
              <a:rPr lang="ar-SA" sz="2800" dirty="0" smtClean="0"/>
              <a:t>- يقوم بالعمليات لحساب الغير ولكن تحت اسمه التجاري الخاص</a:t>
            </a:r>
          </a:p>
          <a:p>
            <a:r>
              <a:rPr lang="ar-SA" sz="2800" dirty="0" smtClean="0"/>
              <a:t>- يمثل البائع فقط</a:t>
            </a:r>
          </a:p>
          <a:p>
            <a:r>
              <a:rPr lang="ar-SA" sz="2800" dirty="0" smtClean="0"/>
              <a:t>- ليس بحاجه لأذن مسبق من الوكيل قبل بيع السلعة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178851238"/>
      </p:ext>
    </p:extLst>
  </p:cSld>
  <p:clrMapOvr>
    <a:masterClrMapping/>
  </p:clrMapOvr>
</p:sld>
</file>

<file path=ppt/theme/theme1.xml><?xml version="1.0" encoding="utf-8"?>
<a:theme xmlns:a="http://schemas.openxmlformats.org/drawingml/2006/main" name="أثر رجعي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234</TotalTime>
  <Words>473</Words>
  <Application>Microsoft Office PowerPoint</Application>
  <PresentationFormat>ملء الشاشة</PresentationFormat>
  <Paragraphs>71</Paragraphs>
  <Slides>11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أثر رجعي</vt:lpstr>
      <vt:lpstr>المؤسسات الوظائفية</vt:lpstr>
      <vt:lpstr>أنواع المؤسسات الوظائفية</vt:lpstr>
      <vt:lpstr>النوع الأول : وسطاء وكلاء يقومون بمفاوضات البيع والشراء</vt:lpstr>
      <vt:lpstr>أ. أنواع الوكلاء السماسرة</vt:lpstr>
      <vt:lpstr>تابع أنواع الوكلاء السماسرة </vt:lpstr>
      <vt:lpstr>الوظائف الأساسية للوكلاء السماسرة</vt:lpstr>
      <vt:lpstr>ضمانات لنجاح عمل الوكلاء السماسرة</vt:lpstr>
      <vt:lpstr>الانتقادات الموجهة لعمل السماسرة</vt:lpstr>
      <vt:lpstr>ب. الوكلاء بالعمولة</vt:lpstr>
      <vt:lpstr>وظائف الوكلاء بالعمولة</vt:lpstr>
      <vt:lpstr>إدارة وتحفيز وتقييم السماسرة والوكلاء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المؤسسات الوظائفية</dc:title>
  <dc:creator>user</dc:creator>
  <cp:lastModifiedBy>user</cp:lastModifiedBy>
  <cp:revision>12</cp:revision>
  <dcterms:created xsi:type="dcterms:W3CDTF">2017-10-14T12:35:25Z</dcterms:created>
  <dcterms:modified xsi:type="dcterms:W3CDTF">2017-10-14T16:30:22Z</dcterms:modified>
</cp:coreProperties>
</file>