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302" r:id="rId2"/>
    <p:sldId id="309" r:id="rId3"/>
    <p:sldId id="311" r:id="rId4"/>
    <p:sldId id="310" r:id="rId5"/>
    <p:sldId id="304" r:id="rId6"/>
    <p:sldId id="305" r:id="rId7"/>
    <p:sldId id="306" r:id="rId8"/>
    <p:sldId id="307" r:id="rId9"/>
    <p:sldId id="308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04/01/1438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04/01/1438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04/01/1438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04/01/1438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04/01/1438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04/01/1438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04/01/1438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04/01/1438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04/01/1438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04/01/1438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04/01/1438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5000"/>
                <a:satMod val="180000"/>
              </a:schemeClr>
            </a:gs>
            <a:gs pos="100000">
              <a:schemeClr val="accent3">
                <a:lumMod val="41000"/>
                <a:lumOff val="59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7686EC9-75EE-44E5-8F64-AC02FE73887A}" type="datetimeFigureOut">
              <a:rPr lang="ar-SA" smtClean="0"/>
              <a:t>04/01/1438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340142"/>
            <a:ext cx="915319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2411" y="1212144"/>
            <a:ext cx="7772400" cy="1468760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ar-SA" b="1" dirty="0" smtClean="0">
                <a:latin typeface="Times New Roman" pitchFamily="18" charset="0"/>
                <a:cs typeface="Times New Roman" pitchFamily="18" charset="0"/>
              </a:rPr>
              <a:t>الأنظمة الاقتصادية وتحليلها للمشكلة الاقتصادية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547664" y="2680904"/>
            <a:ext cx="5721895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4000" b="1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الفصل الثالث</a:t>
            </a:r>
            <a:endParaRPr lang="ar-SA" sz="4000" b="1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830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loud 9"/>
          <p:cNvSpPr/>
          <p:nvPr/>
        </p:nvSpPr>
        <p:spPr>
          <a:xfrm>
            <a:off x="4788024" y="1375426"/>
            <a:ext cx="3456384" cy="2341606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أولاً: مقارنة بين النظام الرأسمالي الحر و النظام الشيوعي</a:t>
            </a:r>
            <a:endParaRPr lang="ar-SA" sz="2400" b="1" dirty="0"/>
          </a:p>
        </p:txBody>
      </p:sp>
      <p:sp>
        <p:nvSpPr>
          <p:cNvPr id="11" name="Cloud 10"/>
          <p:cNvSpPr/>
          <p:nvPr/>
        </p:nvSpPr>
        <p:spPr>
          <a:xfrm>
            <a:off x="827584" y="3573016"/>
            <a:ext cx="3456384" cy="177334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ثانياً: كيف نقيم أداء الاقتصاد؟</a:t>
            </a:r>
            <a:endParaRPr lang="ar-SA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500" y="0"/>
            <a:ext cx="3600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1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45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588856"/>
              </p:ext>
            </p:extLst>
          </p:nvPr>
        </p:nvGraphicFramePr>
        <p:xfrm>
          <a:off x="457200" y="1722826"/>
          <a:ext cx="8229600" cy="4095085"/>
        </p:xfrm>
        <a:graphic>
          <a:graphicData uri="http://schemas.openxmlformats.org/drawingml/2006/table">
            <a:tbl>
              <a:tblPr rtl="1">
                <a:tableStyleId>{5940675A-B579-460E-94D1-54222C63F5DA}</a:tableStyleId>
              </a:tblPr>
              <a:tblGrid>
                <a:gridCol w="2130523"/>
                <a:gridCol w="3645242"/>
                <a:gridCol w="2453835"/>
              </a:tblGrid>
              <a:tr h="71887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chemeClr val="bg1"/>
                          </a:solidFill>
                          <a:effectLst/>
                        </a:rPr>
                        <a:t>النظام الرأسمالي </a:t>
                      </a:r>
                      <a:r>
                        <a:rPr lang="ar-SA" sz="2400" b="1" dirty="0" smtClean="0">
                          <a:solidFill>
                            <a:schemeClr val="bg1"/>
                          </a:solidFill>
                          <a:effectLst/>
                        </a:rPr>
                        <a:t>الحر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(آدم سميث)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chemeClr val="bg1"/>
                          </a:solidFill>
                          <a:effectLst/>
                        </a:rPr>
                        <a:t>النظام </a:t>
                      </a:r>
                      <a:r>
                        <a:rPr lang="ar-SA" sz="2400" b="1" dirty="0" smtClean="0">
                          <a:solidFill>
                            <a:schemeClr val="bg1"/>
                          </a:solidFill>
                          <a:effectLst/>
                        </a:rPr>
                        <a:t>الاشتراكي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(كارل ماركس)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>
                    <a:solidFill>
                      <a:schemeClr val="accent1"/>
                    </a:solidFill>
                  </a:tcPr>
                </a:tc>
              </a:tr>
              <a:tr h="97283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ملكية موارد الانتاج</a:t>
                      </a:r>
                      <a:endParaRPr lang="en-US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خاصة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(الفرد</a:t>
                      </a:r>
                      <a:r>
                        <a:rPr lang="ar-SA" sz="1800" b="1" dirty="0">
                          <a:effectLst/>
                        </a:rPr>
                        <a:t>)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عامة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(الدولة</a:t>
                      </a:r>
                      <a:r>
                        <a:rPr lang="ar-SA" sz="1800" b="1" dirty="0">
                          <a:effectLst/>
                        </a:rPr>
                        <a:t>)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/>
                </a:tc>
              </a:tr>
              <a:tr h="163297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الدافع المحرك</a:t>
                      </a:r>
                      <a:endParaRPr lang="en-US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effectLst/>
                        </a:rPr>
                        <a:t>يسيطر دافع تحقيق المصلحة </a:t>
                      </a:r>
                      <a:r>
                        <a:rPr lang="ar-SA" sz="1800" b="1" dirty="0" smtClean="0">
                          <a:effectLst/>
                        </a:rPr>
                        <a:t>الخاصة</a:t>
                      </a: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(اليد الخفية) لأدم سميث</a:t>
                      </a:r>
                      <a:endParaRPr lang="en-US" sz="1800" b="1" dirty="0"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b="0" dirty="0" smtClean="0">
                          <a:effectLst/>
                        </a:rPr>
                        <a:t>المنتــج </a:t>
                      </a:r>
                      <a:r>
                        <a:rPr lang="ar-SA" sz="1800" b="0" dirty="0" smtClean="0">
                          <a:effectLst/>
                          <a:sym typeface="Wingdings" panose="05000000000000000000" pitchFamily="2" charset="2"/>
                        </a:rPr>
                        <a:t> </a:t>
                      </a:r>
                      <a:r>
                        <a:rPr lang="ar-SA" sz="1800" b="0" dirty="0" smtClean="0">
                          <a:effectLst/>
                        </a:rPr>
                        <a:t>أقصى ربـح</a:t>
                      </a:r>
                      <a:endParaRPr lang="en-US" sz="1800" b="0" dirty="0"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والمستهلك </a:t>
                      </a:r>
                      <a:r>
                        <a:rPr lang="ar-SA" sz="1800" b="0" dirty="0" smtClean="0">
                          <a:effectLst/>
                          <a:sym typeface="Wingdings" panose="05000000000000000000" pitchFamily="2" charset="2"/>
                        </a:rPr>
                        <a:t> </a:t>
                      </a:r>
                      <a:r>
                        <a:rPr lang="ar-SA" sz="1800" b="0" dirty="0" smtClean="0">
                          <a:effectLst/>
                        </a:rPr>
                        <a:t>أقصى إشباع</a:t>
                      </a:r>
                      <a:endParaRPr lang="en-US" sz="1800" b="0" dirty="0"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والعـامـل </a:t>
                      </a:r>
                      <a:r>
                        <a:rPr lang="ar-SA" sz="1800" b="0" dirty="0" smtClean="0">
                          <a:effectLst/>
                          <a:sym typeface="Wingdings" panose="05000000000000000000" pitchFamily="2" charset="2"/>
                        </a:rPr>
                        <a:t> </a:t>
                      </a:r>
                      <a:r>
                        <a:rPr lang="ar-SA" sz="1800" b="0" dirty="0" smtClean="0">
                          <a:effectLst/>
                        </a:rPr>
                        <a:t>أقصى أجر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effectLst/>
                        </a:rPr>
                        <a:t>دافع تحقيق المصلحة العامة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/>
                </a:tc>
              </a:tr>
              <a:tr h="75775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الدور الأساسي</a:t>
                      </a:r>
                      <a:endParaRPr lang="en-US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effectLst/>
                        </a:rPr>
                        <a:t>للسوق ونظام الأسعار</a:t>
                      </a:r>
                      <a:endParaRPr lang="en-US" sz="1800" b="1" dirty="0"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effectLst/>
                        </a:rPr>
                        <a:t>(قوى العرض والطلب)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effectLst/>
                        </a:rPr>
                        <a:t>نظام التخطيط المركزي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431540" y="620688"/>
            <a:ext cx="82296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400" b="1" dirty="0" smtClean="0"/>
              <a:t>أولاً:مقارنة النظام </a:t>
            </a:r>
            <a:r>
              <a:rPr lang="ar-SA" sz="4400" b="1" dirty="0"/>
              <a:t>الرأسمالي والنظام الاشتراكي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500" y="0"/>
            <a:ext cx="3600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2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85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7676050"/>
              </p:ext>
            </p:extLst>
          </p:nvPr>
        </p:nvGraphicFramePr>
        <p:xfrm>
          <a:off x="457200" y="1844824"/>
          <a:ext cx="8229600" cy="4226454"/>
        </p:xfrm>
        <a:graphic>
          <a:graphicData uri="http://schemas.openxmlformats.org/drawingml/2006/table">
            <a:tbl>
              <a:tblPr rtl="1">
                <a:tableStyleId>{5940675A-B579-460E-94D1-54222C63F5DA}</a:tableStyleId>
              </a:tblPr>
              <a:tblGrid>
                <a:gridCol w="542874"/>
                <a:gridCol w="1587649"/>
                <a:gridCol w="3645242"/>
                <a:gridCol w="2453835"/>
              </a:tblGrid>
              <a:tr h="722564">
                <a:tc grid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chemeClr val="bg1"/>
                          </a:solidFill>
                          <a:effectLst/>
                        </a:rPr>
                        <a:t>النظام الرأسمالي الحر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chemeClr val="bg1"/>
                          </a:solidFill>
                          <a:effectLst/>
                        </a:rPr>
                        <a:t>النظام </a:t>
                      </a:r>
                      <a:r>
                        <a:rPr lang="ar-SA" sz="2400" b="1" dirty="0" smtClean="0">
                          <a:solidFill>
                            <a:schemeClr val="bg1"/>
                          </a:solidFill>
                          <a:effectLst/>
                        </a:rPr>
                        <a:t>الاشتراكي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>
                    <a:solidFill>
                      <a:schemeClr val="accent1"/>
                    </a:solidFill>
                  </a:tcPr>
                </a:tc>
              </a:tr>
              <a:tr h="867244">
                <a:tc rowSpan="3">
                  <a:txBody>
                    <a:bodyPr/>
                    <a:lstStyle/>
                    <a:p>
                      <a:pPr marL="71755" marR="71755"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كيف يجيب على الأسئلة؟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Mudir MT"/>
                      </a:endParaRPr>
                    </a:p>
                  </a:txBody>
                  <a:tcPr marL="53292" marR="53292" marT="0" marB="0" vert="vert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u="sng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ماذا ننتج؟</a:t>
                      </a:r>
                      <a:endParaRPr lang="en-US" sz="2000" b="1" u="sng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Mudir MT"/>
                      </a:endParaRPr>
                    </a:p>
                  </a:txBody>
                  <a:tcPr marL="53292" marR="53292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effectLst/>
                        </a:rPr>
                        <a:t>تحددها رغبات المستهلكين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3292" marR="53292" marT="0" marB="0" anchor="ctr"/>
                </a:tc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effectLst/>
                        </a:rPr>
                        <a:t>الدولـــــــــة</a:t>
                      </a:r>
                      <a:endParaRPr lang="en-US" sz="1800" b="1" dirty="0">
                        <a:effectLst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effectLst/>
                        </a:rPr>
                        <a:t>هي التي </a:t>
                      </a:r>
                      <a:r>
                        <a:rPr lang="ar-SA" sz="1800" b="1" dirty="0" smtClean="0">
                          <a:effectLst/>
                        </a:rPr>
                        <a:t>تحدد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(</a:t>
                      </a:r>
                      <a:r>
                        <a:rPr lang="ar-SA" sz="1800" b="1" dirty="0">
                          <a:effectLst/>
                        </a:rPr>
                        <a:t>ماذا </a:t>
                      </a:r>
                      <a:r>
                        <a:rPr lang="ar-SA" sz="1800" b="1" dirty="0" smtClean="0">
                          <a:effectLst/>
                        </a:rPr>
                        <a:t>-وكيف -ولمن </a:t>
                      </a:r>
                      <a:r>
                        <a:rPr lang="ar-SA" sz="1800" b="1" dirty="0">
                          <a:effectLst/>
                        </a:rPr>
                        <a:t>ننتج)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3292" marR="53292" marT="0" marB="0"/>
                </a:tc>
              </a:tr>
              <a:tr h="142325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u="sng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كيف ننتج؟</a:t>
                      </a:r>
                      <a:endParaRPr lang="en-US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effectLst/>
                        </a:rPr>
                        <a:t> </a:t>
                      </a:r>
                      <a:r>
                        <a:rPr lang="ar-SA" sz="1800" b="1" dirty="0" smtClean="0">
                          <a:effectLst/>
                        </a:rPr>
                        <a:t>عن </a:t>
                      </a:r>
                      <a:r>
                        <a:rPr lang="ar-SA" sz="1800" b="1" dirty="0">
                          <a:effectLst/>
                        </a:rPr>
                        <a:t>طريق المنافسة الكاملة</a:t>
                      </a:r>
                      <a:endParaRPr lang="en-US" sz="1800" b="1" dirty="0"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effectLst/>
                        </a:rPr>
                        <a:t>كل منتج يسعى لزيادة أرباحه وتخفيض تكاليفه</a:t>
                      </a:r>
                      <a:endParaRPr lang="en-US" sz="1800" b="1" dirty="0"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effectLst/>
                        </a:rPr>
                        <a:t>مما يؤدي إلى اختيار أفضل طرق الإنتاج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21339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u="sng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لمن ننتج؟</a:t>
                      </a:r>
                      <a:endParaRPr lang="en-US" sz="2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effectLst/>
                        </a:rPr>
                        <a:t>المورد يحصل على قدر إسهامه</a:t>
                      </a:r>
                      <a:endParaRPr lang="en-US" sz="1800" b="1" dirty="0">
                        <a:effectLst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effectLst/>
                        </a:rPr>
                        <a:t>يوزع الإنتاج على من لديه القدرة الشرائية للحصول على هذه الخدمة أو السلعة المنتجة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3292" marR="53292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effectLst/>
                        </a:rPr>
                        <a:t>التوزيع بمقدار العمل المبذول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3292" marR="53292" marT="0" marB="0"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457200" y="609600"/>
            <a:ext cx="82296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400" b="1" dirty="0" smtClean="0"/>
              <a:t>تابع: النظام </a:t>
            </a:r>
            <a:r>
              <a:rPr lang="ar-SA" sz="4400" b="1" dirty="0"/>
              <a:t>الرأسمالي والنظام الاشتراكي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500" y="0"/>
            <a:ext cx="3600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3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50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b="1" dirty="0" smtClean="0"/>
              <a:t>هناك بعض المعايير المستخدمة لتقييم درجة أداء الاقتصاد منها: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3200" b="1" dirty="0" smtClean="0"/>
              <a:t>معيار النمو الاقتصادي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3200" b="1" dirty="0" smtClean="0"/>
              <a:t>معيار الكفاءة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3200" b="1" dirty="0" smtClean="0"/>
              <a:t>معيار توزيع الدخل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3200" b="1" dirty="0" smtClean="0"/>
              <a:t>معيار الاستقرار</a:t>
            </a:r>
            <a:endParaRPr lang="ar-SA" sz="3200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609600"/>
            <a:ext cx="82296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400" b="1" dirty="0" smtClean="0"/>
              <a:t>ثانياً: معايير تقييم النظام الاقتصادي وسياساته</a:t>
            </a:r>
            <a:endParaRPr lang="ar-SA" sz="4400" b="1" dirty="0"/>
          </a:p>
        </p:txBody>
      </p:sp>
      <p:sp>
        <p:nvSpPr>
          <p:cNvPr id="2" name="Cloud 1"/>
          <p:cNvSpPr/>
          <p:nvPr/>
        </p:nvSpPr>
        <p:spPr>
          <a:xfrm>
            <a:off x="1259632" y="3501008"/>
            <a:ext cx="2664296" cy="1656184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accent1"/>
                </a:solidFill>
              </a:rPr>
              <a:t>المعايير متشابكة وترتبط ببعضها البعض</a:t>
            </a:r>
            <a:endParaRPr lang="ar-SA" sz="2000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500" y="0"/>
            <a:ext cx="3600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4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529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4057"/>
            <a:ext cx="5997352" cy="98173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/>
              <a:t>الزيادة في حجم </a:t>
            </a:r>
            <a:r>
              <a:rPr lang="ar-SA" sz="2800" b="1" u="sng" dirty="0" smtClean="0"/>
              <a:t>الإنتاج</a:t>
            </a:r>
            <a:r>
              <a:rPr lang="ar-SA" sz="2800" b="1" dirty="0" smtClean="0"/>
              <a:t> الكلي الذي يحققه المجتمع.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609600"/>
            <a:ext cx="82296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400" b="1" dirty="0" smtClean="0"/>
              <a:t>1- معيار النمو الاقتصادي</a:t>
            </a:r>
            <a:endParaRPr lang="ar-SA" sz="4400" b="1" dirty="0"/>
          </a:p>
        </p:txBody>
      </p:sp>
      <p:sp>
        <p:nvSpPr>
          <p:cNvPr id="2" name="Left Arrow 1"/>
          <p:cNvSpPr/>
          <p:nvPr/>
        </p:nvSpPr>
        <p:spPr>
          <a:xfrm>
            <a:off x="6526560" y="2204864"/>
            <a:ext cx="2160240" cy="1080120"/>
          </a:xfrm>
          <a:prstGeom prst="leftArrow">
            <a:avLst>
              <a:gd name="adj1" fmla="val 63228"/>
              <a:gd name="adj2" fmla="val 5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يشير إلى</a:t>
            </a:r>
            <a:endParaRPr lang="ar-SA" sz="3200" b="1" dirty="0"/>
          </a:p>
        </p:txBody>
      </p:sp>
      <p:sp>
        <p:nvSpPr>
          <p:cNvPr id="10" name="Left Arrow 9"/>
          <p:cNvSpPr/>
          <p:nvPr/>
        </p:nvSpPr>
        <p:spPr>
          <a:xfrm>
            <a:off x="6526560" y="3785735"/>
            <a:ext cx="2160240" cy="1080120"/>
          </a:xfrm>
          <a:prstGeom prst="leftArrow">
            <a:avLst>
              <a:gd name="adj1" fmla="val 63228"/>
              <a:gd name="adj2" fmla="val 5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يقاس</a:t>
            </a:r>
            <a:endParaRPr lang="ar-SA" sz="3200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019647" y="3542724"/>
            <a:ext cx="5432598" cy="1566142"/>
          </a:xfrm>
          <a:prstGeom prst="rect">
            <a:avLst/>
          </a:prstGeom>
          <a:ln w="28575"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18288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itchFamily="34" charset="0"/>
              <a:buNone/>
            </a:pPr>
            <a:r>
              <a:rPr lang="ar-SA" sz="2000" b="1" dirty="0" smtClean="0"/>
              <a:t> </a:t>
            </a:r>
            <a:r>
              <a:rPr lang="en-US" sz="2000" b="1" dirty="0" smtClean="0"/>
              <a:t> </a:t>
            </a:r>
            <a:r>
              <a:rPr lang="en-US" sz="2000" b="1" dirty="0" smtClean="0"/>
              <a:t>% </a:t>
            </a:r>
            <a:r>
              <a:rPr lang="en-US" sz="2000" b="1" dirty="0" smtClean="0">
                <a:sym typeface="Wingdings 3" panose="05040102010807070707" pitchFamily="18" charset="2"/>
              </a:rPr>
              <a:t></a:t>
            </a:r>
            <a:r>
              <a:rPr lang="en-US" sz="2000" b="1" dirty="0" smtClean="0"/>
              <a:t>GDP</a:t>
            </a:r>
            <a:r>
              <a:rPr lang="ar-SA" sz="2000" b="1" dirty="0" smtClean="0"/>
              <a:t>نسبة التغير في الناتج المحلي الإجمالي</a:t>
            </a:r>
            <a:endParaRPr lang="ar-SA" sz="2000" b="1" dirty="0"/>
          </a:p>
          <a:p>
            <a:pPr marL="0" indent="0">
              <a:lnSpc>
                <a:spcPct val="150000"/>
              </a:lnSpc>
              <a:buFont typeface="Arial" pitchFamily="34" charset="0"/>
              <a:buNone/>
            </a:pPr>
            <a:r>
              <a:rPr lang="ar-SA" sz="2000" b="1" dirty="0" smtClean="0"/>
              <a:t>                                  أو</a:t>
            </a:r>
          </a:p>
          <a:p>
            <a:pPr marL="0" indent="0">
              <a:lnSpc>
                <a:spcPct val="150000"/>
              </a:lnSpc>
              <a:buFont typeface="Arial" pitchFamily="34" charset="0"/>
              <a:buNone/>
            </a:pPr>
            <a:r>
              <a:rPr lang="en-US" sz="2000" b="1" dirty="0" smtClean="0"/>
              <a:t>Per </a:t>
            </a:r>
            <a:r>
              <a:rPr lang="en-US" sz="2000" b="1" dirty="0" smtClean="0"/>
              <a:t>Capita </a:t>
            </a:r>
            <a:r>
              <a:rPr lang="en-US" sz="2000" b="1" dirty="0" smtClean="0"/>
              <a:t>GDP</a:t>
            </a:r>
            <a:r>
              <a:rPr lang="ar-SA" sz="2000" b="1" dirty="0" smtClean="0"/>
              <a:t> نسبة </a:t>
            </a:r>
            <a:r>
              <a:rPr lang="ar-SA" sz="2000" b="1" dirty="0" smtClean="0"/>
              <a:t>التغير في </a:t>
            </a:r>
            <a:r>
              <a:rPr lang="ar-SA" sz="2000" b="1" dirty="0" smtClean="0"/>
              <a:t>حصة الفرد من الناتج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54360" y="5475848"/>
            <a:ext cx="8435280" cy="5226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يؤخذ عليه </a:t>
            </a:r>
            <a:r>
              <a:rPr lang="ar-SA" b="1" dirty="0" smtClean="0">
                <a:sym typeface="Wingdings 3" panose="05040102010807070707" pitchFamily="18" charset="2"/>
              </a:rPr>
              <a:t> أنه غير كامل في قياس أداء الاقتصاد لأن زيادة الإنتاج غير كافية، المهم نوعية الإنتاج وتوزيعه</a:t>
            </a:r>
            <a:endParaRPr lang="ar-SA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1500" y="0"/>
            <a:ext cx="3600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5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20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4057"/>
            <a:ext cx="5997352" cy="98173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/>
              <a:t>مدى </a:t>
            </a:r>
            <a:r>
              <a:rPr lang="ar-SA" sz="2800" b="1" u="sng" dirty="0" smtClean="0"/>
              <a:t>فاعلية النظام </a:t>
            </a:r>
            <a:r>
              <a:rPr lang="ar-SA" sz="2800" b="1" dirty="0" smtClean="0"/>
              <a:t>الاقتصادي في استخدام موارده.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609600"/>
            <a:ext cx="82296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400" b="1" dirty="0" smtClean="0"/>
              <a:t>2- معيار الكفاءة</a:t>
            </a:r>
            <a:endParaRPr lang="ar-SA" sz="4400" b="1" dirty="0"/>
          </a:p>
        </p:txBody>
      </p:sp>
      <p:sp>
        <p:nvSpPr>
          <p:cNvPr id="2" name="Left Arrow 1"/>
          <p:cNvSpPr/>
          <p:nvPr/>
        </p:nvSpPr>
        <p:spPr>
          <a:xfrm>
            <a:off x="6526560" y="2204864"/>
            <a:ext cx="2160240" cy="1080120"/>
          </a:xfrm>
          <a:prstGeom prst="leftArrow">
            <a:avLst>
              <a:gd name="adj1" fmla="val 63228"/>
              <a:gd name="adj2" fmla="val 5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يشير إلى</a:t>
            </a:r>
            <a:endParaRPr lang="ar-SA" sz="3200" b="1" dirty="0"/>
          </a:p>
        </p:txBody>
      </p:sp>
      <p:sp>
        <p:nvSpPr>
          <p:cNvPr id="10" name="Left Arrow 9"/>
          <p:cNvSpPr/>
          <p:nvPr/>
        </p:nvSpPr>
        <p:spPr>
          <a:xfrm>
            <a:off x="6533381" y="3889648"/>
            <a:ext cx="2160240" cy="1080120"/>
          </a:xfrm>
          <a:prstGeom prst="leftArrow">
            <a:avLst>
              <a:gd name="adj1" fmla="val 63228"/>
              <a:gd name="adj2" fmla="val 5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يقاس</a:t>
            </a:r>
            <a:endParaRPr lang="ar-SA" sz="32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017590" y="3951090"/>
            <a:ext cx="2314600" cy="981734"/>
          </a:xfrm>
          <a:prstGeom prst="rect">
            <a:avLst/>
          </a:prstGeom>
          <a:ln w="28575"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18288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itchFamily="34" charset="0"/>
              <a:buNone/>
            </a:pPr>
            <a:r>
              <a:rPr lang="ar-SA" sz="2800" b="1" dirty="0" smtClean="0"/>
              <a:t>            الإنتاج</a:t>
            </a:r>
          </a:p>
          <a:p>
            <a:pPr marL="0" indent="0">
              <a:lnSpc>
                <a:spcPct val="150000"/>
              </a:lnSpc>
              <a:buFont typeface="Arial" pitchFamily="34" charset="0"/>
              <a:buNone/>
            </a:pPr>
            <a:r>
              <a:rPr lang="ar-SA" sz="2800" b="1" dirty="0" smtClean="0"/>
              <a:t>عناصر الإنتاج المستخدمة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166778" y="4441957"/>
            <a:ext cx="20162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-60611" y="4115298"/>
            <a:ext cx="3977605" cy="98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itchFamily="34" charset="0"/>
              <a:buNone/>
            </a:pPr>
            <a:r>
              <a:rPr lang="ar-SA" sz="2800" b="1" dirty="0" smtClean="0"/>
              <a:t>كلما </a:t>
            </a:r>
            <a:r>
              <a:rPr lang="ar-SA" sz="2800" b="1" dirty="0" smtClean="0">
                <a:sym typeface="Wingdings 3" panose="05040102010807070707" pitchFamily="18" charset="2"/>
              </a:rPr>
              <a:t></a:t>
            </a:r>
            <a:r>
              <a:rPr lang="ar-SA" sz="2800" b="1" dirty="0" smtClean="0"/>
              <a:t>النسبة </a:t>
            </a:r>
            <a:r>
              <a:rPr lang="ar-SA" sz="2800" b="1" dirty="0" smtClean="0">
                <a:sym typeface="Wingdings 3" panose="05040102010807070707" pitchFamily="18" charset="2"/>
              </a:rPr>
              <a:t>كفاءة النظام</a:t>
            </a:r>
            <a:endParaRPr lang="ar-SA" sz="28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71500" y="0"/>
            <a:ext cx="3600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6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0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4057"/>
            <a:ext cx="5997352" cy="98173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/>
              <a:t>مدى </a:t>
            </a:r>
            <a:r>
              <a:rPr lang="ar-SA" sz="2800" b="1" u="sng" dirty="0" smtClean="0"/>
              <a:t>عدالة النظام </a:t>
            </a:r>
            <a:r>
              <a:rPr lang="ar-SA" sz="2800" b="1" dirty="0" smtClean="0"/>
              <a:t>في توزيع الناتج بين أفراده.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609600"/>
            <a:ext cx="82296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400" b="1" dirty="0" smtClean="0"/>
              <a:t>3- معيار توزيع الدخل</a:t>
            </a:r>
            <a:endParaRPr lang="ar-SA" sz="4400" b="1" dirty="0"/>
          </a:p>
        </p:txBody>
      </p:sp>
      <p:sp>
        <p:nvSpPr>
          <p:cNvPr id="2" name="Left Arrow 1"/>
          <p:cNvSpPr/>
          <p:nvPr/>
        </p:nvSpPr>
        <p:spPr>
          <a:xfrm>
            <a:off x="6526560" y="2204864"/>
            <a:ext cx="2160240" cy="1080120"/>
          </a:xfrm>
          <a:prstGeom prst="leftArrow">
            <a:avLst>
              <a:gd name="adj1" fmla="val 63228"/>
              <a:gd name="adj2" fmla="val 5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يشير إلى</a:t>
            </a:r>
            <a:endParaRPr lang="ar-SA" sz="3200" b="1" dirty="0"/>
          </a:p>
        </p:txBody>
      </p:sp>
      <p:sp>
        <p:nvSpPr>
          <p:cNvPr id="10" name="Left Arrow 9"/>
          <p:cNvSpPr/>
          <p:nvPr/>
        </p:nvSpPr>
        <p:spPr>
          <a:xfrm>
            <a:off x="6533381" y="3889648"/>
            <a:ext cx="2160240" cy="1080120"/>
          </a:xfrm>
          <a:prstGeom prst="leftArrow">
            <a:avLst>
              <a:gd name="adj1" fmla="val 63228"/>
              <a:gd name="adj2" fmla="val 5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يقاس</a:t>
            </a:r>
            <a:endParaRPr lang="ar-SA" sz="32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56084" y="3746743"/>
            <a:ext cx="6207050" cy="18172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itchFamily="34" charset="0"/>
              <a:buNone/>
            </a:pPr>
            <a:r>
              <a:rPr lang="ar-SA" sz="2800" b="1" dirty="0" smtClean="0"/>
              <a:t>كلما كانت نسبة ضئيلة من السكان تحصل على حصة أعلى من </a:t>
            </a:r>
            <a:r>
              <a:rPr lang="ar-SA" sz="2800" b="1" dirty="0" smtClean="0"/>
              <a:t>الدخل </a:t>
            </a:r>
            <a:r>
              <a:rPr lang="ar-SA" sz="2800" b="1" dirty="0" smtClean="0">
                <a:sym typeface="Wingdings 3" panose="05040102010807070707" pitchFamily="18" charset="2"/>
              </a:rPr>
              <a:t></a:t>
            </a:r>
            <a:r>
              <a:rPr lang="ar-SA" sz="2800" b="1" dirty="0" smtClean="0"/>
              <a:t> سوء توزيع للدخل في النظام.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500" y="0"/>
            <a:ext cx="3600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7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24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6653"/>
            <a:ext cx="5997352" cy="211845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ar-SA" sz="2800" b="1" dirty="0" smtClean="0"/>
              <a:t>كثرة أو قلة </a:t>
            </a:r>
            <a:r>
              <a:rPr lang="ar-SA" sz="2800" b="1" u="sng" dirty="0" smtClean="0"/>
              <a:t>الهزات الاقتصادية</a:t>
            </a:r>
            <a:r>
              <a:rPr lang="ar-SA" sz="2800" b="1" dirty="0"/>
              <a:t>.</a:t>
            </a:r>
            <a:endParaRPr lang="ar-SA" sz="2800" b="1" dirty="0" smtClean="0"/>
          </a:p>
          <a:p>
            <a:pPr>
              <a:lnSpc>
                <a:spcPct val="150000"/>
              </a:lnSpc>
            </a:pPr>
            <a:r>
              <a:rPr lang="ar-SA" sz="2800" b="1" dirty="0" smtClean="0"/>
              <a:t>كيفية الخروج منها و</a:t>
            </a:r>
            <a:r>
              <a:rPr lang="ar-SA" sz="2800" b="1" u="sng" dirty="0" smtClean="0"/>
              <a:t>التكاليف</a:t>
            </a:r>
            <a:r>
              <a:rPr lang="ar-SA" sz="2800" b="1" dirty="0" smtClean="0"/>
              <a:t> المترتبة عليها.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/>
              <a:t>تحقيق معدلات متدنية من البطالة والتضخم.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609600"/>
            <a:ext cx="82296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400" b="1" dirty="0" smtClean="0"/>
              <a:t>4- معيار الاستقرار</a:t>
            </a:r>
            <a:endParaRPr lang="ar-SA" sz="4400" b="1" dirty="0"/>
          </a:p>
        </p:txBody>
      </p:sp>
      <p:sp>
        <p:nvSpPr>
          <p:cNvPr id="2" name="Left Arrow 1"/>
          <p:cNvSpPr/>
          <p:nvPr/>
        </p:nvSpPr>
        <p:spPr>
          <a:xfrm>
            <a:off x="6526560" y="2204864"/>
            <a:ext cx="2160240" cy="1080120"/>
          </a:xfrm>
          <a:prstGeom prst="leftArrow">
            <a:avLst>
              <a:gd name="adj1" fmla="val 63228"/>
              <a:gd name="adj2" fmla="val 5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يشير إلى</a:t>
            </a:r>
            <a:endParaRPr lang="ar-SA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500" y="0"/>
            <a:ext cx="3600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8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15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13461</TotalTime>
  <Words>325</Words>
  <Application>Microsoft Office PowerPoint</Application>
  <PresentationFormat>On-screen Show (4:3)</PresentationFormat>
  <Paragraphs>86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Mudir MT</vt:lpstr>
      <vt:lpstr>Times New Roman</vt:lpstr>
      <vt:lpstr>Wingdings</vt:lpstr>
      <vt:lpstr>Wingdings 3</vt:lpstr>
      <vt:lpstr>Clarity</vt:lpstr>
      <vt:lpstr>الأنظمة الاقتصادية وتحليلها للمشكلة الاقتصادية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التجارة الدولية</dc:title>
  <dc:creator>hp1</dc:creator>
  <cp:lastModifiedBy>USER</cp:lastModifiedBy>
  <cp:revision>201</cp:revision>
  <dcterms:created xsi:type="dcterms:W3CDTF">2013-09-12T02:20:20Z</dcterms:created>
  <dcterms:modified xsi:type="dcterms:W3CDTF">2016-10-05T20:51:06Z</dcterms:modified>
</cp:coreProperties>
</file>