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022"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F0DB947-BAF0-405A-92CA-775D661B809E}" type="datetimeFigureOut">
              <a:rPr lang="ar-SA" smtClean="0"/>
              <a:t>12/05/1436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B448DBED-FC01-4B9D-8142-F01D878C48D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F0DB947-BAF0-405A-92CA-775D661B809E}" type="datetimeFigureOut">
              <a:rPr lang="ar-SA" smtClean="0"/>
              <a:t>12/05/1436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48DBED-FC01-4B9D-8142-F01D878C48D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DF0DB947-BAF0-405A-92CA-775D661B809E}" type="datetimeFigureOut">
              <a:rPr lang="ar-SA" smtClean="0"/>
              <a:t>12/05/1436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B448DBED-FC01-4B9D-8142-F01D878C48D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F0DB947-BAF0-405A-92CA-775D661B809E}" type="datetimeFigureOut">
              <a:rPr lang="ar-SA" smtClean="0"/>
              <a:t>12/05/1436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B448DBED-FC01-4B9D-8142-F01D878C48DB}"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DF0DB947-BAF0-405A-92CA-775D661B809E}" type="datetimeFigureOut">
              <a:rPr lang="ar-SA" smtClean="0"/>
              <a:t>12/05/1436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448DBED-FC01-4B9D-8142-F01D878C48DB}"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DF0DB947-BAF0-405A-92CA-775D661B809E}" type="datetimeFigureOut">
              <a:rPr lang="ar-SA" smtClean="0"/>
              <a:t>12/05/1436</a:t>
            </a:fld>
            <a:endParaRPr lang="ar-SA"/>
          </a:p>
        </p:txBody>
      </p:sp>
      <p:sp>
        <p:nvSpPr>
          <p:cNvPr id="10" name="عنصر نائب لرقم الشريحة 9"/>
          <p:cNvSpPr>
            <a:spLocks noGrp="1"/>
          </p:cNvSpPr>
          <p:nvPr>
            <p:ph type="sldNum" sz="quarter" idx="16"/>
          </p:nvPr>
        </p:nvSpPr>
        <p:spPr/>
        <p:txBody>
          <a:bodyPr rtlCol="0"/>
          <a:lstStyle/>
          <a:p>
            <a:fld id="{B448DBED-FC01-4B9D-8142-F01D878C48DB}"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DF0DB947-BAF0-405A-92CA-775D661B809E}" type="datetimeFigureOut">
              <a:rPr lang="ar-SA" smtClean="0"/>
              <a:t>12/05/1436</a:t>
            </a:fld>
            <a:endParaRPr lang="ar-SA"/>
          </a:p>
        </p:txBody>
      </p:sp>
      <p:sp>
        <p:nvSpPr>
          <p:cNvPr id="12" name="عنصر نائب لرقم الشريحة 11"/>
          <p:cNvSpPr>
            <a:spLocks noGrp="1"/>
          </p:cNvSpPr>
          <p:nvPr>
            <p:ph type="sldNum" sz="quarter" idx="16"/>
          </p:nvPr>
        </p:nvSpPr>
        <p:spPr/>
        <p:txBody>
          <a:bodyPr rtlCol="0"/>
          <a:lstStyle/>
          <a:p>
            <a:fld id="{B448DBED-FC01-4B9D-8142-F01D878C48DB}"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F0DB947-BAF0-405A-92CA-775D661B809E}" type="datetimeFigureOut">
              <a:rPr lang="ar-SA" smtClean="0"/>
              <a:t>12/05/1436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B448DBED-FC01-4B9D-8142-F01D878C48D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F0DB947-BAF0-405A-92CA-775D661B809E}" type="datetimeFigureOut">
              <a:rPr lang="ar-SA" smtClean="0"/>
              <a:t>12/05/1436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B448DBED-FC01-4B9D-8142-F01D878C48D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F0DB947-BAF0-405A-92CA-775D661B809E}" type="datetimeFigureOut">
              <a:rPr lang="ar-SA" smtClean="0"/>
              <a:t>12/05/1436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B448DBED-FC01-4B9D-8142-F01D878C48DB}"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DF0DB947-BAF0-405A-92CA-775D661B809E}" type="datetimeFigureOut">
              <a:rPr lang="ar-SA" smtClean="0"/>
              <a:t>12/05/1436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B448DBED-FC01-4B9D-8142-F01D878C48DB}"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F0DB947-BAF0-405A-92CA-775D661B809E}" type="datetimeFigureOut">
              <a:rPr lang="ar-SA" smtClean="0"/>
              <a:t>12/05/1436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448DBED-FC01-4B9D-8142-F01D878C48D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457200"/>
            <a:ext cx="7772400" cy="1470025"/>
          </a:xfrm>
        </p:spPr>
        <p:txBody>
          <a:bodyPr/>
          <a:lstStyle/>
          <a:p>
            <a:pPr algn="ctr"/>
            <a:r>
              <a:rPr lang="ar-SA" dirty="0" smtClean="0"/>
              <a:t>الفصل الثالث</a:t>
            </a:r>
            <a:endParaRPr lang="ar-SA" dirty="0"/>
          </a:p>
        </p:txBody>
      </p:sp>
      <p:sp>
        <p:nvSpPr>
          <p:cNvPr id="3" name="عنوان فرعي 2"/>
          <p:cNvSpPr>
            <a:spLocks noGrp="1"/>
          </p:cNvSpPr>
          <p:nvPr>
            <p:ph type="subTitle" idx="1"/>
          </p:nvPr>
        </p:nvSpPr>
        <p:spPr>
          <a:xfrm>
            <a:off x="1524000" y="2514600"/>
            <a:ext cx="6400800" cy="1752600"/>
          </a:xfrm>
        </p:spPr>
        <p:txBody>
          <a:bodyPr/>
          <a:lstStyle/>
          <a:p>
            <a:pPr algn="ctr"/>
            <a:r>
              <a:rPr lang="ar-SA" dirty="0" smtClean="0"/>
              <a:t>الفرضيات المفسرة لأسباب صعوبات القراءة</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رابعاً:فرضية </a:t>
            </a:r>
            <a:r>
              <a:rPr lang="ar-SA" dirty="0" smtClean="0"/>
              <a:t>المعالجة </a:t>
            </a:r>
            <a:r>
              <a:rPr lang="ar-SA" dirty="0" smtClean="0"/>
              <a:t>البصرية</a:t>
            </a:r>
            <a:r>
              <a:rPr lang="ar-SA" dirty="0" smtClean="0"/>
              <a:t/>
            </a:r>
            <a:br>
              <a:rPr lang="ar-SA" dirty="0" smtClean="0"/>
            </a:br>
            <a:endParaRPr lang="ar-SA" dirty="0"/>
          </a:p>
        </p:txBody>
      </p:sp>
      <p:sp>
        <p:nvSpPr>
          <p:cNvPr id="3" name="عنصر نائب للمحتوى 2"/>
          <p:cNvSpPr>
            <a:spLocks noGrp="1"/>
          </p:cNvSpPr>
          <p:nvPr>
            <p:ph sz="quarter" idx="1"/>
          </p:nvPr>
        </p:nvSpPr>
        <p:spPr/>
        <p:txBody>
          <a:bodyPr/>
          <a:lstStyle/>
          <a:p>
            <a:pPr algn="ctr">
              <a:buNone/>
            </a:pPr>
            <a:endParaRPr lang="ar-SA" dirty="0" smtClean="0"/>
          </a:p>
          <a:p>
            <a:pPr algn="ctr">
              <a:buNone/>
            </a:pPr>
            <a:r>
              <a:rPr lang="ar-SA" dirty="0" smtClean="0"/>
              <a:t>تشير الفرضية البصرية إلى أن الضعف البصري يؤدي إلى صعوبات في معالجة الحروف والكلمات للنص المطبوع أو زيادة الازدحام البصري.</a:t>
            </a:r>
          </a:p>
          <a:p>
            <a:pPr algn="ctr">
              <a:buNone/>
            </a:pPr>
            <a:endParaRPr lang="ar-SA" dirty="0" smtClean="0"/>
          </a:p>
          <a:p>
            <a:pPr algn="ctr">
              <a:buNone/>
            </a:pPr>
            <a:r>
              <a:rPr lang="ar-SA" dirty="0" smtClean="0"/>
              <a:t>تعد الذاكرة البصرية من أهم أنواع الذاكرة في عملية القراءة.</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dirty="0" smtClean="0"/>
              <a:t>خامسا:فرضية </a:t>
            </a:r>
            <a:r>
              <a:rPr lang="ar-SA" dirty="0" smtClean="0"/>
              <a:t>استبعاد الضجيج </a:t>
            </a:r>
            <a:r>
              <a:rPr lang="ar-SA" dirty="0" smtClean="0"/>
              <a:t>البصري الادراكي</a:t>
            </a:r>
            <a:r>
              <a:rPr lang="ar-SA" dirty="0" smtClean="0"/>
              <a:t/>
            </a:r>
            <a:br>
              <a:rPr lang="ar-SA" dirty="0" smtClean="0"/>
            </a:br>
            <a:endParaRPr lang="ar-SA" dirty="0"/>
          </a:p>
        </p:txBody>
      </p:sp>
      <p:sp>
        <p:nvSpPr>
          <p:cNvPr id="3" name="عنصر نائب للمحتوى 2"/>
          <p:cNvSpPr>
            <a:spLocks noGrp="1"/>
          </p:cNvSpPr>
          <p:nvPr>
            <p:ph sz="quarter" idx="1"/>
          </p:nvPr>
        </p:nvSpPr>
        <p:spPr/>
        <p:txBody>
          <a:bodyPr/>
          <a:lstStyle/>
          <a:p>
            <a:pPr algn="ctr">
              <a:buNone/>
            </a:pPr>
            <a:r>
              <a:rPr lang="ar-SA" dirty="0" smtClean="0"/>
              <a:t>هي فرضية ناشئة</a:t>
            </a:r>
          </a:p>
          <a:p>
            <a:pPr algn="ctr">
              <a:buNone/>
            </a:pPr>
            <a:endParaRPr lang="ar-SA" dirty="0" smtClean="0"/>
          </a:p>
          <a:p>
            <a:pPr algn="ctr">
              <a:buNone/>
            </a:pPr>
            <a:r>
              <a:rPr lang="ar-SA" dirty="0" smtClean="0"/>
              <a:t>دعمت من الابحاث التي أكدت أن المصابين بعسر القراءة يجدون صعوبة في أداء المهام البصرية</a:t>
            </a:r>
          </a:p>
          <a:p>
            <a:pPr algn="ctr">
              <a:buNone/>
            </a:pPr>
            <a:endParaRPr lang="ar-SA" dirty="0" smtClean="0"/>
          </a:p>
          <a:p>
            <a:pPr algn="ctr">
              <a:buNone/>
            </a:pPr>
            <a:r>
              <a:rPr lang="ar-SA" dirty="0" smtClean="0"/>
              <a:t>أكدوا أن أعرض </a:t>
            </a:r>
            <a:r>
              <a:rPr lang="ar-SA" dirty="0" err="1" smtClean="0"/>
              <a:t>الدسلكسيا</a:t>
            </a:r>
            <a:r>
              <a:rPr lang="ar-SA" dirty="0" smtClean="0"/>
              <a:t> تنشأ بسبب ضعف القدرة على استبعاد كل من المشتتات البصرية والسمعية</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سادساً:فرضية </a:t>
            </a:r>
            <a:r>
              <a:rPr lang="ar-SA" dirty="0" smtClean="0"/>
              <a:t>المعالجة </a:t>
            </a:r>
            <a:r>
              <a:rPr lang="ar-SA" dirty="0" smtClean="0"/>
              <a:t>السمعية</a:t>
            </a:r>
            <a:r>
              <a:rPr lang="ar-SA" dirty="0" smtClean="0"/>
              <a:t/>
            </a:r>
            <a:br>
              <a:rPr lang="ar-SA" dirty="0" smtClean="0"/>
            </a:br>
            <a:endParaRPr lang="ar-SA" dirty="0"/>
          </a:p>
        </p:txBody>
      </p:sp>
      <p:sp>
        <p:nvSpPr>
          <p:cNvPr id="3" name="عنصر نائب للمحتوى 2"/>
          <p:cNvSpPr>
            <a:spLocks noGrp="1"/>
          </p:cNvSpPr>
          <p:nvPr>
            <p:ph sz="quarter" idx="1"/>
          </p:nvPr>
        </p:nvSpPr>
        <p:spPr/>
        <p:txBody>
          <a:bodyPr>
            <a:normAutofit/>
          </a:bodyPr>
          <a:lstStyle/>
          <a:p>
            <a:pPr algn="ctr">
              <a:buNone/>
            </a:pPr>
            <a:r>
              <a:rPr lang="ar-SA" dirty="0" smtClean="0"/>
              <a:t>تبدو عملية القراءة معقدة حيث يتداخل فيها التمييز السمعي والتمييز البصري والإغلاق البصري والإغلاق السمعي وبط أشكال الحروف </a:t>
            </a:r>
            <a:r>
              <a:rPr lang="ar-SA" dirty="0" err="1" smtClean="0"/>
              <a:t>بمنطوقها</a:t>
            </a:r>
            <a:endParaRPr lang="ar-SA" dirty="0" smtClean="0"/>
          </a:p>
          <a:p>
            <a:pPr algn="ctr">
              <a:buNone/>
            </a:pPr>
            <a:endParaRPr lang="ar-SA" dirty="0" smtClean="0"/>
          </a:p>
          <a:p>
            <a:pPr algn="ctr">
              <a:buNone/>
            </a:pPr>
            <a:r>
              <a:rPr lang="ar-SA" dirty="0" smtClean="0"/>
              <a:t>قد يجد ذوي عسر القراءة صعوبة في التعلم من خلال الاستماع أحياناً</a:t>
            </a:r>
          </a:p>
          <a:p>
            <a:pPr algn="ctr">
              <a:buNone/>
            </a:pPr>
            <a:endParaRPr lang="ar-SA" dirty="0" smtClean="0"/>
          </a:p>
          <a:p>
            <a:pPr algn="ctr">
              <a:buNone/>
            </a:pPr>
            <a:r>
              <a:rPr lang="ar-SA" dirty="0" smtClean="0"/>
              <a:t>قد لا تكون عملية الاستماع أفضل طرائق اكتساب المعلومات وعادة من الأفضل أن يتمكن المعسر قرائياً من رؤية المعلومات التي ينبغي عليه تعلمها</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سابعاً: فرضية الخلل </a:t>
            </a:r>
            <a:r>
              <a:rPr lang="ar-SA" dirty="0" smtClean="0"/>
              <a:t>المخيخي</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algn="ctr">
              <a:buNone/>
            </a:pPr>
            <a:endParaRPr lang="ar-SA" dirty="0" smtClean="0"/>
          </a:p>
          <a:p>
            <a:pPr algn="ctr">
              <a:buNone/>
            </a:pPr>
            <a:r>
              <a:rPr lang="ar-SA" dirty="0" smtClean="0"/>
              <a:t>ظهرت في السنوات الأخيرة دراسات تربط بين صعوبات القراءة والقصور المخي الوظيفي في منطقة المخيخ.</a:t>
            </a:r>
          </a:p>
          <a:p>
            <a:pPr algn="ctr">
              <a:buNone/>
            </a:pPr>
            <a:endParaRPr lang="ar-SA" dirty="0" smtClean="0"/>
          </a:p>
          <a:p>
            <a:pPr algn="ctr">
              <a:buNone/>
            </a:pPr>
            <a:r>
              <a:rPr lang="ar-SA" dirty="0" smtClean="0"/>
              <a:t>لوحظ أن نشاط الجزء الأيمن من المخيخ كان أقل بشكل واضح لدى المتعسرين قرائياً عند أداء مهام حركية مقارنة بذويهم من جيدي القراءة.</a:t>
            </a:r>
          </a:p>
          <a:p>
            <a:pPr algn="ctr">
              <a:buNone/>
            </a:pPr>
            <a:endParaRPr lang="ar-SA" dirty="0" smtClean="0"/>
          </a:p>
          <a:p>
            <a:pPr algn="ctr">
              <a:buNone/>
            </a:pPr>
            <a:r>
              <a:rPr lang="ar-SA" dirty="0" smtClean="0"/>
              <a:t>نسبة من الأطفال المصابين بعسر القراءة يعانون فعلا من قصور معين في منطقة المخيخ.</a:t>
            </a:r>
          </a:p>
          <a:p>
            <a:pPr algn="ctr">
              <a:buNone/>
            </a:pPr>
            <a:endParaRPr lang="ar-SA" dirty="0" smtClean="0"/>
          </a:p>
          <a:p>
            <a:pPr algn="ctr">
              <a:buNone/>
            </a:pPr>
            <a:r>
              <a:rPr lang="ar-SA" dirty="0" smtClean="0"/>
              <a:t>يكون لدى هؤلاء التلاميذ اضطرابات في اللغة، صعوبات في المعالجة السريعة للمعلومات الواردة إلى الدماغ، صعوبة في التناسق الحركي، وصعوبة في التوازن والطلاقة.</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ثامناً:فرضية </a:t>
            </a:r>
            <a:r>
              <a:rPr lang="ar-SA" dirty="0" smtClean="0"/>
              <a:t>كبير </a:t>
            </a:r>
            <a:r>
              <a:rPr lang="ar-SA" dirty="0" smtClean="0"/>
              <a:t>الخلايا</a:t>
            </a:r>
            <a:r>
              <a:rPr lang="ar-SA" dirty="0" smtClean="0"/>
              <a:t/>
            </a:r>
            <a:br>
              <a:rPr lang="ar-SA" dirty="0" smtClean="0"/>
            </a:br>
            <a:endParaRPr lang="ar-SA" dirty="0"/>
          </a:p>
        </p:txBody>
      </p:sp>
      <p:sp>
        <p:nvSpPr>
          <p:cNvPr id="3" name="عنصر نائب للمحتوى 2"/>
          <p:cNvSpPr>
            <a:spLocks noGrp="1"/>
          </p:cNvSpPr>
          <p:nvPr>
            <p:ph sz="quarter" idx="1"/>
          </p:nvPr>
        </p:nvSpPr>
        <p:spPr/>
        <p:txBody>
          <a:bodyPr/>
          <a:lstStyle/>
          <a:p>
            <a:pPr algn="ctr">
              <a:buNone/>
            </a:pPr>
            <a:r>
              <a:rPr lang="ar-SA" dirty="0" smtClean="0"/>
              <a:t>تؤكد هذه النظرية على أن خلل كبير الخلايا لا يقتصر على الوصلات البصرية فحسب بل يعمم على جميع </a:t>
            </a:r>
            <a:r>
              <a:rPr lang="ar-SA" dirty="0" err="1" smtClean="0"/>
              <a:t>الحواس </a:t>
            </a:r>
            <a:r>
              <a:rPr lang="ar-SA" dirty="0" smtClean="0"/>
              <a:t>(بصري، سمعي،وكذلك اللمس</a:t>
            </a:r>
            <a:r>
              <a:rPr lang="ar-SA" dirty="0" err="1" smtClean="0"/>
              <a:t>).</a:t>
            </a:r>
            <a:endParaRPr lang="ar-SA" dirty="0" smtClean="0"/>
          </a:p>
          <a:p>
            <a:pPr algn="ctr">
              <a:buNone/>
            </a:pPr>
            <a:endParaRPr lang="ar-SA" dirty="0" smtClean="0"/>
          </a:p>
          <a:p>
            <a:pPr algn="ctr">
              <a:buNone/>
            </a:pPr>
            <a:r>
              <a:rPr lang="ar-SA" dirty="0" smtClean="0"/>
              <a:t>تساعد الوصلات العصبية في عملية تآزر المهارات المختلفة مثل: التآزر البصري الحركي وهو مطلوب عند الكتابة والتآزر السمعي اللمسي وهو مطلوب في حالة الاستماع إلى التعليمات وتنفيذها.</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تاسعاً:فرضية </a:t>
            </a:r>
            <a:r>
              <a:rPr lang="ar-SA" dirty="0" smtClean="0"/>
              <a:t>المؤثرات البيئية والتغذية</a:t>
            </a:r>
            <a:br>
              <a:rPr lang="ar-SA" dirty="0" smtClean="0"/>
            </a:br>
            <a:endParaRPr lang="ar-SA" dirty="0"/>
          </a:p>
        </p:txBody>
      </p:sp>
      <p:sp>
        <p:nvSpPr>
          <p:cNvPr id="3" name="عنصر نائب للمحتوى 2"/>
          <p:cNvSpPr>
            <a:spLocks noGrp="1"/>
          </p:cNvSpPr>
          <p:nvPr>
            <p:ph sz="quarter" idx="1"/>
          </p:nvPr>
        </p:nvSpPr>
        <p:spPr>
          <a:xfrm>
            <a:off x="612648" y="1600200"/>
            <a:ext cx="8153400" cy="4876800"/>
          </a:xfrm>
        </p:spPr>
        <p:txBody>
          <a:bodyPr>
            <a:normAutofit fontScale="62500" lnSpcReduction="20000"/>
          </a:bodyPr>
          <a:lstStyle/>
          <a:p>
            <a:pPr algn="ctr">
              <a:buNone/>
            </a:pPr>
            <a:r>
              <a:rPr lang="ar-SA" dirty="0" smtClean="0"/>
              <a:t>تفترض هذه الفرضية أن القراءة فعل غير طبيعي.</a:t>
            </a:r>
          </a:p>
          <a:p>
            <a:pPr algn="ctr">
              <a:buNone/>
            </a:pPr>
            <a:endParaRPr lang="ar-SA" dirty="0" smtClean="0"/>
          </a:p>
          <a:p>
            <a:pPr algn="ctr">
              <a:buNone/>
            </a:pPr>
            <a:r>
              <a:rPr lang="ar-SA" dirty="0" smtClean="0"/>
              <a:t>يذكر الزيات 1998 أن العديد من التربويون يرون أن فشل التلاميذ في اكتساب مهارات القراءة يرجع بالدرجة الأولى إلى عدم تدريبهم عليها من خلال عمليات التدريس على نحو فعال والمعلم له دور كبير في اكساب تلاميذه المهارات الاساسية للقراءة الناجحة.</a:t>
            </a:r>
          </a:p>
          <a:p>
            <a:pPr algn="ctr">
              <a:buNone/>
            </a:pPr>
            <a:endParaRPr lang="ar-SA" dirty="0" smtClean="0"/>
          </a:p>
          <a:p>
            <a:pPr algn="ctr">
              <a:buNone/>
            </a:pPr>
            <a:r>
              <a:rPr lang="ar-SA" dirty="0" smtClean="0"/>
              <a:t>إن نقص التغذية والحرمان البيئي لهما تأثير كبير على معاناة الطفل من صعوبات تعلم.</a:t>
            </a:r>
          </a:p>
          <a:p>
            <a:pPr algn="ctr">
              <a:buNone/>
            </a:pPr>
            <a:endParaRPr lang="ar-SA" dirty="0" smtClean="0"/>
          </a:p>
          <a:p>
            <a:pPr algn="ctr">
              <a:buNone/>
            </a:pPr>
            <a:r>
              <a:rPr lang="ar-SA" dirty="0" smtClean="0"/>
              <a:t>الأطفال الذين يعانون من نقص تغذية خاصة بداية حياتهم أي في السنة الأولى غالباً ما يتعرضون لقصور في النمو الجسمي خاصة في نمو الجهاز العصبي المركزي مما يؤدي إلى ظهور صعوبات في التعلم لديهم.</a:t>
            </a:r>
          </a:p>
          <a:p>
            <a:pPr algn="ctr">
              <a:buNone/>
            </a:pPr>
            <a:endParaRPr lang="ar-SA" dirty="0" smtClean="0"/>
          </a:p>
          <a:p>
            <a:pPr algn="ctr">
              <a:buNone/>
            </a:pPr>
            <a:r>
              <a:rPr lang="ar-SA" dirty="0" smtClean="0"/>
              <a:t>أشارت نتائج العديد من الدراسات إلى وجود علاقة بين الحالة الاجتماعية والاقتصادية للأسرة وبين صعوبات التعلم.</a:t>
            </a:r>
          </a:p>
          <a:p>
            <a:pPr algn="ctr">
              <a:buNone/>
            </a:pPr>
            <a:endParaRPr lang="ar-SA" dirty="0" smtClean="0"/>
          </a:p>
          <a:p>
            <a:pPr algn="ctr">
              <a:buNone/>
            </a:pPr>
            <a:r>
              <a:rPr lang="ar-SA" dirty="0" smtClean="0"/>
              <a:t>لا يمكن اعتبار الحالة الاجتماعية والاقتصادية سبب مباشر وراء معاناة التلميذ من صعوبات تعلم ولكن يمكن اعتبارها أحد العوامل التي تسهم في زيادة </a:t>
            </a:r>
            <a:r>
              <a:rPr lang="ar-SA" dirty="0" err="1" smtClean="0"/>
              <a:t>حدة</a:t>
            </a:r>
            <a:r>
              <a:rPr lang="ar-SA" dirty="0" smtClean="0"/>
              <a:t> صعوبات التعلم في حالة وجودها.</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للمجموعة</a:t>
            </a:r>
            <a:endParaRPr lang="ar-SA" dirty="0"/>
          </a:p>
        </p:txBody>
      </p:sp>
      <p:sp>
        <p:nvSpPr>
          <p:cNvPr id="3" name="عنصر نائب للمحتوى 2"/>
          <p:cNvSpPr>
            <a:spLocks noGrp="1"/>
          </p:cNvSpPr>
          <p:nvPr>
            <p:ph sz="quarter" idx="1"/>
          </p:nvPr>
        </p:nvSpPr>
        <p:spPr/>
        <p:txBody>
          <a:bodyPr/>
          <a:lstStyle/>
          <a:p>
            <a:pPr algn="ctr">
              <a:buNone/>
            </a:pPr>
            <a:endParaRPr lang="ar-SA" dirty="0" smtClean="0"/>
          </a:p>
          <a:p>
            <a:pPr algn="ctr">
              <a:buNone/>
            </a:pPr>
            <a:endParaRPr lang="ar-SA" dirty="0" smtClean="0"/>
          </a:p>
          <a:p>
            <a:pPr algn="ctr">
              <a:buNone/>
            </a:pPr>
            <a:endParaRPr lang="ar-SA" dirty="0" smtClean="0"/>
          </a:p>
          <a:p>
            <a:pPr algn="ctr">
              <a:buNone/>
            </a:pPr>
            <a:r>
              <a:rPr lang="ar-SA" dirty="0" smtClean="0"/>
              <a:t>يمكن </a:t>
            </a:r>
            <a:r>
              <a:rPr lang="ar-SA" dirty="0" smtClean="0"/>
              <a:t>أن تسهم ممارسات بعض المعلمين في تفاقم صعوبات ومشكلات القراءة لدى تلاميذهم أذكري أمثلة تبين </a:t>
            </a:r>
            <a:r>
              <a:rPr lang="ar-SA" dirty="0" err="1" smtClean="0"/>
              <a:t>ذلك؟</a:t>
            </a:r>
            <a:endParaRPr lang="ar-SA" dirty="0" smtClean="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عاشراً: فرضية العوامل الجينية والوراثية</a:t>
            </a:r>
            <a:endParaRPr lang="ar-SA" dirty="0"/>
          </a:p>
        </p:txBody>
      </p:sp>
      <p:sp>
        <p:nvSpPr>
          <p:cNvPr id="3" name="عنصر نائب للمحتوى 2"/>
          <p:cNvSpPr>
            <a:spLocks noGrp="1"/>
          </p:cNvSpPr>
          <p:nvPr>
            <p:ph sz="quarter" idx="1"/>
          </p:nvPr>
        </p:nvSpPr>
        <p:spPr/>
        <p:txBody>
          <a:bodyPr>
            <a:normAutofit fontScale="70000" lnSpcReduction="20000"/>
          </a:bodyPr>
          <a:lstStyle/>
          <a:p>
            <a:pPr algn="ctr">
              <a:buNone/>
            </a:pPr>
            <a:r>
              <a:rPr lang="ar-SA" dirty="0" smtClean="0"/>
              <a:t>قد يكون لصعوبات القراءة سبب وراثي.</a:t>
            </a:r>
          </a:p>
          <a:p>
            <a:pPr algn="ctr">
              <a:buNone/>
            </a:pPr>
            <a:endParaRPr lang="ar-SA" dirty="0" smtClean="0"/>
          </a:p>
          <a:p>
            <a:pPr algn="ctr">
              <a:buNone/>
            </a:pPr>
            <a:r>
              <a:rPr lang="ar-SA" dirty="0" smtClean="0"/>
              <a:t>نتائج الدراسات العائلية التي </a:t>
            </a:r>
            <a:r>
              <a:rPr lang="ar-SA" dirty="0" smtClean="0"/>
              <a:t>ا</a:t>
            </a:r>
            <a:r>
              <a:rPr lang="ar-SA" dirty="0" smtClean="0"/>
              <a:t>جريت في هذا المجال ذكرت</a:t>
            </a:r>
          </a:p>
          <a:p>
            <a:pPr algn="ctr">
              <a:buNone/>
            </a:pPr>
            <a:endParaRPr lang="ar-SA" dirty="0" smtClean="0"/>
          </a:p>
          <a:p>
            <a:pPr algn="ctr">
              <a:buNone/>
            </a:pPr>
            <a:r>
              <a:rPr lang="ar-SA" dirty="0" smtClean="0"/>
              <a:t>1- ينقل الآباء إلى أبنائهم صعوبات تعليمية عبر الممارسات الو الدية في التنشئة وليس عبر العوامل الجينية(</a:t>
            </a:r>
            <a:r>
              <a:rPr lang="ar-SA" dirty="0" err="1" smtClean="0"/>
              <a:t>هلاهان</a:t>
            </a:r>
            <a:r>
              <a:rPr lang="ar-SA" dirty="0" smtClean="0"/>
              <a:t> </a:t>
            </a:r>
            <a:r>
              <a:rPr lang="ar-SA" dirty="0" err="1" smtClean="0"/>
              <a:t>وكوفمان</a:t>
            </a:r>
            <a:r>
              <a:rPr lang="ar-SA" dirty="0" smtClean="0"/>
              <a:t> 2006</a:t>
            </a:r>
            <a:r>
              <a:rPr lang="ar-SA" dirty="0" err="1" smtClean="0"/>
              <a:t>).</a:t>
            </a:r>
            <a:endParaRPr lang="ar-SA" dirty="0" smtClean="0"/>
          </a:p>
          <a:p>
            <a:pPr algn="ctr">
              <a:buNone/>
            </a:pPr>
            <a:endParaRPr lang="ar-SA" dirty="0" smtClean="0"/>
          </a:p>
          <a:p>
            <a:pPr algn="ctr">
              <a:buNone/>
            </a:pPr>
            <a:r>
              <a:rPr lang="ar-SA" dirty="0" smtClean="0"/>
              <a:t>2- بعض الدراسات الوراثية حددت جينات مسئولة عن صعوبات التعلم كتحديد </a:t>
            </a:r>
            <a:r>
              <a:rPr lang="ar-SA" dirty="0" err="1" smtClean="0"/>
              <a:t>كروموسومات</a:t>
            </a:r>
            <a:r>
              <a:rPr lang="ar-SA" dirty="0" smtClean="0"/>
              <a:t> معينة ترتبط بصعوبات القراءة مثل </a:t>
            </a:r>
            <a:r>
              <a:rPr lang="ar-SA" dirty="0" err="1" smtClean="0"/>
              <a:t>كروموسوم</a:t>
            </a:r>
            <a:r>
              <a:rPr lang="ar-SA" dirty="0" smtClean="0"/>
              <a:t> رقم 6 </a:t>
            </a:r>
            <a:r>
              <a:rPr lang="ar-SA" dirty="0" err="1" smtClean="0"/>
              <a:t>وكروموسوم</a:t>
            </a:r>
            <a:r>
              <a:rPr lang="ar-SA" dirty="0" smtClean="0"/>
              <a:t> رقم 15.</a:t>
            </a:r>
          </a:p>
          <a:p>
            <a:pPr algn="ctr">
              <a:buNone/>
            </a:pPr>
            <a:endParaRPr lang="ar-SA" dirty="0" smtClean="0"/>
          </a:p>
          <a:p>
            <a:pPr algn="ctr">
              <a:buNone/>
            </a:pPr>
            <a:r>
              <a:rPr lang="ar-SA" dirty="0" smtClean="0"/>
              <a:t>3- بعض الدراسات التي اجريت على التوائم ذكرت أنه إذا كان التوائم متماثلة وكان أحد التوائم يعاني من صعوبة في القراءة فمن المحتمل أن يعاني الثاني أيضاً من صعوبة قراءة بينما لا تظهر هذه الصعوبة في التوائم غير المتماثلة.</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الآثار المترتبة على عسر القراءة</a:t>
            </a:r>
            <a:endParaRPr lang="ar-SA" dirty="0"/>
          </a:p>
        </p:txBody>
      </p:sp>
      <p:sp>
        <p:nvSpPr>
          <p:cNvPr id="3" name="عنصر نائب للمحتوى 2"/>
          <p:cNvSpPr>
            <a:spLocks noGrp="1"/>
          </p:cNvSpPr>
          <p:nvPr>
            <p:ph sz="quarter" idx="1"/>
          </p:nvPr>
        </p:nvSpPr>
        <p:spPr>
          <a:xfrm>
            <a:off x="612648" y="1600200"/>
            <a:ext cx="8153400" cy="4876800"/>
          </a:xfrm>
        </p:spPr>
        <p:txBody>
          <a:bodyPr>
            <a:normAutofit fontScale="77500" lnSpcReduction="20000"/>
          </a:bodyPr>
          <a:lstStyle/>
          <a:p>
            <a:pPr algn="ctr">
              <a:buNone/>
            </a:pPr>
            <a:r>
              <a:rPr lang="ar-SA" dirty="0" smtClean="0"/>
              <a:t>التلاميذ ذوي عسر القراءة يمكن أن يكون لديهم مشاكل في اللغة المنطوقة حتى بعد أن يتلقوا نماذج لغوية جيدة في المنزل أو برامج تعليم لغوية متميزة في المدرسة.</a:t>
            </a:r>
          </a:p>
          <a:p>
            <a:pPr algn="ctr">
              <a:buNone/>
            </a:pPr>
            <a:endParaRPr lang="ar-SA" dirty="0" smtClean="0"/>
          </a:p>
          <a:p>
            <a:pPr algn="ctr">
              <a:buNone/>
            </a:pPr>
            <a:r>
              <a:rPr lang="ar-SA" dirty="0" smtClean="0"/>
              <a:t>يجد هؤلاء التلاميذ صعوبة في التعبير عن أنفسهم بوضوح أو فهم ما يقوله الآخرون عندما يتحدثون.</a:t>
            </a:r>
          </a:p>
          <a:p>
            <a:pPr algn="ctr">
              <a:buNone/>
            </a:pPr>
            <a:endParaRPr lang="ar-SA" dirty="0" smtClean="0"/>
          </a:p>
          <a:p>
            <a:pPr algn="ctr">
              <a:buNone/>
            </a:pPr>
            <a:r>
              <a:rPr lang="ar-SA" dirty="0" smtClean="0"/>
              <a:t>إن أثر عسر القراءة يتعدى بكثير جدران الفصل الدراسي فمن الممكن أن يؤثر على صورة الذات لدى التلميذ والشعور بخيبة الأمل أو الغباء وأنه أقل قدرة عن الآخرين.</a:t>
            </a:r>
          </a:p>
          <a:p>
            <a:pPr algn="ctr">
              <a:buNone/>
            </a:pPr>
            <a:endParaRPr lang="ar-SA" dirty="0" smtClean="0"/>
          </a:p>
          <a:p>
            <a:pPr algn="ctr">
              <a:buNone/>
            </a:pPr>
            <a:r>
              <a:rPr lang="ar-SA" dirty="0" smtClean="0"/>
              <a:t>نتيجة لتعرضهم لخبرات فشل أكاديمي كثيرة ونتيجة لضغوط الأسرة والمعلمين كل هذا يؤدي إلى فقدان الرغبة في التعلم والخوف من تكرار الفشل في المدرسة.</a:t>
            </a:r>
          </a:p>
          <a:p>
            <a:pPr algn="ctr">
              <a:buNone/>
            </a:pPr>
            <a:endParaRPr lang="ar-SA" dirty="0" smtClean="0"/>
          </a:p>
          <a:p>
            <a:pPr algn="ctr">
              <a:buNone/>
            </a:pPr>
            <a:r>
              <a:rPr lang="ar-SA" dirty="0" smtClean="0"/>
              <a:t>يذكر </a:t>
            </a:r>
            <a:r>
              <a:rPr lang="ar-SA" dirty="0" err="1" smtClean="0"/>
              <a:t>البحيري</a:t>
            </a:r>
            <a:r>
              <a:rPr lang="ar-SA" dirty="0" smtClean="0"/>
              <a:t> وآخرون </a:t>
            </a:r>
            <a:r>
              <a:rPr lang="ar-SA" dirty="0" err="1" smtClean="0"/>
              <a:t>2010م</a:t>
            </a:r>
            <a:r>
              <a:rPr lang="ar-SA" dirty="0" smtClean="0"/>
              <a:t> أن التلاميذ الذين يعانون من عسر القراءة ممكن أن تكون الكتابة مرهقة بالنسبة لهم ويعانون من صعوبة في تنظيم المعلومات مما يؤثر على أدائهم على الاختبارات.</a:t>
            </a:r>
          </a:p>
          <a:p>
            <a:pPr algn="ctr">
              <a:buNone/>
            </a:pP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ctr">
              <a:buNone/>
            </a:pPr>
            <a:endParaRPr lang="ar-SA" dirty="0" smtClean="0"/>
          </a:p>
          <a:p>
            <a:pPr algn="ctr">
              <a:buNone/>
            </a:pPr>
            <a:endParaRPr lang="ar-SA" dirty="0" smtClean="0"/>
          </a:p>
          <a:p>
            <a:pPr algn="ctr">
              <a:buNone/>
            </a:pPr>
            <a:r>
              <a:rPr lang="ar-SA" dirty="0" smtClean="0"/>
              <a:t>انتهت المحاضرة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قصة جيمي</a:t>
            </a:r>
            <a:endParaRPr lang="ar-SA" dirty="0"/>
          </a:p>
        </p:txBody>
      </p:sp>
      <p:pic>
        <p:nvPicPr>
          <p:cNvPr id="4" name="عنصر نائب للمحتوى 3" descr="صعوبة القراءة.jpg"/>
          <p:cNvPicPr>
            <a:picLocks noGrp="1" noChangeAspect="1"/>
          </p:cNvPicPr>
          <p:nvPr>
            <p:ph sz="quarter" idx="1"/>
          </p:nvPr>
        </p:nvPicPr>
        <p:blipFill>
          <a:blip r:embed="rId2" cstate="print"/>
          <a:stretch>
            <a:fillRect/>
          </a:stretch>
        </p:blipFill>
        <p:spPr>
          <a:xfrm>
            <a:off x="685800" y="1676400"/>
            <a:ext cx="7620000" cy="472722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أسباب عسر القراءة</a:t>
            </a:r>
            <a:endParaRPr lang="ar-SA" dirty="0"/>
          </a:p>
        </p:txBody>
      </p:sp>
      <p:sp>
        <p:nvSpPr>
          <p:cNvPr id="3" name="عنصر نائب للمحتوى 2"/>
          <p:cNvSpPr>
            <a:spLocks noGrp="1"/>
          </p:cNvSpPr>
          <p:nvPr>
            <p:ph sz="quarter" idx="1"/>
          </p:nvPr>
        </p:nvSpPr>
        <p:spPr/>
        <p:txBody>
          <a:bodyPr/>
          <a:lstStyle/>
          <a:p>
            <a:pPr algn="ctr">
              <a:buNone/>
            </a:pPr>
            <a:r>
              <a:rPr lang="ar-SA" dirty="0" smtClean="0"/>
              <a:t>الأسباب </a:t>
            </a:r>
            <a:r>
              <a:rPr lang="ar-SA" dirty="0" err="1" smtClean="0"/>
              <a:t>الحقيقية</a:t>
            </a:r>
            <a:r>
              <a:rPr lang="ar-SA" dirty="0" smtClean="0"/>
              <a:t> لعسر القراءة لا تزال غير واضحة تماماً حتى الآن.</a:t>
            </a:r>
          </a:p>
          <a:p>
            <a:pPr algn="ctr">
              <a:buNone/>
            </a:pPr>
            <a:endParaRPr lang="ar-SA" dirty="0" smtClean="0"/>
          </a:p>
          <a:p>
            <a:pPr algn="ctr">
              <a:buNone/>
            </a:pPr>
            <a:r>
              <a:rPr lang="ar-SA" dirty="0" smtClean="0"/>
              <a:t>إذا كان لديك عسر في القراءة </a:t>
            </a:r>
            <a:r>
              <a:rPr lang="ar-SA" dirty="0" err="1" smtClean="0"/>
              <a:t>دسلكسيا</a:t>
            </a:r>
            <a:r>
              <a:rPr lang="ar-SA" dirty="0" smtClean="0"/>
              <a:t> فهذا يعني أن جزءاً صغيراً من دماغك مختلف بدرجة قليلة عن الناس </a:t>
            </a:r>
            <a:r>
              <a:rPr lang="ar-SA" dirty="0" err="1" smtClean="0"/>
              <a:t>الآخرين.</a:t>
            </a:r>
            <a:r>
              <a:rPr lang="ar-SA" dirty="0" smtClean="0"/>
              <a:t> إن هذا ليس سيئاً فكل فرد مختلف.</a:t>
            </a:r>
          </a:p>
          <a:p>
            <a:pPr algn="ctr">
              <a:buNone/>
            </a:pPr>
            <a:endParaRPr lang="ar-SA" dirty="0" smtClean="0"/>
          </a:p>
          <a:p>
            <a:pPr algn="ctr">
              <a:buNone/>
            </a:pPr>
            <a:r>
              <a:rPr lang="ar-SA" dirty="0" smtClean="0"/>
              <a:t>كل خلية من خلايا المخ لها </a:t>
            </a:r>
            <a:r>
              <a:rPr lang="ar-SA" dirty="0" err="1" smtClean="0"/>
              <a:t>إسم</a:t>
            </a:r>
            <a:r>
              <a:rPr lang="ar-SA" dirty="0" smtClean="0"/>
              <a:t> مختلف ويطلق عليها أعصاب،وتلك الأعصاب هي التي تحجج كيف تكون جيداً في بعض الأشياء.</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توزيع مناطق العمليات في الدماغ</a:t>
            </a:r>
            <a:endParaRPr lang="ar-SA" dirty="0"/>
          </a:p>
        </p:txBody>
      </p:sp>
      <p:pic>
        <p:nvPicPr>
          <p:cNvPr id="4" name="عنصر نائب للمحتوى 3" descr="الدماغ.jpg"/>
          <p:cNvPicPr>
            <a:picLocks noGrp="1" noChangeAspect="1"/>
          </p:cNvPicPr>
          <p:nvPr>
            <p:ph sz="quarter" idx="1"/>
          </p:nvPr>
        </p:nvPicPr>
        <p:blipFill>
          <a:blip r:embed="rId2" cstate="print"/>
          <a:stretch>
            <a:fillRect/>
          </a:stretch>
        </p:blipFill>
        <p:spPr>
          <a:xfrm>
            <a:off x="1143000" y="1524000"/>
            <a:ext cx="6400800" cy="5029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الفرضيات المفسرة لأسباب صعوبات القراءة</a:t>
            </a:r>
            <a:endParaRPr lang="ar-SA" dirty="0"/>
          </a:p>
        </p:txBody>
      </p:sp>
      <p:sp>
        <p:nvSpPr>
          <p:cNvPr id="3" name="عنصر نائب للمحتوى 2"/>
          <p:cNvSpPr>
            <a:spLocks noGrp="1"/>
          </p:cNvSpPr>
          <p:nvPr>
            <p:ph sz="quarter" idx="1"/>
          </p:nvPr>
        </p:nvSpPr>
        <p:spPr>
          <a:xfrm>
            <a:off x="612648" y="1600200"/>
            <a:ext cx="8153400" cy="4800600"/>
          </a:xfrm>
        </p:spPr>
        <p:txBody>
          <a:bodyPr>
            <a:normAutofit fontScale="85000" lnSpcReduction="20000"/>
          </a:bodyPr>
          <a:lstStyle/>
          <a:p>
            <a:pPr>
              <a:buNone/>
            </a:pPr>
            <a:r>
              <a:rPr lang="ar-SA" dirty="0" smtClean="0"/>
              <a:t>توجد العديد من الفرضيات التي ناقشت أسباب صعوبات القراءة أو </a:t>
            </a:r>
            <a:r>
              <a:rPr lang="ar-SA" dirty="0" err="1" smtClean="0"/>
              <a:t>الدسلكسيا.</a:t>
            </a:r>
            <a:endParaRPr lang="ar-SA" dirty="0" smtClean="0"/>
          </a:p>
          <a:p>
            <a:pPr>
              <a:buNone/>
            </a:pPr>
            <a:endParaRPr lang="ar-SA" dirty="0" smtClean="0"/>
          </a:p>
          <a:p>
            <a:pPr>
              <a:buNone/>
            </a:pPr>
            <a:r>
              <a:rPr lang="ar-SA" dirty="0" smtClean="0"/>
              <a:t>أولاً: فرضية الأساس العصبي لصعوبة القراءة.</a:t>
            </a:r>
          </a:p>
          <a:p>
            <a:pPr>
              <a:buNone/>
            </a:pPr>
            <a:r>
              <a:rPr lang="ar-SA" dirty="0" smtClean="0"/>
              <a:t>ثانياً:</a:t>
            </a:r>
            <a:r>
              <a:rPr lang="ar-SA" dirty="0" smtClean="0"/>
              <a:t> فرضية </a:t>
            </a:r>
            <a:r>
              <a:rPr lang="ar-SA" dirty="0" smtClean="0"/>
              <a:t>مشكلات الوعي الصوتي</a:t>
            </a:r>
          </a:p>
          <a:p>
            <a:pPr>
              <a:buNone/>
            </a:pPr>
            <a:r>
              <a:rPr lang="ar-SA" dirty="0" smtClean="0"/>
              <a:t>ثالثاً: فرضية العجز في سرعة التسمية والمعالجة الصوتية(العجز المزدوج</a:t>
            </a:r>
            <a:r>
              <a:rPr lang="ar-SA" dirty="0" err="1" smtClean="0"/>
              <a:t>).</a:t>
            </a:r>
            <a:endParaRPr lang="ar-SA" dirty="0" smtClean="0"/>
          </a:p>
          <a:p>
            <a:pPr>
              <a:buNone/>
            </a:pPr>
            <a:r>
              <a:rPr lang="ar-SA" dirty="0" smtClean="0"/>
              <a:t>رابعاً:فرضية المعالجة البصرية.</a:t>
            </a:r>
          </a:p>
          <a:p>
            <a:pPr>
              <a:buNone/>
            </a:pPr>
            <a:r>
              <a:rPr lang="ar-SA" dirty="0" smtClean="0"/>
              <a:t>خامسا:فرضية استبعاد الضجيج البصري الادراكي.</a:t>
            </a:r>
          </a:p>
          <a:p>
            <a:pPr>
              <a:buNone/>
            </a:pPr>
            <a:r>
              <a:rPr lang="ar-SA" dirty="0" smtClean="0"/>
              <a:t>سادساً:فرضية المعالجة السمعية.</a:t>
            </a:r>
          </a:p>
          <a:p>
            <a:pPr>
              <a:buNone/>
            </a:pPr>
            <a:r>
              <a:rPr lang="ar-SA" dirty="0" smtClean="0"/>
              <a:t>سابعاً: فرضية الخلل المخيخي.</a:t>
            </a:r>
          </a:p>
          <a:p>
            <a:pPr>
              <a:buNone/>
            </a:pPr>
            <a:r>
              <a:rPr lang="ar-SA" dirty="0" smtClean="0"/>
              <a:t>ثامناً:فرضية كبير الخلايا.</a:t>
            </a:r>
          </a:p>
          <a:p>
            <a:pPr>
              <a:buNone/>
            </a:pPr>
            <a:r>
              <a:rPr lang="ar-SA" dirty="0" smtClean="0"/>
              <a:t>تاسعاً:فرضية المؤثرات البيئية والتغذية</a:t>
            </a:r>
          </a:p>
          <a:p>
            <a:pPr>
              <a:buNone/>
            </a:pPr>
            <a:r>
              <a:rPr lang="ar-SA" dirty="0" smtClean="0"/>
              <a:t>عاشراً: فرضية العوامل الجينية والوراثية.</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أولاً</a:t>
            </a:r>
            <a:r>
              <a:rPr lang="ar-SA" dirty="0" smtClean="0"/>
              <a:t>: فرضية الأساس العصبي لصعوبة </a:t>
            </a:r>
            <a:r>
              <a:rPr lang="ar-SA" dirty="0" smtClean="0"/>
              <a:t>القراءة</a:t>
            </a:r>
            <a:r>
              <a:rPr lang="ar-SA" dirty="0" smtClean="0"/>
              <a:t/>
            </a:r>
            <a:br>
              <a:rPr lang="ar-SA" dirty="0" smtClean="0"/>
            </a:br>
            <a:endParaRPr lang="ar-SA" dirty="0"/>
          </a:p>
        </p:txBody>
      </p:sp>
      <p:sp>
        <p:nvSpPr>
          <p:cNvPr id="3" name="عنصر نائب للمحتوى 2"/>
          <p:cNvSpPr>
            <a:spLocks noGrp="1"/>
          </p:cNvSpPr>
          <p:nvPr>
            <p:ph sz="quarter" idx="1"/>
          </p:nvPr>
        </p:nvSpPr>
        <p:spPr/>
        <p:txBody>
          <a:bodyPr/>
          <a:lstStyle/>
          <a:p>
            <a:pPr algn="ctr">
              <a:buNone/>
            </a:pPr>
            <a:r>
              <a:rPr lang="ar-SA" dirty="0" smtClean="0"/>
              <a:t>أشارت بعض التعريفات أن صعوبات القراءة تعود إلى وجود إصابة دماغية وقصور وظيفي في الدماغ.</a:t>
            </a:r>
          </a:p>
          <a:p>
            <a:pPr algn="ctr">
              <a:buNone/>
            </a:pPr>
            <a:endParaRPr lang="ar-SA" dirty="0" smtClean="0"/>
          </a:p>
          <a:p>
            <a:pPr algn="ctr">
              <a:buNone/>
            </a:pPr>
            <a:r>
              <a:rPr lang="ar-SA" dirty="0" smtClean="0"/>
              <a:t>يعد عسر القراءة جزء من صعوبات التعلم الخاصة وهو عصبي المنشئ.</a:t>
            </a:r>
          </a:p>
          <a:p>
            <a:pPr algn="ctr">
              <a:buNone/>
            </a:pPr>
            <a:endParaRPr lang="ar-SA" dirty="0" smtClean="0"/>
          </a:p>
          <a:p>
            <a:pPr algn="ctr">
              <a:buNone/>
            </a:pPr>
            <a:r>
              <a:rPr lang="ar-SA" dirty="0" smtClean="0"/>
              <a:t>الخلايا المخية للأشخاص المصابين بعسر القراءة لا تعمل بشكل سليم مما يؤدي إلى العديد من الصعوبات المعرفية.</a:t>
            </a:r>
          </a:p>
          <a:p>
            <a:pPr>
              <a:buNone/>
            </a:pPr>
            <a:endParaRPr lang="ar-SA"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ثانياً</a:t>
            </a:r>
            <a:r>
              <a:rPr lang="ar-SA" dirty="0" smtClean="0"/>
              <a:t>: فرضية مشكلات الوعي الصوتي</a:t>
            </a:r>
            <a:br>
              <a:rPr lang="ar-SA" dirty="0" smtClean="0"/>
            </a:br>
            <a:endParaRPr lang="ar-SA" dirty="0"/>
          </a:p>
        </p:txBody>
      </p:sp>
      <p:sp>
        <p:nvSpPr>
          <p:cNvPr id="3" name="عنصر نائب للمحتوى 2"/>
          <p:cNvSpPr>
            <a:spLocks noGrp="1"/>
          </p:cNvSpPr>
          <p:nvPr>
            <p:ph sz="quarter" idx="1"/>
          </p:nvPr>
        </p:nvSpPr>
        <p:spPr/>
        <p:txBody>
          <a:bodyPr>
            <a:normAutofit fontScale="70000" lnSpcReduction="20000"/>
          </a:bodyPr>
          <a:lstStyle/>
          <a:p>
            <a:pPr algn="ctr">
              <a:buNone/>
            </a:pPr>
            <a:r>
              <a:rPr lang="ar-SA" dirty="0" smtClean="0"/>
              <a:t>يرى بول </a:t>
            </a:r>
            <a:r>
              <a:rPr lang="ar-SA" dirty="0" err="1" smtClean="0"/>
              <a:t>وبلاتشمان</a:t>
            </a:r>
            <a:r>
              <a:rPr lang="ar-SA" dirty="0" smtClean="0"/>
              <a:t> أن التلميذ يجب أن يدرك أن الكلمات يمكن أن تتم تجزئتها إلى مقاطع </a:t>
            </a:r>
            <a:r>
              <a:rPr lang="ar-SA" dirty="0" err="1" smtClean="0"/>
              <a:t>وفونيمات</a:t>
            </a:r>
            <a:r>
              <a:rPr lang="ar-SA" dirty="0" smtClean="0"/>
              <a:t> وأن </a:t>
            </a:r>
            <a:r>
              <a:rPr lang="ar-SA" dirty="0" err="1" smtClean="0"/>
              <a:t>الفونيم</a:t>
            </a:r>
            <a:r>
              <a:rPr lang="ar-SA" dirty="0" smtClean="0"/>
              <a:t> هو الوحدة من الكلام أو مجرى الحديث التي يمكن تمثيلها عن طريق الرموز الموجودة في الحروف الهجائية.</a:t>
            </a:r>
          </a:p>
          <a:p>
            <a:pPr algn="ctr">
              <a:buNone/>
            </a:pPr>
            <a:endParaRPr lang="ar-SA" dirty="0" smtClean="0"/>
          </a:p>
          <a:p>
            <a:pPr algn="ctr">
              <a:buNone/>
            </a:pPr>
            <a:r>
              <a:rPr lang="ar-SA" dirty="0" smtClean="0"/>
              <a:t>توجد علاقة وثيقة بين الوعي الصوتي والعسر القرائي وتتحدد تلك العلاقة من خلال ثلاثة أبعاد هي</a:t>
            </a:r>
          </a:p>
          <a:p>
            <a:pPr algn="ctr">
              <a:buNone/>
            </a:pPr>
            <a:endParaRPr lang="ar-SA" dirty="0" smtClean="0"/>
          </a:p>
          <a:p>
            <a:pPr algn="ctr">
              <a:buNone/>
            </a:pPr>
            <a:r>
              <a:rPr lang="ar-SA" dirty="0" smtClean="0"/>
              <a:t>1- البعد </a:t>
            </a:r>
            <a:r>
              <a:rPr lang="ar-SA" dirty="0" err="1" smtClean="0"/>
              <a:t>السبب </a:t>
            </a:r>
            <a:r>
              <a:rPr lang="ar-SA" dirty="0" smtClean="0"/>
              <a:t>: حيث أن ضعف الوعي الفونولوجي يؤدي إلى العسر القرائي.</a:t>
            </a:r>
            <a:endParaRPr lang="ar-SA" dirty="0" smtClean="0"/>
          </a:p>
          <a:p>
            <a:pPr algn="ctr">
              <a:buNone/>
            </a:pPr>
            <a:endParaRPr lang="ar-SA" dirty="0" smtClean="0"/>
          </a:p>
          <a:p>
            <a:pPr algn="ctr">
              <a:buNone/>
            </a:pPr>
            <a:r>
              <a:rPr lang="ar-SA" dirty="0" smtClean="0"/>
              <a:t>2- البعد التنبؤي:حيث أن مستوى الوعي الفونولوجي لدى التلميذ في المرحلة المبكرة يعد مؤشراً دالاً على مستوى نموه القرائي في المراحل المتقدمة.</a:t>
            </a:r>
          </a:p>
          <a:p>
            <a:pPr algn="ctr">
              <a:buNone/>
            </a:pPr>
            <a:endParaRPr lang="ar-SA" dirty="0" smtClean="0"/>
          </a:p>
          <a:p>
            <a:pPr algn="ctr">
              <a:buNone/>
            </a:pPr>
            <a:r>
              <a:rPr lang="ar-SA" dirty="0" smtClean="0"/>
              <a:t>3-البعد العلاجي: حيث أن دعم القدرات الفونولوجية للتلميذ والقيام بالنشاطات والتدريبات اللازمة يساهم إلى حد كبير في معالجة العسر </a:t>
            </a:r>
            <a:r>
              <a:rPr lang="ar-SA" dirty="0" err="1" smtClean="0"/>
              <a:t>القرائي.</a:t>
            </a:r>
            <a:r>
              <a:rPr lang="ar-SA" dirty="0" smtClean="0"/>
              <a:t> ومن هنا تكمن أهمية التدخل المبكر للنمو الفونولوجي.</a:t>
            </a:r>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10000"/>
          </a:bodyPr>
          <a:lstStyle/>
          <a:p>
            <a:pPr algn="ctr">
              <a:buNone/>
            </a:pPr>
            <a:r>
              <a:rPr lang="ar-SA" dirty="0" smtClean="0"/>
              <a:t>هناك دلائل تشير إلى أن اختلال الوعي الصوتي يستمر باستمرار الحياة</a:t>
            </a:r>
          </a:p>
          <a:p>
            <a:pPr algn="ctr">
              <a:buNone/>
            </a:pPr>
            <a:endParaRPr lang="ar-SA" dirty="0" smtClean="0"/>
          </a:p>
          <a:p>
            <a:pPr algn="ctr">
              <a:buNone/>
            </a:pPr>
            <a:r>
              <a:rPr lang="ar-SA" dirty="0" smtClean="0"/>
              <a:t>يرى العديد من الباحثين أنه توجد عمليتان تستخدمان في القراءة وأن اتباع الفرد لأي من العمليتين إنما يتوقف على طبيعة وخصائص ما يتم قراءته وما إذا كان المقروء بسيطاً ومألوفاً أم مركباً وغريباً وهاتان العمليتان هما</a:t>
            </a:r>
          </a:p>
          <a:p>
            <a:pPr algn="ctr">
              <a:buNone/>
            </a:pPr>
            <a:endParaRPr lang="ar-SA" dirty="0" smtClean="0"/>
          </a:p>
          <a:p>
            <a:pPr algn="ctr">
              <a:buNone/>
            </a:pPr>
            <a:r>
              <a:rPr lang="ar-SA" dirty="0" smtClean="0"/>
              <a:t>1- التعرف المباشر على الكلمة ككل وذلك عندما تكون الكلمة المطلوب قراءتها كلمة مألوفة مثال كلمة سيارة.</a:t>
            </a:r>
          </a:p>
          <a:p>
            <a:pPr algn="ctr">
              <a:buNone/>
            </a:pPr>
            <a:endParaRPr lang="ar-SA" dirty="0" smtClean="0"/>
          </a:p>
          <a:p>
            <a:pPr algn="ctr">
              <a:buNone/>
            </a:pPr>
            <a:r>
              <a:rPr lang="ar-SA" dirty="0" smtClean="0"/>
              <a:t>2-القراءة الصوتية أو </a:t>
            </a:r>
            <a:r>
              <a:rPr lang="ar-SA" dirty="0" err="1" smtClean="0"/>
              <a:t>الفونيمية</a:t>
            </a:r>
            <a:r>
              <a:rPr lang="ar-SA" dirty="0" smtClean="0"/>
              <a:t> للكلمة وعادة ما يلجأ القارئ إلى هذه الطريقة عندما تواجهه كلمة غير شائعة مثال كلمة </a:t>
            </a:r>
            <a:r>
              <a:rPr lang="ar-SA" dirty="0" err="1" smtClean="0"/>
              <a:t>أنلزمكموها.</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0"/>
            <a:ext cx="8153400" cy="1371600"/>
          </a:xfrm>
        </p:spPr>
        <p:txBody>
          <a:bodyPr>
            <a:normAutofit fontScale="90000"/>
          </a:bodyPr>
          <a:lstStyle/>
          <a:p>
            <a:pPr algn="ctr"/>
            <a:r>
              <a:rPr lang="ar-SA" dirty="0" smtClean="0"/>
              <a:t/>
            </a:r>
            <a:br>
              <a:rPr lang="ar-SA" dirty="0" smtClean="0"/>
            </a:br>
            <a:r>
              <a:rPr lang="ar-SA" dirty="0" smtClean="0"/>
              <a:t>ثالثاً</a:t>
            </a:r>
            <a:r>
              <a:rPr lang="ar-SA" dirty="0" smtClean="0"/>
              <a:t>: فرضية العجز في سرعة التسمية والمعالجة الصوتية(العجز المزدوج</a:t>
            </a:r>
            <a:r>
              <a:rPr lang="ar-SA" dirty="0" err="1" smtClean="0"/>
              <a:t>)</a:t>
            </a:r>
            <a:r>
              <a:rPr lang="ar-SA" dirty="0" smtClean="0"/>
              <a:t/>
            </a:r>
            <a:br>
              <a:rPr lang="ar-SA" dirty="0" smtClean="0"/>
            </a:br>
            <a:endParaRPr lang="ar-SA" dirty="0"/>
          </a:p>
        </p:txBody>
      </p:sp>
      <p:sp>
        <p:nvSpPr>
          <p:cNvPr id="3" name="عنصر نائب للمحتوى 2"/>
          <p:cNvSpPr>
            <a:spLocks noGrp="1"/>
          </p:cNvSpPr>
          <p:nvPr>
            <p:ph sz="quarter" idx="1"/>
          </p:nvPr>
        </p:nvSpPr>
        <p:spPr>
          <a:xfrm>
            <a:off x="612648" y="1600200"/>
            <a:ext cx="8153400" cy="4876800"/>
          </a:xfrm>
        </p:spPr>
        <p:txBody>
          <a:bodyPr>
            <a:normAutofit fontScale="77500" lnSpcReduction="20000"/>
          </a:bodyPr>
          <a:lstStyle/>
          <a:p>
            <a:pPr algn="ctr">
              <a:buNone/>
            </a:pPr>
            <a:r>
              <a:rPr lang="ar-SA" dirty="0" smtClean="0"/>
              <a:t>يمكن التعرف على التسمية البطيئة في وقت مبكر في الروضة ويستمر بطء التسمية عند البالغين المصابين </a:t>
            </a:r>
            <a:r>
              <a:rPr lang="ar-SA" dirty="0" err="1" smtClean="0"/>
              <a:t>بالدسلكسيا</a:t>
            </a:r>
            <a:endParaRPr lang="ar-SA" dirty="0" smtClean="0"/>
          </a:p>
          <a:p>
            <a:pPr algn="ctr">
              <a:buNone/>
            </a:pPr>
            <a:endParaRPr lang="ar-SA" dirty="0" smtClean="0"/>
          </a:p>
          <a:p>
            <a:pPr algn="ctr">
              <a:buNone/>
            </a:pPr>
            <a:r>
              <a:rPr lang="ar-SA" dirty="0" smtClean="0"/>
              <a:t>حددت ولف أربعة أنواع من القراء</a:t>
            </a:r>
          </a:p>
          <a:p>
            <a:pPr algn="ctr">
              <a:buNone/>
            </a:pPr>
            <a:endParaRPr lang="ar-SA" dirty="0" smtClean="0"/>
          </a:p>
          <a:p>
            <a:pPr algn="ctr">
              <a:buNone/>
            </a:pPr>
            <a:r>
              <a:rPr lang="ar-SA" dirty="0" smtClean="0"/>
              <a:t>1-القراء بدون أي عجز</a:t>
            </a:r>
          </a:p>
          <a:p>
            <a:pPr algn="ctr">
              <a:buNone/>
            </a:pPr>
            <a:r>
              <a:rPr lang="ar-SA" dirty="0" smtClean="0"/>
              <a:t>2-القراء مع عجز المعالجة الصوتية</a:t>
            </a:r>
          </a:p>
          <a:p>
            <a:pPr algn="ctr">
              <a:buNone/>
            </a:pPr>
            <a:r>
              <a:rPr lang="ar-SA" dirty="0" smtClean="0"/>
              <a:t>3- القراء مع عجز سرعة التسمية</a:t>
            </a:r>
          </a:p>
          <a:p>
            <a:pPr algn="ctr">
              <a:buNone/>
            </a:pPr>
            <a:r>
              <a:rPr lang="ar-SA" dirty="0" smtClean="0"/>
              <a:t>4- القراء </a:t>
            </a:r>
            <a:r>
              <a:rPr lang="ar-SA" dirty="0" smtClean="0"/>
              <a:t>م</a:t>
            </a:r>
            <a:r>
              <a:rPr lang="ar-SA" dirty="0" smtClean="0"/>
              <a:t>ع العجز المزدوج</a:t>
            </a:r>
          </a:p>
          <a:p>
            <a:pPr algn="ctr">
              <a:buNone/>
            </a:pPr>
            <a:endParaRPr lang="ar-SA" dirty="0" smtClean="0"/>
          </a:p>
          <a:p>
            <a:pPr algn="ctr">
              <a:buNone/>
            </a:pPr>
            <a:r>
              <a:rPr lang="ar-SA" dirty="0" smtClean="0"/>
              <a:t>وتذكر ولف </a:t>
            </a:r>
            <a:r>
              <a:rPr lang="ar-SA" dirty="0" err="1" smtClean="0"/>
              <a:t>وبوورز</a:t>
            </a:r>
            <a:r>
              <a:rPr lang="ar-SA" dirty="0" smtClean="0"/>
              <a:t> بأن الاطفال ذوي العسر القرائي يحتاجون وقتاً أطول من الأطفال العاديين الذين يكافئونهم في العمر القرائي لقراءة كلمة معروفة.</a:t>
            </a:r>
          </a:p>
          <a:p>
            <a:pPr>
              <a:buNone/>
            </a:pPr>
            <a:r>
              <a:rPr lang="ar-SA" dirty="0" smtClean="0"/>
              <a:t> </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966</TotalTime>
  <Words>1148</Words>
  <Application>Microsoft Office PowerPoint</Application>
  <PresentationFormat>عرض على الشاشة (3:4)‏</PresentationFormat>
  <Paragraphs>128</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ألوان متوسطة</vt:lpstr>
      <vt:lpstr>الفصل الثالث</vt:lpstr>
      <vt:lpstr>قصة جيمي</vt:lpstr>
      <vt:lpstr>أسباب عسر القراءة</vt:lpstr>
      <vt:lpstr>توزيع مناطق العمليات في الدماغ</vt:lpstr>
      <vt:lpstr>الفرضيات المفسرة لأسباب صعوبات القراءة</vt:lpstr>
      <vt:lpstr> أولاً: فرضية الأساس العصبي لصعوبة القراءة </vt:lpstr>
      <vt:lpstr> ثانياً: فرضية مشكلات الوعي الصوتي </vt:lpstr>
      <vt:lpstr>الشريحة 8</vt:lpstr>
      <vt:lpstr> ثالثاً: فرضية العجز في سرعة التسمية والمعالجة الصوتية(العجز المزدوج) </vt:lpstr>
      <vt:lpstr> رابعاً:فرضية المعالجة البصرية </vt:lpstr>
      <vt:lpstr> خامسا:فرضية استبعاد الضجيج البصري الادراكي </vt:lpstr>
      <vt:lpstr> سادساً:فرضية المعالجة السمعية </vt:lpstr>
      <vt:lpstr>سابعاً: فرضية الخلل المخيخي</vt:lpstr>
      <vt:lpstr> ثامناً:فرضية كبير الخلايا </vt:lpstr>
      <vt:lpstr> تاسعاً:فرضية المؤثرات البيئية والتغذية </vt:lpstr>
      <vt:lpstr>سؤال للمجموعة</vt:lpstr>
      <vt:lpstr>عاشراً: فرضية العوامل الجينية والوراثية</vt:lpstr>
      <vt:lpstr>الآثار المترتبة على عسر القراءة</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user0</dc:creator>
  <cp:lastModifiedBy>user0</cp:lastModifiedBy>
  <cp:revision>12</cp:revision>
  <dcterms:created xsi:type="dcterms:W3CDTF">2015-03-02T18:51:24Z</dcterms:created>
  <dcterms:modified xsi:type="dcterms:W3CDTF">2015-03-03T10:57:37Z</dcterms:modified>
</cp:coreProperties>
</file>