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2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2815DEB-E766-7D4E-BBB0-09F275EA17E3}" type="datetimeFigureOut">
              <a:rPr lang="en-US" smtClean="0"/>
              <a:t>27‏/2‏/16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D5633E9-15B2-0647-8CE1-53A6942666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الفصل الثالث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800" dirty="0" smtClean="0"/>
              <a:t>النظام المحاسبي: عناصره وكيفية استخدامه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7438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شكل التقرير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000" dirty="0" smtClean="0"/>
              <a:t>شكل حساب</a:t>
            </a:r>
          </a:p>
          <a:p>
            <a:pPr algn="r"/>
            <a:r>
              <a:rPr lang="ar-sa" sz="2000" dirty="0" smtClean="0"/>
              <a:t>شكل عمودي : الاصول ،الخصوم، حقوق الملاك</a:t>
            </a:r>
          </a:p>
          <a:p>
            <a:pPr algn="r"/>
            <a:r>
              <a:rPr lang="ar-sa" sz="2000" dirty="0" smtClean="0"/>
              <a:t>شكل تقرير: </a:t>
            </a:r>
            <a:r>
              <a:rPr lang="ar-sa" sz="2000" dirty="0" smtClean="0">
                <a:solidFill>
                  <a:srgbClr val="FF0000"/>
                </a:solidFill>
              </a:rPr>
              <a:t>الاصول المتدوالة-الخصوم المتدوالة=صافي رأس المال العامل</a:t>
            </a:r>
          </a:p>
          <a:p>
            <a:pPr algn="r"/>
            <a:r>
              <a:rPr lang="ar-sa" sz="2000" dirty="0" smtClean="0">
                <a:solidFill>
                  <a:srgbClr val="FF0000"/>
                </a:solidFill>
              </a:rPr>
              <a:t>صافي رأس المال العامل +الاصول الثابتة والغير ملموسة- لخصوم طويلة الاجل =حقوق الملاك</a:t>
            </a:r>
          </a:p>
        </p:txBody>
      </p:sp>
    </p:spTree>
    <p:extLst>
      <p:ext uri="{BB962C8B-B14F-4D97-AF65-F5344CB8AC3E}">
        <p14:creationId xmlns:p14="http://schemas.microsoft.com/office/powerpoint/2010/main" val="99140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228"/>
            <a:ext cx="8229600" cy="1143000"/>
          </a:xfrm>
        </p:spPr>
        <p:txBody>
          <a:bodyPr/>
          <a:lstStyle/>
          <a:p>
            <a:r>
              <a:rPr lang="ar-sa" dirty="0" smtClean="0"/>
              <a:t>شكل القائمة المركز المالي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55304"/>
              </p:ext>
            </p:extLst>
          </p:nvPr>
        </p:nvGraphicFramePr>
        <p:xfrm>
          <a:off x="1524000" y="1183228"/>
          <a:ext cx="692532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8330"/>
                <a:gridCol w="666390"/>
                <a:gridCol w="2372104"/>
                <a:gridCol w="664290"/>
                <a:gridCol w="471276"/>
                <a:gridCol w="2162930"/>
              </a:tblGrid>
              <a:tr h="3217964"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r>
                        <a:rPr lang="ar-sa" dirty="0" smtClean="0"/>
                        <a:t>ــــــــــ</a:t>
                      </a:r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r>
                        <a:rPr lang="ar-sa" dirty="0" smtClean="0"/>
                        <a:t>ــــــــــ</a:t>
                      </a:r>
                    </a:p>
                    <a:p>
                      <a:r>
                        <a:rPr lang="ar-sa" dirty="0" smtClean="0"/>
                        <a:t>٠٠٠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ـــــــــــ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ــــــــــــ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ـــــــــــ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الخصوم</a:t>
                      </a:r>
                    </a:p>
                    <a:p>
                      <a:r>
                        <a:rPr lang="ar-sa" dirty="0" smtClean="0"/>
                        <a:t>الخصوم قصيرة الاجل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مجموع الاصول قصيرة الاجل</a:t>
                      </a:r>
                    </a:p>
                    <a:p>
                      <a:r>
                        <a:rPr lang="ar-sa" dirty="0" smtClean="0"/>
                        <a:t>الخصوم طويلة الاجل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مجموع الخصوم طويلة</a:t>
                      </a:r>
                      <a:r>
                        <a:rPr lang="ar-sa" baseline="0" dirty="0" smtClean="0"/>
                        <a:t> الاجل</a:t>
                      </a:r>
                    </a:p>
                    <a:p>
                      <a:endParaRPr lang="ar-sa" baseline="0" dirty="0" smtClean="0"/>
                    </a:p>
                    <a:p>
                      <a:r>
                        <a:rPr lang="ar-sa" baseline="0" dirty="0" smtClean="0"/>
                        <a:t>مجموع الخصوم</a:t>
                      </a:r>
                    </a:p>
                    <a:p>
                      <a:endParaRPr lang="ar-sa" baseline="0" dirty="0" smtClean="0"/>
                    </a:p>
                    <a:p>
                      <a:r>
                        <a:rPr lang="ar-sa" baseline="0" dirty="0" smtClean="0"/>
                        <a:t>حقوق الملاك</a:t>
                      </a:r>
                    </a:p>
                    <a:p>
                      <a:r>
                        <a:rPr lang="ar-sa" baseline="0" dirty="0" smtClean="0"/>
                        <a:t>رأس المال</a:t>
                      </a:r>
                    </a:p>
                    <a:p>
                      <a:r>
                        <a:rPr lang="ar-sa" baseline="0" dirty="0" smtClean="0"/>
                        <a:t>جاري المالك</a:t>
                      </a:r>
                    </a:p>
                    <a:p>
                      <a:r>
                        <a:rPr lang="ar-sa" baseline="0" dirty="0" smtClean="0"/>
                        <a:t>----</a:t>
                      </a:r>
                    </a:p>
                    <a:p>
                      <a:r>
                        <a:rPr lang="ar-sa" baseline="0" dirty="0" smtClean="0"/>
                        <a:t>مجموع حقوق الملكية</a:t>
                      </a:r>
                    </a:p>
                    <a:p>
                      <a:endParaRPr lang="ar-sa" baseline="0" dirty="0" smtClean="0"/>
                    </a:p>
                    <a:p>
                      <a:r>
                        <a:rPr lang="ar-sa" baseline="0" dirty="0" smtClean="0"/>
                        <a:t>مجموع الخصوم وحقوق الملكية</a:t>
                      </a:r>
                      <a:r>
                        <a:rPr lang="ar-sa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٠٠٠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ــــــــــــ</a:t>
                      </a:r>
                    </a:p>
                    <a:p>
                      <a:r>
                        <a:rPr lang="ar-sa" dirty="0" smtClean="0"/>
                        <a:t>٠٠٠٠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٠٠</a:t>
                      </a:r>
                    </a:p>
                    <a:p>
                      <a:r>
                        <a:rPr lang="ar-sa" dirty="0" smtClean="0"/>
                        <a:t>ـــــــ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الاصول المتدوالة   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مجموع الاصول المتدوالة </a:t>
                      </a:r>
                    </a:p>
                    <a:p>
                      <a:r>
                        <a:rPr lang="ar-sa" dirty="0" smtClean="0"/>
                        <a:t>الاصول الثابتة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مجموع الاصول الثابتة</a:t>
                      </a:r>
                    </a:p>
                    <a:p>
                      <a:r>
                        <a:rPr lang="ar-sa" dirty="0" smtClean="0"/>
                        <a:t>الاصول الغير ملموسة</a:t>
                      </a:r>
                    </a:p>
                    <a:p>
                      <a:r>
                        <a:rPr lang="ar-sa" dirty="0" smtClean="0"/>
                        <a:t>---</a:t>
                      </a:r>
                    </a:p>
                    <a:p>
                      <a:r>
                        <a:rPr lang="ar-sa" dirty="0" smtClean="0"/>
                        <a:t>مجموع الاصول</a:t>
                      </a:r>
                      <a:r>
                        <a:rPr lang="ar-sa" baseline="0" dirty="0" smtClean="0"/>
                        <a:t> الملموسة</a:t>
                      </a:r>
                    </a:p>
                    <a:p>
                      <a:endParaRPr lang="ar-sa" baseline="0" dirty="0" smtClean="0"/>
                    </a:p>
                    <a:p>
                      <a:endParaRPr lang="ar-sa" baseline="0" dirty="0" smtClean="0"/>
                    </a:p>
                    <a:p>
                      <a:endParaRPr lang="ar-sa" baseline="0" dirty="0" smtClean="0"/>
                    </a:p>
                    <a:p>
                      <a:endParaRPr lang="ar-sa" baseline="0" dirty="0" smtClean="0"/>
                    </a:p>
                    <a:p>
                      <a:endParaRPr lang="ar-sa" baseline="0" dirty="0" smtClean="0"/>
                    </a:p>
                    <a:p>
                      <a:endParaRPr lang="ar-sa" baseline="0" dirty="0" smtClean="0"/>
                    </a:p>
                    <a:p>
                      <a:r>
                        <a:rPr lang="ar-sa" baseline="0" dirty="0" smtClean="0"/>
                        <a:t>مجموع الاصول</a:t>
                      </a:r>
                      <a:endParaRPr lang="ar-sa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351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قائمة الدخل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000" dirty="0" smtClean="0"/>
              <a:t>هو كشف يظهر نتيجة أعمال المنشأة خلال فترة معينة</a:t>
            </a:r>
          </a:p>
          <a:p>
            <a:pPr algn="r"/>
            <a:r>
              <a:rPr lang="ar-sa" sz="2000" dirty="0" smtClean="0"/>
              <a:t>ماتحتويه:</a:t>
            </a:r>
          </a:p>
          <a:p>
            <a:pPr algn="r"/>
            <a:r>
              <a:rPr lang="ar-sa" sz="2000" dirty="0" smtClean="0"/>
              <a:t>الايرادات: اي زيادة في اصولها أو نقص في خصومها نتج من غير استدانة أو استثمار مال جديد من قبل ملاك المنشأة</a:t>
            </a:r>
          </a:p>
          <a:p>
            <a:pPr algn="r"/>
            <a:r>
              <a:rPr lang="ar-sa" sz="2000" dirty="0" smtClean="0"/>
              <a:t>المصروفات:كل نقص في أصول المنشأة أو زيادة في خصومها دون تسديد دين أو إعادة استثمار لملاك المنشأة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35528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شكل قائمة الدخل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9709789"/>
              </p:ext>
            </p:extLst>
          </p:nvPr>
        </p:nvGraphicFramePr>
        <p:xfrm>
          <a:off x="1371600" y="2438400"/>
          <a:ext cx="6400802" cy="330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1"/>
                <a:gridCol w="3200401"/>
              </a:tblGrid>
              <a:tr h="3303985">
                <a:tc>
                  <a:txBody>
                    <a:bodyPr/>
                    <a:lstStyle/>
                    <a:p>
                      <a:endParaRPr lang="ar-sa" sz="2800" dirty="0" smtClean="0"/>
                    </a:p>
                    <a:p>
                      <a:r>
                        <a:rPr lang="ar-sa" sz="2800" dirty="0" smtClean="0"/>
                        <a:t>ايرادات</a:t>
                      </a:r>
                    </a:p>
                    <a:p>
                      <a:endParaRPr lang="ar-sa" sz="2800" dirty="0" smtClean="0"/>
                    </a:p>
                    <a:p>
                      <a:r>
                        <a:rPr lang="ar-sa" sz="2800" dirty="0" smtClean="0"/>
                        <a:t>إذا</a:t>
                      </a:r>
                      <a:r>
                        <a:rPr lang="ar-sa" sz="2800" baseline="0" dirty="0" smtClean="0"/>
                        <a:t> كانت آقل خسارة</a:t>
                      </a:r>
                      <a:endParaRPr lang="en-US" sz="2800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endParaRPr lang="ar-sa" sz="2800" dirty="0" smtClean="0"/>
                    </a:p>
                    <a:p>
                      <a:r>
                        <a:rPr lang="ar-sa" sz="2800" dirty="0" smtClean="0"/>
                        <a:t>مصروفات</a:t>
                      </a:r>
                    </a:p>
                    <a:p>
                      <a:endParaRPr lang="ar-sa" sz="2800" dirty="0" smtClean="0"/>
                    </a:p>
                    <a:p>
                      <a:r>
                        <a:rPr lang="ar-sa" sz="2800" dirty="0" smtClean="0"/>
                        <a:t>اذاكانت آقل يكون ربح</a:t>
                      </a:r>
                      <a:endParaRPr lang="en-US" sz="2800" dirty="0"/>
                    </a:p>
                  </a:txBody>
                  <a:tcPr marL="71119" marR="711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121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ورقة عمل إعداد القوائم المالية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139099"/>
              </p:ext>
            </p:extLst>
          </p:nvPr>
        </p:nvGraphicFramePr>
        <p:xfrm>
          <a:off x="1119031" y="2438400"/>
          <a:ext cx="6653366" cy="33753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52"/>
                <a:gridCol w="803369"/>
                <a:gridCol w="653816"/>
                <a:gridCol w="829844"/>
                <a:gridCol w="540656"/>
                <a:gridCol w="603523"/>
                <a:gridCol w="490362"/>
                <a:gridCol w="590950"/>
                <a:gridCol w="409894"/>
                <a:gridCol w="521248"/>
                <a:gridCol w="604852"/>
              </a:tblGrid>
              <a:tr h="1638010">
                <a:tc gridSpan="2">
                  <a:txBody>
                    <a:bodyPr/>
                    <a:lstStyle/>
                    <a:p>
                      <a:r>
                        <a:rPr lang="ar-sa" dirty="0" smtClean="0"/>
                        <a:t>قائمة المركز المالي</a:t>
                      </a:r>
                      <a:endParaRPr lang="en-US" dirty="0"/>
                    </a:p>
                  </a:txBody>
                  <a:tcPr marL="71119" marR="71119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sa" dirty="0" smtClean="0"/>
                        <a:t>قائمة الدخل</a:t>
                      </a:r>
                      <a:endParaRPr lang="en-US" dirty="0"/>
                    </a:p>
                  </a:txBody>
                  <a:tcPr marL="71119" marR="71119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sa" dirty="0" smtClean="0"/>
                        <a:t>ميزان المراجعة</a:t>
                      </a:r>
                      <a:r>
                        <a:rPr lang="ar-sa" baseline="0" dirty="0" smtClean="0"/>
                        <a:t> بعد التسويات</a:t>
                      </a:r>
                      <a:endParaRPr lang="en-US" dirty="0"/>
                    </a:p>
                  </a:txBody>
                  <a:tcPr marL="71119" marR="71119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sa" dirty="0" smtClean="0"/>
                        <a:t>التسويات</a:t>
                      </a:r>
                      <a:endParaRPr lang="en-US" dirty="0"/>
                    </a:p>
                  </a:txBody>
                  <a:tcPr marL="71119" marR="71119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ar-sa" dirty="0" smtClean="0"/>
                        <a:t>ميزان </a:t>
                      </a:r>
                      <a:r>
                        <a:rPr lang="ar-sa" dirty="0" smtClean="0"/>
                        <a:t>المراجعة</a:t>
                      </a:r>
                      <a:r>
                        <a:rPr lang="en-US" dirty="0" smtClean="0"/>
                        <a:t> </a:t>
                      </a:r>
                      <a:r>
                        <a:rPr lang="ar-sa" dirty="0" smtClean="0"/>
                        <a:t>قبل</a:t>
                      </a:r>
                      <a:r>
                        <a:rPr lang="ar-sa" baseline="0" dirty="0" smtClean="0"/>
                        <a:t> التسويات</a:t>
                      </a:r>
                      <a:endParaRPr lang="en-US" dirty="0"/>
                    </a:p>
                  </a:txBody>
                  <a:tcPr marL="71119" marR="71119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البيان</a:t>
                      </a:r>
                      <a:endParaRPr lang="en-US" dirty="0"/>
                    </a:p>
                  </a:txBody>
                  <a:tcPr marL="71119" marR="71119"/>
                </a:tc>
              </a:tr>
              <a:tr h="664304">
                <a:tc>
                  <a:txBody>
                    <a:bodyPr/>
                    <a:lstStyle/>
                    <a:p>
                      <a:r>
                        <a:rPr lang="ar-sa" dirty="0" smtClean="0"/>
                        <a:t>دائن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خصوم </a:t>
                      </a:r>
                    </a:p>
                    <a:p>
                      <a:r>
                        <a:rPr lang="ar-sa" dirty="0" smtClean="0"/>
                        <a:t>حقوق </a:t>
                      </a:r>
                    </a:p>
                    <a:p>
                      <a:r>
                        <a:rPr lang="ar-sa" dirty="0" smtClean="0"/>
                        <a:t>ملكية</a:t>
                      </a:r>
                    </a:p>
                    <a:p>
                      <a:r>
                        <a:rPr lang="ar-sa" dirty="0" smtClean="0"/>
                        <a:t>ارباح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مدين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اصول</a:t>
                      </a:r>
                    </a:p>
                    <a:p>
                      <a:r>
                        <a:rPr lang="ar-sa" dirty="0" smtClean="0"/>
                        <a:t>خسارة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دائن</a:t>
                      </a:r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ايراد</a:t>
                      </a:r>
                    </a:p>
                    <a:p>
                      <a:r>
                        <a:rPr lang="ar-sa" dirty="0" smtClean="0"/>
                        <a:t>خسارة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مدين</a:t>
                      </a:r>
                    </a:p>
                    <a:p>
                      <a:endParaRPr lang="ar-sa" dirty="0" smtClean="0"/>
                    </a:p>
                    <a:p>
                      <a:endParaRPr lang="ar-sa" dirty="0" smtClean="0"/>
                    </a:p>
                    <a:p>
                      <a:r>
                        <a:rPr lang="ar-sa" dirty="0" smtClean="0"/>
                        <a:t>مصروفات</a:t>
                      </a:r>
                    </a:p>
                    <a:p>
                      <a:r>
                        <a:rPr lang="ar-sa" dirty="0" smtClean="0"/>
                        <a:t>ارباح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دائن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مدين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دائن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مدين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دائن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مدين</a:t>
                      </a:r>
                      <a:endParaRPr lang="en-US" dirty="0"/>
                    </a:p>
                  </a:txBody>
                  <a:tcPr marL="71119" marR="71119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1119" marR="711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945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هدف الفصل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400" dirty="0" smtClean="0"/>
              <a:t>التعرف على الخطوة الاخيرة من الدورة المحاسبية</a:t>
            </a:r>
          </a:p>
          <a:p>
            <a:pPr algn="r"/>
            <a:r>
              <a:rPr lang="ar-sa" sz="2400" dirty="0" smtClean="0"/>
              <a:t>قائمة المركز المالي</a:t>
            </a:r>
          </a:p>
          <a:p>
            <a:pPr algn="r"/>
            <a:r>
              <a:rPr lang="ar-sa" sz="2400" dirty="0" smtClean="0"/>
              <a:t>قائمة الدخل </a:t>
            </a:r>
          </a:p>
          <a:p>
            <a:pPr marL="0" indent="0" algn="r">
              <a:buNone/>
            </a:pPr>
            <a:r>
              <a:rPr lang="ar-sa" sz="2400" dirty="0" smtClean="0"/>
              <a:t>التعرف على إعداد ورقة العمل</a:t>
            </a:r>
          </a:p>
          <a:p>
            <a:pPr marL="0" indent="0" algn="r">
              <a:buNone/>
            </a:pPr>
            <a:r>
              <a:rPr lang="ar-sa" sz="2400" dirty="0" smtClean="0"/>
              <a:t>كيفية نقل المعلومات من ورقة العمل للقوائم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209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إعداد التقارير المالية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>
              <a:buFont typeface="Wingdings" charset="2"/>
              <a:buChar char="ü"/>
            </a:pPr>
            <a:r>
              <a:rPr lang="ar-sa" sz="2000" dirty="0" smtClean="0"/>
              <a:t>هدف المحاسبة هو</a:t>
            </a:r>
          </a:p>
          <a:p>
            <a:pPr marL="0" indent="0" algn="r">
              <a:buNone/>
            </a:pPr>
            <a:r>
              <a:rPr lang="ar-sa" sz="2000" dirty="0" smtClean="0"/>
              <a:t>ايصال المعلومات المالية للمستفيدين لمساعدتهم في عملية اتخاذ القرار</a:t>
            </a:r>
          </a:p>
          <a:p>
            <a:pPr algn="r">
              <a:buFont typeface="Wingdings" charset="2"/>
              <a:buChar char="ü"/>
            </a:pPr>
            <a:r>
              <a:rPr lang="ar-sa" sz="2000" dirty="0" smtClean="0"/>
              <a:t>التوصيل يتم عن طريق التقارير</a:t>
            </a:r>
          </a:p>
          <a:p>
            <a:pPr algn="r">
              <a:buFont typeface="Wingdings" charset="2"/>
              <a:buChar char="ü"/>
            </a:pPr>
            <a:r>
              <a:rPr lang="ar-sa" sz="2000" dirty="0" smtClean="0"/>
              <a:t>التقارير نوعين </a:t>
            </a:r>
          </a:p>
          <a:p>
            <a:pPr algn="r"/>
            <a:r>
              <a:rPr lang="ar-sa" sz="2000" dirty="0" smtClean="0"/>
              <a:t>خاص لفئة معينة ولغرض محدد</a:t>
            </a:r>
          </a:p>
          <a:p>
            <a:pPr algn="r"/>
            <a:r>
              <a:rPr lang="ar-sa" sz="2000" dirty="0" smtClean="0"/>
              <a:t>عام</a:t>
            </a:r>
          </a:p>
        </p:txBody>
      </p:sp>
    </p:spTree>
    <p:extLst>
      <p:ext uri="{BB962C8B-B14F-4D97-AF65-F5344CB8AC3E}">
        <p14:creationId xmlns:p14="http://schemas.microsoft.com/office/powerpoint/2010/main" val="259720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التقارير العامة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sz="2400" dirty="0" smtClean="0"/>
              <a:t>هي ماتعده المنشاة نهاية السنة المالية</a:t>
            </a:r>
          </a:p>
          <a:p>
            <a:pPr algn="r"/>
            <a:r>
              <a:rPr lang="ar-sa" sz="2400" dirty="0" smtClean="0"/>
              <a:t>متعلق بمركزها المالي</a:t>
            </a:r>
          </a:p>
          <a:p>
            <a:pPr algn="r"/>
            <a:r>
              <a:rPr lang="ar-sa" sz="2400" dirty="0" smtClean="0"/>
              <a:t>نتيجة عملياتها</a:t>
            </a:r>
            <a:r>
              <a:rPr lang="ar-sa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810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قائمة المركز المالي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400" dirty="0" smtClean="0"/>
              <a:t>هي تقرير يبن ماللمنشأة وما عليها في لحظة معينة</a:t>
            </a:r>
          </a:p>
          <a:p>
            <a:pPr algn="r"/>
            <a:r>
              <a:rPr lang="ar-sa" sz="2400" dirty="0" smtClean="0"/>
              <a:t>ما للمنشاة=الاصول</a:t>
            </a:r>
          </a:p>
          <a:p>
            <a:pPr algn="r"/>
            <a:r>
              <a:rPr lang="ar-sa" sz="2400" dirty="0" smtClean="0"/>
              <a:t>ماعليها=الخصوم +حقوق الملاك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0739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الاصول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الاصول المتدوالة أو قصيرة الاجل:هي النقدية أو الاصول الاخرى القابلة للتحويل إلى نقدية </a:t>
            </a:r>
            <a:r>
              <a:rPr lang="ar-sa" sz="2000" dirty="0" smtClean="0"/>
              <a:t>أو ستباع أو تستخدم خلال دورة العمليات أو السنة المالية أيهما أطول</a:t>
            </a:r>
          </a:p>
          <a:p>
            <a:pPr marL="0" indent="0" algn="r">
              <a:buNone/>
            </a:pPr>
            <a:r>
              <a:rPr lang="ar-sa" sz="2000" dirty="0" smtClean="0"/>
              <a:t>مثال النقدية-مخزون السلعي-المدينون-المصروفات المقدمة</a:t>
            </a:r>
          </a:p>
          <a:p>
            <a:pPr algn="r"/>
            <a:r>
              <a:rPr lang="ar-sa" sz="2000" dirty="0" smtClean="0"/>
              <a:t>المقصود بدورة العمليات:تحول البضائع المشتراة بغرض إعادة بيعها إلى نقدية مرة أخرى</a:t>
            </a:r>
          </a:p>
        </p:txBody>
      </p:sp>
    </p:spTree>
    <p:extLst>
      <p:ext uri="{BB962C8B-B14F-4D97-AF65-F5344CB8AC3E}">
        <p14:creationId xmlns:p14="http://schemas.microsoft.com/office/powerpoint/2010/main" val="2183336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الاصول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الأصول الثابتة: ماحازته المنشأة من مبان و أراض ومعدات وتجهيزات لاستخدامها في الانتاج أو في تسهيل أمور العمليات التجارية</a:t>
            </a:r>
          </a:p>
          <a:p>
            <a:r>
              <a:rPr lang="ar-sa" dirty="0" smtClean="0"/>
              <a:t>الأصول الغير ملموسة:مادفعته المنشأة أو التزمت بدفعه لتحصل على منفعة ليس لها وجود مادي. مثل العلامة التجارية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2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أنواع الخصوم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الخصوم (الالتزامات ) قصيرة الاجل:ماعلى المنشأة من التزامات يلزم تسديدها خلال سنة مثال ص١٢٧</a:t>
            </a:r>
          </a:p>
          <a:p>
            <a:r>
              <a:rPr lang="ar-sa" dirty="0" smtClean="0"/>
              <a:t>الخصوم طويلة الاجل:مايجب دفعه للغير بعد مدة تزيد عن السنة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88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حقوق الملاك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هي عبارة عن مايملكه آصحاب المنشأة من أموال في هذة المنشأة مهما كان شكلها القانوني</a:t>
            </a:r>
          </a:p>
          <a:p>
            <a:r>
              <a:rPr lang="ar-sa" dirty="0" smtClean="0"/>
              <a:t>رأس المال:ماخصصه المالك أو الملاك من أموالهم الخاصة للاستثمار في هذه المنشأة</a:t>
            </a:r>
          </a:p>
          <a:p>
            <a:r>
              <a:rPr lang="ar-sa" dirty="0" smtClean="0"/>
              <a:t>جاري المالك:يسمى بحساب المسحوبات وهو ينظم العلاقة المؤقتة بين المنشأة وملاكها</a:t>
            </a:r>
          </a:p>
          <a:p>
            <a:r>
              <a:rPr lang="ar-sa" dirty="0" smtClean="0"/>
              <a:t>ملاحظة: ممكن صاحب المنشأة يودع مبلغ خلال السنة فيعتبر جاري المالك دائنا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53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Couture.thmx</Template>
  <TotalTime>63</TotalTime>
  <Words>522</Words>
  <Application>Microsoft Macintosh PowerPoint</Application>
  <PresentationFormat>On-screen Show (4:3)</PresentationFormat>
  <Paragraphs>192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Couture</vt:lpstr>
      <vt:lpstr>الفصل الثالث</vt:lpstr>
      <vt:lpstr>هدف الفصل</vt:lpstr>
      <vt:lpstr>إعداد التقارير المالية</vt:lpstr>
      <vt:lpstr>التقارير العامة</vt:lpstr>
      <vt:lpstr>قائمة المركز المالي</vt:lpstr>
      <vt:lpstr>انواع الاصول</vt:lpstr>
      <vt:lpstr>انواع الاصول</vt:lpstr>
      <vt:lpstr>أنواع الخصوم</vt:lpstr>
      <vt:lpstr>حقوق الملاك</vt:lpstr>
      <vt:lpstr>شكل التقرير</vt:lpstr>
      <vt:lpstr>شكل القائمة المركز المالي</vt:lpstr>
      <vt:lpstr>قائمة الدخل</vt:lpstr>
      <vt:lpstr>شكل قائمة الدخل</vt:lpstr>
      <vt:lpstr>ورقة عمل إعداد القوائم المالية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الثالث</dc:title>
  <dc:creator>Microsoft Office User</dc:creator>
  <cp:lastModifiedBy>Microsoft Office User</cp:lastModifiedBy>
  <cp:revision>8</cp:revision>
  <dcterms:created xsi:type="dcterms:W3CDTF">2015-09-12T18:57:25Z</dcterms:created>
  <dcterms:modified xsi:type="dcterms:W3CDTF">2016-02-27T19:28:01Z</dcterms:modified>
</cp:coreProperties>
</file>