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48" d="100"/>
          <a:sy n="48" d="100"/>
        </p:scale>
        <p:origin x="-114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652D92-557E-49DB-9193-7442ECC7C47D}" type="datetimeFigureOut">
              <a:rPr lang="ar-SA" smtClean="0"/>
              <a:pPr/>
              <a:t>29/11/1432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C24325-2CF1-46B9-8B93-25CF379968A7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467544" y="692696"/>
            <a:ext cx="7772400" cy="1470025"/>
          </a:xfrm>
        </p:spPr>
        <p:txBody>
          <a:bodyPr/>
          <a:lstStyle/>
          <a:p>
            <a:r>
              <a:rPr lang="ar-SA" b="1" dirty="0"/>
              <a:t>الفصل الثالث عشر ( المحاسبة في الشركات المساهمة)</a:t>
            </a:r>
            <a:endParaRPr lang="en-US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23528" y="2204864"/>
            <a:ext cx="8424936" cy="4320480"/>
          </a:xfrm>
        </p:spPr>
        <p:txBody>
          <a:bodyPr>
            <a:normAutofit fontScale="92500" lnSpcReduction="20000"/>
          </a:bodyPr>
          <a:lstStyle/>
          <a:p>
            <a:r>
              <a:rPr lang="ar-SA" dirty="0">
                <a:solidFill>
                  <a:schemeClr val="tx1"/>
                </a:solidFill>
              </a:rPr>
              <a:t>شركات المساهمة نوع من أنواع الشركات </a:t>
            </a:r>
            <a:r>
              <a:rPr lang="ar-SA" dirty="0" err="1">
                <a:solidFill>
                  <a:schemeClr val="tx1"/>
                </a:solidFill>
              </a:rPr>
              <a:t>و</a:t>
            </a:r>
            <a:r>
              <a:rPr lang="ar-SA" dirty="0">
                <a:solidFill>
                  <a:schemeClr val="tx1"/>
                </a:solidFill>
              </a:rPr>
              <a:t> سينصب هذا الفصل على الأمور المحاسبية للمحاسبة عن هذا النوع من الشركات</a:t>
            </a:r>
            <a:endParaRPr lang="en-US" dirty="0">
              <a:solidFill>
                <a:schemeClr val="tx1"/>
              </a:solidFill>
            </a:endParaRPr>
          </a:p>
          <a:p>
            <a:r>
              <a:rPr lang="ar-SA" b="1" u="sng" dirty="0">
                <a:solidFill>
                  <a:schemeClr val="tx1"/>
                </a:solidFill>
              </a:rPr>
              <a:t>أهداف </a:t>
            </a:r>
            <a:r>
              <a:rPr lang="ar-SA" b="1" u="sng" dirty="0" err="1">
                <a:solidFill>
                  <a:schemeClr val="tx1"/>
                </a:solidFill>
              </a:rPr>
              <a:t>و</a:t>
            </a:r>
            <a:r>
              <a:rPr lang="ar-SA" b="1" u="sng" dirty="0">
                <a:solidFill>
                  <a:schemeClr val="tx1"/>
                </a:solidFill>
              </a:rPr>
              <a:t> الغرض من دراسة الفصل:</a:t>
            </a:r>
            <a:endParaRPr lang="en-US" dirty="0">
              <a:solidFill>
                <a:schemeClr val="tx1"/>
              </a:solidFill>
            </a:endParaRPr>
          </a:p>
          <a:p>
            <a:pPr lvl="0"/>
            <a:r>
              <a:rPr lang="ar-SA" dirty="0">
                <a:solidFill>
                  <a:schemeClr val="tx1"/>
                </a:solidFill>
              </a:rPr>
              <a:t>التعرف على مفهوم شركة المساهمة </a:t>
            </a:r>
            <a:r>
              <a:rPr lang="ar-SA" dirty="0" err="1">
                <a:solidFill>
                  <a:schemeClr val="tx1"/>
                </a:solidFill>
              </a:rPr>
              <a:t>و</a:t>
            </a:r>
            <a:r>
              <a:rPr lang="ar-SA" dirty="0">
                <a:solidFill>
                  <a:schemeClr val="tx1"/>
                </a:solidFill>
              </a:rPr>
              <a:t> خصائصها .</a:t>
            </a:r>
            <a:endParaRPr lang="en-US" dirty="0">
              <a:solidFill>
                <a:schemeClr val="tx1"/>
              </a:solidFill>
            </a:endParaRPr>
          </a:p>
          <a:p>
            <a:pPr lvl="0"/>
            <a:r>
              <a:rPr lang="ar-SA" dirty="0">
                <a:solidFill>
                  <a:schemeClr val="tx1"/>
                </a:solidFill>
              </a:rPr>
              <a:t>كيفية محاسبة شركات المساهمة </a:t>
            </a:r>
            <a:r>
              <a:rPr lang="ar-SA" dirty="0" err="1">
                <a:solidFill>
                  <a:schemeClr val="tx1"/>
                </a:solidFill>
              </a:rPr>
              <a:t>و</a:t>
            </a:r>
            <a:r>
              <a:rPr lang="ar-SA" dirty="0">
                <a:solidFill>
                  <a:schemeClr val="tx1"/>
                </a:solidFill>
              </a:rPr>
              <a:t> إعداد القيود المحاسبية الخاصة</a:t>
            </a:r>
            <a:endParaRPr lang="en-US" dirty="0">
              <a:solidFill>
                <a:schemeClr val="tx1"/>
              </a:solidFill>
            </a:endParaRPr>
          </a:p>
          <a:p>
            <a:r>
              <a:rPr lang="ar-SA" b="1" u="sng" dirty="0">
                <a:solidFill>
                  <a:schemeClr val="tx1"/>
                </a:solidFill>
              </a:rPr>
              <a:t>المواضيع الرئيسية التي يغطيها الفصل</a:t>
            </a:r>
            <a:endParaRPr lang="en-US" dirty="0">
              <a:solidFill>
                <a:schemeClr val="tx1"/>
              </a:solidFill>
            </a:endParaRPr>
          </a:p>
          <a:p>
            <a:pPr lvl="0"/>
            <a:r>
              <a:rPr lang="ar-SA" dirty="0">
                <a:solidFill>
                  <a:schemeClr val="tx1"/>
                </a:solidFill>
              </a:rPr>
              <a:t>تعريف شركة المساهمة </a:t>
            </a:r>
            <a:r>
              <a:rPr lang="ar-SA" dirty="0" err="1">
                <a:solidFill>
                  <a:schemeClr val="tx1"/>
                </a:solidFill>
              </a:rPr>
              <a:t>و</a:t>
            </a:r>
            <a:r>
              <a:rPr lang="ar-SA" dirty="0">
                <a:solidFill>
                  <a:schemeClr val="tx1"/>
                </a:solidFill>
              </a:rPr>
              <a:t> خصائصها .</a:t>
            </a:r>
            <a:endParaRPr lang="en-US" dirty="0">
              <a:solidFill>
                <a:schemeClr val="tx1"/>
              </a:solidFill>
            </a:endParaRPr>
          </a:p>
          <a:p>
            <a:pPr lvl="0"/>
            <a:r>
              <a:rPr lang="ar-SA" dirty="0">
                <a:solidFill>
                  <a:schemeClr val="tx1"/>
                </a:solidFill>
              </a:rPr>
              <a:t>تكوين الشركات المساهمة </a:t>
            </a:r>
            <a:endParaRPr lang="en-US" dirty="0">
              <a:solidFill>
                <a:schemeClr val="tx1"/>
              </a:solidFill>
            </a:endParaRPr>
          </a:p>
          <a:p>
            <a:pPr lvl="0"/>
            <a:r>
              <a:rPr lang="ar-SA" dirty="0">
                <a:solidFill>
                  <a:schemeClr val="tx1"/>
                </a:solidFill>
              </a:rPr>
              <a:t>حل شركة المساهمة </a:t>
            </a:r>
            <a:r>
              <a:rPr lang="ar-SA" dirty="0" err="1">
                <a:solidFill>
                  <a:schemeClr val="tx1"/>
                </a:solidFill>
              </a:rPr>
              <a:t>و</a:t>
            </a:r>
            <a:r>
              <a:rPr lang="ar-SA" dirty="0">
                <a:solidFill>
                  <a:schemeClr val="tx1"/>
                </a:solidFill>
              </a:rPr>
              <a:t> تصفيتها</a:t>
            </a:r>
            <a:endParaRPr lang="en-US" dirty="0">
              <a:solidFill>
                <a:schemeClr val="tx1"/>
              </a:solidFill>
            </a:endParaRPr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الأسهم الممتازة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 fontScale="92500"/>
          </a:bodyPr>
          <a:lstStyle/>
          <a:p>
            <a:r>
              <a:rPr lang="ar-SA" b="1" dirty="0" smtClean="0"/>
              <a:t>هي الأسهم التي تعطى لحاملها الحق في التمتع بميزة إضافية من تلك الحقوق التي يتمتع </a:t>
            </a:r>
            <a:r>
              <a:rPr lang="ar-SA" b="1" dirty="0" err="1" smtClean="0"/>
              <a:t>بها</a:t>
            </a:r>
            <a:r>
              <a:rPr lang="ar-SA" b="1" dirty="0" smtClean="0"/>
              <a:t> حملة الأسهم العادية.  </a:t>
            </a:r>
            <a:endParaRPr lang="en-US" dirty="0" smtClean="0"/>
          </a:p>
          <a:p>
            <a:r>
              <a:rPr lang="ar-SA" dirty="0" smtClean="0"/>
              <a:t>1). يحصل حامل السهم الممتاز على نسبة معينة من الأرباح </a:t>
            </a:r>
            <a:r>
              <a:rPr lang="ar-SA" b="1" u="sng" dirty="0" smtClean="0"/>
              <a:t>قبل</a:t>
            </a:r>
            <a:r>
              <a:rPr lang="ar-SA" dirty="0" smtClean="0"/>
              <a:t> أن يحصل حملة الأسهم العادية على شيء.</a:t>
            </a:r>
            <a:endParaRPr lang="en-US" dirty="0" smtClean="0"/>
          </a:p>
          <a:p>
            <a:r>
              <a:rPr lang="ar-SA" dirty="0" smtClean="0"/>
              <a:t>2). أنها مجمعة للأرباح ( عندما لا تتحقق أرباح في سنة معينة  تكفي لدفع هذه النسبة لحملة الأسهم الممتازة فان ما لم يدفع لهم من أرباح ينقل إلى العام أو الأعوام القادمة و يدفع لحملة الأسهم الممتازة نصيبهم من الأرباح عن الأعوام السابقة قبل أن يدفع لحملة الأسهم العادية شيئا) 3). الأولوية في استرداد القيمة الاسمية لأسهمهم في حالة إفلاس الشركة </a:t>
            </a:r>
            <a:r>
              <a:rPr lang="ar-SA" dirty="0" err="1" smtClean="0"/>
              <a:t>و</a:t>
            </a:r>
            <a:r>
              <a:rPr lang="ar-SA" dirty="0" smtClean="0"/>
              <a:t> تصفيتها .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6050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/>
          <a:lstStyle/>
          <a:p>
            <a:r>
              <a:rPr lang="ar-SA" b="1" u="sng" dirty="0" smtClean="0"/>
              <a:t>العيوب</a:t>
            </a:r>
          </a:p>
          <a:p>
            <a:r>
              <a:rPr lang="ar-SA" dirty="0" smtClean="0"/>
              <a:t>1). ليس لها حق التصويت في الجمعيات العمومية للمساهمين.</a:t>
            </a:r>
            <a:endParaRPr lang="en-US" dirty="0" smtClean="0"/>
          </a:p>
          <a:p>
            <a:r>
              <a:rPr lang="ar-SA" dirty="0" smtClean="0"/>
              <a:t>2). يتمتع حملة الأسهم العادية بفائض الأرباح بعد دفع حصة الأسهم الممتازة التي يحددها الصك.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حصص التأسيس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1). لا تدخل في تكوين رأس مال الشركة </a:t>
            </a:r>
            <a:r>
              <a:rPr lang="ar-SA" dirty="0" err="1" smtClean="0"/>
              <a:t>و</a:t>
            </a:r>
            <a:r>
              <a:rPr lang="ar-SA" dirty="0" smtClean="0"/>
              <a:t> لا يشترك أصحابها في إدارة الشركة. </a:t>
            </a:r>
            <a:endParaRPr lang="en-US" dirty="0" smtClean="0"/>
          </a:p>
          <a:p>
            <a:r>
              <a:rPr lang="ar-SA" dirty="0" smtClean="0"/>
              <a:t>2). يجوز أن تمنح هذه الحصص نسبة من الأرباح الصافية لا تزيد عن 10% من الأرباح بعد توزيع نصيب على المساهمين لا يقل عن 5%  من رأس المال المدفوع.</a:t>
            </a:r>
            <a:endParaRPr lang="en-US" dirty="0" smtClean="0"/>
          </a:p>
          <a:p>
            <a:r>
              <a:rPr lang="ar-SA" dirty="0" smtClean="0"/>
              <a:t>3). يجوز أن تمنح عند التصفية.</a:t>
            </a:r>
            <a:endParaRPr lang="en-US" dirty="0" smtClean="0"/>
          </a:p>
          <a:p>
            <a:r>
              <a:rPr lang="ar-SA" dirty="0" smtClean="0"/>
              <a:t>4). وهي تصدر لمن  يقدم إلى  الشركة  براءة اختراع …..</a:t>
            </a:r>
            <a:endParaRPr lang="en-US" dirty="0" smtClean="0"/>
          </a:p>
          <a:p>
            <a:r>
              <a:rPr lang="ar-SA" dirty="0" smtClean="0"/>
              <a:t>5). لا يوجد لها قيود إثبات في تاريخ التأسيس.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dirty="0" smtClean="0"/>
              <a:t>أنواعها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السهم الاسمي: </a:t>
            </a:r>
            <a:r>
              <a:rPr lang="ar-SA" dirty="0" smtClean="0"/>
              <a:t>أن اسم مالكه مكتوب في صك السهم ( اسم المشتري) عن طريق تقييدها في سجلات الشركة.</a:t>
            </a:r>
          </a:p>
          <a:p>
            <a:r>
              <a:rPr lang="ar-SA" b="1" dirty="0" smtClean="0"/>
              <a:t>السهم لحامله: </a:t>
            </a:r>
            <a:r>
              <a:rPr lang="ar-SA" dirty="0" smtClean="0"/>
              <a:t>صك لا يحمل اسم شخص معين </a:t>
            </a:r>
            <a:r>
              <a:rPr lang="ar-SA" dirty="0" err="1" smtClean="0"/>
              <a:t>و</a:t>
            </a:r>
            <a:r>
              <a:rPr lang="ar-SA" dirty="0" smtClean="0"/>
              <a:t> إنما يتم تداوله بنقله فقط من حوزة البائع إلى حوزة المشتري.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u="sng" dirty="0" smtClean="0"/>
              <a:t>أولا: تكوين رأس مال الشركات المساهمة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ar-SA" b="1" dirty="0" smtClean="0"/>
              <a:t> 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67544" y="1124744"/>
            <a:ext cx="8229600" cy="5001419"/>
          </a:xfrm>
        </p:spPr>
        <p:txBody>
          <a:bodyPr>
            <a:normAutofit fontScale="25000" lnSpcReduction="20000"/>
          </a:bodyPr>
          <a:lstStyle/>
          <a:p>
            <a:pPr>
              <a:buNone/>
            </a:pPr>
            <a:r>
              <a:rPr lang="ar-SA" sz="12800" b="1" u="sng" dirty="0" smtClean="0">
                <a:solidFill>
                  <a:srgbClr val="FF0000"/>
                </a:solidFill>
              </a:rPr>
              <a:t>أنواع الاكتتاب:</a:t>
            </a:r>
          </a:p>
          <a:p>
            <a:r>
              <a:rPr lang="ar-SA" sz="12800" dirty="0" smtClean="0"/>
              <a:t>ويتم تقسيمها إلى:</a:t>
            </a:r>
            <a:r>
              <a:rPr lang="ar-SA" sz="12800" u="sng" dirty="0" smtClean="0"/>
              <a:t> </a:t>
            </a:r>
          </a:p>
          <a:p>
            <a:r>
              <a:rPr lang="ar-SA" sz="12800" b="1" dirty="0" smtClean="0"/>
              <a:t>1) اكتتاب المؤسسين في جميع رأس مال الشركة.</a:t>
            </a:r>
          </a:p>
          <a:p>
            <a:r>
              <a:rPr lang="ar-SA" sz="12800" b="1" dirty="0" smtClean="0"/>
              <a:t>2) اكتتاب المؤسسين في جزء من رأس مال الشركة </a:t>
            </a:r>
            <a:r>
              <a:rPr lang="ar-SA" sz="12800" b="1" dirty="0" err="1" smtClean="0"/>
              <a:t>و</a:t>
            </a:r>
            <a:r>
              <a:rPr lang="ar-SA" sz="12800" b="1" dirty="0" smtClean="0"/>
              <a:t> يطرحون الباقي للاكتتاب العام.</a:t>
            </a:r>
            <a:endParaRPr lang="en-US" sz="12800" dirty="0" smtClean="0"/>
          </a:p>
          <a:p>
            <a:r>
              <a:rPr lang="ar-SA" sz="12800" b="1" dirty="0" smtClean="0">
                <a:solidFill>
                  <a:srgbClr val="FF0000"/>
                </a:solidFill>
              </a:rPr>
              <a:t>الحالات التي يتكون منها رأس مال الشركة المساهمة:</a:t>
            </a:r>
            <a:endParaRPr lang="en-US" sz="12800" dirty="0" smtClean="0">
              <a:solidFill>
                <a:srgbClr val="FF0000"/>
              </a:solidFill>
            </a:endParaRPr>
          </a:p>
          <a:p>
            <a:r>
              <a:rPr lang="ar-SA" sz="12800" b="1" dirty="0" smtClean="0"/>
              <a:t>1</a:t>
            </a:r>
            <a:r>
              <a:rPr lang="ar-SA" sz="12800" dirty="0" smtClean="0"/>
              <a:t>). سداد رأس مال الشركة المساهمة.</a:t>
            </a:r>
            <a:endParaRPr lang="en-US" sz="12800" dirty="0" smtClean="0"/>
          </a:p>
          <a:p>
            <a:r>
              <a:rPr lang="ar-SA" sz="12800" dirty="0" smtClean="0"/>
              <a:t>2). إصدار الأسهم بأقل أو أكثر من القيمة الاسمية</a:t>
            </a:r>
            <a:endParaRPr lang="en-US" sz="12800" dirty="0" smtClean="0"/>
          </a:p>
          <a:p>
            <a:r>
              <a:rPr lang="ar-SA" sz="12800" dirty="0" smtClean="0"/>
              <a:t>3). حالات أخرى قد يتكون منها رأس المال</a:t>
            </a:r>
            <a:endParaRPr lang="en-US" sz="12800" dirty="0" smtClean="0"/>
          </a:p>
          <a:p>
            <a:r>
              <a:rPr lang="ar-SA" sz="12800" dirty="0" smtClean="0"/>
              <a:t> </a:t>
            </a:r>
            <a:endParaRPr lang="en-US" sz="12800" dirty="0" smtClean="0"/>
          </a:p>
          <a:p>
            <a:r>
              <a:rPr lang="ar-SA" dirty="0" smtClean="0"/>
              <a:t> </a:t>
            </a:r>
            <a:endParaRPr lang="en-US" dirty="0" smtClean="0"/>
          </a:p>
          <a:p>
            <a:r>
              <a:rPr lang="ar-SA" dirty="0" smtClean="0"/>
              <a:t> </a:t>
            </a:r>
            <a:endParaRPr lang="en-US" dirty="0" smtClean="0"/>
          </a:p>
          <a:p>
            <a:r>
              <a:rPr lang="ar-SA" dirty="0" smtClean="0"/>
              <a:t> </a:t>
            </a:r>
            <a:endParaRPr lang="en-US" dirty="0" smtClean="0"/>
          </a:p>
          <a:p>
            <a:r>
              <a:rPr lang="ar-SA" dirty="0" smtClean="0"/>
              <a:t> </a:t>
            </a:r>
            <a:endParaRPr lang="en-US" dirty="0" smtClean="0"/>
          </a:p>
          <a:p>
            <a:r>
              <a:rPr lang="ar-SA" dirty="0" smtClean="0"/>
              <a:t> </a:t>
            </a:r>
            <a:endParaRPr lang="en-US" dirty="0" smtClean="0"/>
          </a:p>
          <a:p>
            <a:r>
              <a:rPr lang="ar-SA" dirty="0" smtClean="0"/>
              <a:t> </a:t>
            </a:r>
            <a:endParaRPr lang="en-US" dirty="0" smtClean="0"/>
          </a:p>
          <a:p>
            <a:r>
              <a:rPr lang="ar-SA" dirty="0" smtClean="0"/>
              <a:t> 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395536" y="476672"/>
            <a:ext cx="8229600" cy="1152128"/>
          </a:xfrm>
        </p:spPr>
        <p:txBody>
          <a:bodyPr>
            <a:normAutofit/>
          </a:bodyPr>
          <a:lstStyle/>
          <a:p>
            <a:r>
              <a:rPr lang="ar-SA" b="1" dirty="0" smtClean="0"/>
              <a:t>سداد راس المال في الشركات المساهمة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556792"/>
            <a:ext cx="8229600" cy="4569371"/>
          </a:xfrm>
        </p:spPr>
        <p:txBody>
          <a:bodyPr/>
          <a:lstStyle/>
          <a:p>
            <a:r>
              <a:rPr lang="ar-SA" dirty="0" smtClean="0"/>
              <a:t>ويتم تقسيمها إلى:</a:t>
            </a:r>
            <a:r>
              <a:rPr lang="ar-SA" u="sng" dirty="0" smtClean="0"/>
              <a:t> </a:t>
            </a:r>
          </a:p>
          <a:p>
            <a:r>
              <a:rPr lang="ar-SA" b="1" dirty="0" smtClean="0">
                <a:solidFill>
                  <a:srgbClr val="FF0000"/>
                </a:solidFill>
              </a:rPr>
              <a:t>1). يكون السداد نقدا</a:t>
            </a:r>
          </a:p>
          <a:p>
            <a:r>
              <a:rPr lang="ar-SA" b="1" dirty="0" smtClean="0"/>
              <a:t>1). </a:t>
            </a:r>
            <a:r>
              <a:rPr lang="ar-SA" dirty="0" smtClean="0"/>
              <a:t>يكون السداد بدون أقساط</a:t>
            </a:r>
            <a:r>
              <a:rPr lang="ar-SA" b="1" dirty="0" smtClean="0"/>
              <a:t>  (دفعة واحدة)</a:t>
            </a:r>
          </a:p>
          <a:p>
            <a:r>
              <a:rPr lang="ar-SA" b="1" dirty="0" smtClean="0"/>
              <a:t>أ). أن الاكتتاب العام في كل راس المال</a:t>
            </a:r>
            <a:endParaRPr lang="en-US" dirty="0" smtClean="0"/>
          </a:p>
          <a:p>
            <a:r>
              <a:rPr lang="ar-SA" b="1" dirty="0" smtClean="0"/>
              <a:t>(100</a:t>
            </a:r>
            <a:r>
              <a:rPr lang="ar-SA" dirty="0" smtClean="0"/>
              <a:t>% من القيمة الاسمية للسهم )</a:t>
            </a:r>
            <a:endParaRPr lang="en-US" dirty="0" smtClean="0"/>
          </a:p>
          <a:p>
            <a:r>
              <a:rPr lang="ar-SA" dirty="0" smtClean="0"/>
              <a:t>بحيث أن الاكتتاب في جميع </a:t>
            </a:r>
            <a:r>
              <a:rPr lang="ar-SA" dirty="0" err="1" smtClean="0"/>
              <a:t>اسهم</a:t>
            </a:r>
            <a:r>
              <a:rPr lang="ar-SA" dirty="0" smtClean="0"/>
              <a:t> الشركة المطروحة </a:t>
            </a:r>
            <a:r>
              <a:rPr lang="ar-SA" dirty="0" err="1" smtClean="0"/>
              <a:t>و</a:t>
            </a:r>
            <a:r>
              <a:rPr lang="ar-SA" dirty="0" smtClean="0"/>
              <a:t> قد تم سداد القيمة الاسمية بالكامل </a:t>
            </a:r>
            <a:r>
              <a:rPr lang="ar-SA" dirty="0" err="1" smtClean="0"/>
              <a:t>و</a:t>
            </a:r>
            <a:r>
              <a:rPr lang="ar-SA" dirty="0" smtClean="0"/>
              <a:t> تم إيداع الحصيلة بالبنك </a:t>
            </a:r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rmAutofit fontScale="92500" lnSpcReduction="10000"/>
          </a:bodyPr>
          <a:lstStyle/>
          <a:p>
            <a:r>
              <a:rPr lang="ar-SA" b="1" dirty="0" smtClean="0"/>
              <a:t>القيد</a:t>
            </a:r>
            <a:endParaRPr lang="en-US" dirty="0" smtClean="0"/>
          </a:p>
          <a:p>
            <a:r>
              <a:rPr lang="ar-SA" b="1" dirty="0" smtClean="0"/>
              <a:t>××من </a:t>
            </a:r>
            <a:r>
              <a:rPr lang="ar-SA" b="1" dirty="0" err="1" smtClean="0"/>
              <a:t>ح</a:t>
            </a:r>
            <a:r>
              <a:rPr lang="ar-SA" b="1" dirty="0" smtClean="0"/>
              <a:t>/ البنك </a:t>
            </a:r>
            <a:endParaRPr lang="en-US" dirty="0" smtClean="0"/>
          </a:p>
          <a:p>
            <a:r>
              <a:rPr lang="ar-SA" b="1" dirty="0" smtClean="0"/>
              <a:t> × إلى </a:t>
            </a:r>
            <a:r>
              <a:rPr lang="ar-SA" b="1" dirty="0" err="1" smtClean="0"/>
              <a:t>ح</a:t>
            </a:r>
            <a:r>
              <a:rPr lang="ar-SA" b="1" dirty="0" smtClean="0"/>
              <a:t>/ رأس المال</a:t>
            </a:r>
          </a:p>
          <a:p>
            <a:endParaRPr lang="ar-SA" b="1" dirty="0" smtClean="0"/>
          </a:p>
          <a:p>
            <a:r>
              <a:rPr lang="ar-SA" b="1" dirty="0" smtClean="0"/>
              <a:t> ب). أن الاكتتاب العام غطى أكثر من القيمة المطلوبة من المكتتبين</a:t>
            </a:r>
            <a:endParaRPr lang="en-US" dirty="0" smtClean="0"/>
          </a:p>
          <a:p>
            <a:r>
              <a:rPr lang="ar-SA" dirty="0" smtClean="0"/>
              <a:t>بمعنى قد تزيد المبالغ التي استلمها البنك من المكتتبين عن المبلغ المطلوب منهم تسديده. </a:t>
            </a:r>
            <a:endParaRPr lang="en-US" dirty="0" smtClean="0"/>
          </a:p>
          <a:p>
            <a:endParaRPr lang="en-US" dirty="0" smtClean="0"/>
          </a:p>
          <a:p>
            <a:r>
              <a:rPr lang="ar-SA" b="1" dirty="0" smtClean="0"/>
              <a:t> 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8058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/>
          <a:lstStyle/>
          <a:p>
            <a:r>
              <a:rPr lang="ar-SA" b="1" dirty="0" smtClean="0"/>
              <a:t>القيد</a:t>
            </a:r>
            <a:endParaRPr lang="en-US" dirty="0" smtClean="0"/>
          </a:p>
          <a:p>
            <a:r>
              <a:rPr lang="ar-SA" b="1" dirty="0" smtClean="0"/>
              <a:t>××من </a:t>
            </a:r>
            <a:r>
              <a:rPr lang="ar-SA" b="1" dirty="0" err="1" smtClean="0"/>
              <a:t>ح</a:t>
            </a:r>
            <a:r>
              <a:rPr lang="ar-SA" b="1" dirty="0" smtClean="0"/>
              <a:t>/ البنك </a:t>
            </a:r>
            <a:endParaRPr lang="en-US" dirty="0" smtClean="0"/>
          </a:p>
          <a:p>
            <a:r>
              <a:rPr lang="ar-SA" b="1" dirty="0" smtClean="0"/>
              <a:t>   إلى مذكورين</a:t>
            </a:r>
            <a:endParaRPr lang="en-US" dirty="0" smtClean="0"/>
          </a:p>
          <a:p>
            <a:r>
              <a:rPr lang="ar-SA" b="1" dirty="0" smtClean="0"/>
              <a:t>       ×  </a:t>
            </a:r>
            <a:r>
              <a:rPr lang="ar-SA" b="1" dirty="0" err="1" smtClean="0"/>
              <a:t>ح</a:t>
            </a:r>
            <a:r>
              <a:rPr lang="ar-SA" b="1" dirty="0" smtClean="0"/>
              <a:t>/ رأس المال</a:t>
            </a:r>
            <a:endParaRPr lang="en-US" dirty="0" smtClean="0"/>
          </a:p>
          <a:p>
            <a:r>
              <a:rPr lang="ar-SA" b="1" dirty="0" smtClean="0"/>
              <a:t>        ×   </a:t>
            </a:r>
            <a:r>
              <a:rPr lang="ar-SA" b="1" dirty="0" err="1" smtClean="0"/>
              <a:t>ح</a:t>
            </a:r>
            <a:r>
              <a:rPr lang="ar-SA" b="1" dirty="0" smtClean="0"/>
              <a:t>/ فائض اكتتاب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4785395"/>
          </a:xfrm>
        </p:spPr>
        <p:txBody>
          <a:bodyPr/>
          <a:lstStyle/>
          <a:p>
            <a:r>
              <a:rPr lang="ar-SA" b="1" dirty="0" smtClean="0"/>
              <a:t>2). السداد على أقساط: </a:t>
            </a:r>
            <a:r>
              <a:rPr lang="ar-SA" dirty="0" err="1" smtClean="0"/>
              <a:t>و</a:t>
            </a:r>
            <a:r>
              <a:rPr lang="ar-SA" dirty="0" smtClean="0"/>
              <a:t> قد يطلب من الشركة عند الاكتتاب تسديد جزء من القيمة الاسمية للأسهم المكتتب فيها </a:t>
            </a:r>
            <a:r>
              <a:rPr lang="ar-SA" dirty="0" err="1" smtClean="0"/>
              <a:t>و</a:t>
            </a:r>
            <a:r>
              <a:rPr lang="ar-SA" dirty="0" smtClean="0"/>
              <a:t> يسدد الجزء الباقي في وقت لاحق تحدده الشركة.</a:t>
            </a:r>
            <a:endParaRPr lang="en-US" dirty="0" smtClean="0"/>
          </a:p>
          <a:p>
            <a:r>
              <a:rPr lang="ar-SA" b="1" dirty="0" smtClean="0"/>
              <a:t>أ). </a:t>
            </a:r>
            <a:r>
              <a:rPr lang="ar-SA" dirty="0" smtClean="0"/>
              <a:t>الالتزام بسداد الأقساط دون أي تأخير أو تخلف من أحد المساهمين.</a:t>
            </a:r>
            <a:endParaRPr lang="en-US" dirty="0" smtClean="0"/>
          </a:p>
          <a:p>
            <a:r>
              <a:rPr lang="ar-SA" b="1" dirty="0" smtClean="0"/>
              <a:t>ب). </a:t>
            </a:r>
            <a:r>
              <a:rPr lang="ar-SA" dirty="0" smtClean="0"/>
              <a:t>تخلف بعض المساهمين عن تسديد الأقساط</a:t>
            </a:r>
            <a:endParaRPr lang="en-US" dirty="0" smtClean="0"/>
          </a:p>
          <a:p>
            <a:pPr>
              <a:buNone/>
            </a:pPr>
            <a:r>
              <a:rPr lang="ar-SA" dirty="0" smtClean="0"/>
              <a:t> تقوم الشركة ببيع أسهمه لاستفاء كامل الأقساط المتبقية. 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</a:rPr>
              <a:t>2).</a:t>
            </a:r>
            <a:r>
              <a:rPr lang="ar-SA" dirty="0" smtClean="0">
                <a:solidFill>
                  <a:srgbClr val="FF0000"/>
                </a:solidFill>
              </a:rPr>
              <a:t> </a:t>
            </a:r>
            <a:r>
              <a:rPr lang="ar-SA" b="1" dirty="0" smtClean="0">
                <a:solidFill>
                  <a:srgbClr val="FF0000"/>
                </a:solidFill>
              </a:rPr>
              <a:t>السداد جزء من راس المال في شكل أصول غير نقدية</a:t>
            </a:r>
            <a:r>
              <a:rPr lang="ar-SA" dirty="0" smtClean="0">
                <a:solidFill>
                  <a:srgbClr val="FF0000"/>
                </a:solidFill>
              </a:rPr>
              <a:t> 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ar-SA" dirty="0" smtClean="0"/>
              <a:t>* أن يتنازل بعض المؤسسين للشركة عن أصول يملكها مقابل عدد من أسهم الشركة. </a:t>
            </a:r>
            <a:endParaRPr lang="en-US" dirty="0" smtClean="0"/>
          </a:p>
          <a:p>
            <a:r>
              <a:rPr lang="ar-SA" dirty="0" smtClean="0"/>
              <a:t>* نقل أصول </a:t>
            </a:r>
            <a:r>
              <a:rPr lang="ar-SA" dirty="0" err="1" smtClean="0"/>
              <a:t>و</a:t>
            </a:r>
            <a:r>
              <a:rPr lang="ar-SA" dirty="0" smtClean="0"/>
              <a:t> خصوم المؤسسة الفردية أو شركة التضامن التي يدخل مالكها أو شركاؤها مؤسسين في الشركة إلى الشركة المساهمة.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dirty="0"/>
              <a:t>تعريف شركات المساهمة </a:t>
            </a:r>
            <a:r>
              <a:rPr lang="ar-SA" b="1" u="sng" dirty="0" err="1"/>
              <a:t>و</a:t>
            </a:r>
            <a:r>
              <a:rPr lang="ar-SA" b="1" u="sng" dirty="0"/>
              <a:t> خصائصها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/>
              <a:t>تعرف على أنها شركة ينقسم رأس مالها إلى </a:t>
            </a:r>
            <a:r>
              <a:rPr lang="ar-SA" b="1" dirty="0"/>
              <a:t>أسهم </a:t>
            </a:r>
            <a:r>
              <a:rPr lang="ar-SA" dirty="0"/>
              <a:t>متساوية، قابلة للتداول، </a:t>
            </a:r>
            <a:r>
              <a:rPr lang="ar-SA" dirty="0" err="1"/>
              <a:t>و</a:t>
            </a:r>
            <a:r>
              <a:rPr lang="ar-SA" dirty="0"/>
              <a:t> لا يسأل الشركاء فيها إلا بالمبالغ التي يملكونها في الشركة</a:t>
            </a:r>
            <a:r>
              <a:rPr lang="ar-SA" dirty="0" smtClean="0"/>
              <a:t>.</a:t>
            </a:r>
            <a:endParaRPr lang="en-US" dirty="0"/>
          </a:p>
          <a:p>
            <a:r>
              <a:rPr lang="ar-SA" b="1" u="sng" dirty="0"/>
              <a:t>خصائصها</a:t>
            </a:r>
            <a:r>
              <a:rPr lang="ar-SA" dirty="0"/>
              <a:t>:</a:t>
            </a:r>
            <a:endParaRPr lang="en-US" dirty="0"/>
          </a:p>
          <a:p>
            <a:r>
              <a:rPr lang="ar-SA" b="1" dirty="0"/>
              <a:t>1). لها شخصية محاسبية مستقلة (اعتبارية)</a:t>
            </a:r>
            <a:endParaRPr lang="en-US" dirty="0"/>
          </a:p>
          <a:p>
            <a:pPr lvl="0"/>
            <a:r>
              <a:rPr lang="ar-SA" dirty="0"/>
              <a:t>أن الشركة مستقلة عن حملة أسهمها ( ملاكها)</a:t>
            </a:r>
            <a:endParaRPr lang="en-US" dirty="0"/>
          </a:p>
          <a:p>
            <a:pPr lvl="0"/>
            <a:r>
              <a:rPr lang="ar-SA" dirty="0"/>
              <a:t>الشركة نفسها تبيع  </a:t>
            </a:r>
            <a:r>
              <a:rPr lang="ar-SA" dirty="0" err="1"/>
              <a:t>و</a:t>
            </a:r>
            <a:r>
              <a:rPr lang="ar-SA" dirty="0"/>
              <a:t> تشتري وتلتزم بالإضافة إلى أنها مسئولة عن ديونها.</a:t>
            </a:r>
            <a:endParaRPr lang="en-US" dirty="0"/>
          </a:p>
          <a:p>
            <a:r>
              <a:rPr lang="ar-SA" dirty="0"/>
              <a:t>لا تتأثر الشركة بنقل ملكية أسهمها من شخص لآخر أو موت أو إفلاس أحد حملة الأسهم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dirty="0" smtClean="0"/>
              <a:t>و عندما يتم البيع تكون هناك (</a:t>
            </a:r>
            <a:r>
              <a:rPr lang="ar-SA" dirty="0" smtClean="0"/>
              <a:t>ثلاث حالات)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1). </a:t>
            </a:r>
            <a:r>
              <a:rPr lang="ar-SA" dirty="0" smtClean="0"/>
              <a:t>البيع بالقيمة الاسمية.</a:t>
            </a:r>
          </a:p>
          <a:p>
            <a:r>
              <a:rPr lang="ar-SA" b="1" dirty="0" smtClean="0"/>
              <a:t>2) . </a:t>
            </a:r>
            <a:r>
              <a:rPr lang="ar-SA" dirty="0" smtClean="0"/>
              <a:t>البيع بأكثر من القيمة الاسمية أن تباع الأسهم (القيمة البيعية )بمبلغ </a:t>
            </a:r>
            <a:r>
              <a:rPr lang="ar-SA" b="1" u="sng" dirty="0" smtClean="0"/>
              <a:t>يزيد</a:t>
            </a:r>
            <a:r>
              <a:rPr lang="ar-SA" dirty="0" smtClean="0"/>
              <a:t> عن القسط المطلوب سداده .</a:t>
            </a:r>
          </a:p>
          <a:p>
            <a:r>
              <a:rPr lang="ar-SA" b="1" dirty="0" smtClean="0"/>
              <a:t>3). البيع بأ</a:t>
            </a:r>
            <a:r>
              <a:rPr lang="ar-SA" dirty="0" smtClean="0"/>
              <a:t>قل من القيمة الاسمية أن تباع الأسهم (القيمة البيعية )بمبلغ </a:t>
            </a:r>
            <a:r>
              <a:rPr lang="ar-SA" b="1" u="sng" dirty="0" smtClean="0"/>
              <a:t>يقل </a:t>
            </a:r>
            <a:r>
              <a:rPr lang="ar-SA" dirty="0" smtClean="0"/>
              <a:t>عن القسط المطلوب سداده 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u="sng" dirty="0" smtClean="0"/>
              <a:t>إصدار الأسهم بأقل أو بأكثر من القيمة الاسمية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dirty="0" smtClean="0"/>
              <a:t>لابد من تحديد القيمة الاسمية للأسهم </a:t>
            </a:r>
            <a:r>
              <a:rPr lang="ar-SA" b="1" dirty="0" smtClean="0"/>
              <a:t>في المملكة</a:t>
            </a:r>
            <a:endParaRPr lang="en-US" dirty="0" smtClean="0"/>
          </a:p>
          <a:p>
            <a:pPr lvl="0"/>
            <a:r>
              <a:rPr lang="ar-SA" dirty="0" smtClean="0"/>
              <a:t>الأسهم الغير محددة القيمة الاسمية غير مسموح إصدارها في المملكة.</a:t>
            </a:r>
          </a:p>
          <a:p>
            <a:pPr lvl="0"/>
            <a:r>
              <a:rPr lang="ar-SA" b="1" u="sng" dirty="0" smtClean="0">
                <a:solidFill>
                  <a:srgbClr val="FF0000"/>
                </a:solidFill>
              </a:rPr>
              <a:t>1). الإصدار بالقيمة الاسمية</a:t>
            </a:r>
          </a:p>
          <a:p>
            <a:pPr lvl="0"/>
            <a:r>
              <a:rPr lang="ar-SA" dirty="0" smtClean="0"/>
              <a:t>القيد </a:t>
            </a:r>
          </a:p>
          <a:p>
            <a:pPr lvl="0"/>
            <a:r>
              <a:rPr lang="ar-SA" dirty="0" smtClean="0"/>
              <a:t>من </a:t>
            </a:r>
            <a:r>
              <a:rPr lang="ar-SA" dirty="0" err="1" smtClean="0"/>
              <a:t>حـ</a:t>
            </a:r>
            <a:r>
              <a:rPr lang="ar-SA" dirty="0" smtClean="0"/>
              <a:t>/البنك</a:t>
            </a:r>
          </a:p>
          <a:p>
            <a:pPr lvl="0"/>
            <a:r>
              <a:rPr lang="ar-SA" dirty="0" smtClean="0"/>
              <a:t>      إلى </a:t>
            </a:r>
            <a:r>
              <a:rPr lang="ar-SA" dirty="0" err="1" smtClean="0"/>
              <a:t>حـ</a:t>
            </a:r>
            <a:r>
              <a:rPr lang="ar-SA" dirty="0" smtClean="0"/>
              <a:t>/ رأس المال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6050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217443"/>
          </a:xfrm>
        </p:spPr>
        <p:txBody>
          <a:bodyPr/>
          <a:lstStyle/>
          <a:p>
            <a:r>
              <a:rPr lang="ar-SA" b="1" u="sng" dirty="0" smtClean="0">
                <a:solidFill>
                  <a:srgbClr val="FF0000"/>
                </a:solidFill>
              </a:rPr>
              <a:t>2). الإصدار  بأقل من القيمة الاسمية :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ar-SA" dirty="0" smtClean="0"/>
              <a:t>في المملكة منع من إصدار </a:t>
            </a:r>
            <a:r>
              <a:rPr lang="ar-SA" dirty="0" err="1" smtClean="0"/>
              <a:t>اسهم</a:t>
            </a:r>
            <a:r>
              <a:rPr lang="ar-SA" dirty="0" smtClean="0"/>
              <a:t> بخصم إصدار( تصدرها بأقل من القيمة الاسمية) </a:t>
            </a:r>
          </a:p>
          <a:p>
            <a:r>
              <a:rPr lang="en-US" b="1" dirty="0" smtClean="0"/>
              <a:t> </a:t>
            </a:r>
            <a:r>
              <a:rPr lang="ar-SA" b="1" u="sng" dirty="0" smtClean="0">
                <a:solidFill>
                  <a:srgbClr val="FF0000"/>
                </a:solidFill>
              </a:rPr>
              <a:t> 3). الإصدار بأكثر من القيمة الاسمية: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ar-SA" dirty="0" smtClean="0"/>
              <a:t>في المملكة سمح أن تصدر الأسهم بعلاوة إصدار ( تصدرها بأكثر من القيمة الاسمية).</a:t>
            </a:r>
            <a:endParaRPr lang="en-US" dirty="0" smtClean="0"/>
          </a:p>
          <a:p>
            <a:r>
              <a:rPr lang="ar-SA" dirty="0" smtClean="0"/>
              <a:t>* علاوة الإصدار لا تعتبر جزءا من رأس المال </a:t>
            </a:r>
            <a:r>
              <a:rPr lang="ar-SA" dirty="0" err="1" smtClean="0"/>
              <a:t>و</a:t>
            </a:r>
            <a:r>
              <a:rPr lang="ar-SA" dirty="0" smtClean="0"/>
              <a:t> إنما تعتبر جزء من الاحتياطي النظامي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dirty="0" smtClean="0"/>
              <a:t>حالات أخرى لرأس المال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ar-SA" b="1" dirty="0" smtClean="0"/>
              <a:t>1). رأس المال الممنوح.</a:t>
            </a:r>
          </a:p>
          <a:p>
            <a:r>
              <a:rPr lang="ar-SA" b="1" u="sng" dirty="0" smtClean="0"/>
              <a:t>2). مصاريف التأسيس</a:t>
            </a:r>
            <a:endParaRPr lang="en-US" dirty="0" smtClean="0"/>
          </a:p>
          <a:p>
            <a:r>
              <a:rPr lang="ar-SA" dirty="0" smtClean="0"/>
              <a:t>هي المصاريف التي تصرف في سبيل تأسيس الشركة عندما يصدر قرار وزاري بإعلان تأسيس الشركة فان ما صرف على تأسيسها ينقل إلى </a:t>
            </a:r>
            <a:r>
              <a:rPr lang="ar-SA" dirty="0" err="1" smtClean="0"/>
              <a:t>ح</a:t>
            </a:r>
            <a:r>
              <a:rPr lang="ar-SA" dirty="0" smtClean="0"/>
              <a:t>/ مصاريف التأسيس بسجلات الشركة </a:t>
            </a:r>
            <a:r>
              <a:rPr lang="ar-SA" dirty="0" err="1" smtClean="0"/>
              <a:t>و</a:t>
            </a:r>
            <a:r>
              <a:rPr lang="ar-SA" dirty="0" smtClean="0"/>
              <a:t> يعوض المؤسسون عما صرفوه </a:t>
            </a:r>
            <a:endParaRPr lang="en-US" dirty="0" smtClean="0"/>
          </a:p>
          <a:p>
            <a:r>
              <a:rPr lang="ar-SA" dirty="0" smtClean="0"/>
              <a:t>×××× من </a:t>
            </a:r>
            <a:r>
              <a:rPr lang="ar-SA" dirty="0" err="1" smtClean="0"/>
              <a:t>ح</a:t>
            </a:r>
            <a:r>
              <a:rPr lang="ar-SA" dirty="0" smtClean="0"/>
              <a:t>/ مصاريف التأسيس</a:t>
            </a:r>
            <a:endParaRPr lang="en-US" dirty="0" smtClean="0"/>
          </a:p>
          <a:p>
            <a:r>
              <a:rPr lang="ar-SA" dirty="0" smtClean="0"/>
              <a:t>              ×××× إلى </a:t>
            </a:r>
            <a:r>
              <a:rPr lang="ar-SA" dirty="0" err="1" smtClean="0"/>
              <a:t>ح</a:t>
            </a:r>
            <a:r>
              <a:rPr lang="ar-SA" dirty="0" smtClean="0"/>
              <a:t>/ البنك</a:t>
            </a:r>
            <a:endParaRPr lang="en-US" dirty="0" smtClean="0"/>
          </a:p>
          <a:p>
            <a:pPr lvl="0"/>
            <a:r>
              <a:rPr lang="ar-SA" dirty="0" smtClean="0"/>
              <a:t>تعتبر أصل غير ملموس يستنفذ خلال مدة </a:t>
            </a:r>
            <a:r>
              <a:rPr lang="ar-SA" dirty="0" err="1" smtClean="0"/>
              <a:t>لاتتجاوز</a:t>
            </a:r>
            <a:r>
              <a:rPr lang="ar-SA" dirty="0" smtClean="0"/>
              <a:t> 40 سنة</a:t>
            </a:r>
            <a:endParaRPr lang="en-US" dirty="0" smtClean="0"/>
          </a:p>
          <a:p>
            <a:r>
              <a:rPr lang="ar-SA" dirty="0" smtClean="0"/>
              <a:t>إلا أن العرف جرى على استنفاذ مصاريف التأسيس خلال خمس سنوات من تأسيس الشركة</a:t>
            </a:r>
            <a:endParaRPr lang="ar-SA" b="1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66130"/>
          </a:xfrm>
        </p:spPr>
        <p:txBody>
          <a:bodyPr>
            <a:normAutofit/>
          </a:bodyPr>
          <a:lstStyle/>
          <a:p>
            <a:r>
              <a:rPr lang="ar-SA" b="1" dirty="0" smtClean="0"/>
              <a:t>3). </a:t>
            </a:r>
            <a:r>
              <a:rPr lang="ar-SA" b="1" u="sng" dirty="0" smtClean="0"/>
              <a:t>حصص التأسيس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</p:spPr>
        <p:txBody>
          <a:bodyPr/>
          <a:lstStyle/>
          <a:p>
            <a:r>
              <a:rPr lang="ar-SA" b="1" u="sng" dirty="0" smtClean="0"/>
              <a:t>لا تدخل في تكوين رأس المال</a:t>
            </a:r>
          </a:p>
          <a:p>
            <a:r>
              <a:rPr lang="ar-SA" b="1" u="sng" dirty="0" smtClean="0"/>
              <a:t>4). الأسهم الممتازة:</a:t>
            </a:r>
            <a:endParaRPr lang="en-US" dirty="0" smtClean="0"/>
          </a:p>
          <a:p>
            <a:r>
              <a:rPr lang="ar-SA" dirty="0" smtClean="0"/>
              <a:t>لا تختلف عن الأسهم العادية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dirty="0" smtClean="0"/>
              <a:t>أرباح الشركة المساهمة </a:t>
            </a:r>
            <a:r>
              <a:rPr lang="ar-SA" b="1" u="sng" dirty="0" err="1" smtClean="0"/>
              <a:t>و</a:t>
            </a:r>
            <a:r>
              <a:rPr lang="ar-SA" b="1" u="sng" dirty="0" smtClean="0"/>
              <a:t> كيفية توزيعها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b="1" dirty="0" smtClean="0"/>
              <a:t>أرباح الشركة المساهمة </a:t>
            </a:r>
            <a:r>
              <a:rPr lang="ar-SA" dirty="0" smtClean="0"/>
              <a:t>: هي صافي الدخل بعد الزكاة الشرعية و ضرائب استثمار المال الأجنبي إن وجدت.</a:t>
            </a:r>
          </a:p>
          <a:p>
            <a:r>
              <a:rPr lang="ar-SA" b="1" u="sng" dirty="0" smtClean="0"/>
              <a:t>توزيع الأرباح كما هو في التسلسل التالي:</a:t>
            </a:r>
            <a:endParaRPr lang="en-US" dirty="0" smtClean="0"/>
          </a:p>
          <a:p>
            <a:r>
              <a:rPr lang="ar-SA" dirty="0" smtClean="0"/>
              <a:t>1). على مجلس الإدارة أن يجنب  كل سنة من الأرباح الصافية لتكوين </a:t>
            </a:r>
            <a:r>
              <a:rPr lang="ar-SA" dirty="0" err="1" smtClean="0"/>
              <a:t>احتياطيات</a:t>
            </a:r>
            <a:r>
              <a:rPr lang="ar-SA" dirty="0" smtClean="0"/>
              <a:t>: </a:t>
            </a:r>
            <a:endParaRPr lang="en-US" dirty="0" smtClean="0"/>
          </a:p>
          <a:p>
            <a:r>
              <a:rPr lang="ar-SA" dirty="0" smtClean="0"/>
              <a:t>أ). 10% من الأرباح الصافية لتكوين الاحتياطي النظامي </a:t>
            </a:r>
            <a:endParaRPr lang="en-US" dirty="0" smtClean="0"/>
          </a:p>
          <a:p>
            <a:r>
              <a:rPr lang="ar-SA" dirty="0" smtClean="0"/>
              <a:t>ب). يجوز تجنيب نسبة من الأرباح لتكوين احتياطي يسمى الاحتياطي </a:t>
            </a:r>
            <a:r>
              <a:rPr lang="ar-SA" dirty="0" err="1" smtClean="0"/>
              <a:t>الاتفاقي</a:t>
            </a:r>
            <a:r>
              <a:rPr lang="ar-SA" dirty="0" smtClean="0"/>
              <a:t>( يخصص لأغراض يحددها نظام الشركات)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8058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/>
          <a:lstStyle/>
          <a:p>
            <a:r>
              <a:rPr lang="ar-SA" dirty="0" smtClean="0"/>
              <a:t>2). التوزيع على المساهمين (دفعة أولى)بشرط ألا تقل النسبة الموزعة عن 5% من رأس المال المدفوع</a:t>
            </a:r>
            <a:endParaRPr lang="en-US" dirty="0" smtClean="0"/>
          </a:p>
          <a:p>
            <a:pPr lvl="0"/>
            <a:r>
              <a:rPr lang="ar-SA" dirty="0" smtClean="0"/>
              <a:t>بعد الصرف لأصحاب الأسهم الممتازة يعطى أصحاب الأسهم العادية نسبة مماثلة</a:t>
            </a:r>
            <a:endParaRPr lang="en-US" dirty="0" smtClean="0"/>
          </a:p>
          <a:p>
            <a:pPr lvl="0"/>
            <a:r>
              <a:rPr lang="ar-SA" dirty="0" smtClean="0"/>
              <a:t>إذا كانت الأسهم الممتازة مشاركة في الأرباح فان الباقي من النسبة الأولية يوع بين بنسبة متساوية بين الأسهم العادية </a:t>
            </a:r>
            <a:r>
              <a:rPr lang="ar-SA" dirty="0" err="1" smtClean="0"/>
              <a:t>و</a:t>
            </a:r>
            <a:r>
              <a:rPr lang="ar-SA" dirty="0" smtClean="0"/>
              <a:t> الأسهم الممتازة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8058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/>
          <a:lstStyle/>
          <a:p>
            <a:r>
              <a:rPr lang="ar-SA" dirty="0" smtClean="0"/>
              <a:t>3). نصيب حملة حصص التأسيس</a:t>
            </a:r>
            <a:endParaRPr lang="en-US" dirty="0" smtClean="0"/>
          </a:p>
          <a:p>
            <a:r>
              <a:rPr lang="ar-SA" dirty="0" smtClean="0"/>
              <a:t>يجوز أن يمنح حملة حصص التأسيس حصة من الأرباح الصافية لا تزيد عن 10% بعد توزيع نصيب على المساهمين.</a:t>
            </a:r>
          </a:p>
          <a:p>
            <a:r>
              <a:rPr lang="ar-SA" dirty="0" smtClean="0"/>
              <a:t>4). مكافأة أعضاء مجلس الإدارة </a:t>
            </a:r>
            <a:r>
              <a:rPr lang="ar-SA" dirty="0" err="1" smtClean="0"/>
              <a:t>و</a:t>
            </a:r>
            <a:r>
              <a:rPr lang="ar-SA" dirty="0" smtClean="0"/>
              <a:t> تحسب النسبة من باقي الأرباح بعد خصم التوزيعات الأرباح السابقة </a:t>
            </a:r>
            <a:r>
              <a:rPr lang="ar-SA" dirty="0" err="1" smtClean="0"/>
              <a:t>و</a:t>
            </a:r>
            <a:r>
              <a:rPr lang="ar-SA" dirty="0" smtClean="0"/>
              <a:t> بحد أقصى 10% من الأرباح المتبقية.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066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/>
          <a:lstStyle/>
          <a:p>
            <a:r>
              <a:rPr lang="ar-SA" dirty="0" smtClean="0"/>
              <a:t>5). توزيع دفعة ثانية للمساهمين تحسب من رأس المال المدفوع.</a:t>
            </a:r>
          </a:p>
          <a:p>
            <a:r>
              <a:rPr lang="ar-SA" dirty="0" smtClean="0"/>
              <a:t>6). توزيعات أخرى.</a:t>
            </a:r>
          </a:p>
          <a:p>
            <a:r>
              <a:rPr lang="ar-SA" dirty="0" smtClean="0"/>
              <a:t>7). الباقي يرحل إلى حساب أرباح مبقاة يظهر في قائمة المركز المالي ضمن حقوق الساهمين للعام التالي.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8058"/>
          </a:xfrm>
        </p:spPr>
        <p:txBody>
          <a:bodyPr>
            <a:normAutofit fontScale="90000"/>
          </a:bodyPr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/>
          <a:lstStyle/>
          <a:p>
            <a:r>
              <a:rPr lang="ar-SA" b="1" u="sng" dirty="0" smtClean="0"/>
              <a:t>ملاحظة :</a:t>
            </a:r>
            <a:endParaRPr lang="en-US" dirty="0" smtClean="0"/>
          </a:p>
          <a:p>
            <a:r>
              <a:rPr lang="ar-SA" dirty="0" smtClean="0"/>
              <a:t>يجوز للجمعية العمومية للمساهمين أن توقف هذا تجنب الاحتياطي النظامي متى بلغ الاحتياطي نصف رأس مال الشركة.</a:t>
            </a:r>
            <a:endParaRPr lang="en-US" dirty="0" smtClean="0"/>
          </a:p>
          <a:p>
            <a:r>
              <a:rPr lang="ar-SA" dirty="0" smtClean="0"/>
              <a:t> 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0026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616624"/>
          </a:xfrm>
        </p:spPr>
        <p:txBody>
          <a:bodyPr/>
          <a:lstStyle/>
          <a:p>
            <a:r>
              <a:rPr lang="ar-SA" b="1" dirty="0" smtClean="0"/>
              <a:t>2). </a:t>
            </a:r>
            <a:r>
              <a:rPr lang="ar-SA" b="1" dirty="0"/>
              <a:t>إدارة الشركة</a:t>
            </a:r>
            <a:endParaRPr lang="en-US" dirty="0"/>
          </a:p>
          <a:p>
            <a:pPr lvl="0"/>
            <a:r>
              <a:rPr lang="ar-SA" dirty="0"/>
              <a:t>إن إدارة الشركة منفصلة عن ملاكها (حملة أسهمها).</a:t>
            </a:r>
            <a:endParaRPr lang="en-US" dirty="0"/>
          </a:p>
          <a:p>
            <a:pPr lvl="0"/>
            <a:r>
              <a:rPr lang="ar-SA" dirty="0"/>
              <a:t>أن إدارة الشركة تكون عن طريق :</a:t>
            </a:r>
            <a:endParaRPr lang="en-US" dirty="0"/>
          </a:p>
          <a:p>
            <a:r>
              <a:rPr lang="ar-SA" dirty="0"/>
              <a:t>الجمعيات العمومية للمساهمين </a:t>
            </a:r>
            <a:r>
              <a:rPr lang="en-US" dirty="0">
                <a:sym typeface="Wingdings"/>
              </a:rPr>
              <a:t></a:t>
            </a:r>
            <a:r>
              <a:rPr lang="ar-SA" dirty="0"/>
              <a:t> مجلس الإدارة </a:t>
            </a:r>
            <a:r>
              <a:rPr lang="en-US" dirty="0">
                <a:sym typeface="Wingdings"/>
              </a:rPr>
              <a:t></a:t>
            </a:r>
            <a:r>
              <a:rPr lang="ar-SA" dirty="0"/>
              <a:t>عضو  مجلس الإدارة المنتدب( المدير العام) </a:t>
            </a:r>
            <a:r>
              <a:rPr lang="en-US" dirty="0">
                <a:sym typeface="Wingdings"/>
              </a:rPr>
              <a:t></a:t>
            </a:r>
            <a:r>
              <a:rPr lang="ar-SA" dirty="0"/>
              <a:t>الموظفين.</a:t>
            </a:r>
            <a:endParaRPr lang="en-US" dirty="0"/>
          </a:p>
          <a:p>
            <a:r>
              <a:rPr lang="ar-SA" b="1" dirty="0"/>
              <a:t>3). سهولة تبادل الأسهم</a:t>
            </a:r>
            <a:endParaRPr lang="en-US" dirty="0"/>
          </a:p>
          <a:p>
            <a:r>
              <a:rPr lang="ar-SA" dirty="0"/>
              <a:t>يجوز لحملة الأسهم تداول أسهم الشركة دون الحاجة إلى أخذ </a:t>
            </a:r>
            <a:r>
              <a:rPr lang="ar-SA" dirty="0" smtClean="0"/>
              <a:t>موافقة </a:t>
            </a:r>
            <a:r>
              <a:rPr lang="ar-SA" dirty="0"/>
              <a:t>الشركاء </a:t>
            </a:r>
            <a:r>
              <a:rPr lang="ar-SA" dirty="0" smtClean="0"/>
              <a:t>.</a:t>
            </a:r>
            <a:r>
              <a:rPr lang="ar-SA" b="1" dirty="0"/>
              <a:t> </a:t>
            </a:r>
            <a:endParaRPr lang="ar-SA" b="1" dirty="0" smtClean="0"/>
          </a:p>
          <a:p>
            <a:r>
              <a:rPr lang="ar-SA" b="1" dirty="0"/>
              <a:t>4</a:t>
            </a:r>
            <a:r>
              <a:rPr lang="ar-SA" b="1" dirty="0" smtClean="0"/>
              <a:t>). </a:t>
            </a:r>
            <a:r>
              <a:rPr lang="ar-SA" b="1" dirty="0"/>
              <a:t>العمل في ظل نظام الشركات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dirty="0" smtClean="0"/>
              <a:t>تعديل راس مال الشركة المساهمة</a:t>
            </a:r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472608"/>
          </a:xfrm>
        </p:spPr>
        <p:txBody>
          <a:bodyPr>
            <a:normAutofit lnSpcReduction="10000"/>
          </a:bodyPr>
          <a:lstStyle/>
          <a:p>
            <a:r>
              <a:rPr lang="ar-SA" b="1" dirty="0" smtClean="0">
                <a:solidFill>
                  <a:srgbClr val="FF0000"/>
                </a:solidFill>
              </a:rPr>
              <a:t>يجوز تعديل راس مال الشركة </a:t>
            </a:r>
            <a:r>
              <a:rPr lang="ar-SA" b="1" dirty="0" err="1" smtClean="0">
                <a:solidFill>
                  <a:srgbClr val="FF0000"/>
                </a:solidFill>
              </a:rPr>
              <a:t>المساهمةمن</a:t>
            </a:r>
            <a:r>
              <a:rPr lang="ar-SA" b="1" dirty="0" smtClean="0">
                <a:solidFill>
                  <a:srgbClr val="FF0000"/>
                </a:solidFill>
              </a:rPr>
              <a:t> خلال :</a:t>
            </a:r>
          </a:p>
          <a:p>
            <a:r>
              <a:rPr lang="ar-SA" b="1" dirty="0" smtClean="0"/>
              <a:t>1). </a:t>
            </a:r>
            <a:r>
              <a:rPr lang="ar-SA" dirty="0" smtClean="0"/>
              <a:t>زيادة رأس المال</a:t>
            </a:r>
            <a:endParaRPr lang="en-US" dirty="0" smtClean="0"/>
          </a:p>
          <a:p>
            <a:r>
              <a:rPr lang="ar-SA" dirty="0" smtClean="0"/>
              <a:t>2). انخفاض رأس المال</a:t>
            </a:r>
          </a:p>
          <a:p>
            <a:r>
              <a:rPr lang="ar-SA" dirty="0" smtClean="0">
                <a:solidFill>
                  <a:srgbClr val="FF0000"/>
                </a:solidFill>
              </a:rPr>
              <a:t>زيادة رأس المال في شركات المساهمة:</a:t>
            </a:r>
          </a:p>
          <a:p>
            <a:r>
              <a:rPr lang="ar-SA" b="1" dirty="0" smtClean="0"/>
              <a:t>1).</a:t>
            </a:r>
            <a:r>
              <a:rPr lang="ar-SA" dirty="0" smtClean="0"/>
              <a:t> إصدار </a:t>
            </a:r>
            <a:r>
              <a:rPr lang="ar-SA" dirty="0" err="1" smtClean="0"/>
              <a:t>اسهم</a:t>
            </a:r>
            <a:r>
              <a:rPr lang="ar-SA" dirty="0" smtClean="0"/>
              <a:t> جديدة نقدية أو عينية</a:t>
            </a:r>
            <a:endParaRPr lang="en-US" dirty="0" smtClean="0"/>
          </a:p>
          <a:p>
            <a:r>
              <a:rPr lang="ar-SA" b="1" dirty="0" smtClean="0"/>
              <a:t>2). </a:t>
            </a:r>
            <a:r>
              <a:rPr lang="ar-SA" dirty="0" smtClean="0"/>
              <a:t>تحويل فائض الاحتياطي النظامي إلى جزء من راس المال </a:t>
            </a:r>
            <a:r>
              <a:rPr lang="ar-SA" dirty="0" err="1" smtClean="0"/>
              <a:t>و</a:t>
            </a:r>
            <a:r>
              <a:rPr lang="ar-SA" dirty="0" smtClean="0"/>
              <a:t> إصدار </a:t>
            </a:r>
            <a:r>
              <a:rPr lang="ar-SA" dirty="0" err="1" smtClean="0"/>
              <a:t>اسهم</a:t>
            </a:r>
            <a:r>
              <a:rPr lang="ar-SA" dirty="0" smtClean="0"/>
              <a:t> بذلك</a:t>
            </a:r>
            <a:endParaRPr lang="en-US" dirty="0" smtClean="0"/>
          </a:p>
          <a:p>
            <a:r>
              <a:rPr lang="ar-SA" b="1" dirty="0" smtClean="0"/>
              <a:t>3). </a:t>
            </a:r>
            <a:r>
              <a:rPr lang="ar-SA" dirty="0" smtClean="0"/>
              <a:t>تحويل قرض السندات إلى جزء من رأس المال </a:t>
            </a:r>
            <a:r>
              <a:rPr lang="ar-SA" dirty="0" err="1" smtClean="0"/>
              <a:t>و</a:t>
            </a:r>
            <a:r>
              <a:rPr lang="ar-SA" dirty="0" smtClean="0"/>
              <a:t> إصدار أسهم بدل سندات الدين</a:t>
            </a:r>
          </a:p>
          <a:p>
            <a:r>
              <a:rPr lang="ar-SA" b="1" dirty="0" smtClean="0"/>
              <a:t> 4). </a:t>
            </a:r>
            <a:r>
              <a:rPr lang="ar-SA" dirty="0" smtClean="0"/>
              <a:t>إصدار </a:t>
            </a:r>
            <a:r>
              <a:rPr lang="ar-SA" dirty="0" err="1" smtClean="0"/>
              <a:t>اسهم</a:t>
            </a:r>
            <a:r>
              <a:rPr lang="ar-SA" dirty="0" smtClean="0"/>
              <a:t> لحملة حصص التأسيس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>
            <a:normAutofit fontScale="92500" lnSpcReduction="20000"/>
          </a:bodyPr>
          <a:lstStyle/>
          <a:p>
            <a:r>
              <a:rPr lang="ar-SA" b="1" u="sng" dirty="0" smtClean="0"/>
              <a:t>1). إصدار </a:t>
            </a:r>
            <a:r>
              <a:rPr lang="ar-SA" b="1" u="sng" dirty="0" err="1" smtClean="0"/>
              <a:t>اسهم</a:t>
            </a:r>
            <a:r>
              <a:rPr lang="ar-SA" b="1" u="sng" dirty="0" smtClean="0"/>
              <a:t> جديدة نقدية أو عينية</a:t>
            </a:r>
            <a:endParaRPr lang="en-US" dirty="0" smtClean="0"/>
          </a:p>
          <a:p>
            <a:r>
              <a:rPr lang="ar-SA" dirty="0" smtClean="0"/>
              <a:t>لا تختلف عن إجراءات إصدار هذه الأسهم عند تأسيس الشركة</a:t>
            </a:r>
            <a:endParaRPr lang="en-US" dirty="0" smtClean="0"/>
          </a:p>
          <a:p>
            <a:r>
              <a:rPr lang="ar-SA" dirty="0" smtClean="0"/>
              <a:t>غالبا ما تصدر الأسهم الجديدة بعلاوة إصدار تعادل في الغالب الفرق بين القيمة الاسمية للسهم </a:t>
            </a:r>
            <a:r>
              <a:rPr lang="ar-SA" dirty="0" err="1" smtClean="0"/>
              <a:t>و</a:t>
            </a:r>
            <a:r>
              <a:rPr lang="ar-SA" dirty="0" smtClean="0"/>
              <a:t> القيمة الدفترية وقت إصدار </a:t>
            </a:r>
            <a:r>
              <a:rPr lang="ar-SA" dirty="0" err="1" smtClean="0"/>
              <a:t>اسهم</a:t>
            </a:r>
            <a:r>
              <a:rPr lang="ar-SA" dirty="0" smtClean="0"/>
              <a:t> زيادة راس المال</a:t>
            </a:r>
            <a:endParaRPr lang="en-US" dirty="0" smtClean="0"/>
          </a:p>
          <a:p>
            <a:r>
              <a:rPr lang="ar-SA" b="1" u="sng" dirty="0" smtClean="0"/>
              <a:t>القيد:</a:t>
            </a:r>
            <a:endParaRPr lang="en-US" dirty="0" smtClean="0"/>
          </a:p>
          <a:p>
            <a:r>
              <a:rPr lang="ar-SA" dirty="0" smtClean="0"/>
              <a:t>من مذكورين</a:t>
            </a:r>
            <a:endParaRPr lang="en-US" dirty="0" smtClean="0"/>
          </a:p>
          <a:p>
            <a:r>
              <a:rPr lang="ar-SA" dirty="0" smtClean="0"/>
              <a:t>××× البنك ( الأسهم النقدية) </a:t>
            </a:r>
            <a:endParaRPr lang="en-US" dirty="0" smtClean="0"/>
          </a:p>
          <a:p>
            <a:r>
              <a:rPr lang="ar-SA" dirty="0" smtClean="0"/>
              <a:t>××× الأصول (العينية) </a:t>
            </a:r>
            <a:endParaRPr lang="en-US" dirty="0" smtClean="0"/>
          </a:p>
          <a:p>
            <a:r>
              <a:rPr lang="ar-SA" dirty="0" smtClean="0"/>
              <a:t>            ××× إلى </a:t>
            </a:r>
            <a:r>
              <a:rPr lang="ar-SA" dirty="0" err="1" smtClean="0"/>
              <a:t>ح</a:t>
            </a:r>
            <a:r>
              <a:rPr lang="ar-SA" dirty="0" smtClean="0"/>
              <a:t> / رأس المال دائنا </a:t>
            </a:r>
            <a:r>
              <a:rPr lang="ar-SA" b="1" dirty="0" smtClean="0"/>
              <a:t>( قيمة الأسهم المصدرة)</a:t>
            </a:r>
            <a:endParaRPr lang="en-US" dirty="0" smtClean="0"/>
          </a:p>
          <a:p>
            <a:r>
              <a:rPr lang="ar-SA" dirty="0" smtClean="0"/>
              <a:t>            ××× إلى </a:t>
            </a:r>
            <a:r>
              <a:rPr lang="ar-SA" dirty="0" err="1" smtClean="0"/>
              <a:t>ح</a:t>
            </a:r>
            <a:r>
              <a:rPr lang="ar-SA" dirty="0" smtClean="0"/>
              <a:t> / احتياطي نظامي</a:t>
            </a:r>
            <a:r>
              <a:rPr lang="ar-SA" b="1" dirty="0" smtClean="0"/>
              <a:t>( علاوة </a:t>
            </a:r>
            <a:r>
              <a:rPr lang="ar-SA" b="1" dirty="0" err="1" smtClean="0"/>
              <a:t>الاصدار</a:t>
            </a:r>
            <a:r>
              <a:rPr lang="ar-SA" b="1" dirty="0" smtClean="0"/>
              <a:t>)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692696"/>
            <a:ext cx="8229600" cy="5433467"/>
          </a:xfrm>
        </p:spPr>
        <p:txBody>
          <a:bodyPr>
            <a:normAutofit lnSpcReduction="10000"/>
          </a:bodyPr>
          <a:lstStyle/>
          <a:p>
            <a:r>
              <a:rPr lang="ar-SA" b="1" dirty="0" smtClean="0"/>
              <a:t>2). تحويل فائض الاحتياطي النظامي إلى جزء من راس المال </a:t>
            </a:r>
            <a:r>
              <a:rPr lang="ar-SA" b="1" dirty="0" err="1" smtClean="0"/>
              <a:t>و</a:t>
            </a:r>
            <a:r>
              <a:rPr lang="ar-SA" b="1" dirty="0" smtClean="0"/>
              <a:t> إصدار </a:t>
            </a:r>
            <a:r>
              <a:rPr lang="ar-SA" b="1" dirty="0" err="1" smtClean="0"/>
              <a:t>اسهم</a:t>
            </a:r>
            <a:r>
              <a:rPr lang="ar-SA" b="1" dirty="0" smtClean="0"/>
              <a:t> بذلك</a:t>
            </a:r>
            <a:endParaRPr lang="en-US" dirty="0" smtClean="0"/>
          </a:p>
          <a:p>
            <a:r>
              <a:rPr lang="ar-SA" dirty="0" smtClean="0"/>
              <a:t>و تصدر </a:t>
            </a:r>
            <a:r>
              <a:rPr lang="ar-SA" dirty="0" err="1" smtClean="0"/>
              <a:t>اسهم</a:t>
            </a:r>
            <a:r>
              <a:rPr lang="ar-SA" dirty="0" smtClean="0"/>
              <a:t> ذات قيمة اسمية تساوي القيمة الاسمية </a:t>
            </a:r>
            <a:r>
              <a:rPr lang="ar-SA" dirty="0" err="1" smtClean="0"/>
              <a:t>لاسهم</a:t>
            </a:r>
            <a:r>
              <a:rPr lang="ar-SA" dirty="0" smtClean="0"/>
              <a:t> الشركة </a:t>
            </a:r>
            <a:r>
              <a:rPr lang="ar-SA" dirty="0" err="1" smtClean="0"/>
              <a:t>و</a:t>
            </a:r>
            <a:r>
              <a:rPr lang="ar-SA" dirty="0" smtClean="0"/>
              <a:t> توزع هذه الأسهم على حملة الأسهم العادية بنسبة ما يملكه كل مساهم </a:t>
            </a:r>
            <a:endParaRPr lang="en-US" dirty="0" smtClean="0"/>
          </a:p>
          <a:p>
            <a:r>
              <a:rPr lang="ar-SA" b="1" dirty="0" smtClean="0"/>
              <a:t>نعمل قيد  </a:t>
            </a:r>
            <a:endParaRPr lang="en-US" dirty="0" smtClean="0"/>
          </a:p>
          <a:p>
            <a:r>
              <a:rPr lang="ar-SA" dirty="0" smtClean="0"/>
              <a:t>××× من </a:t>
            </a:r>
            <a:r>
              <a:rPr lang="ar-SA" dirty="0" err="1" smtClean="0"/>
              <a:t>ح</a:t>
            </a:r>
            <a:r>
              <a:rPr lang="ar-SA" dirty="0" smtClean="0"/>
              <a:t>/ الاحتياطي النظامي (مدين) (ما يعادل المبلغ المطلوب زيادته في رأس المال)</a:t>
            </a:r>
            <a:endParaRPr lang="en-US" dirty="0" smtClean="0"/>
          </a:p>
          <a:p>
            <a:r>
              <a:rPr lang="ar-SA" dirty="0" smtClean="0"/>
              <a:t>               ××× إلى </a:t>
            </a:r>
            <a:r>
              <a:rPr lang="ar-SA" dirty="0" err="1" smtClean="0"/>
              <a:t>ح</a:t>
            </a:r>
            <a:r>
              <a:rPr lang="ar-SA" dirty="0" smtClean="0"/>
              <a:t>/ رأس المال (دائنا)</a:t>
            </a:r>
            <a:endParaRPr lang="en-US" dirty="0" smtClean="0"/>
          </a:p>
          <a:p>
            <a:r>
              <a:rPr lang="ar-SA" dirty="0" smtClean="0"/>
              <a:t> 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505475"/>
          </a:xfrm>
        </p:spPr>
        <p:txBody>
          <a:bodyPr>
            <a:normAutofit lnSpcReduction="10000"/>
          </a:bodyPr>
          <a:lstStyle/>
          <a:p>
            <a:r>
              <a:rPr lang="ar-SA" b="1" dirty="0" smtClean="0"/>
              <a:t>3). تحويل دين حال الأداء (السندات) إلى جزء من رأس المال و إصدار أسهم بدل سندات الدين</a:t>
            </a:r>
            <a:endParaRPr lang="en-US" dirty="0" smtClean="0"/>
          </a:p>
          <a:p>
            <a:pPr lvl="0"/>
            <a:r>
              <a:rPr lang="ar-SA" dirty="0" smtClean="0"/>
              <a:t>و يتم ذلك إذا حل الدين ولم تتوفر للشركة السيولة الكافية لسداده </a:t>
            </a:r>
            <a:r>
              <a:rPr lang="ar-SA" dirty="0" err="1" smtClean="0"/>
              <a:t>و</a:t>
            </a:r>
            <a:r>
              <a:rPr lang="ar-SA" dirty="0" smtClean="0"/>
              <a:t> صعب عليها الاقتراض لتسديد الدين</a:t>
            </a:r>
            <a:endParaRPr lang="en-US" dirty="0" smtClean="0"/>
          </a:p>
          <a:p>
            <a:pPr lvl="0"/>
            <a:r>
              <a:rPr lang="ar-SA" dirty="0" smtClean="0"/>
              <a:t>إذا تم اتفاق بين الشركة </a:t>
            </a:r>
            <a:r>
              <a:rPr lang="ar-SA" dirty="0" err="1" smtClean="0"/>
              <a:t>و</a:t>
            </a:r>
            <a:r>
              <a:rPr lang="ar-SA" dirty="0" smtClean="0"/>
              <a:t> الدائنين على تحويل الدين إلى جزء من رأس المال فان الإجراءات المحاسبية </a:t>
            </a:r>
            <a:endParaRPr lang="en-US" dirty="0" smtClean="0"/>
          </a:p>
          <a:p>
            <a:r>
              <a:rPr lang="ar-SA" dirty="0" smtClean="0"/>
              <a:t>القيد</a:t>
            </a:r>
            <a:endParaRPr lang="en-US" dirty="0" smtClean="0"/>
          </a:p>
          <a:p>
            <a:r>
              <a:rPr lang="ar-SA" dirty="0" smtClean="0"/>
              <a:t>××××من </a:t>
            </a:r>
            <a:r>
              <a:rPr lang="ar-SA" dirty="0" err="1" smtClean="0"/>
              <a:t>ح</a:t>
            </a:r>
            <a:r>
              <a:rPr lang="ar-SA" dirty="0" smtClean="0"/>
              <a:t>/ الدين السندات </a:t>
            </a:r>
            <a:endParaRPr lang="en-US" dirty="0" smtClean="0"/>
          </a:p>
          <a:p>
            <a:r>
              <a:rPr lang="ar-SA" dirty="0" smtClean="0"/>
              <a:t>             ××××× </a:t>
            </a:r>
            <a:r>
              <a:rPr lang="ar-SA" dirty="0" err="1" smtClean="0"/>
              <a:t>الى</a:t>
            </a:r>
            <a:r>
              <a:rPr lang="ar-SA" dirty="0" smtClean="0"/>
              <a:t> ح/ راس المال </a:t>
            </a:r>
            <a:endParaRPr lang="en-US" dirty="0" smtClean="0"/>
          </a:p>
          <a:p>
            <a:r>
              <a:rPr lang="ar-SA" dirty="0" smtClean="0"/>
              <a:t>و تصدر </a:t>
            </a:r>
            <a:r>
              <a:rPr lang="ar-SA" dirty="0" err="1" smtClean="0"/>
              <a:t>اسهم</a:t>
            </a:r>
            <a:r>
              <a:rPr lang="ar-SA" dirty="0" smtClean="0"/>
              <a:t> الدائنين </a:t>
            </a:r>
            <a:r>
              <a:rPr lang="ar-SA" dirty="0" err="1" smtClean="0"/>
              <a:t>و</a:t>
            </a:r>
            <a:r>
              <a:rPr lang="ar-SA" dirty="0" smtClean="0"/>
              <a:t> يعتبرون مساهمين في الشركة بعد أن كانوا دائنين لها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02034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692696"/>
            <a:ext cx="8229600" cy="5433467"/>
          </a:xfrm>
        </p:spPr>
        <p:txBody>
          <a:bodyPr/>
          <a:lstStyle/>
          <a:p>
            <a:r>
              <a:rPr lang="ar-SA" b="1" dirty="0" smtClean="0"/>
              <a:t>4). استبدال حصص التأسيس بأسهم رأس المال</a:t>
            </a:r>
            <a:endParaRPr lang="en-US" dirty="0" smtClean="0"/>
          </a:p>
          <a:p>
            <a:r>
              <a:rPr lang="ar-SA" dirty="0" smtClean="0"/>
              <a:t>تصدر حصص التأسيس يجعل حساب الأصل  المتمثل فيما قدمه أصحابها مدينا </a:t>
            </a:r>
            <a:r>
              <a:rPr lang="ar-SA" dirty="0" err="1" smtClean="0"/>
              <a:t>و</a:t>
            </a:r>
            <a:r>
              <a:rPr lang="ar-SA" dirty="0" smtClean="0"/>
              <a:t> حساب حصص التأسيس دائنا</a:t>
            </a:r>
            <a:endParaRPr lang="en-US" dirty="0" smtClean="0"/>
          </a:p>
          <a:p>
            <a:r>
              <a:rPr lang="ar-SA" dirty="0" smtClean="0"/>
              <a:t>و عند التحويل حصص التأسيس إلى جزء من راس المال </a:t>
            </a:r>
            <a:r>
              <a:rPr lang="ar-SA" dirty="0" err="1" smtClean="0"/>
              <a:t>و</a:t>
            </a:r>
            <a:r>
              <a:rPr lang="ar-SA" dirty="0" smtClean="0"/>
              <a:t> إصدار </a:t>
            </a:r>
            <a:r>
              <a:rPr lang="ar-SA" dirty="0" err="1" smtClean="0"/>
              <a:t>اسهم</a:t>
            </a:r>
            <a:r>
              <a:rPr lang="ar-SA" dirty="0" smtClean="0"/>
              <a:t> بذلك فان حساب حصص التأسيس يجعل مدينا </a:t>
            </a:r>
            <a:r>
              <a:rPr lang="ar-SA" dirty="0" err="1" smtClean="0"/>
              <a:t>و</a:t>
            </a:r>
            <a:r>
              <a:rPr lang="ar-SA" dirty="0" smtClean="0"/>
              <a:t> حساب راس المال دائنا.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dirty="0" smtClean="0"/>
              <a:t>تخفيض </a:t>
            </a:r>
            <a:r>
              <a:rPr lang="ar-SA" b="1" dirty="0" smtClean="0"/>
              <a:t>رأس المال في شركات المساهمة</a:t>
            </a:r>
            <a:r>
              <a:rPr lang="en-US" b="1" dirty="0" smtClean="0"/>
              <a:t/>
            </a:r>
            <a:br>
              <a:rPr lang="en-US" b="1" dirty="0" smtClean="0"/>
            </a:b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1).</a:t>
            </a:r>
            <a:r>
              <a:rPr lang="ar-SA" dirty="0" smtClean="0"/>
              <a:t> رد جزء من القيمة الاسمية إلى المساهم</a:t>
            </a:r>
          </a:p>
          <a:p>
            <a:r>
              <a:rPr lang="ar-SA" b="1" dirty="0" smtClean="0"/>
              <a:t>2). </a:t>
            </a:r>
            <a:r>
              <a:rPr lang="ar-SA" dirty="0" smtClean="0"/>
              <a:t>تخفيض القيمة الاسمية للسهم بما يعادل الخسارة التي تعرضت لها الشركة </a:t>
            </a:r>
          </a:p>
          <a:p>
            <a:r>
              <a:rPr lang="ar-SA" b="1" dirty="0" smtClean="0"/>
              <a:t>3)</a:t>
            </a:r>
            <a:r>
              <a:rPr lang="ar-SA" dirty="0" smtClean="0"/>
              <a:t>. شراء عدد من الأسهم يعادل القدر المطلوب تخفيضه</a:t>
            </a:r>
          </a:p>
          <a:p>
            <a:r>
              <a:rPr lang="ar-SA" b="1" dirty="0" smtClean="0"/>
              <a:t>4)</a:t>
            </a:r>
            <a:r>
              <a:rPr lang="ar-SA" dirty="0" smtClean="0"/>
              <a:t>. إصدار </a:t>
            </a:r>
            <a:r>
              <a:rPr lang="ar-SA" dirty="0" err="1" smtClean="0"/>
              <a:t>اسهم</a:t>
            </a:r>
            <a:r>
              <a:rPr lang="ar-SA" dirty="0" smtClean="0"/>
              <a:t> لحملة حصص التأسيس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6050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>
            <a:normAutofit fontScale="92500" lnSpcReduction="20000"/>
          </a:bodyPr>
          <a:lstStyle/>
          <a:p>
            <a:r>
              <a:rPr lang="ar-SA" b="1" u="sng" dirty="0" smtClean="0"/>
              <a:t>1). استرداد جزء من القيمة الاسمية إلى المساهم : </a:t>
            </a:r>
            <a:endParaRPr lang="en-US" dirty="0" smtClean="0"/>
          </a:p>
          <a:p>
            <a:r>
              <a:rPr lang="ar-SA" b="1" dirty="0" smtClean="0"/>
              <a:t>القيد </a:t>
            </a:r>
            <a:endParaRPr lang="en-US" dirty="0" smtClean="0"/>
          </a:p>
          <a:p>
            <a:r>
              <a:rPr lang="ar-SA" dirty="0" smtClean="0"/>
              <a:t>×××× من </a:t>
            </a:r>
            <a:r>
              <a:rPr lang="ar-SA" dirty="0" err="1" smtClean="0"/>
              <a:t>ح</a:t>
            </a:r>
            <a:r>
              <a:rPr lang="ar-SA" dirty="0" smtClean="0"/>
              <a:t>/ رأس المال</a:t>
            </a:r>
            <a:endParaRPr lang="en-US" dirty="0" smtClean="0"/>
          </a:p>
          <a:p>
            <a:r>
              <a:rPr lang="ar-SA" dirty="0" smtClean="0"/>
              <a:t>             ×××× إلى </a:t>
            </a:r>
            <a:r>
              <a:rPr lang="ar-SA" dirty="0" err="1" smtClean="0"/>
              <a:t>ح</a:t>
            </a:r>
            <a:r>
              <a:rPr lang="ar-SA" dirty="0" smtClean="0"/>
              <a:t>/ البنك</a:t>
            </a:r>
            <a:endParaRPr lang="en-US" dirty="0" smtClean="0"/>
          </a:p>
          <a:p>
            <a:r>
              <a:rPr lang="ar-SA" b="1" u="sng" dirty="0" smtClean="0"/>
              <a:t>2). تخفيض القيمة الاسمية للسهم بما يعادل الخسارة التي تعرضت لها الشركة </a:t>
            </a:r>
            <a:endParaRPr lang="en-US" dirty="0" smtClean="0"/>
          </a:p>
          <a:p>
            <a:r>
              <a:rPr lang="ar-SA" dirty="0" smtClean="0"/>
              <a:t>أما عندما تتعرض الشركة لخسائر </a:t>
            </a:r>
            <a:r>
              <a:rPr lang="ar-SA" dirty="0" err="1" smtClean="0"/>
              <a:t>و</a:t>
            </a:r>
            <a:r>
              <a:rPr lang="ar-SA" dirty="0" smtClean="0"/>
              <a:t> تقرر جمعياتها العمومية تخفيض رأسمالها بمقدار هذه الخسائر </a:t>
            </a:r>
            <a:endParaRPr lang="en-US" dirty="0" smtClean="0"/>
          </a:p>
          <a:p>
            <a:r>
              <a:rPr lang="ar-SA" b="1" u="sng" dirty="0" smtClean="0"/>
              <a:t>قيد اليومية</a:t>
            </a:r>
            <a:endParaRPr lang="en-US" dirty="0" smtClean="0"/>
          </a:p>
          <a:p>
            <a:r>
              <a:rPr lang="ar-SA" dirty="0" smtClean="0"/>
              <a:t>××× من </a:t>
            </a:r>
            <a:r>
              <a:rPr lang="ar-SA" dirty="0" err="1" smtClean="0"/>
              <a:t>ح</a:t>
            </a:r>
            <a:r>
              <a:rPr lang="ar-SA" dirty="0" smtClean="0"/>
              <a:t>/ رأس المال</a:t>
            </a:r>
            <a:endParaRPr lang="en-US" dirty="0" smtClean="0"/>
          </a:p>
          <a:p>
            <a:r>
              <a:rPr lang="ar-SA" dirty="0" smtClean="0"/>
              <a:t>        ××× إلى </a:t>
            </a:r>
            <a:r>
              <a:rPr lang="ar-SA" dirty="0" err="1" smtClean="0"/>
              <a:t>ح</a:t>
            </a:r>
            <a:r>
              <a:rPr lang="ar-SA" dirty="0" smtClean="0"/>
              <a:t>/   خسائر مرحلة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6050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/>
          <a:lstStyle/>
          <a:p>
            <a:r>
              <a:rPr lang="ar-SA" b="1" dirty="0" smtClean="0"/>
              <a:t>ويكون التخفيض :</a:t>
            </a:r>
            <a:endParaRPr lang="en-US" dirty="0" smtClean="0"/>
          </a:p>
          <a:p>
            <a:pPr lvl="0"/>
            <a:r>
              <a:rPr lang="ar-SA" dirty="0" smtClean="0"/>
              <a:t>بتخفيض القيمة الاسمية للسهم </a:t>
            </a:r>
            <a:endParaRPr lang="en-US" dirty="0" smtClean="0"/>
          </a:p>
          <a:p>
            <a:pPr lvl="0"/>
            <a:r>
              <a:rPr lang="ar-SA" dirty="0" smtClean="0"/>
              <a:t>توزيع الأسهم الملغاة نتيجة التخفيض على حملة الأسهم حسب نسب ما يملكه كل مساهم </a:t>
            </a:r>
            <a:r>
              <a:rPr lang="ar-SA" dirty="0" err="1" smtClean="0"/>
              <a:t>و</a:t>
            </a:r>
            <a:r>
              <a:rPr lang="ar-SA" dirty="0" smtClean="0"/>
              <a:t> لا يمكن هذا التوزيع إلا إذا كانت الأسهم اسمية.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6050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217443"/>
          </a:xfrm>
        </p:spPr>
        <p:txBody>
          <a:bodyPr>
            <a:normAutofit fontScale="77500" lnSpcReduction="20000"/>
          </a:bodyPr>
          <a:lstStyle/>
          <a:p>
            <a:r>
              <a:rPr lang="ar-SA" b="1" u="sng" dirty="0" smtClean="0"/>
              <a:t>3).عند تخفيض راس مال الشركة المساهمة عن طريق شراء أسهمها </a:t>
            </a:r>
            <a:r>
              <a:rPr lang="ar-SA" b="1" u="sng" dirty="0" err="1" smtClean="0"/>
              <a:t>و</a:t>
            </a:r>
            <a:r>
              <a:rPr lang="ar-SA" b="1" u="sng" dirty="0" smtClean="0"/>
              <a:t> إلغائها </a:t>
            </a:r>
            <a:endParaRPr lang="en-US" dirty="0" smtClean="0"/>
          </a:p>
          <a:p>
            <a:r>
              <a:rPr lang="ar-SA" dirty="0" smtClean="0"/>
              <a:t>فانه قد يتم الشراء بالقيمة الاسمية </a:t>
            </a:r>
            <a:r>
              <a:rPr lang="ar-SA" dirty="0" err="1" smtClean="0"/>
              <a:t>و</a:t>
            </a:r>
            <a:r>
              <a:rPr lang="ar-SA" dirty="0" smtClean="0"/>
              <a:t> قد يتم الشراء بأقل أو </a:t>
            </a:r>
            <a:r>
              <a:rPr lang="ar-SA" dirty="0" err="1" smtClean="0"/>
              <a:t>اكثر</a:t>
            </a:r>
            <a:r>
              <a:rPr lang="ar-SA" dirty="0" smtClean="0"/>
              <a:t> من القيمة الاسمية</a:t>
            </a:r>
            <a:endParaRPr lang="en-US" dirty="0" smtClean="0"/>
          </a:p>
          <a:p>
            <a:r>
              <a:rPr lang="ar-SA" b="1" dirty="0" smtClean="0"/>
              <a:t>1). الشراء بالقيمة الاسمية </a:t>
            </a:r>
            <a:endParaRPr lang="en-US" dirty="0" smtClean="0"/>
          </a:p>
          <a:p>
            <a:r>
              <a:rPr lang="ar-SA" dirty="0" smtClean="0"/>
              <a:t>×××× من </a:t>
            </a:r>
            <a:r>
              <a:rPr lang="ar-SA" dirty="0" err="1" smtClean="0"/>
              <a:t>ح</a:t>
            </a:r>
            <a:r>
              <a:rPr lang="ar-SA" dirty="0" smtClean="0"/>
              <a:t>/ رأس المال</a:t>
            </a:r>
            <a:endParaRPr lang="en-US" dirty="0" smtClean="0"/>
          </a:p>
          <a:p>
            <a:r>
              <a:rPr lang="ar-SA" dirty="0" smtClean="0"/>
              <a:t>             ×××× إلى </a:t>
            </a:r>
            <a:r>
              <a:rPr lang="ar-SA" dirty="0" err="1" smtClean="0"/>
              <a:t>ح</a:t>
            </a:r>
            <a:r>
              <a:rPr lang="ar-SA" dirty="0" smtClean="0"/>
              <a:t>/ البنك</a:t>
            </a:r>
            <a:endParaRPr lang="en-US" dirty="0" smtClean="0"/>
          </a:p>
          <a:p>
            <a:r>
              <a:rPr lang="ar-SA" b="1" dirty="0" smtClean="0"/>
              <a:t>2).الشراء اقل من القيمة الاسمية فان الفرق يرحل لحساب من حسابات حقوق المساهمين </a:t>
            </a:r>
            <a:endParaRPr lang="en-US" dirty="0" smtClean="0"/>
          </a:p>
          <a:p>
            <a:r>
              <a:rPr lang="ar-SA" dirty="0" smtClean="0"/>
              <a:t>القيد </a:t>
            </a:r>
            <a:endParaRPr lang="en-US" dirty="0" smtClean="0"/>
          </a:p>
          <a:p>
            <a:r>
              <a:rPr lang="ar-SA" dirty="0" smtClean="0"/>
              <a:t>×××× من </a:t>
            </a:r>
            <a:r>
              <a:rPr lang="ar-SA" dirty="0" err="1" smtClean="0"/>
              <a:t>ح</a:t>
            </a:r>
            <a:r>
              <a:rPr lang="ar-SA" dirty="0" smtClean="0"/>
              <a:t>/ </a:t>
            </a:r>
            <a:r>
              <a:rPr lang="ar-SA" dirty="0" smtClean="0"/>
              <a:t>رأس المال</a:t>
            </a:r>
            <a:endParaRPr lang="en-US" dirty="0" smtClean="0"/>
          </a:p>
          <a:p>
            <a:r>
              <a:rPr lang="ar-SA" dirty="0" smtClean="0"/>
              <a:t>                  إلى مذكورين</a:t>
            </a:r>
            <a:endParaRPr lang="en-US" dirty="0" smtClean="0"/>
          </a:p>
          <a:p>
            <a:r>
              <a:rPr lang="ar-SA" dirty="0" smtClean="0"/>
              <a:t>           ××××  </a:t>
            </a:r>
            <a:r>
              <a:rPr lang="ar-SA" dirty="0" err="1" smtClean="0"/>
              <a:t>ح</a:t>
            </a:r>
            <a:r>
              <a:rPr lang="ar-SA" dirty="0" smtClean="0"/>
              <a:t>/ البنك</a:t>
            </a:r>
            <a:endParaRPr lang="en-US" dirty="0" smtClean="0"/>
          </a:p>
          <a:p>
            <a:r>
              <a:rPr lang="ar-SA" dirty="0" smtClean="0"/>
              <a:t>              ×××× </a:t>
            </a:r>
            <a:r>
              <a:rPr lang="ar-SA" dirty="0" err="1" smtClean="0"/>
              <a:t>ح</a:t>
            </a:r>
            <a:r>
              <a:rPr lang="ar-SA" dirty="0" smtClean="0"/>
              <a:t>/ الاحتياطي النظامي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217443"/>
          </a:xfrm>
        </p:spPr>
        <p:txBody>
          <a:bodyPr/>
          <a:lstStyle/>
          <a:p>
            <a:r>
              <a:rPr lang="ar-SA" b="1" dirty="0" smtClean="0"/>
              <a:t>3 ). </a:t>
            </a:r>
            <a:r>
              <a:rPr lang="ar-SA" b="1" dirty="0" err="1" smtClean="0"/>
              <a:t>اكثر</a:t>
            </a:r>
            <a:r>
              <a:rPr lang="ar-SA" b="1" dirty="0" smtClean="0"/>
              <a:t> من القيمة الاسمية</a:t>
            </a:r>
            <a:endParaRPr lang="en-US" dirty="0" smtClean="0"/>
          </a:p>
          <a:p>
            <a:r>
              <a:rPr lang="ar-SA" dirty="0" smtClean="0"/>
              <a:t>يرحل الفرق على </a:t>
            </a:r>
            <a:r>
              <a:rPr lang="ar-SA" dirty="0" err="1" smtClean="0"/>
              <a:t>ح</a:t>
            </a:r>
            <a:r>
              <a:rPr lang="ar-SA" dirty="0" smtClean="0"/>
              <a:t>/ الأرباح </a:t>
            </a:r>
            <a:r>
              <a:rPr lang="ar-SA" dirty="0" err="1" smtClean="0"/>
              <a:t>المبقاه</a:t>
            </a:r>
            <a:endParaRPr lang="en-US" dirty="0" smtClean="0"/>
          </a:p>
          <a:p>
            <a:r>
              <a:rPr lang="ar-SA" dirty="0" smtClean="0"/>
              <a:t>    من مذكورين </a:t>
            </a:r>
            <a:endParaRPr lang="en-US" dirty="0" smtClean="0"/>
          </a:p>
          <a:p>
            <a:r>
              <a:rPr lang="ar-SA" dirty="0" smtClean="0"/>
              <a:t>  100,000 </a:t>
            </a:r>
            <a:r>
              <a:rPr lang="ar-SA" dirty="0" err="1" smtClean="0"/>
              <a:t>ح</a:t>
            </a:r>
            <a:r>
              <a:rPr lang="ar-SA" dirty="0" smtClean="0"/>
              <a:t>/ رأس المال</a:t>
            </a:r>
            <a:endParaRPr lang="en-US" dirty="0" smtClean="0"/>
          </a:p>
          <a:p>
            <a:r>
              <a:rPr lang="ar-SA" dirty="0" smtClean="0"/>
              <a:t>  50,0000 </a:t>
            </a:r>
            <a:r>
              <a:rPr lang="ar-SA" dirty="0" err="1" smtClean="0"/>
              <a:t>ح</a:t>
            </a:r>
            <a:r>
              <a:rPr lang="ar-SA" dirty="0" smtClean="0"/>
              <a:t>/ الأرباح </a:t>
            </a:r>
            <a:r>
              <a:rPr lang="ar-SA" dirty="0" err="1" smtClean="0"/>
              <a:t>المبقاه</a:t>
            </a:r>
            <a:endParaRPr lang="en-US" dirty="0" smtClean="0"/>
          </a:p>
          <a:p>
            <a:r>
              <a:rPr lang="ar-SA" dirty="0" smtClean="0"/>
              <a:t>                          إلي </a:t>
            </a:r>
            <a:r>
              <a:rPr lang="ar-SA" dirty="0" err="1" smtClean="0"/>
              <a:t>ح</a:t>
            </a:r>
            <a:r>
              <a:rPr lang="ar-SA" dirty="0" smtClean="0"/>
              <a:t> / البنك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210146"/>
          </a:xfrm>
        </p:spPr>
        <p:txBody>
          <a:bodyPr>
            <a:normAutofit/>
          </a:bodyPr>
          <a:lstStyle/>
          <a:p>
            <a:r>
              <a:rPr lang="ar-SA" b="1" u="sng" dirty="0"/>
              <a:t>تكوين الشركات المساهمة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772816"/>
            <a:ext cx="8229600" cy="4353347"/>
          </a:xfrm>
        </p:spPr>
        <p:txBody>
          <a:bodyPr>
            <a:normAutofit fontScale="77500" lnSpcReduction="20000"/>
          </a:bodyPr>
          <a:lstStyle/>
          <a:p>
            <a:r>
              <a:rPr lang="ar-SA" b="1" u="sng" dirty="0">
                <a:solidFill>
                  <a:schemeClr val="accent2"/>
                </a:solidFill>
              </a:rPr>
              <a:t>لا بد من دراسة كل من:</a:t>
            </a:r>
            <a:endParaRPr lang="en-US" dirty="0">
              <a:solidFill>
                <a:schemeClr val="accent2"/>
              </a:solidFill>
            </a:endParaRPr>
          </a:p>
          <a:p>
            <a:pPr lvl="0"/>
            <a:r>
              <a:rPr lang="ar-SA" b="1" dirty="0" smtClean="0"/>
              <a:t>1- مراحل </a:t>
            </a:r>
            <a:r>
              <a:rPr lang="ar-SA" b="1" dirty="0"/>
              <a:t>تأسيس شركات المساهمة</a:t>
            </a:r>
            <a:endParaRPr lang="en-US" dirty="0"/>
          </a:p>
          <a:p>
            <a:pPr lvl="0"/>
            <a:r>
              <a:rPr lang="ar-SA" b="1" dirty="0" smtClean="0"/>
              <a:t>2- أنواع </a:t>
            </a:r>
            <a:r>
              <a:rPr lang="ar-SA" b="1" dirty="0"/>
              <a:t>الأسهم التي تصدرها </a:t>
            </a:r>
            <a:r>
              <a:rPr lang="ar-SA" b="1" dirty="0" smtClean="0"/>
              <a:t>الشركة</a:t>
            </a:r>
          </a:p>
          <a:p>
            <a:r>
              <a:rPr lang="ar-SA" b="1" dirty="0" smtClean="0"/>
              <a:t> </a:t>
            </a:r>
            <a:r>
              <a:rPr lang="ar-SA" b="1" u="sng" dirty="0"/>
              <a:t>). مراحل تأسيس شركات المساهمة</a:t>
            </a:r>
            <a:endParaRPr lang="en-US" dirty="0"/>
          </a:p>
          <a:p>
            <a:r>
              <a:rPr lang="ar-SA" dirty="0"/>
              <a:t>1). اتفاق مجموعة من رجال الأعمال ( المؤسسين) على تأسيس الشركة. </a:t>
            </a:r>
            <a:endParaRPr lang="en-US" dirty="0"/>
          </a:p>
          <a:p>
            <a:pPr>
              <a:buNone/>
            </a:pPr>
            <a:r>
              <a:rPr lang="ar-SA" dirty="0" smtClean="0"/>
              <a:t>                                            </a:t>
            </a:r>
            <a:r>
              <a:rPr lang="en-US" dirty="0">
                <a:sym typeface="Wingdings"/>
              </a:rPr>
              <a:t></a:t>
            </a:r>
            <a:endParaRPr lang="en-US" dirty="0"/>
          </a:p>
          <a:p>
            <a:r>
              <a:rPr lang="ar-SA" dirty="0"/>
              <a:t>2). تقديم طلب إلى وزارة التجارة إلى تأسيس الشركة المساهمة ( و يشمل الطلب معلومات عن أسماء المؤسسين.....الخ</a:t>
            </a:r>
            <a:r>
              <a:rPr lang="ar-SA" dirty="0" smtClean="0"/>
              <a:t>) </a:t>
            </a:r>
            <a:endParaRPr lang="en-US" dirty="0" smtClean="0"/>
          </a:p>
          <a:p>
            <a:pPr>
              <a:buNone/>
            </a:pPr>
            <a:r>
              <a:rPr lang="ar-SA" dirty="0" smtClean="0"/>
              <a:t>                                            </a:t>
            </a:r>
            <a:r>
              <a:rPr lang="en-US" dirty="0" smtClean="0">
                <a:sym typeface="Wingdings"/>
              </a:rPr>
              <a:t></a:t>
            </a:r>
            <a:endParaRPr lang="en-US" dirty="0" smtClean="0"/>
          </a:p>
          <a:p>
            <a:r>
              <a:rPr lang="ar-SA" dirty="0" smtClean="0"/>
              <a:t>3</a:t>
            </a:r>
            <a:r>
              <a:rPr lang="ar-SA" dirty="0"/>
              <a:t>). الحصول على الموافقة من وزير التجارة</a:t>
            </a:r>
            <a:endParaRPr lang="en-US" dirty="0"/>
          </a:p>
          <a:p>
            <a:pPr lvl="0"/>
            <a:endParaRPr lang="ar-SA" b="1" dirty="0" smtClean="0"/>
          </a:p>
          <a:p>
            <a:pPr lvl="0"/>
            <a:endParaRPr lang="en-US" dirty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6050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/>
          <a:lstStyle/>
          <a:p>
            <a:r>
              <a:rPr lang="ar-SA" dirty="0"/>
              <a:t>4). أن يتم الاكتتاب في كل راس المال </a:t>
            </a:r>
            <a:r>
              <a:rPr lang="ar-SA" dirty="0" err="1" smtClean="0"/>
              <a:t>و</a:t>
            </a:r>
            <a:r>
              <a:rPr lang="ar-SA" dirty="0" smtClean="0"/>
              <a:t> </a:t>
            </a:r>
            <a:r>
              <a:rPr lang="ar-SA" dirty="0"/>
              <a:t>ذلك في نشره بالجرائد اليومية. </a:t>
            </a:r>
            <a:endParaRPr lang="en-US" dirty="0"/>
          </a:p>
          <a:p>
            <a:pPr lvl="0"/>
            <a:r>
              <a:rPr lang="ar-SA" dirty="0"/>
              <a:t>يكون الاكتتاب مفتوحا لمدة لا تقل عن 10 أيام  ولا تزيد عن 90 يوما بقرار من وزير التجارة.</a:t>
            </a:r>
            <a:endParaRPr lang="en-US" dirty="0"/>
          </a:p>
          <a:p>
            <a:r>
              <a:rPr lang="ar-SA" dirty="0"/>
              <a:t>                                       </a:t>
            </a:r>
            <a:r>
              <a:rPr lang="en-US" dirty="0">
                <a:sym typeface="Wingdings"/>
              </a:rPr>
              <a:t></a:t>
            </a:r>
            <a:r>
              <a:rPr lang="ar-SA" dirty="0"/>
              <a:t> </a:t>
            </a:r>
            <a:endParaRPr lang="en-US" dirty="0"/>
          </a:p>
          <a:p>
            <a:r>
              <a:rPr lang="ar-SA" dirty="0"/>
              <a:t>5). إيداع حصيلة الاكتتاب في أحد البنوك ( البنك الذي يحددها وزير التجارة) و استلام القسط المطلوب سداده و الذي لا يجوز أن يقل عن 25% من القيمة الاسمية للأسهم المكتتب </a:t>
            </a:r>
            <a:r>
              <a:rPr lang="ar-SA" dirty="0" smtClean="0"/>
              <a:t>فيها.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6050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361459"/>
          </a:xfrm>
        </p:spPr>
        <p:txBody>
          <a:bodyPr/>
          <a:lstStyle/>
          <a:p>
            <a:r>
              <a:rPr lang="ar-SA" dirty="0" smtClean="0"/>
              <a:t>6). </a:t>
            </a:r>
            <a:r>
              <a:rPr lang="ar-SA" dirty="0"/>
              <a:t>وعندما يتم الاكتتاب في راس المال </a:t>
            </a:r>
            <a:r>
              <a:rPr lang="ar-SA" dirty="0" err="1"/>
              <a:t>و</a:t>
            </a:r>
            <a:r>
              <a:rPr lang="ar-SA" dirty="0"/>
              <a:t> الانتهاء من فترة الاكتتاب يتم اجتماع الجمعية التأسيسية</a:t>
            </a:r>
            <a:r>
              <a:rPr lang="ar-SA" dirty="0" smtClean="0"/>
              <a:t>.</a:t>
            </a:r>
            <a:endParaRPr lang="en-US" dirty="0" smtClean="0"/>
          </a:p>
          <a:p>
            <a:pPr>
              <a:buNone/>
            </a:pPr>
            <a:r>
              <a:rPr lang="ar-SA" dirty="0" smtClean="0"/>
              <a:t>                                           </a:t>
            </a:r>
            <a:r>
              <a:rPr lang="en-US" dirty="0" smtClean="0">
                <a:sym typeface="Wingdings"/>
              </a:rPr>
              <a:t></a:t>
            </a:r>
            <a:endParaRPr lang="en-US" dirty="0" smtClean="0"/>
          </a:p>
          <a:p>
            <a:r>
              <a:rPr lang="ar-SA" dirty="0" smtClean="0"/>
              <a:t>7</a:t>
            </a:r>
            <a:r>
              <a:rPr lang="ar-SA" dirty="0"/>
              <a:t>). يتقدم المؤسسين إلى وزارة التجارة خلال 15 بوما من الاجتماع بإعلان تأسيس الشركة.</a:t>
            </a:r>
            <a:endParaRPr lang="en-US" dirty="0"/>
          </a:p>
          <a:p>
            <a:pPr>
              <a:buNone/>
            </a:pPr>
            <a:r>
              <a:rPr lang="ar-SA" dirty="0" smtClean="0"/>
              <a:t>                                         </a:t>
            </a:r>
            <a:r>
              <a:rPr lang="en-US" dirty="0">
                <a:sym typeface="Wingdings"/>
              </a:rPr>
              <a:t></a:t>
            </a:r>
            <a:endParaRPr lang="en-US" dirty="0"/>
          </a:p>
          <a:p>
            <a:r>
              <a:rPr lang="ar-SA" dirty="0"/>
              <a:t>8). ثم يصدر قرار وزير التجارة بتأسيس الشركة فانه يبدأ التسجيل في سجلات الشركة.</a:t>
            </a:r>
            <a:endParaRPr lang="en-US" dirty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dirty="0" smtClean="0"/>
              <a:t>أنواع </a:t>
            </a:r>
            <a:r>
              <a:rPr lang="ar-SA" b="1" u="sng" dirty="0"/>
              <a:t>الأسهم التي تصدرها الشركة 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ويتم تقسيمها إلى:</a:t>
            </a:r>
            <a:r>
              <a:rPr lang="ar-SA" u="sng" dirty="0"/>
              <a:t> </a:t>
            </a:r>
            <a:endParaRPr lang="ar-SA" u="sng" dirty="0" smtClean="0"/>
          </a:p>
          <a:p>
            <a:r>
              <a:rPr lang="ar-SA" b="1" dirty="0" smtClean="0"/>
              <a:t>1).</a:t>
            </a:r>
            <a:r>
              <a:rPr lang="ar-SA" b="1" u="sng" dirty="0" smtClean="0"/>
              <a:t> </a:t>
            </a:r>
            <a:r>
              <a:rPr lang="ar-SA" b="1" u="sng" dirty="0"/>
              <a:t>الأسهم </a:t>
            </a:r>
            <a:r>
              <a:rPr lang="ar-SA" b="1" u="sng" dirty="0" smtClean="0"/>
              <a:t>العادية</a:t>
            </a:r>
          </a:p>
          <a:p>
            <a:r>
              <a:rPr lang="ar-SA" b="1" dirty="0" smtClean="0"/>
              <a:t>2). </a:t>
            </a:r>
            <a:r>
              <a:rPr lang="ar-SA" b="1" u="sng" dirty="0"/>
              <a:t>الأسهم </a:t>
            </a:r>
            <a:r>
              <a:rPr lang="ar-SA" b="1" u="sng" dirty="0" smtClean="0"/>
              <a:t>الممتازة</a:t>
            </a:r>
          </a:p>
          <a:p>
            <a:r>
              <a:rPr lang="ar-SA" b="1" dirty="0" smtClean="0"/>
              <a:t>3</a:t>
            </a:r>
            <a:r>
              <a:rPr lang="ar-SA" b="1" u="sng" dirty="0"/>
              <a:t>). حصص </a:t>
            </a:r>
            <a:r>
              <a:rPr lang="ar-SA" b="1" u="sng" dirty="0" smtClean="0"/>
              <a:t>التأسيس</a:t>
            </a:r>
          </a:p>
          <a:p>
            <a:endParaRPr lang="en-US" u="sng" dirty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u="sng" dirty="0" smtClean="0"/>
              <a:t>الأسهم العادية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b="1" u="sng" dirty="0" smtClean="0"/>
              <a:t>حقوق حامل الأسهم </a:t>
            </a:r>
          </a:p>
          <a:p>
            <a:r>
              <a:rPr lang="ar-SA" dirty="0" smtClean="0"/>
              <a:t>الأكثر شيوعا في المملكة</a:t>
            </a:r>
            <a:endParaRPr lang="en-US" dirty="0" smtClean="0"/>
          </a:p>
          <a:p>
            <a:r>
              <a:rPr lang="ar-SA" b="1" dirty="0" smtClean="0"/>
              <a:t>السهم العادي يمثل جزءا من رأس مال الشركة يتمتع حامله بحقوق منها:</a:t>
            </a:r>
            <a:endParaRPr lang="en-US" dirty="0" smtClean="0"/>
          </a:p>
          <a:p>
            <a:r>
              <a:rPr lang="ar-SA" dirty="0" smtClean="0"/>
              <a:t>1). حق التصويت في الجمعيات العمومية للمساهمين.</a:t>
            </a:r>
            <a:endParaRPr lang="en-US" dirty="0" smtClean="0"/>
          </a:p>
          <a:p>
            <a:r>
              <a:rPr lang="ar-SA" dirty="0" smtClean="0"/>
              <a:t>2). حق الحصول على أرباح عند تقرير الشركة توزيع الأرباح على حملة الأسهم العادية.</a:t>
            </a:r>
            <a:endParaRPr lang="en-US" dirty="0" smtClean="0"/>
          </a:p>
          <a:p>
            <a:r>
              <a:rPr lang="ar-SA" dirty="0" smtClean="0"/>
              <a:t>3). حق الحصول على جزء من نتيجة تصفية الشركة المساهمة في حالة تصفيتها </a:t>
            </a:r>
            <a:r>
              <a:rPr lang="ar-SA" dirty="0" err="1" smtClean="0"/>
              <a:t>و</a:t>
            </a:r>
            <a:r>
              <a:rPr lang="ar-SA" dirty="0" smtClean="0"/>
              <a:t> حصول فائض من المال بعد تسديد التزامات الدائنين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rmAutofit fontScale="90000"/>
          </a:bodyPr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/>
          <a:lstStyle/>
          <a:p>
            <a:r>
              <a:rPr lang="ar-SA" b="1" u="sng" dirty="0" smtClean="0"/>
              <a:t>التزامات</a:t>
            </a:r>
          </a:p>
          <a:p>
            <a:r>
              <a:rPr lang="ar-SA" dirty="0" smtClean="0"/>
              <a:t>تسديد قيمة السهم للشركة.</a:t>
            </a:r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</TotalTime>
  <Words>2173</Words>
  <Application>Microsoft Office PowerPoint</Application>
  <PresentationFormat>عرض على الشاشة (3:4)‏</PresentationFormat>
  <Paragraphs>231</Paragraphs>
  <Slides>39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39</vt:i4>
      </vt:variant>
    </vt:vector>
  </HeadingPairs>
  <TitlesOfParts>
    <vt:vector size="40" baseType="lpstr">
      <vt:lpstr>سمة Office</vt:lpstr>
      <vt:lpstr>الفصل الثالث عشر ( المحاسبة في الشركات المساهمة)</vt:lpstr>
      <vt:lpstr>تعريف شركات المساهمة و خصائصها</vt:lpstr>
      <vt:lpstr>الشريحة 3</vt:lpstr>
      <vt:lpstr>تكوين الشركات المساهمة</vt:lpstr>
      <vt:lpstr>الشريحة 5</vt:lpstr>
      <vt:lpstr>الشريحة 6</vt:lpstr>
      <vt:lpstr>أنواع الأسهم التي تصدرها الشركة </vt:lpstr>
      <vt:lpstr>الأسهم العادية</vt:lpstr>
      <vt:lpstr>الشريحة 9</vt:lpstr>
      <vt:lpstr>الأسهم الممتازة</vt:lpstr>
      <vt:lpstr>الشريحة 11</vt:lpstr>
      <vt:lpstr>حصص التأسيس</vt:lpstr>
      <vt:lpstr>أنواعها</vt:lpstr>
      <vt:lpstr>أولا: تكوين رأس مال الشركات المساهمة  </vt:lpstr>
      <vt:lpstr>سداد راس المال في الشركات المساهمة</vt:lpstr>
      <vt:lpstr>الشريحة 16</vt:lpstr>
      <vt:lpstr>الشريحة 17</vt:lpstr>
      <vt:lpstr>الشريحة 18</vt:lpstr>
      <vt:lpstr>الشريحة 19</vt:lpstr>
      <vt:lpstr>و عندما يتم البيع تكون هناك (ثلاث حالات)</vt:lpstr>
      <vt:lpstr>إصدار الأسهم بأقل أو بأكثر من القيمة الاسمية</vt:lpstr>
      <vt:lpstr>الشريحة 22</vt:lpstr>
      <vt:lpstr>حالات أخرى لرأس المال</vt:lpstr>
      <vt:lpstr>3). حصص التأسيس</vt:lpstr>
      <vt:lpstr>أرباح الشركة المساهمة و كيفية توزيعها</vt:lpstr>
      <vt:lpstr>الشريحة 26</vt:lpstr>
      <vt:lpstr>الشريحة 27</vt:lpstr>
      <vt:lpstr>الشريحة 28</vt:lpstr>
      <vt:lpstr>الشريحة 29</vt:lpstr>
      <vt:lpstr>تعديل راس مال الشركة المساهمة </vt:lpstr>
      <vt:lpstr>الشريحة 31</vt:lpstr>
      <vt:lpstr>الشريحة 32</vt:lpstr>
      <vt:lpstr>الشريحة 33</vt:lpstr>
      <vt:lpstr>الشريحة 34</vt:lpstr>
      <vt:lpstr>تخفيض رأس المال في شركات المساهمة </vt:lpstr>
      <vt:lpstr>الشريحة 36</vt:lpstr>
      <vt:lpstr>الشريحة 37</vt:lpstr>
      <vt:lpstr>الشريحة 38</vt:lpstr>
      <vt:lpstr>الشريحة 39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الفصل الثالث عشر ( المحاسبة في الشركات المساهمة)</dc:title>
  <dc:creator>Amal alfawaz</dc:creator>
  <cp:lastModifiedBy>Amal alfawaz</cp:lastModifiedBy>
  <cp:revision>4</cp:revision>
  <dcterms:created xsi:type="dcterms:W3CDTF">2011-09-23T14:44:08Z</dcterms:created>
  <dcterms:modified xsi:type="dcterms:W3CDTF">2011-10-26T04:57:22Z</dcterms:modified>
</cp:coreProperties>
</file>

<file path=docProps/thumbnail.jpeg>
</file>