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044" autoAdjust="0"/>
    <p:restoredTop sz="94660"/>
  </p:normalViewPr>
  <p:slideViewPr>
    <p:cSldViewPr>
      <p:cViewPr varScale="1">
        <p:scale>
          <a:sx n="70" d="100"/>
          <a:sy n="70" d="100"/>
        </p:scale>
        <p:origin x="-96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38AE75D-EC3A-4644-A307-6BE5B5FF9161}" type="datetimeFigureOut">
              <a:rPr lang="ar-SA" smtClean="0"/>
              <a:t>09/11/35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8548DB6-43B6-4431-AD87-4A2D19FA2324}"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384400A-45B8-4AB4-90F2-22D76041CCF3}" type="datetime1">
              <a:rPr lang="ar-SA" smtClean="0"/>
              <a:t>09/11/35</a:t>
            </a:fld>
            <a:endParaRPr lang="ar-SA"/>
          </a:p>
        </p:txBody>
      </p:sp>
      <p:sp>
        <p:nvSpPr>
          <p:cNvPr id="17" name="Footer Placeholder 16"/>
          <p:cNvSpPr>
            <a:spLocks noGrp="1"/>
          </p:cNvSpPr>
          <p:nvPr>
            <p:ph type="ftr" sz="quarter" idx="11"/>
          </p:nvPr>
        </p:nvSpPr>
        <p:spPr/>
        <p:txBody>
          <a:bodyPr/>
          <a:lstStyle/>
          <a:p>
            <a:r>
              <a:rPr lang="ar-SA" smtClean="0"/>
              <a:t>أ. منيرة الحمّادي</a:t>
            </a:r>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7839DA4-C9D8-4EE1-9117-B0F6C7A9F77D}" type="slidenum">
              <a:rPr lang="ar-SA" smtClean="0"/>
              <a:pPr/>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B4564C-5B87-401B-AD23-E92DD5361A39}" type="datetime1">
              <a:rPr lang="ar-SA" smtClean="0"/>
              <a:t>09/11/35</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Slide Number Placeholder 5"/>
          <p:cNvSpPr>
            <a:spLocks noGrp="1"/>
          </p:cNvSpPr>
          <p:nvPr>
            <p:ph type="sldNum" sz="quarter" idx="12"/>
          </p:nvPr>
        </p:nvSpPr>
        <p:spPr/>
        <p:txBody>
          <a:bodyPr/>
          <a:lstStyle/>
          <a:p>
            <a:fld id="{77839DA4-C9D8-4EE1-9117-B0F6C7A9F77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D7E784-5915-4541-B37D-3AF9682F45EF}" type="datetime1">
              <a:rPr lang="ar-SA" smtClean="0"/>
              <a:t>09/11/35</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Slide Number Placeholder 5"/>
          <p:cNvSpPr>
            <a:spLocks noGrp="1"/>
          </p:cNvSpPr>
          <p:nvPr>
            <p:ph type="sldNum" sz="quarter" idx="12"/>
          </p:nvPr>
        </p:nvSpPr>
        <p:spPr/>
        <p:txBody>
          <a:bodyPr/>
          <a:lstStyle/>
          <a:p>
            <a:fld id="{77839DA4-C9D8-4EE1-9117-B0F6C7A9F77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60301DC-993E-422C-85EB-02D014F02E06}" type="datetime1">
              <a:rPr lang="ar-SA" smtClean="0"/>
              <a:t>09/11/35</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Slide Number Placeholder 5"/>
          <p:cNvSpPr>
            <a:spLocks noGrp="1"/>
          </p:cNvSpPr>
          <p:nvPr>
            <p:ph type="sldNum" sz="quarter" idx="12"/>
          </p:nvPr>
        </p:nvSpPr>
        <p:spPr/>
        <p:txBody>
          <a:bodyPr/>
          <a:lstStyle/>
          <a:p>
            <a:fld id="{77839DA4-C9D8-4EE1-9117-B0F6C7A9F77D}" type="slidenum">
              <a:rPr lang="ar-SA" smtClean="0"/>
              <a:pPr/>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83DA1E4-FF8E-47E3-A975-6B3CDBFB8EB4}" type="datetime1">
              <a:rPr lang="ar-SA" smtClean="0"/>
              <a:t>09/11/35</a:t>
            </a:fld>
            <a:endParaRPr lang="ar-SA"/>
          </a:p>
        </p:txBody>
      </p:sp>
      <p:sp>
        <p:nvSpPr>
          <p:cNvPr id="5" name="Footer Placeholder 4"/>
          <p:cNvSpPr>
            <a:spLocks noGrp="1"/>
          </p:cNvSpPr>
          <p:nvPr>
            <p:ph type="ftr" sz="quarter" idx="11"/>
          </p:nvPr>
        </p:nvSpPr>
        <p:spPr>
          <a:xfrm>
            <a:off x="800100" y="6172200"/>
            <a:ext cx="4000500" cy="457200"/>
          </a:xfrm>
        </p:spPr>
        <p:txBody>
          <a:bodyPr/>
          <a:lstStyle/>
          <a:p>
            <a:r>
              <a:rPr lang="ar-SA" smtClean="0"/>
              <a:t>أ. منيرة الحمّادي</a:t>
            </a:r>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7839DA4-C9D8-4EE1-9117-B0F6C7A9F77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B3BFC1B-A2FD-4760-A069-B26210079059}" type="datetime1">
              <a:rPr lang="ar-SA" smtClean="0"/>
              <a:t>09/11/35</a:t>
            </a:fld>
            <a:endParaRPr lang="ar-SA"/>
          </a:p>
        </p:txBody>
      </p:sp>
      <p:sp>
        <p:nvSpPr>
          <p:cNvPr id="6" name="Footer Placeholder 5"/>
          <p:cNvSpPr>
            <a:spLocks noGrp="1"/>
          </p:cNvSpPr>
          <p:nvPr>
            <p:ph type="ftr" sz="quarter" idx="11"/>
          </p:nvPr>
        </p:nvSpPr>
        <p:spPr/>
        <p:txBody>
          <a:bodyPr/>
          <a:lstStyle/>
          <a:p>
            <a:r>
              <a:rPr lang="ar-SA" smtClean="0"/>
              <a:t>أ. منيرة الحمّادي</a:t>
            </a:r>
            <a:endParaRPr lang="ar-SA"/>
          </a:p>
        </p:txBody>
      </p:sp>
      <p:sp>
        <p:nvSpPr>
          <p:cNvPr id="7" name="Slide Number Placeholder 6"/>
          <p:cNvSpPr>
            <a:spLocks noGrp="1"/>
          </p:cNvSpPr>
          <p:nvPr>
            <p:ph type="sldNum" sz="quarter" idx="12"/>
          </p:nvPr>
        </p:nvSpPr>
        <p:spPr/>
        <p:txBody>
          <a:bodyPr/>
          <a:lstStyle/>
          <a:p>
            <a:fld id="{77839DA4-C9D8-4EE1-9117-B0F6C7A9F77D}" type="slidenum">
              <a:rPr lang="ar-SA" smtClean="0"/>
              <a:pPr/>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FFC6F66-D3F6-4A51-A168-4B73238AEE4D}" type="datetime1">
              <a:rPr lang="ar-SA" smtClean="0"/>
              <a:t>09/11/35</a:t>
            </a:fld>
            <a:endParaRPr lang="ar-SA"/>
          </a:p>
        </p:txBody>
      </p:sp>
      <p:sp>
        <p:nvSpPr>
          <p:cNvPr id="8" name="Footer Placeholder 7"/>
          <p:cNvSpPr>
            <a:spLocks noGrp="1"/>
          </p:cNvSpPr>
          <p:nvPr>
            <p:ph type="ftr" sz="quarter" idx="11"/>
          </p:nvPr>
        </p:nvSpPr>
        <p:spPr/>
        <p:txBody>
          <a:bodyPr/>
          <a:lstStyle/>
          <a:p>
            <a:r>
              <a:rPr lang="ar-SA" smtClean="0"/>
              <a:t>أ. منيرة الحمّادي</a:t>
            </a:r>
            <a:endParaRPr lang="ar-SA"/>
          </a:p>
        </p:txBody>
      </p:sp>
      <p:sp>
        <p:nvSpPr>
          <p:cNvPr id="9" name="Slide Number Placeholder 8"/>
          <p:cNvSpPr>
            <a:spLocks noGrp="1"/>
          </p:cNvSpPr>
          <p:nvPr>
            <p:ph type="sldNum" sz="quarter" idx="12"/>
          </p:nvPr>
        </p:nvSpPr>
        <p:spPr/>
        <p:txBody>
          <a:bodyPr/>
          <a:lstStyle/>
          <a:p>
            <a:fld id="{77839DA4-C9D8-4EE1-9117-B0F6C7A9F77D}" type="slidenum">
              <a:rPr lang="ar-SA" smtClean="0"/>
              <a:pPr/>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FB17C3C-08DE-41A7-AE80-DF8ADB63BFDA}" type="datetime1">
              <a:rPr lang="ar-SA" smtClean="0"/>
              <a:t>09/11/35</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
        <p:nvSpPr>
          <p:cNvPr id="5" name="Slide Number Placeholder 4"/>
          <p:cNvSpPr>
            <a:spLocks noGrp="1"/>
          </p:cNvSpPr>
          <p:nvPr>
            <p:ph type="sldNum" sz="quarter" idx="12"/>
          </p:nvPr>
        </p:nvSpPr>
        <p:spPr/>
        <p:txBody>
          <a:bodyPr/>
          <a:lstStyle/>
          <a:p>
            <a:fld id="{77839DA4-C9D8-4EE1-9117-B0F6C7A9F77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D092DE-CFFC-4BB4-88AD-45827406AB76}" type="datetime1">
              <a:rPr lang="ar-SA" smtClean="0"/>
              <a:t>09/11/35</a:t>
            </a:fld>
            <a:endParaRPr lang="ar-SA"/>
          </a:p>
        </p:txBody>
      </p:sp>
      <p:sp>
        <p:nvSpPr>
          <p:cNvPr id="3" name="Footer Placeholder 2"/>
          <p:cNvSpPr>
            <a:spLocks noGrp="1"/>
          </p:cNvSpPr>
          <p:nvPr>
            <p:ph type="ftr" sz="quarter" idx="11"/>
          </p:nvPr>
        </p:nvSpPr>
        <p:spPr/>
        <p:txBody>
          <a:bodyPr/>
          <a:lstStyle/>
          <a:p>
            <a:r>
              <a:rPr lang="ar-SA" smtClean="0"/>
              <a:t>أ. منيرة الحمّادي</a:t>
            </a:r>
            <a:endParaRPr lang="ar-SA"/>
          </a:p>
        </p:txBody>
      </p:sp>
      <p:sp>
        <p:nvSpPr>
          <p:cNvPr id="4" name="Slide Number Placeholder 3"/>
          <p:cNvSpPr>
            <a:spLocks noGrp="1"/>
          </p:cNvSpPr>
          <p:nvPr>
            <p:ph type="sldNum" sz="quarter" idx="12"/>
          </p:nvPr>
        </p:nvSpPr>
        <p:spPr/>
        <p:txBody>
          <a:bodyPr/>
          <a:lstStyle/>
          <a:p>
            <a:fld id="{77839DA4-C9D8-4EE1-9117-B0F6C7A9F77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C6A0746-E96D-4BB4-A78A-E4B21E86FE04}" type="datetime1">
              <a:rPr lang="ar-SA" smtClean="0"/>
              <a:t>09/11/35</a:t>
            </a:fld>
            <a:endParaRPr lang="ar-SA"/>
          </a:p>
        </p:txBody>
      </p:sp>
      <p:sp>
        <p:nvSpPr>
          <p:cNvPr id="6" name="Footer Placeholder 5"/>
          <p:cNvSpPr>
            <a:spLocks noGrp="1"/>
          </p:cNvSpPr>
          <p:nvPr>
            <p:ph type="ftr" sz="quarter" idx="11"/>
          </p:nvPr>
        </p:nvSpPr>
        <p:spPr/>
        <p:txBody>
          <a:bodyPr/>
          <a:lstStyle/>
          <a:p>
            <a:r>
              <a:rPr lang="ar-SA" smtClean="0"/>
              <a:t>أ. منيرة الحمّادي</a:t>
            </a:r>
            <a:endParaRPr lang="ar-SA"/>
          </a:p>
        </p:txBody>
      </p:sp>
      <p:sp>
        <p:nvSpPr>
          <p:cNvPr id="7" name="Slide Number Placeholder 6"/>
          <p:cNvSpPr>
            <a:spLocks noGrp="1"/>
          </p:cNvSpPr>
          <p:nvPr>
            <p:ph type="sldNum" sz="quarter" idx="12"/>
          </p:nvPr>
        </p:nvSpPr>
        <p:spPr/>
        <p:txBody>
          <a:bodyPr/>
          <a:lstStyle/>
          <a:p>
            <a:fld id="{77839DA4-C9D8-4EE1-9117-B0F6C7A9F77D}" type="slidenum">
              <a:rPr lang="ar-SA" smtClean="0"/>
              <a:pPr/>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A58C4A5-57D5-4271-BEFE-7881206F8F11}" type="datetime1">
              <a:rPr lang="ar-SA" smtClean="0"/>
              <a:t>09/11/35</a:t>
            </a:fld>
            <a:endParaRPr lang="ar-SA"/>
          </a:p>
        </p:txBody>
      </p:sp>
      <p:sp>
        <p:nvSpPr>
          <p:cNvPr id="6" name="Footer Placeholder 5"/>
          <p:cNvSpPr>
            <a:spLocks noGrp="1"/>
          </p:cNvSpPr>
          <p:nvPr>
            <p:ph type="ftr" sz="quarter" idx="11"/>
          </p:nvPr>
        </p:nvSpPr>
        <p:spPr>
          <a:xfrm>
            <a:off x="914400" y="6172200"/>
            <a:ext cx="3886200" cy="457200"/>
          </a:xfrm>
        </p:spPr>
        <p:txBody>
          <a:bodyPr/>
          <a:lstStyle/>
          <a:p>
            <a:r>
              <a:rPr lang="ar-SA" smtClean="0"/>
              <a:t>أ. منيرة الحمّادي</a:t>
            </a:r>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77839DA4-C9D8-4EE1-9117-B0F6C7A9F77D}" type="slidenum">
              <a:rPr lang="ar-SA" smtClean="0"/>
              <a:pPr/>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14115EE-5CAF-408F-B9EE-88B882512141}" type="datetime1">
              <a:rPr lang="ar-SA" smtClean="0"/>
              <a:t>09/11/35</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ar-SA" smtClean="0"/>
              <a:t>أ. منيرة الحمّادي</a:t>
            </a:r>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7839DA4-C9D8-4EE1-9117-B0F6C7A9F77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fontScale="85000" lnSpcReduction="20000"/>
          </a:bodyPr>
          <a:lstStyle/>
          <a:p>
            <a:pPr algn="ctr"/>
            <a:r>
              <a:rPr lang="ar-SA" sz="3200" b="1" dirty="0" smtClean="0">
                <a:solidFill>
                  <a:schemeClr val="tx2">
                    <a:lumMod val="60000"/>
                    <a:lumOff val="40000"/>
                  </a:schemeClr>
                </a:solidFill>
              </a:rPr>
              <a:t>الفصل الثالث</a:t>
            </a:r>
          </a:p>
          <a:p>
            <a:pPr algn="ctr"/>
            <a:r>
              <a:rPr lang="ar-SA" sz="3200" b="1" dirty="0" smtClean="0">
                <a:solidFill>
                  <a:schemeClr val="tx2">
                    <a:lumMod val="60000"/>
                    <a:lumOff val="40000"/>
                  </a:schemeClr>
                </a:solidFill>
              </a:rPr>
              <a:t>أ. منيرة الحمّادي</a:t>
            </a:r>
            <a:endParaRPr lang="ar-SA" sz="3200" b="1" dirty="0" smtClean="0">
              <a:solidFill>
                <a:schemeClr val="tx2">
                  <a:lumMod val="60000"/>
                  <a:lumOff val="40000"/>
                </a:schemeClr>
              </a:solidFill>
            </a:endParaRPr>
          </a:p>
          <a:p>
            <a:pPr algn="ctr"/>
            <a:endParaRPr lang="ar-SA" dirty="0">
              <a:solidFill>
                <a:schemeClr val="tx2">
                  <a:lumMod val="60000"/>
                  <a:lumOff val="40000"/>
                </a:schemeClr>
              </a:solidFill>
            </a:endParaRPr>
          </a:p>
          <a:p>
            <a:pPr algn="ctr"/>
            <a:r>
              <a:rPr lang="ar-SA" dirty="0" smtClean="0">
                <a:solidFill>
                  <a:schemeClr val="tx2">
                    <a:lumMod val="60000"/>
                    <a:lumOff val="40000"/>
                  </a:schemeClr>
                </a:solidFill>
              </a:rPr>
              <a:t> </a:t>
            </a:r>
            <a:endParaRPr lang="ar-SA" dirty="0">
              <a:solidFill>
                <a:schemeClr val="tx2">
                  <a:lumMod val="60000"/>
                  <a:lumOff val="40000"/>
                </a:schemeClr>
              </a:solidFill>
            </a:endParaRPr>
          </a:p>
        </p:txBody>
      </p:sp>
      <p:sp>
        <p:nvSpPr>
          <p:cNvPr id="2" name="عنوان 1"/>
          <p:cNvSpPr>
            <a:spLocks noGrp="1"/>
          </p:cNvSpPr>
          <p:nvPr>
            <p:ph type="ctrTitle"/>
          </p:nvPr>
        </p:nvSpPr>
        <p:spPr/>
        <p:txBody>
          <a:bodyPr>
            <a:normAutofit/>
          </a:bodyPr>
          <a:lstStyle/>
          <a:p>
            <a:r>
              <a:rPr lang="ar-SA" dirty="0" smtClean="0">
                <a:solidFill>
                  <a:schemeClr val="bg1"/>
                </a:solidFill>
              </a:rPr>
              <a:t>أسلوب التكلفة </a:t>
            </a:r>
            <a:r>
              <a:rPr lang="ar-SA" dirty="0" smtClean="0">
                <a:solidFill>
                  <a:schemeClr val="bg1"/>
                </a:solidFill>
              </a:rPr>
              <a:t>المستهدفة</a:t>
            </a:r>
            <a:endParaRPr lang="ar-SA"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1124744"/>
            <a:ext cx="7746654" cy="3477875"/>
          </a:xfrm>
          <a:prstGeom prst="rect">
            <a:avLst/>
          </a:prstGeom>
          <a:noFill/>
        </p:spPr>
        <p:txBody>
          <a:bodyPr wrap="square" rtlCol="1">
            <a:spAutoFit/>
          </a:bodyPr>
          <a:lstStyle/>
          <a:p>
            <a:r>
              <a:rPr lang="ar-SA" sz="4400" b="1" dirty="0" smtClean="0">
                <a:solidFill>
                  <a:schemeClr val="tx2">
                    <a:lumMod val="60000"/>
                    <a:lumOff val="40000"/>
                  </a:schemeClr>
                </a:solidFill>
              </a:rPr>
              <a:t>الواجب : </a:t>
            </a:r>
          </a:p>
          <a:p>
            <a:endParaRPr lang="ar-SA" sz="4400" b="1" dirty="0"/>
          </a:p>
          <a:p>
            <a:pPr algn="just"/>
            <a:r>
              <a:rPr lang="ar-SA" sz="4400" b="1" dirty="0" smtClean="0">
                <a:solidFill>
                  <a:schemeClr val="tx2">
                    <a:lumMod val="75000"/>
                  </a:schemeClr>
                </a:solidFill>
              </a:rPr>
              <a:t>ابحثي في المراجع المختلفة عن أهم الخصائص التي يمتاز فيها أسلوب التكلفة المستهدفة .</a:t>
            </a:r>
            <a:endParaRPr lang="ar-SA" sz="4400" b="1" dirty="0">
              <a:solidFill>
                <a:schemeClr val="tx2">
                  <a:lumMod val="75000"/>
                </a:schemeClr>
              </a:solidFill>
            </a:endParaRPr>
          </a:p>
        </p:txBody>
      </p:sp>
      <p:sp>
        <p:nvSpPr>
          <p:cNvPr id="3" name="Slide Number Placeholder 2"/>
          <p:cNvSpPr>
            <a:spLocks noGrp="1"/>
          </p:cNvSpPr>
          <p:nvPr>
            <p:ph type="sldNum" sz="quarter" idx="12"/>
          </p:nvPr>
        </p:nvSpPr>
        <p:spPr/>
        <p:txBody>
          <a:bodyPr/>
          <a:lstStyle/>
          <a:p>
            <a:fld id="{77839DA4-C9D8-4EE1-9117-B0F6C7A9F77D}" type="slidenum">
              <a:rPr lang="ar-SA" smtClean="0"/>
              <a:pPr/>
              <a:t>10</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t>أسلوب التكلفة المستهدفة :</a:t>
            </a:r>
            <a:endParaRPr lang="ar-SA" sz="3600" dirty="0"/>
          </a:p>
        </p:txBody>
      </p:sp>
      <p:sp>
        <p:nvSpPr>
          <p:cNvPr id="3" name="عنصر نائب للمحتوى 2"/>
          <p:cNvSpPr>
            <a:spLocks noGrp="1"/>
          </p:cNvSpPr>
          <p:nvPr>
            <p:ph sz="quarter" idx="1"/>
          </p:nvPr>
        </p:nvSpPr>
        <p:spPr/>
        <p:txBody>
          <a:bodyPr/>
          <a:lstStyle/>
          <a:p>
            <a:r>
              <a:rPr lang="ar-SA" dirty="0" smtClean="0"/>
              <a:t>وهو أسلوب يهدف إلى تخفيض التكلفة من خلال دورة حياة المنتج مع المحافظة على مستوى الجودة وخصائص المنتج التي يرغبها العملاء .ويستخدم عادة كأسلوب للتسعير , وتعتبر شركة </a:t>
            </a:r>
            <a:r>
              <a:rPr lang="ar-SA" dirty="0" err="1" smtClean="0"/>
              <a:t>تويوتا</a:t>
            </a:r>
            <a:r>
              <a:rPr lang="ar-SA" dirty="0" smtClean="0"/>
              <a:t> اليابانية لصناعة السيارات من أول الشركات التي طبقت هذا الأسلوب . </a:t>
            </a:r>
            <a:endParaRPr lang="ar-SA" dirty="0"/>
          </a:p>
        </p:txBody>
      </p:sp>
      <p:sp>
        <p:nvSpPr>
          <p:cNvPr id="4" name="Slide Number Placeholder 3"/>
          <p:cNvSpPr>
            <a:spLocks noGrp="1"/>
          </p:cNvSpPr>
          <p:nvPr>
            <p:ph type="sldNum" sz="quarter" idx="12"/>
          </p:nvPr>
        </p:nvSpPr>
        <p:spPr/>
        <p:txBody>
          <a:bodyPr/>
          <a:lstStyle/>
          <a:p>
            <a:fld id="{77839DA4-C9D8-4EE1-9117-B0F6C7A9F77D}" type="slidenum">
              <a:rPr lang="ar-SA" smtClean="0"/>
              <a:pPr/>
              <a:t>2</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solidFill>
                  <a:schemeClr val="tx2">
                    <a:lumMod val="75000"/>
                  </a:schemeClr>
                </a:solidFill>
              </a:rPr>
              <a:t>إجراءات تطبيق أسلوب التكلفة :</a:t>
            </a:r>
            <a:endParaRPr lang="ar-SA" sz="3600" dirty="0">
              <a:solidFill>
                <a:schemeClr val="tx2">
                  <a:lumMod val="75000"/>
                </a:schemeClr>
              </a:solidFill>
            </a:endParaRPr>
          </a:p>
        </p:txBody>
      </p:sp>
      <p:sp>
        <p:nvSpPr>
          <p:cNvPr id="3" name="عنصر نائب للمحتوى 2"/>
          <p:cNvSpPr>
            <a:spLocks noGrp="1"/>
          </p:cNvSpPr>
          <p:nvPr>
            <p:ph sz="quarter" idx="1"/>
          </p:nvPr>
        </p:nvSpPr>
        <p:spPr/>
        <p:txBody>
          <a:bodyPr>
            <a:normAutofit/>
          </a:bodyPr>
          <a:lstStyle/>
          <a:p>
            <a:pPr marL="514350" indent="-514350">
              <a:buNone/>
            </a:pPr>
            <a:r>
              <a:rPr lang="ar-SA" sz="2400" b="1" dirty="0" smtClean="0">
                <a:solidFill>
                  <a:schemeClr val="tx2">
                    <a:lumMod val="60000"/>
                    <a:lumOff val="40000"/>
                  </a:schemeClr>
                </a:solidFill>
              </a:rPr>
              <a:t>1/ تحديد  سعر البيع المتوقع </a:t>
            </a:r>
            <a:r>
              <a:rPr lang="ar-SA" sz="2400" dirty="0" smtClean="0">
                <a:solidFill>
                  <a:schemeClr val="tx2">
                    <a:lumMod val="60000"/>
                    <a:lumOff val="40000"/>
                  </a:schemeClr>
                </a:solidFill>
              </a:rPr>
              <a:t>: </a:t>
            </a:r>
            <a:r>
              <a:rPr lang="ar-SA" sz="2400" dirty="0" smtClean="0"/>
              <a:t>وهو السعر الذي يمكن أن تنافس به الشركة في السوق , ويتوقف حديد هذا السعر على العديد من العوامل مثل : خصائص المنتج , نوعية العملاء المستهدفين وتفضيلاتهم , السوق المستهدف , أسعار المنافسين , وبعد دراسة هذه العوامل نصل إلى سعر البيع المتوقع فرضا 100 ريال .</a:t>
            </a:r>
          </a:p>
          <a:p>
            <a:pPr marL="514350" indent="-514350">
              <a:buNone/>
            </a:pPr>
            <a:r>
              <a:rPr lang="ar-SA" sz="2400" b="1" dirty="0" smtClean="0">
                <a:solidFill>
                  <a:schemeClr val="tx2">
                    <a:lumMod val="60000"/>
                    <a:lumOff val="40000"/>
                  </a:schemeClr>
                </a:solidFill>
              </a:rPr>
              <a:t>2/ تحديد </a:t>
            </a:r>
            <a:r>
              <a:rPr lang="ar-SA" sz="2400" b="1" dirty="0">
                <a:solidFill>
                  <a:schemeClr val="tx2">
                    <a:lumMod val="60000"/>
                    <a:lumOff val="40000"/>
                  </a:schemeClr>
                </a:solidFill>
              </a:rPr>
              <a:t>الربح المستهدف </a:t>
            </a:r>
            <a:r>
              <a:rPr lang="ar-SA" sz="2400" dirty="0" smtClean="0">
                <a:solidFill>
                  <a:schemeClr val="tx2">
                    <a:lumMod val="60000"/>
                    <a:lumOff val="40000"/>
                  </a:schemeClr>
                </a:solidFill>
              </a:rPr>
              <a:t>: </a:t>
            </a:r>
            <a:r>
              <a:rPr lang="ar-SA" sz="2400" dirty="0" smtClean="0"/>
              <a:t>ويجب أن يكون الربح المستهدف مرضي لجميع الأطراف ذات العلاقة بالشركة ويكفي لتوفير التمويل اللازم لعمليات البحوث والتطور المستقبلية . ويتم تحديده على ضوء التخطيط الاستراتيجي طويل الأجل لأرباح المنشأة , ودائما يكون نسبة من المبيعات أو سعر البيع .فرضا تحدد الشركة الربح المستهدف 25% من سعر البيع   </a:t>
            </a:r>
            <a:endParaRPr lang="ar-SA" sz="2400" dirty="0"/>
          </a:p>
        </p:txBody>
      </p:sp>
      <p:sp>
        <p:nvSpPr>
          <p:cNvPr id="4" name="Slide Number Placeholder 3"/>
          <p:cNvSpPr>
            <a:spLocks noGrp="1"/>
          </p:cNvSpPr>
          <p:nvPr>
            <p:ph type="sldNum" sz="quarter" idx="12"/>
          </p:nvPr>
        </p:nvSpPr>
        <p:spPr/>
        <p:txBody>
          <a:bodyPr/>
          <a:lstStyle/>
          <a:p>
            <a:fld id="{77839DA4-C9D8-4EE1-9117-B0F6C7A9F77D}" type="slidenum">
              <a:rPr lang="ar-SA" smtClean="0"/>
              <a:pPr/>
              <a:t>3</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899592" y="476673"/>
            <a:ext cx="7715304" cy="6217087"/>
          </a:xfrm>
          <a:prstGeom prst="rect">
            <a:avLst/>
          </a:prstGeom>
          <a:noFill/>
        </p:spPr>
        <p:txBody>
          <a:bodyPr wrap="square" rtlCol="1">
            <a:spAutoFit/>
          </a:bodyPr>
          <a:lstStyle/>
          <a:p>
            <a:pPr marL="514350" indent="-514350" algn="just"/>
            <a:r>
              <a:rPr lang="ar-SA" sz="2400" dirty="0" smtClean="0">
                <a:solidFill>
                  <a:schemeClr val="tx2">
                    <a:lumMod val="60000"/>
                    <a:lumOff val="40000"/>
                  </a:schemeClr>
                </a:solidFill>
              </a:rPr>
              <a:t>3/ </a:t>
            </a:r>
            <a:r>
              <a:rPr lang="ar-SA" sz="2400" b="1" dirty="0">
                <a:solidFill>
                  <a:schemeClr val="tx2">
                    <a:lumMod val="60000"/>
                    <a:lumOff val="40000"/>
                  </a:schemeClr>
                </a:solidFill>
              </a:rPr>
              <a:t>تحديد التكلفة المستهدفة </a:t>
            </a:r>
            <a:r>
              <a:rPr lang="ar-SA" sz="2400" dirty="0"/>
              <a:t>: وهي التكلفة المسموح بها للإنتاج , </a:t>
            </a:r>
            <a:r>
              <a:rPr lang="ar-SA" sz="2400" dirty="0" smtClean="0"/>
              <a:t>وتحدد بالفرق </a:t>
            </a:r>
            <a:r>
              <a:rPr lang="ar-SA" sz="2400" dirty="0"/>
              <a:t>بين سعر البيع المتوقع والربح المستهدف كالآتي : </a:t>
            </a:r>
          </a:p>
          <a:p>
            <a:pPr algn="ctr"/>
            <a:r>
              <a:rPr lang="ar-SA" dirty="0">
                <a:solidFill>
                  <a:schemeClr val="accent6">
                    <a:lumMod val="50000"/>
                  </a:schemeClr>
                </a:solidFill>
              </a:rPr>
              <a:t>سعر البيع                    100   </a:t>
            </a:r>
          </a:p>
          <a:p>
            <a:pPr algn="ctr">
              <a:buFontTx/>
              <a:buChar char="-"/>
            </a:pPr>
            <a:r>
              <a:rPr lang="ar-SA" dirty="0">
                <a:solidFill>
                  <a:schemeClr val="accent6">
                    <a:lumMod val="50000"/>
                  </a:schemeClr>
                </a:solidFill>
              </a:rPr>
              <a:t>الربح المستهدف (25%)   </a:t>
            </a:r>
            <a:r>
              <a:rPr lang="ar-SA" u="sng" dirty="0">
                <a:solidFill>
                  <a:schemeClr val="accent6">
                    <a:lumMod val="50000"/>
                  </a:schemeClr>
                </a:solidFill>
              </a:rPr>
              <a:t>25</a:t>
            </a:r>
          </a:p>
          <a:p>
            <a:pPr algn="ctr"/>
            <a:r>
              <a:rPr lang="ar-SA" dirty="0">
                <a:solidFill>
                  <a:schemeClr val="accent6">
                    <a:lumMod val="50000"/>
                  </a:schemeClr>
                </a:solidFill>
              </a:rPr>
              <a:t>= التكلفة المستهدفة           75 </a:t>
            </a:r>
          </a:p>
          <a:p>
            <a:pPr algn="just"/>
            <a:endParaRPr lang="ar-SA" sz="2400" dirty="0" smtClean="0">
              <a:solidFill>
                <a:schemeClr val="tx2">
                  <a:lumMod val="60000"/>
                  <a:lumOff val="40000"/>
                </a:schemeClr>
              </a:solidFill>
            </a:endParaRPr>
          </a:p>
          <a:p>
            <a:pPr algn="just"/>
            <a:r>
              <a:rPr lang="ar-SA" sz="2400" dirty="0" smtClean="0">
                <a:solidFill>
                  <a:schemeClr val="tx2">
                    <a:lumMod val="60000"/>
                    <a:lumOff val="40000"/>
                  </a:schemeClr>
                </a:solidFill>
              </a:rPr>
              <a:t>4</a:t>
            </a:r>
            <a:r>
              <a:rPr lang="ar-SA" sz="2400" dirty="0" smtClean="0">
                <a:solidFill>
                  <a:schemeClr val="tx2">
                    <a:lumMod val="60000"/>
                    <a:lumOff val="40000"/>
                  </a:schemeClr>
                </a:solidFill>
              </a:rPr>
              <a:t>/  </a:t>
            </a:r>
            <a:r>
              <a:rPr lang="ar-SA" sz="2400" b="1" dirty="0">
                <a:solidFill>
                  <a:schemeClr val="tx2">
                    <a:lumMod val="60000"/>
                    <a:lumOff val="40000"/>
                  </a:schemeClr>
                </a:solidFill>
              </a:rPr>
              <a:t>تحديد التكلفة المقدرة لتصنيع المنتج </a:t>
            </a:r>
            <a:r>
              <a:rPr lang="ar-SA" sz="2400" dirty="0">
                <a:solidFill>
                  <a:schemeClr val="tx2">
                    <a:lumMod val="60000"/>
                    <a:lumOff val="40000"/>
                  </a:schemeClr>
                </a:solidFill>
              </a:rPr>
              <a:t>: </a:t>
            </a:r>
            <a:r>
              <a:rPr lang="ar-SA" sz="2400" dirty="0"/>
              <a:t>وتحدد على ضوء </a:t>
            </a:r>
            <a:r>
              <a:rPr lang="ar-SA" sz="2400" dirty="0" smtClean="0"/>
              <a:t>الإمكانيات </a:t>
            </a:r>
            <a:r>
              <a:rPr lang="ar-SA" sz="2400" dirty="0"/>
              <a:t>والموارد المتاحة للشركة ومواصفات تصميم المنتج , ويطلق عليها التكلفة المبدئية </a:t>
            </a:r>
            <a:r>
              <a:rPr lang="ar-SA" sz="2400" dirty="0" smtClean="0"/>
              <a:t>. وعادة </a:t>
            </a:r>
            <a:r>
              <a:rPr lang="ar-SA" sz="2400" dirty="0"/>
              <a:t>تكون التكلفة المبدئية أكبر من التكلفة المستهدفة , فرضا بلفت 105 ريال </a:t>
            </a:r>
          </a:p>
          <a:p>
            <a:pPr algn="just"/>
            <a:r>
              <a:rPr lang="ar-SA" sz="2000" dirty="0"/>
              <a:t> </a:t>
            </a:r>
            <a:r>
              <a:rPr lang="ar-SA" sz="2000" dirty="0">
                <a:solidFill>
                  <a:schemeClr val="accent6">
                    <a:lumMod val="50000"/>
                  </a:schemeClr>
                </a:solidFill>
              </a:rPr>
              <a:t>هناك فجوة في التكاليف = 105 – 75 = 35 ريال </a:t>
            </a:r>
            <a:endParaRPr lang="ar-SA" sz="2000" dirty="0" smtClean="0">
              <a:solidFill>
                <a:schemeClr val="accent6">
                  <a:lumMod val="50000"/>
                </a:schemeClr>
              </a:solidFill>
            </a:endParaRPr>
          </a:p>
          <a:p>
            <a:pPr algn="just"/>
            <a:endParaRPr lang="ar-SA" sz="2400" dirty="0">
              <a:solidFill>
                <a:schemeClr val="tx2">
                  <a:lumMod val="60000"/>
                  <a:lumOff val="40000"/>
                </a:schemeClr>
              </a:solidFill>
            </a:endParaRPr>
          </a:p>
          <a:p>
            <a:pPr algn="just"/>
            <a:r>
              <a:rPr lang="ar-SA" sz="2400" dirty="0" smtClean="0">
                <a:solidFill>
                  <a:schemeClr val="tx2">
                    <a:lumMod val="60000"/>
                    <a:lumOff val="40000"/>
                  </a:schemeClr>
                </a:solidFill>
              </a:rPr>
              <a:t>5/  </a:t>
            </a:r>
            <a:r>
              <a:rPr lang="ar-SA" sz="2400" b="1" dirty="0">
                <a:solidFill>
                  <a:schemeClr val="tx2">
                    <a:lumMod val="60000"/>
                    <a:lumOff val="40000"/>
                  </a:schemeClr>
                </a:solidFill>
              </a:rPr>
              <a:t>إجراء التحسينات </a:t>
            </a:r>
            <a:r>
              <a:rPr lang="ar-SA" sz="2400" b="1" dirty="0" smtClean="0">
                <a:solidFill>
                  <a:schemeClr val="tx2">
                    <a:lumMod val="60000"/>
                    <a:lumOff val="40000"/>
                  </a:schemeClr>
                </a:solidFill>
              </a:rPr>
              <a:t>اللازمة </a:t>
            </a:r>
            <a:r>
              <a:rPr lang="ar-SA" sz="2400" b="1" dirty="0">
                <a:solidFill>
                  <a:schemeClr val="tx2">
                    <a:lumMod val="60000"/>
                    <a:lumOff val="40000"/>
                  </a:schemeClr>
                </a:solidFill>
              </a:rPr>
              <a:t>لتخفيض التكلفة المبدئية </a:t>
            </a:r>
            <a:r>
              <a:rPr lang="ar-SA" sz="2400" dirty="0" smtClean="0"/>
              <a:t>(</a:t>
            </a:r>
            <a:r>
              <a:rPr lang="ar-SA" sz="2400" dirty="0"/>
              <a:t>105ريال) حتى نصل إلى التكلفة المحسنة . ويتم القيام بذلك باستخدام </a:t>
            </a:r>
            <a:r>
              <a:rPr lang="ar-SA" sz="2400" dirty="0" smtClean="0"/>
              <a:t>أسلوب </a:t>
            </a:r>
            <a:r>
              <a:rPr lang="ar-SA" sz="2400" dirty="0"/>
              <a:t>هندسة القيمة , وتعرف هندسة القيمة بأنها عمليات تقييم </a:t>
            </a:r>
            <a:r>
              <a:rPr lang="ar-SA" sz="2400" dirty="0" smtClean="0"/>
              <a:t>منتظمة </a:t>
            </a:r>
            <a:r>
              <a:rPr lang="ar-SA" sz="2400" dirty="0"/>
              <a:t>لكل أنشطة سلسلة </a:t>
            </a:r>
            <a:r>
              <a:rPr lang="ar-SA" sz="2400" dirty="0" smtClean="0"/>
              <a:t>القيمة مع المحافظة على خصائص المنتج وجودته </a:t>
            </a:r>
            <a:r>
              <a:rPr lang="ar-SA" sz="2400" dirty="0"/>
              <a:t>ومواصفاته الرئيسية .</a:t>
            </a:r>
          </a:p>
          <a:p>
            <a:pPr algn="just">
              <a:buFont typeface="Arial" pitchFamily="34" charset="0"/>
              <a:buChar char="•"/>
            </a:pPr>
            <a:endParaRPr lang="ar-SA" dirty="0"/>
          </a:p>
          <a:p>
            <a:pPr algn="just"/>
            <a:r>
              <a:rPr lang="ar-SA" dirty="0" smtClean="0"/>
              <a:t> </a:t>
            </a:r>
            <a:endParaRPr lang="ar-SA" sz="1100" dirty="0"/>
          </a:p>
        </p:txBody>
      </p:sp>
      <p:sp>
        <p:nvSpPr>
          <p:cNvPr id="4" name="Slide Number Placeholder 3"/>
          <p:cNvSpPr>
            <a:spLocks noGrp="1"/>
          </p:cNvSpPr>
          <p:nvPr>
            <p:ph type="sldNum" sz="quarter" idx="12"/>
          </p:nvPr>
        </p:nvSpPr>
        <p:spPr/>
        <p:txBody>
          <a:bodyPr/>
          <a:lstStyle/>
          <a:p>
            <a:fld id="{77839DA4-C9D8-4EE1-9117-B0F6C7A9F77D}" type="slidenum">
              <a:rPr lang="ar-SA" smtClean="0"/>
              <a:pPr/>
              <a:t>4</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332656"/>
            <a:ext cx="8064896" cy="5693866"/>
          </a:xfrm>
          <a:prstGeom prst="rect">
            <a:avLst/>
          </a:prstGeom>
          <a:noFill/>
        </p:spPr>
        <p:txBody>
          <a:bodyPr wrap="square" rtlCol="1">
            <a:spAutoFit/>
          </a:bodyPr>
          <a:lstStyle/>
          <a:p>
            <a:r>
              <a:rPr lang="ar-SA" sz="2800" b="1" dirty="0" smtClean="0">
                <a:solidFill>
                  <a:schemeClr val="tx2">
                    <a:lumMod val="60000"/>
                    <a:lumOff val="40000"/>
                  </a:schemeClr>
                </a:solidFill>
              </a:rPr>
              <a:t>ويمكن أن يؤدي أسلوب هندسة القيمة إلى تحسينات في عدة مجالات منها : </a:t>
            </a:r>
          </a:p>
          <a:p>
            <a:pPr>
              <a:buFontTx/>
              <a:buChar char="-"/>
            </a:pPr>
            <a:r>
              <a:rPr lang="ar-SA" sz="2200" dirty="0" smtClean="0"/>
              <a:t> تغير في مواصفات المواد الخام أو أسعارها بالاتفاق مع الموردين وإجراء تعاقدات طويلة الأجل معهم .</a:t>
            </a:r>
          </a:p>
          <a:p>
            <a:pPr>
              <a:buFontTx/>
              <a:buChar char="-"/>
            </a:pPr>
            <a:r>
              <a:rPr lang="ar-SA" sz="2200" dirty="0"/>
              <a:t> </a:t>
            </a:r>
            <a:r>
              <a:rPr lang="ar-SA" sz="2200" dirty="0" smtClean="0"/>
              <a:t>تحسينات في تصميم المنتج ومكوناته . </a:t>
            </a:r>
          </a:p>
          <a:p>
            <a:pPr>
              <a:buFontTx/>
              <a:buChar char="-"/>
            </a:pPr>
            <a:r>
              <a:rPr lang="ar-SA" sz="2200" dirty="0"/>
              <a:t> </a:t>
            </a:r>
            <a:r>
              <a:rPr lang="ar-SA" sz="2200" dirty="0" smtClean="0"/>
              <a:t>تعديل في طرق تصنيع المنتج .</a:t>
            </a:r>
            <a:endParaRPr lang="ar-SA" sz="2200" dirty="0"/>
          </a:p>
          <a:p>
            <a:r>
              <a:rPr lang="ar-SA" sz="2200" dirty="0" smtClean="0"/>
              <a:t>وتقوم الفكرة الأساسية لأسلوب هندسة القيمة على تحليل سلسلة القيمة للمنتج للتعرف على الأنشطة  التي تضيف قيمة للمنتج ومحاولة أدائها بكفاءة عالية لتخفيض التكاليف , وأيضا معرفة الأنشطة التي لا تضيف قيمة للمنتج ومحاولة التخلص منها بقدر الإمكان مما يؤدي إلى تخفيض التكاليف .</a:t>
            </a:r>
          </a:p>
          <a:p>
            <a:r>
              <a:rPr lang="ar-SA" sz="2200" dirty="0" smtClean="0"/>
              <a:t>ومن ناحية أخرى تقوم العديد من الشركات بإجراء تحسينات بهدف تخفيض التكلفة باستخدام أسلوب التكلفة المطورة ( </a:t>
            </a:r>
            <a:r>
              <a:rPr lang="en-US" sz="2200" dirty="0" smtClean="0"/>
              <a:t>kaizen costing</a:t>
            </a:r>
            <a:r>
              <a:rPr lang="ar-SA" sz="2200" dirty="0" smtClean="0"/>
              <a:t>) والذي يهدف إلى إجراء تحسينات على أداء الآلات للتخلص من الأعطال والعيوب والإنتاج المعيب والتالف وزيادة كفاءة العمليات التشغيلية  , كما يركز أيضا على إعطاء العاملين بعد تدريبهم السلطة ويحملهم مسئولية إجراء التحسين والتخفيض المستمر للتكلفة لأنهم أقرب إلى نشاط الإنتاج والأقدر على اكتشاف المجالات التي يمكن فيها تحقيق التحسينات وتخفيض التكلفة . </a:t>
            </a:r>
            <a:endParaRPr lang="ar-SA" sz="2200" dirty="0"/>
          </a:p>
        </p:txBody>
      </p:sp>
      <p:sp>
        <p:nvSpPr>
          <p:cNvPr id="3" name="Slide Number Placeholder 2"/>
          <p:cNvSpPr>
            <a:spLocks noGrp="1"/>
          </p:cNvSpPr>
          <p:nvPr>
            <p:ph type="sldNum" sz="quarter" idx="12"/>
          </p:nvPr>
        </p:nvSpPr>
        <p:spPr/>
        <p:txBody>
          <a:bodyPr/>
          <a:lstStyle/>
          <a:p>
            <a:fld id="{77839DA4-C9D8-4EE1-9117-B0F6C7A9F77D}" type="slidenum">
              <a:rPr lang="ar-SA" smtClean="0"/>
              <a:pPr/>
              <a:t>5</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476672"/>
            <a:ext cx="8102704" cy="5170646"/>
          </a:xfrm>
          <a:prstGeom prst="rect">
            <a:avLst/>
          </a:prstGeom>
          <a:noFill/>
        </p:spPr>
        <p:txBody>
          <a:bodyPr wrap="square" rtlCol="1">
            <a:spAutoFit/>
          </a:bodyPr>
          <a:lstStyle/>
          <a:p>
            <a:r>
              <a:rPr lang="ar-SA" sz="2200" dirty="0" smtClean="0">
                <a:solidFill>
                  <a:schemeClr val="tx2">
                    <a:lumMod val="60000"/>
                    <a:lumOff val="40000"/>
                  </a:schemeClr>
                </a:solidFill>
              </a:rPr>
              <a:t>6/ وبعد </a:t>
            </a:r>
            <a:r>
              <a:rPr lang="ar-SA" sz="2200" dirty="0" smtClean="0">
                <a:solidFill>
                  <a:schemeClr val="tx2">
                    <a:lumMod val="60000"/>
                    <a:lumOff val="40000"/>
                  </a:schemeClr>
                </a:solidFill>
              </a:rPr>
              <a:t>الإنتهاء </a:t>
            </a:r>
            <a:r>
              <a:rPr lang="ar-SA" sz="2200" dirty="0" smtClean="0">
                <a:solidFill>
                  <a:schemeClr val="tx2">
                    <a:lumMod val="60000"/>
                    <a:lumOff val="40000"/>
                  </a:schemeClr>
                </a:solidFill>
              </a:rPr>
              <a:t>من جهود التحسين نصل إلى التكلفة المحسنة , ويتم المقارنة بين التكلفة المحسنة والتكلفة المستهدفة وقد نجد 3 حالات : </a:t>
            </a:r>
          </a:p>
          <a:p>
            <a:r>
              <a:rPr lang="ar-SA" sz="2200" dirty="0" smtClean="0">
                <a:solidFill>
                  <a:schemeClr val="tx2">
                    <a:lumMod val="75000"/>
                  </a:schemeClr>
                </a:solidFill>
              </a:rPr>
              <a:t>أ</a:t>
            </a:r>
            <a:r>
              <a:rPr lang="ar-SA" sz="2200" dirty="0" smtClean="0">
                <a:solidFill>
                  <a:schemeClr val="tx2">
                    <a:lumMod val="75000"/>
                  </a:schemeClr>
                </a:solidFill>
              </a:rPr>
              <a:t>/ </a:t>
            </a:r>
            <a:r>
              <a:rPr lang="ar-SA" sz="2200" dirty="0" smtClean="0"/>
              <a:t>التكلفة المحسنة = التكلفة المستهدفة </a:t>
            </a:r>
          </a:p>
          <a:p>
            <a:r>
              <a:rPr lang="ar-SA" sz="2200" dirty="0" smtClean="0">
                <a:solidFill>
                  <a:schemeClr val="accent2">
                    <a:lumMod val="50000"/>
                  </a:schemeClr>
                </a:solidFill>
              </a:rPr>
              <a:t>                 </a:t>
            </a:r>
            <a:r>
              <a:rPr lang="ar-SA" sz="2200" u="sng" dirty="0" smtClean="0">
                <a:solidFill>
                  <a:schemeClr val="accent2">
                    <a:lumMod val="50000"/>
                  </a:schemeClr>
                </a:solidFill>
              </a:rPr>
              <a:t>القرار </a:t>
            </a:r>
            <a:r>
              <a:rPr lang="ar-SA" sz="2200" dirty="0" smtClean="0">
                <a:solidFill>
                  <a:schemeClr val="accent2">
                    <a:lumMod val="50000"/>
                  </a:schemeClr>
                </a:solidFill>
              </a:rPr>
              <a:t>:</a:t>
            </a:r>
            <a:r>
              <a:rPr lang="ar-SA" sz="2200" dirty="0" smtClean="0"/>
              <a:t> هو البدء في الإنتاج الفعلي وتقديم المنتج إلى السوق . </a:t>
            </a:r>
          </a:p>
          <a:p>
            <a:r>
              <a:rPr lang="ar-SA" sz="2200" dirty="0" smtClean="0">
                <a:solidFill>
                  <a:schemeClr val="tx2">
                    <a:lumMod val="75000"/>
                  </a:schemeClr>
                </a:solidFill>
              </a:rPr>
              <a:t>ب/ </a:t>
            </a:r>
            <a:r>
              <a:rPr lang="ar-SA" sz="2200" dirty="0" smtClean="0"/>
              <a:t>التكلفة المحسنة أكبر قليلا من التكلفة المستهدفة </a:t>
            </a:r>
            <a:r>
              <a:rPr lang="ar-SA" sz="2200" dirty="0" smtClean="0"/>
              <a:t>.</a:t>
            </a:r>
          </a:p>
          <a:p>
            <a:r>
              <a:rPr lang="ar-SA" sz="2200" dirty="0" smtClean="0">
                <a:solidFill>
                  <a:schemeClr val="accent2">
                    <a:lumMod val="50000"/>
                  </a:schemeClr>
                </a:solidFill>
              </a:rPr>
              <a:t>                 </a:t>
            </a:r>
            <a:r>
              <a:rPr lang="ar-SA" sz="2200" u="sng" dirty="0" smtClean="0">
                <a:solidFill>
                  <a:schemeClr val="accent2">
                    <a:lumMod val="50000"/>
                  </a:schemeClr>
                </a:solidFill>
              </a:rPr>
              <a:t>القرار :</a:t>
            </a:r>
            <a:r>
              <a:rPr lang="ar-SA" sz="2200" dirty="0" smtClean="0">
                <a:solidFill>
                  <a:schemeClr val="accent2">
                    <a:lumMod val="50000"/>
                  </a:schemeClr>
                </a:solidFill>
              </a:rPr>
              <a:t> </a:t>
            </a:r>
            <a:r>
              <a:rPr lang="ar-SA" sz="2200" dirty="0" smtClean="0"/>
              <a:t>أيضا هو البدء في الإنتاج الفعلي وتقديم المنتج إلى السوق لأنه يمكن        </a:t>
            </a:r>
            <a:r>
              <a:rPr lang="ar-SA" sz="2200" dirty="0" smtClean="0">
                <a:solidFill>
                  <a:schemeClr val="bg1"/>
                </a:solidFill>
              </a:rPr>
              <a:t>أ </a:t>
            </a:r>
            <a:r>
              <a:rPr lang="ar-SA" sz="2200" dirty="0" smtClean="0"/>
              <a:t>                         أن تنخفض التكلفة الفعلية نتيجة لأثر التعلم.</a:t>
            </a:r>
          </a:p>
          <a:p>
            <a:r>
              <a:rPr lang="ar-SA" sz="2200" dirty="0" smtClean="0">
                <a:solidFill>
                  <a:schemeClr val="tx2">
                    <a:lumMod val="75000"/>
                  </a:schemeClr>
                </a:solidFill>
              </a:rPr>
              <a:t>ج</a:t>
            </a:r>
            <a:r>
              <a:rPr lang="ar-SA" sz="2200" dirty="0" smtClean="0">
                <a:solidFill>
                  <a:schemeClr val="tx2">
                    <a:lumMod val="75000"/>
                  </a:schemeClr>
                </a:solidFill>
              </a:rPr>
              <a:t>/ </a:t>
            </a:r>
            <a:r>
              <a:rPr lang="ar-SA" sz="2200" dirty="0" smtClean="0"/>
              <a:t>التكلفة المحسنة أكبر من التكلفة المستهدفة بفرق كبير و لا توجد فرص أخرى </a:t>
            </a:r>
            <a:r>
              <a:rPr lang="ar-SA" sz="2200" dirty="0" smtClean="0"/>
              <a:t>للتحسين,</a:t>
            </a:r>
          </a:p>
          <a:p>
            <a:r>
              <a:rPr lang="ar-SA" sz="2200" dirty="0" smtClean="0">
                <a:solidFill>
                  <a:schemeClr val="accent2">
                    <a:lumMod val="50000"/>
                  </a:schemeClr>
                </a:solidFill>
              </a:rPr>
              <a:t>                </a:t>
            </a:r>
            <a:r>
              <a:rPr lang="ar-SA" sz="2200" u="sng" dirty="0" smtClean="0">
                <a:solidFill>
                  <a:schemeClr val="accent2">
                    <a:lumMod val="50000"/>
                  </a:schemeClr>
                </a:solidFill>
              </a:rPr>
              <a:t>القرار:</a:t>
            </a:r>
            <a:r>
              <a:rPr lang="ar-SA" sz="2200" dirty="0" smtClean="0"/>
              <a:t> </a:t>
            </a:r>
            <a:r>
              <a:rPr lang="ar-SA" sz="2200" dirty="0" smtClean="0"/>
              <a:t>هو الاختيار بين البدائل الثلاثة  التالية : </a:t>
            </a:r>
          </a:p>
          <a:p>
            <a:pPr>
              <a:lnSpc>
                <a:spcPct val="150000"/>
              </a:lnSpc>
            </a:pPr>
            <a:r>
              <a:rPr lang="ar-SA" sz="2200" dirty="0" smtClean="0">
                <a:solidFill>
                  <a:schemeClr val="tx2">
                    <a:lumMod val="75000"/>
                  </a:schemeClr>
                </a:solidFill>
              </a:rPr>
              <a:t>                 1</a:t>
            </a:r>
            <a:r>
              <a:rPr lang="ar-SA" sz="2200" dirty="0" smtClean="0">
                <a:solidFill>
                  <a:schemeClr val="tx2">
                    <a:lumMod val="75000"/>
                  </a:schemeClr>
                </a:solidFill>
              </a:rPr>
              <a:t>/ البحث عن إمكانية زيادة سعر </a:t>
            </a:r>
            <a:r>
              <a:rPr lang="ar-SA" sz="2200" dirty="0" smtClean="0">
                <a:solidFill>
                  <a:schemeClr val="tx2">
                    <a:lumMod val="75000"/>
                  </a:schemeClr>
                </a:solidFill>
              </a:rPr>
              <a:t>البيع. </a:t>
            </a:r>
            <a:endParaRPr lang="ar-SA" sz="2200" dirty="0" smtClean="0">
              <a:solidFill>
                <a:schemeClr val="tx2">
                  <a:lumMod val="75000"/>
                </a:schemeClr>
              </a:solidFill>
            </a:endParaRPr>
          </a:p>
          <a:p>
            <a:pPr>
              <a:lnSpc>
                <a:spcPct val="150000"/>
              </a:lnSpc>
            </a:pPr>
            <a:r>
              <a:rPr lang="ar-SA" sz="2200" dirty="0" smtClean="0">
                <a:solidFill>
                  <a:schemeClr val="tx2">
                    <a:lumMod val="75000"/>
                  </a:schemeClr>
                </a:solidFill>
              </a:rPr>
              <a:t>                 2</a:t>
            </a:r>
            <a:r>
              <a:rPr lang="ar-SA" sz="2200" dirty="0" smtClean="0">
                <a:solidFill>
                  <a:schemeClr val="tx2">
                    <a:lumMod val="75000"/>
                  </a:schemeClr>
                </a:solidFill>
              </a:rPr>
              <a:t>/ البحث عن إمكانية تخفيض الربح </a:t>
            </a:r>
            <a:r>
              <a:rPr lang="ar-SA" sz="2200" dirty="0" smtClean="0">
                <a:solidFill>
                  <a:schemeClr val="tx2">
                    <a:lumMod val="75000"/>
                  </a:schemeClr>
                </a:solidFill>
              </a:rPr>
              <a:t>المستهدف.</a:t>
            </a:r>
            <a:endParaRPr lang="ar-SA" sz="2200" dirty="0" smtClean="0">
              <a:solidFill>
                <a:schemeClr val="tx2">
                  <a:lumMod val="75000"/>
                </a:schemeClr>
              </a:solidFill>
            </a:endParaRPr>
          </a:p>
          <a:p>
            <a:pPr algn="ctr">
              <a:lnSpc>
                <a:spcPct val="150000"/>
              </a:lnSpc>
            </a:pPr>
            <a:r>
              <a:rPr lang="ar-SA" sz="2200" dirty="0" smtClean="0">
                <a:solidFill>
                  <a:schemeClr val="tx2">
                    <a:lumMod val="75000"/>
                  </a:schemeClr>
                </a:solidFill>
              </a:rPr>
              <a:t>                 3</a:t>
            </a:r>
            <a:r>
              <a:rPr lang="ar-SA" sz="2200" dirty="0" smtClean="0">
                <a:solidFill>
                  <a:schemeClr val="tx2">
                    <a:lumMod val="75000"/>
                  </a:schemeClr>
                </a:solidFill>
              </a:rPr>
              <a:t>/ تأجيل تقديم المنتج إلى السوق إلى حين التوصل إلى تكنولوجيا جديدة تجعل </a:t>
            </a:r>
            <a:r>
              <a:rPr lang="ar-SA" sz="2200" dirty="0" smtClean="0">
                <a:solidFill>
                  <a:schemeClr val="tx2">
                    <a:lumMod val="75000"/>
                  </a:schemeClr>
                </a:solidFill>
              </a:rPr>
              <a:t> من </a:t>
            </a:r>
            <a:r>
              <a:rPr lang="ar-SA" sz="2200" dirty="0" smtClean="0">
                <a:solidFill>
                  <a:schemeClr val="tx2">
                    <a:lumMod val="75000"/>
                  </a:schemeClr>
                </a:solidFill>
              </a:rPr>
              <a:t>الممكن إنتاجه بتكلفة </a:t>
            </a:r>
            <a:r>
              <a:rPr lang="ar-SA" sz="2200" dirty="0" smtClean="0">
                <a:solidFill>
                  <a:schemeClr val="tx2">
                    <a:lumMod val="75000"/>
                  </a:schemeClr>
                </a:solidFill>
              </a:rPr>
              <a:t>اقل.</a:t>
            </a:r>
            <a:endParaRPr lang="ar-SA" sz="2200" dirty="0">
              <a:solidFill>
                <a:schemeClr val="tx2">
                  <a:lumMod val="75000"/>
                </a:schemeClr>
              </a:solidFill>
            </a:endParaRPr>
          </a:p>
        </p:txBody>
      </p:sp>
      <p:sp>
        <p:nvSpPr>
          <p:cNvPr id="3" name="Slide Number Placeholder 2"/>
          <p:cNvSpPr>
            <a:spLocks noGrp="1"/>
          </p:cNvSpPr>
          <p:nvPr>
            <p:ph type="sldNum" sz="quarter" idx="12"/>
          </p:nvPr>
        </p:nvSpPr>
        <p:spPr/>
        <p:txBody>
          <a:bodyPr/>
          <a:lstStyle/>
          <a:p>
            <a:fld id="{77839DA4-C9D8-4EE1-9117-B0F6C7A9F77D}" type="slidenum">
              <a:rPr lang="ar-SA" smtClean="0"/>
              <a:pPr/>
              <a:t>6</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42976" y="357166"/>
            <a:ext cx="7715304" cy="4493538"/>
          </a:xfrm>
          <a:prstGeom prst="rect">
            <a:avLst/>
          </a:prstGeom>
          <a:noFill/>
        </p:spPr>
        <p:txBody>
          <a:bodyPr wrap="square" rtlCol="1">
            <a:spAutoFit/>
          </a:bodyPr>
          <a:lstStyle/>
          <a:p>
            <a:r>
              <a:rPr lang="ar-SA" sz="2400" b="1" dirty="0" smtClean="0">
                <a:solidFill>
                  <a:schemeClr val="tx2">
                    <a:lumMod val="60000"/>
                    <a:lumOff val="40000"/>
                  </a:schemeClr>
                </a:solidFill>
              </a:rPr>
              <a:t>تمرين </a:t>
            </a:r>
            <a:r>
              <a:rPr lang="ar-SA" sz="2400" b="1" dirty="0" smtClean="0">
                <a:solidFill>
                  <a:schemeClr val="tx2">
                    <a:lumMod val="60000"/>
                    <a:lumOff val="40000"/>
                  </a:schemeClr>
                </a:solidFill>
              </a:rPr>
              <a:t>(1): </a:t>
            </a:r>
          </a:p>
          <a:p>
            <a:r>
              <a:rPr lang="ar-SA" sz="2200" b="1" dirty="0" smtClean="0">
                <a:solidFill>
                  <a:schemeClr val="tx2">
                    <a:lumMod val="60000"/>
                    <a:lumOff val="40000"/>
                  </a:schemeClr>
                </a:solidFill>
              </a:rPr>
              <a:t> </a:t>
            </a:r>
            <a:r>
              <a:rPr lang="ar-SA" sz="2200" dirty="0" smtClean="0">
                <a:solidFill>
                  <a:schemeClr val="tx2">
                    <a:lumMod val="75000"/>
                  </a:schemeClr>
                </a:solidFill>
              </a:rPr>
              <a:t>ترغب </a:t>
            </a:r>
            <a:r>
              <a:rPr lang="ar-SA" sz="2200" dirty="0" smtClean="0">
                <a:solidFill>
                  <a:schemeClr val="tx2">
                    <a:lumMod val="75000"/>
                  </a:schemeClr>
                </a:solidFill>
              </a:rPr>
              <a:t>إحدى الشركات في تقديم منتج جديد للسوق , ويرى مدير التسويق أن السعر 15 ريال للوحدة سيكون مناسبا لهذا المنتج . ويتطلب إنتاج وبيع </a:t>
            </a:r>
            <a:r>
              <a:rPr lang="ar-SA" sz="2200" b="1" dirty="0" smtClean="0">
                <a:solidFill>
                  <a:schemeClr val="tx2">
                    <a:lumMod val="75000"/>
                  </a:schemeClr>
                </a:solidFill>
              </a:rPr>
              <a:t>20000</a:t>
            </a:r>
            <a:r>
              <a:rPr lang="ar-SA" sz="2200" dirty="0" smtClean="0">
                <a:solidFill>
                  <a:schemeClr val="tx2">
                    <a:lumMod val="75000"/>
                  </a:schemeClr>
                </a:solidFill>
              </a:rPr>
              <a:t> وحده من هذا المنتج استثمارات قدرها </a:t>
            </a:r>
            <a:r>
              <a:rPr lang="ar-SA" sz="2200" b="1" dirty="0" smtClean="0">
                <a:solidFill>
                  <a:schemeClr val="tx2">
                    <a:lumMod val="75000"/>
                  </a:schemeClr>
                </a:solidFill>
              </a:rPr>
              <a:t>800000</a:t>
            </a:r>
            <a:r>
              <a:rPr lang="ar-SA" sz="2200" dirty="0" smtClean="0">
                <a:solidFill>
                  <a:schemeClr val="tx2">
                    <a:lumMod val="75000"/>
                  </a:schemeClr>
                </a:solidFill>
              </a:rPr>
              <a:t> ريال , وترغب الشركة في تحقيق ربح مستهدف 15% على </a:t>
            </a:r>
            <a:r>
              <a:rPr lang="ar-SA" sz="2200" dirty="0" smtClean="0">
                <a:solidFill>
                  <a:schemeClr val="tx2">
                    <a:lumMod val="75000"/>
                  </a:schemeClr>
                </a:solidFill>
              </a:rPr>
              <a:t>استثماراتها.</a:t>
            </a:r>
            <a:endParaRPr lang="ar-SA" sz="2200" dirty="0" smtClean="0">
              <a:solidFill>
                <a:schemeClr val="tx2">
                  <a:lumMod val="75000"/>
                </a:schemeClr>
              </a:solidFill>
            </a:endParaRPr>
          </a:p>
          <a:p>
            <a:endParaRPr lang="ar-SA" sz="2200" dirty="0">
              <a:solidFill>
                <a:schemeClr val="tx2">
                  <a:lumMod val="60000"/>
                  <a:lumOff val="40000"/>
                </a:schemeClr>
              </a:solidFill>
            </a:endParaRPr>
          </a:p>
          <a:p>
            <a:r>
              <a:rPr lang="ar-SA" sz="2200" b="1" dirty="0" smtClean="0">
                <a:solidFill>
                  <a:schemeClr val="accent2">
                    <a:lumMod val="75000"/>
                  </a:schemeClr>
                </a:solidFill>
              </a:rPr>
              <a:t>المطلوب: </a:t>
            </a:r>
            <a:endParaRPr lang="ar-SA" sz="2200" b="1" dirty="0" smtClean="0">
              <a:solidFill>
                <a:schemeClr val="accent2">
                  <a:lumMod val="75000"/>
                </a:schemeClr>
              </a:solidFill>
            </a:endParaRPr>
          </a:p>
          <a:p>
            <a:r>
              <a:rPr lang="ar-SA" sz="2200" dirty="0" smtClean="0">
                <a:solidFill>
                  <a:schemeClr val="tx2">
                    <a:lumMod val="75000"/>
                  </a:schemeClr>
                </a:solidFill>
              </a:rPr>
              <a:t>1/ تحديد التكلفة المستهدفة لتصنيع المنتج .</a:t>
            </a:r>
          </a:p>
          <a:p>
            <a:r>
              <a:rPr lang="ar-SA" sz="2200" dirty="0" smtClean="0">
                <a:solidFill>
                  <a:schemeClr val="tx2">
                    <a:lumMod val="75000"/>
                  </a:schemeClr>
                </a:solidFill>
              </a:rPr>
              <a:t>2/ بفرض أن التكلفة المبدئية 14 ريال للوحدة ,حددي مقدار الخفض في التكلفة الذي يجب تحقيقه .ثم وضحي كيفية خفض التكلفة .</a:t>
            </a:r>
          </a:p>
          <a:p>
            <a:r>
              <a:rPr lang="ar-SA" sz="2200" dirty="0" smtClean="0">
                <a:solidFill>
                  <a:schemeClr val="tx2">
                    <a:lumMod val="75000"/>
                  </a:schemeClr>
                </a:solidFill>
              </a:rPr>
              <a:t>3/ بفرض أن التكلفة المحسنة بلغت 9 ريال للوحدة فما هو قرار الشركة ؟ </a:t>
            </a:r>
          </a:p>
          <a:p>
            <a:r>
              <a:rPr lang="ar-SA" sz="2200" dirty="0" smtClean="0">
                <a:solidFill>
                  <a:schemeClr val="tx2">
                    <a:lumMod val="75000"/>
                  </a:schemeClr>
                </a:solidFill>
              </a:rPr>
              <a:t>4/ بفرض أن التكلفة المحسنة بلغت 14 ريال للوحدة ولا توجد فرص أخرى للتحسينات فما هو قرار الشركة ؟ </a:t>
            </a:r>
            <a:endParaRPr lang="ar-SA" sz="2200" dirty="0">
              <a:solidFill>
                <a:schemeClr val="tx2">
                  <a:lumMod val="75000"/>
                </a:schemeClr>
              </a:solidFill>
            </a:endParaRPr>
          </a:p>
        </p:txBody>
      </p:sp>
      <p:sp>
        <p:nvSpPr>
          <p:cNvPr id="3" name="Slide Number Placeholder 2"/>
          <p:cNvSpPr>
            <a:spLocks noGrp="1"/>
          </p:cNvSpPr>
          <p:nvPr>
            <p:ph type="sldNum" sz="quarter" idx="12"/>
          </p:nvPr>
        </p:nvSpPr>
        <p:spPr/>
        <p:txBody>
          <a:bodyPr/>
          <a:lstStyle/>
          <a:p>
            <a:fld id="{77839DA4-C9D8-4EE1-9117-B0F6C7A9F77D}" type="slidenum">
              <a:rPr lang="ar-SA" smtClean="0"/>
              <a:pPr/>
              <a:t>7</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3528" y="332656"/>
            <a:ext cx="8568952" cy="6555641"/>
          </a:xfrm>
          <a:prstGeom prst="rect">
            <a:avLst/>
          </a:prstGeom>
          <a:noFill/>
        </p:spPr>
        <p:txBody>
          <a:bodyPr wrap="square" rtlCol="1">
            <a:spAutoFit/>
          </a:bodyPr>
          <a:lstStyle/>
          <a:p>
            <a:r>
              <a:rPr lang="ar-SA" sz="2400" b="1" dirty="0" smtClean="0">
                <a:solidFill>
                  <a:schemeClr val="tx2">
                    <a:lumMod val="60000"/>
                    <a:lumOff val="40000"/>
                  </a:schemeClr>
                </a:solidFill>
              </a:rPr>
              <a:t>تمرين </a:t>
            </a:r>
            <a:r>
              <a:rPr lang="ar-SA" sz="2400" b="1" dirty="0" smtClean="0">
                <a:solidFill>
                  <a:schemeClr val="tx2">
                    <a:lumMod val="60000"/>
                    <a:lumOff val="40000"/>
                  </a:schemeClr>
                </a:solidFill>
              </a:rPr>
              <a:t>(2):</a:t>
            </a:r>
          </a:p>
          <a:p>
            <a:r>
              <a:rPr lang="ar-SA" sz="2000" b="1" dirty="0" smtClean="0">
                <a:solidFill>
                  <a:schemeClr val="tx2">
                    <a:lumMod val="60000"/>
                    <a:lumOff val="40000"/>
                  </a:schemeClr>
                </a:solidFill>
              </a:rPr>
              <a:t> </a:t>
            </a:r>
            <a:r>
              <a:rPr lang="ar-SA" sz="2000" dirty="0" smtClean="0">
                <a:solidFill>
                  <a:schemeClr val="tx2">
                    <a:lumMod val="75000"/>
                  </a:schemeClr>
                </a:solidFill>
              </a:rPr>
              <a:t>قررت إحدى الشركات المتخصصة في إنتاج الحاسبات الآلية تقديم حاسب آلي جديد إلى السوق ,وقررت تقديم الحاسب بسعر المنافس  الرئيس لها والذي يبلغ </a:t>
            </a:r>
            <a:r>
              <a:rPr lang="ar-SA" sz="2000" b="1" dirty="0" smtClean="0">
                <a:solidFill>
                  <a:schemeClr val="tx2">
                    <a:lumMod val="75000"/>
                  </a:schemeClr>
                </a:solidFill>
              </a:rPr>
              <a:t>1000</a:t>
            </a:r>
            <a:r>
              <a:rPr lang="ar-SA" sz="2000" dirty="0" smtClean="0">
                <a:solidFill>
                  <a:schemeClr val="tx2">
                    <a:lumMod val="75000"/>
                  </a:schemeClr>
                </a:solidFill>
              </a:rPr>
              <a:t> ريال للحاسب , غير أنه بدراسة ظروف السوق أتضح أنه المنافس الرئيس يخطط لتخفيض السعر بنسبة 15%  لذلك قررت الشركة أن تخفض السعر بنسبة </a:t>
            </a:r>
            <a:r>
              <a:rPr lang="ar-SA" sz="2000" b="1" dirty="0" smtClean="0">
                <a:solidFill>
                  <a:schemeClr val="tx2">
                    <a:lumMod val="75000"/>
                  </a:schemeClr>
                </a:solidFill>
              </a:rPr>
              <a:t>20</a:t>
            </a:r>
            <a:r>
              <a:rPr lang="ar-SA" sz="2000" dirty="0" smtClean="0">
                <a:solidFill>
                  <a:schemeClr val="tx2">
                    <a:lumMod val="75000"/>
                  </a:schemeClr>
                </a:solidFill>
              </a:rPr>
              <a:t>% لأن ذلك  يضمن لها حجم الإنتاج ومبيعات يصل إلى </a:t>
            </a:r>
            <a:r>
              <a:rPr lang="ar-SA" sz="2000" b="1" dirty="0" smtClean="0">
                <a:solidFill>
                  <a:schemeClr val="tx2">
                    <a:lumMod val="75000"/>
                  </a:schemeClr>
                </a:solidFill>
              </a:rPr>
              <a:t>200000</a:t>
            </a:r>
            <a:r>
              <a:rPr lang="ar-SA" sz="2000" dirty="0" smtClean="0">
                <a:solidFill>
                  <a:schemeClr val="tx2">
                    <a:lumMod val="75000"/>
                  </a:schemeClr>
                </a:solidFill>
              </a:rPr>
              <a:t> وحدة , وفيما يلي البيانات الخاصة بتكلفة الإنتاج للحاسب الجديدة المتوقعة والأنشطة المطلوبة لذلك :</a:t>
            </a:r>
          </a:p>
          <a:p>
            <a:r>
              <a:rPr lang="ar-SA" sz="2000" dirty="0" smtClean="0">
                <a:solidFill>
                  <a:schemeClr val="tx2">
                    <a:lumMod val="75000"/>
                  </a:schemeClr>
                </a:solidFill>
              </a:rPr>
              <a:t>1/ تبلغ تكلفة الأجزاء والمكونات (مواد مباشرة) 460 ريال للوحدة ,والأجور الصناعية المباشرة 64 ريال للوحدة , وإجمالي التكاليف الثابتة المباشرة للآلات المستخدمة فقط في إنتاج الحاسب الجديد </a:t>
            </a:r>
            <a:r>
              <a:rPr lang="ar-SA" sz="2000" b="1" dirty="0" smtClean="0">
                <a:solidFill>
                  <a:schemeClr val="tx2">
                    <a:lumMod val="75000"/>
                  </a:schemeClr>
                </a:solidFill>
              </a:rPr>
              <a:t>11,400,000</a:t>
            </a:r>
            <a:r>
              <a:rPr lang="ar-SA" sz="2000" dirty="0" smtClean="0">
                <a:solidFill>
                  <a:schemeClr val="tx2">
                    <a:lumMod val="75000"/>
                  </a:schemeClr>
                </a:solidFill>
              </a:rPr>
              <a:t> ريال .</a:t>
            </a:r>
          </a:p>
          <a:p>
            <a:r>
              <a:rPr lang="ar-SA" sz="2000" dirty="0" smtClean="0">
                <a:solidFill>
                  <a:schemeClr val="tx2">
                    <a:lumMod val="75000"/>
                  </a:schemeClr>
                </a:solidFill>
              </a:rPr>
              <a:t>2/يبلغ عدد أوامر الشراء اللازمة للإنتاج </a:t>
            </a:r>
            <a:r>
              <a:rPr lang="ar-SA" sz="2000" b="1" dirty="0" smtClean="0">
                <a:solidFill>
                  <a:schemeClr val="tx2">
                    <a:lumMod val="75000"/>
                  </a:schemeClr>
                </a:solidFill>
              </a:rPr>
              <a:t>22500</a:t>
            </a:r>
            <a:r>
              <a:rPr lang="ar-SA" sz="2000" dirty="0" smtClean="0">
                <a:solidFill>
                  <a:schemeClr val="tx2">
                    <a:lumMod val="75000"/>
                  </a:schemeClr>
                </a:solidFill>
              </a:rPr>
              <a:t> أمر (450 جزء × 50 أمر للجزء )بمعدل تحميل 80 ريال للأمر الواحد .</a:t>
            </a:r>
          </a:p>
          <a:p>
            <a:r>
              <a:rPr lang="ar-SA" sz="2000" dirty="0" smtClean="0">
                <a:solidFill>
                  <a:schemeClr val="tx2">
                    <a:lumMod val="75000"/>
                  </a:schemeClr>
                </a:solidFill>
              </a:rPr>
              <a:t>3/ تبلغ عدد ساعات الاختبار والفحص المطلوبة </a:t>
            </a:r>
            <a:r>
              <a:rPr lang="ar-SA" sz="2000" b="1" dirty="0" smtClean="0">
                <a:solidFill>
                  <a:schemeClr val="tx2">
                    <a:lumMod val="75000"/>
                  </a:schemeClr>
                </a:solidFill>
              </a:rPr>
              <a:t>6000,000</a:t>
            </a:r>
            <a:r>
              <a:rPr lang="ar-SA" sz="2000" dirty="0" smtClean="0">
                <a:solidFill>
                  <a:schemeClr val="tx2">
                    <a:lumMod val="75000"/>
                  </a:schemeClr>
                </a:solidFill>
              </a:rPr>
              <a:t> ساعة (</a:t>
            </a:r>
            <a:r>
              <a:rPr lang="ar-SA" sz="2000" b="1" dirty="0" smtClean="0">
                <a:solidFill>
                  <a:schemeClr val="tx2">
                    <a:lumMod val="75000"/>
                  </a:schemeClr>
                </a:solidFill>
              </a:rPr>
              <a:t>200,000</a:t>
            </a:r>
            <a:r>
              <a:rPr lang="ar-SA" sz="2000" dirty="0" smtClean="0">
                <a:solidFill>
                  <a:schemeClr val="tx2">
                    <a:lumMod val="75000"/>
                  </a:schemeClr>
                </a:solidFill>
              </a:rPr>
              <a:t> جهاز × 30 ساع </a:t>
            </a:r>
            <a:r>
              <a:rPr lang="ar-SA" sz="2000" dirty="0" err="1" smtClean="0">
                <a:solidFill>
                  <a:schemeClr val="tx2">
                    <a:lumMod val="75000"/>
                  </a:schemeClr>
                </a:solidFill>
              </a:rPr>
              <a:t>ة</a:t>
            </a:r>
            <a:r>
              <a:rPr lang="ar-SA" sz="2000" dirty="0" smtClean="0">
                <a:solidFill>
                  <a:schemeClr val="tx2">
                    <a:lumMod val="75000"/>
                  </a:schemeClr>
                </a:solidFill>
              </a:rPr>
              <a:t> للجهاز ) بمعدل تحميل 2 ريال لكل ساعة اختبار وفحص . </a:t>
            </a:r>
          </a:p>
          <a:p>
            <a:r>
              <a:rPr lang="ar-SA" sz="2000" dirty="0" smtClean="0">
                <a:solidFill>
                  <a:schemeClr val="tx2">
                    <a:lumMod val="75000"/>
                  </a:schemeClr>
                </a:solidFill>
              </a:rPr>
              <a:t>4/ تبلغ عدد الوحدات المتوقع إعادة تشغيلها خلال الفترة </a:t>
            </a:r>
            <a:r>
              <a:rPr lang="ar-SA" sz="2000" b="1" dirty="0" smtClean="0">
                <a:solidFill>
                  <a:schemeClr val="tx2">
                    <a:lumMod val="75000"/>
                  </a:schemeClr>
                </a:solidFill>
              </a:rPr>
              <a:t>16000</a:t>
            </a:r>
            <a:r>
              <a:rPr lang="ar-SA" sz="2000" dirty="0" smtClean="0">
                <a:solidFill>
                  <a:schemeClr val="tx2">
                    <a:lumMod val="75000"/>
                  </a:schemeClr>
                </a:solidFill>
              </a:rPr>
              <a:t> وحدة ( 8% من الإنتاج ) وتحتاج الوحدة المعاد تشغيلها إلى </a:t>
            </a:r>
            <a:r>
              <a:rPr lang="ar-SA" sz="2000" b="1" dirty="0" smtClean="0">
                <a:solidFill>
                  <a:schemeClr val="tx2">
                    <a:lumMod val="75000"/>
                  </a:schemeClr>
                </a:solidFill>
              </a:rPr>
              <a:t>100</a:t>
            </a:r>
            <a:r>
              <a:rPr lang="ar-SA" sz="2000" dirty="0" smtClean="0">
                <a:solidFill>
                  <a:schemeClr val="tx2">
                    <a:lumMod val="75000"/>
                  </a:schemeClr>
                </a:solidFill>
              </a:rPr>
              <a:t> ريال . </a:t>
            </a:r>
          </a:p>
          <a:p>
            <a:endParaRPr lang="ar-SA" sz="1200" b="1" dirty="0" smtClean="0">
              <a:solidFill>
                <a:schemeClr val="tx2">
                  <a:lumMod val="60000"/>
                  <a:lumOff val="40000"/>
                </a:schemeClr>
              </a:solidFill>
            </a:endParaRPr>
          </a:p>
          <a:p>
            <a:r>
              <a:rPr lang="ar-SA" sz="2000" b="1" dirty="0" smtClean="0">
                <a:solidFill>
                  <a:schemeClr val="accent2">
                    <a:lumMod val="75000"/>
                  </a:schemeClr>
                </a:solidFill>
              </a:rPr>
              <a:t>المطلوب </a:t>
            </a:r>
            <a:r>
              <a:rPr lang="ar-SA" sz="2000" b="1" dirty="0" smtClean="0">
                <a:solidFill>
                  <a:schemeClr val="accent2">
                    <a:lumMod val="75000"/>
                  </a:schemeClr>
                </a:solidFill>
              </a:rPr>
              <a:t>: </a:t>
            </a:r>
          </a:p>
          <a:p>
            <a:r>
              <a:rPr lang="ar-SA" sz="2000" dirty="0" smtClean="0">
                <a:solidFill>
                  <a:schemeClr val="tx2">
                    <a:lumMod val="75000"/>
                  </a:schemeClr>
                </a:solidFill>
              </a:rPr>
              <a:t>1/ تحديد التكلفة المستهدفة بفرض أن الشركة ترغب في تحقيق ربح مستهدف 32,5 % من المبيعات .</a:t>
            </a:r>
          </a:p>
          <a:p>
            <a:r>
              <a:rPr lang="ar-SA" sz="2000" dirty="0" smtClean="0">
                <a:solidFill>
                  <a:schemeClr val="tx2">
                    <a:lumMod val="75000"/>
                  </a:schemeClr>
                </a:solidFill>
              </a:rPr>
              <a:t>2/ تحديد التكلفة الإجمالية لإنتاج الحاسب الجديد ومتوسط تكلفة الوحدة . </a:t>
            </a:r>
          </a:p>
          <a:p>
            <a:r>
              <a:rPr lang="ar-SA" sz="2000" dirty="0" smtClean="0">
                <a:solidFill>
                  <a:schemeClr val="tx2">
                    <a:lumMod val="75000"/>
                  </a:schemeClr>
                </a:solidFill>
              </a:rPr>
              <a:t>3/ما هو القرار الذي يجب أن تتخذه الشركة ؟ </a:t>
            </a:r>
          </a:p>
          <a:p>
            <a:endParaRPr lang="ar-SA" sz="2000" dirty="0">
              <a:solidFill>
                <a:schemeClr val="tx2">
                  <a:lumMod val="60000"/>
                  <a:lumOff val="40000"/>
                </a:schemeClr>
              </a:solidFill>
            </a:endParaRPr>
          </a:p>
        </p:txBody>
      </p:sp>
      <p:sp>
        <p:nvSpPr>
          <p:cNvPr id="3" name="Slide Number Placeholder 2"/>
          <p:cNvSpPr>
            <a:spLocks noGrp="1"/>
          </p:cNvSpPr>
          <p:nvPr>
            <p:ph type="sldNum" sz="quarter" idx="12"/>
          </p:nvPr>
        </p:nvSpPr>
        <p:spPr/>
        <p:txBody>
          <a:bodyPr/>
          <a:lstStyle/>
          <a:p>
            <a:fld id="{77839DA4-C9D8-4EE1-9117-B0F6C7A9F77D}" type="slidenum">
              <a:rPr lang="ar-SA" smtClean="0"/>
              <a:pPr/>
              <a:t>8</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6" y="404664"/>
            <a:ext cx="8287916" cy="5693866"/>
          </a:xfrm>
          <a:prstGeom prst="rect">
            <a:avLst/>
          </a:prstGeom>
          <a:noFill/>
        </p:spPr>
        <p:txBody>
          <a:bodyPr wrap="square" rtlCol="1">
            <a:spAutoFit/>
          </a:bodyPr>
          <a:lstStyle/>
          <a:p>
            <a:r>
              <a:rPr lang="ar-SA" sz="2400" b="1" dirty="0">
                <a:solidFill>
                  <a:schemeClr val="tx2">
                    <a:lumMod val="60000"/>
                    <a:lumOff val="40000"/>
                  </a:schemeClr>
                </a:solidFill>
              </a:rPr>
              <a:t>تمرين </a:t>
            </a:r>
            <a:r>
              <a:rPr lang="ar-SA" sz="2400" b="1" dirty="0" smtClean="0">
                <a:solidFill>
                  <a:schemeClr val="tx2">
                    <a:lumMod val="60000"/>
                    <a:lumOff val="40000"/>
                  </a:schemeClr>
                </a:solidFill>
              </a:rPr>
              <a:t>(3):</a:t>
            </a:r>
          </a:p>
          <a:p>
            <a:r>
              <a:rPr lang="ar-SA" sz="2400" b="1" dirty="0" smtClean="0">
                <a:solidFill>
                  <a:schemeClr val="tx2">
                    <a:lumMod val="60000"/>
                    <a:lumOff val="40000"/>
                  </a:schemeClr>
                </a:solidFill>
              </a:rPr>
              <a:t> </a:t>
            </a:r>
            <a:r>
              <a:rPr lang="ar-SA" sz="2200" dirty="0" smtClean="0"/>
              <a:t>نفس </a:t>
            </a:r>
            <a:r>
              <a:rPr lang="ar-SA" sz="2200" dirty="0" smtClean="0"/>
              <a:t>التمرين السابق بفرض أن الشركة قررت تشكيل فريق عمل  يقوم بتحليل  هندسة القيمة . وقد أسفرت جهود فريق البحث عن تعديلات في تصميم المنتج أدت إلى تقليل عدد الأجزاء المطلوبة , بالإضافة  إلى بساطة الإنتاج وسهولته والاختبار والفحص , مما أدى إلى تخفيض التكاليف على النحو التالي : </a:t>
            </a:r>
          </a:p>
          <a:p>
            <a:r>
              <a:rPr lang="ar-SA" sz="2200" dirty="0" smtClean="0"/>
              <a:t>1/ تكلفة المواد المباشرة للوحدة </a:t>
            </a:r>
            <a:r>
              <a:rPr lang="ar-SA" sz="2200" b="1" dirty="0" smtClean="0"/>
              <a:t>385</a:t>
            </a:r>
            <a:r>
              <a:rPr lang="ar-SA" sz="2200" dirty="0" smtClean="0"/>
              <a:t> ريال ( نتيجة استخدام عدد أجزاء أقل ) </a:t>
            </a:r>
          </a:p>
          <a:p>
            <a:r>
              <a:rPr lang="ar-SA" sz="2200" dirty="0" smtClean="0"/>
              <a:t>2/ تكلفة الأجور المباشرة للوحدة </a:t>
            </a:r>
            <a:r>
              <a:rPr lang="ar-SA" sz="2200" b="1" dirty="0" smtClean="0"/>
              <a:t>53</a:t>
            </a:r>
            <a:r>
              <a:rPr lang="ar-SA" sz="2200" dirty="0" smtClean="0"/>
              <a:t> ريال (نتيجة وقت تجميع أقل ) </a:t>
            </a:r>
          </a:p>
          <a:p>
            <a:r>
              <a:rPr lang="ar-SA" sz="2200" dirty="0" smtClean="0"/>
              <a:t>3/ عدد أوامر الشراء </a:t>
            </a:r>
            <a:r>
              <a:rPr lang="ar-SA" sz="2200" b="1" dirty="0" smtClean="0"/>
              <a:t>21250</a:t>
            </a:r>
            <a:r>
              <a:rPr lang="ar-SA" sz="2200" dirty="0" smtClean="0"/>
              <a:t> أمر ( تخفيض عدد الأجزاء ) </a:t>
            </a:r>
          </a:p>
          <a:p>
            <a:r>
              <a:rPr lang="ar-SA" sz="2200" dirty="0" smtClean="0"/>
              <a:t>4/ ساعات الاختبار والفحص </a:t>
            </a:r>
            <a:r>
              <a:rPr lang="ar-SA" sz="2200" b="1" dirty="0" smtClean="0"/>
              <a:t>3000,000</a:t>
            </a:r>
            <a:r>
              <a:rPr lang="ar-SA" sz="2200" dirty="0" smtClean="0"/>
              <a:t> ساعة ( سهولة الفحص والاختبار )</a:t>
            </a:r>
          </a:p>
          <a:p>
            <a:r>
              <a:rPr lang="ar-SA" sz="2200" dirty="0" smtClean="0"/>
              <a:t>5/ الوحدات المعاد تشغيلها  </a:t>
            </a:r>
            <a:r>
              <a:rPr lang="ar-SA" sz="2200" b="1" dirty="0" smtClean="0"/>
              <a:t>13000 </a:t>
            </a:r>
            <a:r>
              <a:rPr lang="ar-SA" sz="2200" dirty="0" smtClean="0"/>
              <a:t>وحدة (نتيجة سهولة الإنتاج والجميع ) </a:t>
            </a:r>
          </a:p>
          <a:p>
            <a:r>
              <a:rPr lang="ar-SA" sz="2200" dirty="0" smtClean="0"/>
              <a:t>علما بأن التكاليف المباشرة للآلات لم تتغير لأنها تكاليف ثابتة خاصة بالمنتج و أن معدل التحميل للأنشطة لم يتغير </a:t>
            </a:r>
            <a:r>
              <a:rPr lang="ar-SA" sz="2200" dirty="0" smtClean="0"/>
              <a:t>.</a:t>
            </a:r>
          </a:p>
          <a:p>
            <a:endParaRPr lang="ar-SA" sz="2400" dirty="0" smtClean="0">
              <a:solidFill>
                <a:srgbClr val="FF0000"/>
              </a:solidFill>
            </a:endParaRPr>
          </a:p>
          <a:p>
            <a:r>
              <a:rPr lang="ar-SA" sz="2400" b="1" dirty="0" smtClean="0">
                <a:solidFill>
                  <a:schemeClr val="accent2">
                    <a:lumMod val="75000"/>
                  </a:schemeClr>
                </a:solidFill>
              </a:rPr>
              <a:t>المطلوب: </a:t>
            </a:r>
            <a:endParaRPr lang="ar-SA" sz="2400" b="1" dirty="0" smtClean="0">
              <a:solidFill>
                <a:schemeClr val="accent2">
                  <a:lumMod val="75000"/>
                </a:schemeClr>
              </a:solidFill>
            </a:endParaRPr>
          </a:p>
          <a:p>
            <a:r>
              <a:rPr lang="ar-SA" sz="2200" dirty="0" smtClean="0"/>
              <a:t>تحديد التكلفة الإجمالية لإنتاج الحاسب الجديد بعد جهود التخفيض ( التكلفة المحسنة ) , وما هو القرار الذي يجب أن تتخذه الشركة ؟ </a:t>
            </a:r>
          </a:p>
        </p:txBody>
      </p:sp>
      <p:sp>
        <p:nvSpPr>
          <p:cNvPr id="3" name="Slide Number Placeholder 2"/>
          <p:cNvSpPr>
            <a:spLocks noGrp="1"/>
          </p:cNvSpPr>
          <p:nvPr>
            <p:ph type="sldNum" sz="quarter" idx="12"/>
          </p:nvPr>
        </p:nvSpPr>
        <p:spPr/>
        <p:txBody>
          <a:bodyPr/>
          <a:lstStyle/>
          <a:p>
            <a:fld id="{77839DA4-C9D8-4EE1-9117-B0F6C7A9F77D}" type="slidenum">
              <a:rPr lang="ar-SA" smtClean="0"/>
              <a:pPr/>
              <a:t>9</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709</TotalTime>
  <Words>1190</Words>
  <Application>Microsoft Office PowerPoint</Application>
  <PresentationFormat>On-screen Show (4:3)</PresentationFormat>
  <Paragraphs>88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Equity</vt:lpstr>
      <vt:lpstr>أسلوب التكلفة المستهدفة</vt:lpstr>
      <vt:lpstr>أسلوب التكلفة المستهدفة :</vt:lpstr>
      <vt:lpstr>إجراءات تطبيق أسلوب التكلفة :</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إدارة التكلفة   الفصل الثالث</dc:title>
  <dc:creator>sony vaio</dc:creator>
  <cp:lastModifiedBy>Feras</cp:lastModifiedBy>
  <cp:revision>37</cp:revision>
  <dcterms:created xsi:type="dcterms:W3CDTF">2014-02-16T10:50:13Z</dcterms:created>
  <dcterms:modified xsi:type="dcterms:W3CDTF">2014-09-03T05:48:46Z</dcterms:modified>
</cp:coreProperties>
</file>