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48" d="100"/>
          <a:sy n="48" d="100"/>
        </p:scale>
        <p:origin x="-114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1AECD9-8396-43A0-9409-909AB6ED2A79}" type="datetimeFigureOut">
              <a:rPr lang="ar-SA" smtClean="0"/>
              <a:pPr/>
              <a:t>29/11/1436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F1307F-9CD7-4C4C-AE9B-55A4515BF261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11560" y="548680"/>
            <a:ext cx="7772400" cy="1470025"/>
          </a:xfrm>
        </p:spPr>
        <p:txBody>
          <a:bodyPr>
            <a:normAutofit/>
          </a:bodyPr>
          <a:lstStyle/>
          <a:p>
            <a:r>
              <a:rPr lang="ar-SA" b="1" dirty="0" smtClean="0"/>
              <a:t>الفصل </a:t>
            </a:r>
            <a:r>
              <a:rPr lang="ar-SA" b="1" dirty="0" err="1" smtClean="0"/>
              <a:t>الثالث </a:t>
            </a:r>
            <a:r>
              <a:rPr lang="ar-SA" b="1" dirty="0" smtClean="0"/>
              <a:t>:نظام جباية الزكاة </a:t>
            </a:r>
            <a:endParaRPr lang="ar-SA" b="1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23528" y="1916832"/>
            <a:ext cx="8424936" cy="4680520"/>
          </a:xfrm>
        </p:spPr>
        <p:txBody>
          <a:bodyPr>
            <a:normAutofit/>
          </a:bodyPr>
          <a:lstStyle/>
          <a:p>
            <a:r>
              <a:rPr lang="ar-SA" sz="2400" b="1" dirty="0" smtClean="0">
                <a:solidFill>
                  <a:schemeClr val="tx2"/>
                </a:solidFill>
              </a:rPr>
              <a:t>سوف يتم التركيز في هذا الفصل على </a:t>
            </a:r>
          </a:p>
          <a:p>
            <a:pPr>
              <a:buFont typeface="Wingdings" pitchFamily="2" charset="2"/>
              <a:buChar char="§"/>
            </a:pPr>
            <a:r>
              <a:rPr lang="ar-SA" b="1" dirty="0" smtClean="0">
                <a:solidFill>
                  <a:schemeClr val="tx1"/>
                </a:solidFill>
              </a:rPr>
              <a:t>التطور التاريخي لنظام جباية الزكاة</a:t>
            </a:r>
          </a:p>
          <a:p>
            <a:pPr>
              <a:buFont typeface="Wingdings" pitchFamily="2" charset="2"/>
              <a:buChar char="§"/>
            </a:pPr>
            <a:r>
              <a:rPr lang="ar-SA" b="1" dirty="0" smtClean="0">
                <a:solidFill>
                  <a:schemeClr val="tx1"/>
                </a:solidFill>
              </a:rPr>
              <a:t>نطاق تطبيق نظام جباية الزكاة </a:t>
            </a:r>
          </a:p>
          <a:p>
            <a:pPr>
              <a:buFont typeface="Wingdings" pitchFamily="2" charset="2"/>
              <a:buChar char="§"/>
            </a:pPr>
            <a:r>
              <a:rPr lang="ar-SA" b="1" dirty="0" smtClean="0">
                <a:solidFill>
                  <a:schemeClr val="tx1"/>
                </a:solidFill>
              </a:rPr>
              <a:t>المكلفون بالزكاة </a:t>
            </a:r>
          </a:p>
          <a:p>
            <a:pPr>
              <a:buFont typeface="Wingdings" pitchFamily="2" charset="2"/>
              <a:buChar char="§"/>
            </a:pPr>
            <a:r>
              <a:rPr lang="ar-SA" b="1" dirty="0" smtClean="0">
                <a:solidFill>
                  <a:schemeClr val="tx1"/>
                </a:solidFill>
              </a:rPr>
              <a:t>الاموال الخاضعة للزكاة </a:t>
            </a:r>
          </a:p>
          <a:p>
            <a:pPr>
              <a:buFont typeface="Wingdings" pitchFamily="2" charset="2"/>
              <a:buChar char="§"/>
            </a:pPr>
            <a:r>
              <a:rPr lang="ar-SA" b="1" dirty="0" smtClean="0">
                <a:solidFill>
                  <a:schemeClr val="tx1"/>
                </a:solidFill>
              </a:rPr>
              <a:t>الإعفاء من نظام جباية الزكاة </a:t>
            </a:r>
          </a:p>
          <a:p>
            <a:pPr>
              <a:buFont typeface="Wingdings" pitchFamily="2" charset="2"/>
              <a:buChar char="§"/>
            </a:pPr>
            <a:r>
              <a:rPr lang="ar-SA" b="1" dirty="0" smtClean="0">
                <a:solidFill>
                  <a:schemeClr val="tx1"/>
                </a:solidFill>
              </a:rPr>
              <a:t>قواعد وإجراءات جباية الزكاة </a:t>
            </a:r>
          </a:p>
          <a:p>
            <a:pPr>
              <a:buFont typeface="Wingdings" pitchFamily="2" charset="2"/>
              <a:buChar char="§"/>
            </a:pPr>
            <a:r>
              <a:rPr lang="ar-SA" b="1" dirty="0" smtClean="0">
                <a:solidFill>
                  <a:schemeClr val="tx1"/>
                </a:solidFill>
              </a:rPr>
              <a:t>ضمانات جباية الزكاة</a:t>
            </a:r>
            <a:r>
              <a:rPr lang="ar-SA" sz="2400" b="1" dirty="0" smtClean="0">
                <a:solidFill>
                  <a:schemeClr val="tx1"/>
                </a:solidFill>
              </a:rPr>
              <a:t> </a:t>
            </a:r>
            <a:endParaRPr lang="ar-SA" sz="24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قواعد وإجراءات جباية الزكاة 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ar-SA" dirty="0" smtClean="0"/>
              <a:t>يقصد </a:t>
            </a:r>
            <a:r>
              <a:rPr lang="ar-SA" dirty="0" err="1" smtClean="0"/>
              <a:t>بها</a:t>
            </a:r>
            <a:r>
              <a:rPr lang="ar-SA" dirty="0" smtClean="0"/>
              <a:t> الخطوات العملية الواجب إتباعها والمستندات الواجب </a:t>
            </a:r>
            <a:r>
              <a:rPr lang="ar-SA" dirty="0" err="1" smtClean="0"/>
              <a:t>إستخدامها</a:t>
            </a:r>
            <a:r>
              <a:rPr lang="ar-SA" dirty="0" smtClean="0"/>
              <a:t> بصدد تحديد وربط قيمة الزكاة وهي التي تنظم العلاقة بين المكلف ومصلحة الزكاة.ويمكن حصر هذه الإجراءات على </a:t>
            </a:r>
            <a:r>
              <a:rPr lang="ar-SA" dirty="0" err="1" smtClean="0"/>
              <a:t>النحوالتالي:</a:t>
            </a:r>
            <a:endParaRPr lang="ar-SA" dirty="0" smtClean="0"/>
          </a:p>
          <a:p>
            <a:pPr>
              <a:lnSpc>
                <a:spcPct val="90000"/>
              </a:lnSpc>
            </a:pPr>
            <a:r>
              <a:rPr lang="ar-SA" dirty="0" err="1" smtClean="0"/>
              <a:t>إستعمال</a:t>
            </a:r>
            <a:r>
              <a:rPr lang="ar-SA" dirty="0" smtClean="0"/>
              <a:t> التاريخ الهجري في كافة الإجراءات الرسمية.</a:t>
            </a:r>
          </a:p>
          <a:p>
            <a:pPr>
              <a:lnSpc>
                <a:spcPct val="90000"/>
              </a:lnSpc>
            </a:pPr>
            <a:r>
              <a:rPr lang="ar-SA" dirty="0" smtClean="0"/>
              <a:t>تسجيل النشاط الجديد.</a:t>
            </a:r>
          </a:p>
          <a:p>
            <a:pPr>
              <a:lnSpc>
                <a:spcPct val="90000"/>
              </a:lnSpc>
            </a:pPr>
            <a:r>
              <a:rPr lang="ar-SA" dirty="0" smtClean="0"/>
              <a:t>مسك الحسابات النظامية باللغة العربية.</a:t>
            </a:r>
          </a:p>
          <a:p>
            <a:pPr>
              <a:lnSpc>
                <a:spcPct val="90000"/>
              </a:lnSpc>
            </a:pPr>
            <a:r>
              <a:rPr lang="ar-SA" dirty="0" err="1" smtClean="0"/>
              <a:t>إعتماد</a:t>
            </a:r>
            <a:r>
              <a:rPr lang="ar-SA" dirty="0" smtClean="0"/>
              <a:t> الحسابات من محاسب قانوني محلي معترف </a:t>
            </a:r>
            <a:r>
              <a:rPr lang="ar-SA" dirty="0" err="1" smtClean="0"/>
              <a:t>به.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ضمانات جباية الزكاة 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err="1" smtClean="0"/>
              <a:t>أولا </a:t>
            </a:r>
            <a:r>
              <a:rPr lang="ar-SA" dirty="0" smtClean="0"/>
              <a:t>:فيما يتعلق بالمكلف</a:t>
            </a:r>
          </a:p>
          <a:p>
            <a:r>
              <a:rPr lang="ar-SA" dirty="0" smtClean="0"/>
              <a:t>1- تسجيل النشاط لدى مصلحة الزكاة والدخل بعد إيداع رأس المال في البنك أو بعد الحصول على السجل </a:t>
            </a:r>
            <a:r>
              <a:rPr lang="ar-SA" dirty="0" err="1" smtClean="0"/>
              <a:t>التجاريأو</a:t>
            </a:r>
            <a:r>
              <a:rPr lang="ar-SA" dirty="0" smtClean="0"/>
              <a:t> بعد بدء الإنتاج أو الترخيص بمزاولة النشاط وقبل نهاية السنة المالية الأولى والحصول على شهادة تسجيل تصدرها المصلحة وفي حال عدم التسجيل لدى المصلحة في الموعد النظامي تفرض </a:t>
            </a:r>
            <a:r>
              <a:rPr lang="ar-SA" dirty="0" err="1" smtClean="0"/>
              <a:t>غرامة </a:t>
            </a:r>
            <a:r>
              <a:rPr lang="ar-SA" dirty="0" smtClean="0"/>
              <a:t>(1000 ريال) للشخص الطبيعي و(10000 ريال) على شركة الأموال </a:t>
            </a:r>
            <a:r>
              <a:rPr lang="ar-SA" dirty="0" err="1" smtClean="0"/>
              <a:t>ومافي</a:t>
            </a:r>
            <a:r>
              <a:rPr lang="ar-SA" dirty="0" smtClean="0"/>
              <a:t> حكمها و(5000 ريال)على الكيانات </a:t>
            </a:r>
            <a:r>
              <a:rPr lang="ar-SA" dirty="0" err="1" smtClean="0"/>
              <a:t>الأخرى .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2-</a:t>
            </a:r>
            <a:r>
              <a:rPr lang="ar-SA" dirty="0" err="1" smtClean="0"/>
              <a:t>الإحتفاظ</a:t>
            </a:r>
            <a:r>
              <a:rPr lang="ar-SA" dirty="0" smtClean="0"/>
              <a:t> بالدفاتر التجارية المنتظمة المنصوص عليها </a:t>
            </a:r>
            <a:r>
              <a:rPr lang="ar-SA" dirty="0" err="1" smtClean="0"/>
              <a:t>بإستثناء</a:t>
            </a:r>
            <a:r>
              <a:rPr lang="ar-SA" dirty="0" smtClean="0"/>
              <a:t> من يقل رأس مالها المسجل لدى المصلحة عن 100000 ريال أو من يقل إجمالي إيراداتها للعام المالي عن مليون ريال.والدفاتر </a:t>
            </a:r>
            <a:r>
              <a:rPr lang="ar-SA" dirty="0" err="1" smtClean="0"/>
              <a:t>هي </a:t>
            </a:r>
            <a:r>
              <a:rPr lang="ar-SA" dirty="0" smtClean="0"/>
              <a:t>:دفتر اليومية </a:t>
            </a:r>
            <a:r>
              <a:rPr lang="ar-SA" dirty="0" err="1" smtClean="0"/>
              <a:t>العام </a:t>
            </a:r>
            <a:r>
              <a:rPr lang="ar-SA" dirty="0" smtClean="0"/>
              <a:t>/دفتر الأستاذ العام ودفتر الجرد </a:t>
            </a:r>
          </a:p>
          <a:p>
            <a:r>
              <a:rPr lang="ar-SA" dirty="0" smtClean="0"/>
              <a:t>3- تقديم الإقرار </a:t>
            </a:r>
            <a:r>
              <a:rPr lang="ar-SA" dirty="0" err="1" smtClean="0"/>
              <a:t>الزكوي</a:t>
            </a:r>
            <a:r>
              <a:rPr lang="ar-SA" dirty="0" smtClean="0"/>
              <a:t> للمصلحة وفقا للنموذج المعتمد بعد تعبئة كافة حقوله خلال فترة </a:t>
            </a:r>
            <a:r>
              <a:rPr lang="ar-SA" dirty="0" err="1" smtClean="0"/>
              <a:t>لاتتجاوز</a:t>
            </a:r>
            <a:r>
              <a:rPr lang="ar-SA" dirty="0" smtClean="0"/>
              <a:t> (120) يوم من تاريخ </a:t>
            </a:r>
            <a:r>
              <a:rPr lang="ar-SA" dirty="0" err="1" smtClean="0"/>
              <a:t>إنتهاء</a:t>
            </a:r>
            <a:r>
              <a:rPr lang="ar-SA" dirty="0" smtClean="0"/>
              <a:t> السنة المالية التي يمثلها الإقرار 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95536" y="1484784"/>
            <a:ext cx="8229600" cy="4525963"/>
          </a:xfrm>
        </p:spPr>
        <p:txBody>
          <a:bodyPr/>
          <a:lstStyle/>
          <a:p>
            <a:pPr>
              <a:buNone/>
            </a:pPr>
            <a:r>
              <a:rPr lang="ar-SA" dirty="0" smtClean="0"/>
              <a:t>ثانيا:فيما يتعلق بالمصلحة </a:t>
            </a:r>
          </a:p>
          <a:p>
            <a:pPr>
              <a:buNone/>
            </a:pPr>
            <a:r>
              <a:rPr lang="ar-SA" dirty="0" smtClean="0"/>
              <a:t>1- إجراء الفحص الميداني للدفاتر والسجلات لدى المكلفين ولدى غيرهم للتأكد من صحة المعلومات </a:t>
            </a:r>
            <a:r>
              <a:rPr lang="ar-SA" dirty="0" err="1" smtClean="0"/>
              <a:t>المقدمة .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2- إجراء أو تعديل الربط </a:t>
            </a:r>
            <a:r>
              <a:rPr lang="ar-SA" dirty="0" err="1" smtClean="0"/>
              <a:t>الزكوي</a:t>
            </a:r>
            <a:r>
              <a:rPr lang="ar-SA" dirty="0" smtClean="0"/>
              <a:t> </a:t>
            </a:r>
            <a:r>
              <a:rPr lang="ar-SA" dirty="0" err="1" smtClean="0"/>
              <a:t>خلال </a:t>
            </a:r>
            <a:r>
              <a:rPr lang="ar-SA" dirty="0" smtClean="0"/>
              <a:t>(خمس سنوات) من نهاية الأجل المحدد لتقديم الإقرار </a:t>
            </a:r>
            <a:r>
              <a:rPr lang="ar-SA" dirty="0" err="1" smtClean="0"/>
              <a:t>الزكوي</a:t>
            </a:r>
            <a:r>
              <a:rPr lang="ar-SA" dirty="0" smtClean="0"/>
              <a:t> والسداد بموجبه</a:t>
            </a:r>
          </a:p>
          <a:p>
            <a:pPr>
              <a:buNone/>
            </a:pPr>
            <a:r>
              <a:rPr lang="ar-SA" dirty="0" smtClean="0"/>
              <a:t>3- إجراء أو تعديل الربط خلال(عشر سنوات) من نهاية الموعد النظامي لتقديم الإقرار إذا لم يقدم المكلف الإقرار والسداد بموجبة 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dirty="0" smtClean="0"/>
              <a:t>4- منع المكلف من مزاولة المهنة في المملكة مؤقتا أو نهائيا وكذلك المنع من السفر ونقل الأموال كما لها الحق في الحجر على أموال المكلف المنقولة وغير </a:t>
            </a:r>
            <a:r>
              <a:rPr lang="ar-SA" dirty="0" err="1" smtClean="0"/>
              <a:t>المنقولة .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5- الملاحقة القضائية لأي محاسب قانوني يثبت أنه قدم أو شهد على صحة بيانات غير </a:t>
            </a:r>
            <a:r>
              <a:rPr lang="ar-SA" dirty="0" err="1" smtClean="0"/>
              <a:t>صحيحة .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6- تقسيط الزكاة </a:t>
            </a:r>
          </a:p>
          <a:p>
            <a:pPr>
              <a:buNone/>
            </a:pPr>
            <a:r>
              <a:rPr lang="ar-SA" dirty="0" smtClean="0"/>
              <a:t>7- عدم النظر في أي مطالبات رد المبالغ الزائدة في حالات </a:t>
            </a:r>
            <a:r>
              <a:rPr lang="ar-SA" dirty="0" err="1" smtClean="0"/>
              <a:t>الإعتراض</a:t>
            </a:r>
            <a:r>
              <a:rPr lang="ar-SA" dirty="0" smtClean="0"/>
              <a:t> أو </a:t>
            </a:r>
            <a:r>
              <a:rPr lang="ar-SA" dirty="0" err="1" smtClean="0"/>
              <a:t>الإستئناف</a:t>
            </a:r>
            <a:r>
              <a:rPr lang="ar-SA" dirty="0" smtClean="0"/>
              <a:t> إلا بعد صدور حكم نهائي يؤكد 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dirty="0" smtClean="0"/>
              <a:t>استحقاق المكلف </a:t>
            </a:r>
            <a:r>
              <a:rPr lang="ar-SA" dirty="0" err="1" smtClean="0"/>
              <a:t>لهذة</a:t>
            </a:r>
            <a:r>
              <a:rPr lang="ar-SA" dirty="0" smtClean="0"/>
              <a:t> المبالغ </a:t>
            </a:r>
          </a:p>
          <a:p>
            <a:pPr>
              <a:buNone/>
            </a:pPr>
            <a:r>
              <a:rPr lang="ar-SA" dirty="0" smtClean="0"/>
              <a:t>8- مطالبة الأشخاص الطبيعيين </a:t>
            </a:r>
            <a:r>
              <a:rPr lang="ar-SA" dirty="0" err="1" smtClean="0"/>
              <a:t>والإعتباريين</a:t>
            </a:r>
            <a:r>
              <a:rPr lang="ar-SA" dirty="0" smtClean="0"/>
              <a:t> بما فيهم الجهات الحكومية والهيئات والمؤسسات بتزويد المصلحة بالمعلومات المتعلقة بتحقيق وتحصيل الزكاة 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ضمانات أخرى 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إعطاء حق للجان </a:t>
            </a:r>
            <a:r>
              <a:rPr lang="ar-SA" dirty="0" err="1" smtClean="0"/>
              <a:t>الإعتراض</a:t>
            </a:r>
            <a:r>
              <a:rPr lang="ar-SA" dirty="0" smtClean="0"/>
              <a:t> </a:t>
            </a:r>
            <a:r>
              <a:rPr lang="ar-SA" dirty="0" err="1" smtClean="0"/>
              <a:t>الإبتدائية</a:t>
            </a:r>
            <a:r>
              <a:rPr lang="ar-SA" dirty="0" smtClean="0"/>
              <a:t> </a:t>
            </a:r>
            <a:r>
              <a:rPr lang="ar-SA" dirty="0" err="1" smtClean="0"/>
              <a:t>الزكوية</a:t>
            </a:r>
            <a:r>
              <a:rPr lang="ar-SA" dirty="0" smtClean="0"/>
              <a:t> برفض اعتراضات المكلفين من الناحية الشكليه </a:t>
            </a:r>
            <a:r>
              <a:rPr lang="ar-SA" dirty="0" err="1" smtClean="0"/>
              <a:t>مالم</a:t>
            </a:r>
            <a:r>
              <a:rPr lang="ar-SA" dirty="0" smtClean="0"/>
              <a:t> يسدد المكلف المستحق عن البنود غير المعترض عليها أثناء الفترة المحددة </a:t>
            </a:r>
            <a:r>
              <a:rPr lang="ar-SA" dirty="0" err="1" smtClean="0"/>
              <a:t>للإعتراض</a:t>
            </a:r>
            <a:r>
              <a:rPr lang="ar-SA" dirty="0" smtClean="0"/>
              <a:t> على الرغم من ان </a:t>
            </a:r>
            <a:r>
              <a:rPr lang="ar-SA" dirty="0" err="1" smtClean="0"/>
              <a:t>الإعتراض</a:t>
            </a:r>
            <a:r>
              <a:rPr lang="ar-SA" dirty="0" smtClean="0"/>
              <a:t> قد قدم خلال ستين يوم من تاريخ </a:t>
            </a:r>
            <a:r>
              <a:rPr lang="ar-SA" dirty="0" err="1" smtClean="0"/>
              <a:t>تسلمة</a:t>
            </a:r>
            <a:r>
              <a:rPr lang="ar-SA" dirty="0" smtClean="0"/>
              <a:t> خطاب الربط </a:t>
            </a:r>
          </a:p>
          <a:p>
            <a:r>
              <a:rPr lang="ar-SA" dirty="0" smtClean="0"/>
              <a:t>2- إعطاء الحق للجنة </a:t>
            </a:r>
            <a:r>
              <a:rPr lang="ar-SA" dirty="0" err="1" smtClean="0"/>
              <a:t>الإستئناف</a:t>
            </a:r>
            <a:r>
              <a:rPr lang="ar-SA" dirty="0" smtClean="0"/>
              <a:t> برفض </a:t>
            </a:r>
            <a:r>
              <a:rPr lang="ar-SA" dirty="0" err="1" smtClean="0"/>
              <a:t>الإستئناف</a:t>
            </a:r>
            <a:r>
              <a:rPr lang="ar-SA" dirty="0" smtClean="0"/>
              <a:t> المقدم من المكلفين </a:t>
            </a:r>
            <a:r>
              <a:rPr lang="ar-SA" dirty="0" err="1" smtClean="0"/>
              <a:t>مالم</a:t>
            </a:r>
            <a:r>
              <a:rPr lang="ar-SA" dirty="0" smtClean="0"/>
              <a:t> يسدد المكلف المستحق علية أو تقديم ضمان بنكي </a:t>
            </a:r>
            <a:r>
              <a:rPr lang="ar-SA" smtClean="0"/>
              <a:t>مقبول بالمبلغ </a:t>
            </a:r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1331640" y="2204864"/>
            <a:ext cx="6408712" cy="707886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ar-SA" sz="4000" b="1" dirty="0" smtClean="0"/>
              <a:t>التطور التاريخي لنظام جباية الزكاة </a:t>
            </a:r>
            <a:endParaRPr lang="ar-SA" sz="40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نطاق نظام جباية الزكاة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err="1" smtClean="0"/>
              <a:t>أولا </a:t>
            </a:r>
            <a:r>
              <a:rPr lang="ar-SA" dirty="0" smtClean="0"/>
              <a:t>:المكلفون بالزكاة </a:t>
            </a:r>
          </a:p>
          <a:p>
            <a:r>
              <a:rPr lang="ar-SA" dirty="0" smtClean="0"/>
              <a:t>الأشخاص الطبيعيين السعوديين المقيمين في المملكة ومن يعامل معاملتهم</a:t>
            </a:r>
          </a:p>
          <a:p>
            <a:r>
              <a:rPr lang="ar-SA" dirty="0" smtClean="0"/>
              <a:t>المنشآت التجارية السعودية المقيمة في المملكة سواء أكانت شركة اموال أم أشخاص أم مؤسسة فردية والتي يكون الشركاء المساهمين من السعوديين أو ممن يعامل معاملتهم </a:t>
            </a:r>
          </a:p>
          <a:p>
            <a:r>
              <a:rPr lang="ar-SA" dirty="0" smtClean="0"/>
              <a:t>حصص الاشخاص السعوديين ومن يعامل معاملتهم في المنشآت التجارية السعودية المقيمة في المملكة أو التابعة لهم المسجلة خارج المملكة</a:t>
            </a: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حصة الحكومة التي تسهم </a:t>
            </a:r>
            <a:r>
              <a:rPr lang="ar-SA" dirty="0" err="1" smtClean="0"/>
              <a:t>بها</a:t>
            </a:r>
            <a:r>
              <a:rPr lang="ar-SA" dirty="0" smtClean="0"/>
              <a:t> المؤسسات والهيئات العامة ومن يعامل معاملتها في رأس مال المنشآت التجارية السعودية المقيمة في </a:t>
            </a:r>
            <a:r>
              <a:rPr lang="ar-SA" dirty="0" err="1" smtClean="0"/>
              <a:t>المملكة .</a:t>
            </a:r>
            <a:endParaRPr lang="ar-SA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يتضح من ذلك أن نظام الزكاة أخذ بمبدأ التبعية السياسية وإقليمية ممارسة </a:t>
            </a:r>
            <a:r>
              <a:rPr lang="ar-SA" dirty="0" err="1" smtClean="0"/>
              <a:t>النشاط (الإقامة </a:t>
            </a:r>
            <a:r>
              <a:rPr lang="ar-SA" dirty="0" smtClean="0"/>
              <a:t>)معا وكذلك لم يفرق بين الأفراد او الشركات فالكل خاضع للزكاة الشرعية </a:t>
            </a: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والمقيم هو الشخص الطبيعي أو الشركة ممن تنطبق عليهم شروط الإقامة حيث يعتبر الشخص مقيم في المملكة إذا توافر فيه أي من الشرطين </a:t>
            </a:r>
          </a:p>
          <a:p>
            <a:r>
              <a:rPr lang="ar-SA" dirty="0" smtClean="0"/>
              <a:t>1- ان يكون له مسكن دائم في المملكة ويقيم فيه مدة </a:t>
            </a:r>
            <a:r>
              <a:rPr lang="ar-SA" dirty="0" err="1" smtClean="0"/>
              <a:t>لاتقل</a:t>
            </a:r>
            <a:r>
              <a:rPr lang="ar-SA" dirty="0" smtClean="0"/>
              <a:t> عن 30 يوم في مجموعها سواء كانت متصلة او منفصلة ويقصد بالمسكن الدائم السكن المملوك للمكلف أو المستأجر بعقد إيجار </a:t>
            </a:r>
          </a:p>
          <a:p>
            <a:r>
              <a:rPr lang="ar-SA" dirty="0" smtClean="0"/>
              <a:t>2-أن يقيم في المملكة لمدة </a:t>
            </a:r>
            <a:r>
              <a:rPr lang="ar-SA" dirty="0" err="1" smtClean="0"/>
              <a:t>لاتقل</a:t>
            </a:r>
            <a:r>
              <a:rPr lang="ar-SA" dirty="0" smtClean="0"/>
              <a:t> </a:t>
            </a:r>
            <a:r>
              <a:rPr lang="ar-SA" dirty="0" err="1" smtClean="0"/>
              <a:t>عن </a:t>
            </a:r>
            <a:r>
              <a:rPr lang="ar-SA" dirty="0" smtClean="0"/>
              <a:t>(183)يوم سواء كانت متصلة أو متفرقة 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وتعد الشركة مقيمة في المملكة إذا توافر فيها الشرطيين </a:t>
            </a:r>
            <a:r>
              <a:rPr lang="ar-SA" dirty="0" err="1" smtClean="0"/>
              <a:t>التاليين:</a:t>
            </a:r>
            <a:endParaRPr lang="ar-SA" dirty="0" smtClean="0"/>
          </a:p>
          <a:p>
            <a:r>
              <a:rPr lang="ar-SA" dirty="0" smtClean="0"/>
              <a:t>1- أن تكون منشأة وفقا لنظام الشركات </a:t>
            </a:r>
          </a:p>
          <a:p>
            <a:r>
              <a:rPr lang="ar-SA" dirty="0" smtClean="0"/>
              <a:t>2-أن تقع الإدارة الرئيسية في المملكة 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الأموال الخاضعة لجباية الزكاة 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196752"/>
            <a:ext cx="8291264" cy="4929411"/>
          </a:xfrm>
        </p:spPr>
        <p:txBody>
          <a:bodyPr>
            <a:normAutofit fontScale="77500" lnSpcReduction="20000"/>
          </a:bodyPr>
          <a:lstStyle/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dirty="0" smtClean="0">
                <a:solidFill>
                  <a:schemeClr val="tx2"/>
                </a:solidFill>
              </a:rPr>
              <a:t>يمكن حصر الأموال الخاضعة لنظام الجباية بصورة إجمالية في ثلاث مجموعات على النحو </a:t>
            </a:r>
            <a:r>
              <a:rPr lang="ar-SA" dirty="0" err="1" smtClean="0"/>
              <a:t>التالي:</a:t>
            </a:r>
            <a:endParaRPr lang="ar-SA" dirty="0" smtClean="0"/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dirty="0" smtClean="0"/>
              <a:t>*</a:t>
            </a:r>
            <a:r>
              <a:rPr lang="ar-SA" b="1" dirty="0" smtClean="0"/>
              <a:t>المجموعة </a:t>
            </a:r>
            <a:r>
              <a:rPr lang="ar-SA" b="1" dirty="0" err="1" smtClean="0"/>
              <a:t>الأولى: </a:t>
            </a:r>
            <a:r>
              <a:rPr lang="ar-SA" b="1" dirty="0" smtClean="0"/>
              <a:t>(رؤوس الأموال المنقولة</a:t>
            </a:r>
            <a:r>
              <a:rPr lang="ar-SA" b="1" dirty="0" err="1" smtClean="0"/>
              <a:t>)</a:t>
            </a:r>
            <a:endParaRPr lang="ar-SA" b="1" dirty="0" smtClean="0"/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dirty="0" smtClean="0">
                <a:solidFill>
                  <a:schemeClr val="tx2"/>
                </a:solidFill>
              </a:rPr>
              <a:t>وهي الأموال التي تستغل في الأعمال التجارية والصناعية والمصرفية وفي بيع جميع أصناف المواد والبضائع وخلافة.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dirty="0" smtClean="0">
                <a:solidFill>
                  <a:schemeClr val="tx2"/>
                </a:solidFill>
              </a:rPr>
              <a:t>وعاء الزكاة في </a:t>
            </a:r>
            <a:r>
              <a:rPr lang="ar-SA" dirty="0" err="1" smtClean="0">
                <a:solidFill>
                  <a:schemeClr val="tx2"/>
                </a:solidFill>
              </a:rPr>
              <a:t>هذة</a:t>
            </a:r>
            <a:r>
              <a:rPr lang="ar-SA" dirty="0" smtClean="0">
                <a:solidFill>
                  <a:schemeClr val="tx2"/>
                </a:solidFill>
              </a:rPr>
              <a:t> الأموال يتضمن المعادلة التالية( رأس </a:t>
            </a:r>
            <a:r>
              <a:rPr lang="ar-SA" dirty="0" err="1" smtClean="0">
                <a:solidFill>
                  <a:schemeClr val="tx2"/>
                </a:solidFill>
              </a:rPr>
              <a:t>المال </a:t>
            </a:r>
            <a:r>
              <a:rPr lang="ar-SA" dirty="0" smtClean="0">
                <a:solidFill>
                  <a:schemeClr val="tx2"/>
                </a:solidFill>
              </a:rPr>
              <a:t>+ الأرباح)× </a:t>
            </a:r>
            <a:r>
              <a:rPr lang="ar-SA" dirty="0" err="1" smtClean="0">
                <a:solidFill>
                  <a:schemeClr val="tx2"/>
                </a:solidFill>
              </a:rPr>
              <a:t>2.5 %</a:t>
            </a:r>
            <a:r>
              <a:rPr lang="ar-SA" dirty="0" smtClean="0"/>
              <a:t> 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dirty="0" smtClean="0"/>
              <a:t> 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b="1" dirty="0" smtClean="0"/>
              <a:t>*المجموعة </a:t>
            </a:r>
            <a:r>
              <a:rPr lang="ar-SA" b="1" dirty="0" err="1" smtClean="0"/>
              <a:t>الثانية:</a:t>
            </a:r>
            <a:r>
              <a:rPr lang="ar-SA" b="1" dirty="0" smtClean="0"/>
              <a:t>(غلة رؤوس الأموال </a:t>
            </a:r>
            <a:r>
              <a:rPr lang="ar-SA" b="1" dirty="0" err="1" smtClean="0"/>
              <a:t>الثابتة </a:t>
            </a:r>
            <a:r>
              <a:rPr lang="ar-SA" b="1" dirty="0" smtClean="0"/>
              <a:t>(المستغلات</a:t>
            </a:r>
            <a:r>
              <a:rPr lang="ar-SA" b="1" dirty="0" err="1" smtClean="0"/>
              <a:t>))</a:t>
            </a:r>
            <a:endParaRPr lang="ar-SA" b="1" dirty="0" smtClean="0"/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dirty="0" smtClean="0">
                <a:solidFill>
                  <a:schemeClr val="tx2"/>
                </a:solidFill>
              </a:rPr>
              <a:t>وهي الأموال الثابتة التي يقتنيها الفرد </a:t>
            </a:r>
            <a:r>
              <a:rPr lang="ar-SA" dirty="0" err="1" smtClean="0">
                <a:solidFill>
                  <a:schemeClr val="tx2"/>
                </a:solidFill>
              </a:rPr>
              <a:t>أوالشركة</a:t>
            </a:r>
            <a:r>
              <a:rPr lang="ar-SA" dirty="0" smtClean="0">
                <a:solidFill>
                  <a:schemeClr val="tx2"/>
                </a:solidFill>
              </a:rPr>
              <a:t> بغرض استغلالها وليس بغرض اعادة بيعها.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dirty="0" smtClean="0">
                <a:solidFill>
                  <a:schemeClr val="tx2"/>
                </a:solidFill>
              </a:rPr>
              <a:t>وعاء الزكاة في هذه الأموال يتضمن المعادلة التالية</a:t>
            </a:r>
            <a:r>
              <a:rPr lang="ar-SA" dirty="0" err="1" smtClean="0">
                <a:solidFill>
                  <a:schemeClr val="tx2"/>
                </a:solidFill>
              </a:rPr>
              <a:t>(الغلة ×2.5 %)</a:t>
            </a:r>
            <a:endParaRPr lang="ar-SA" dirty="0" smtClean="0">
              <a:solidFill>
                <a:schemeClr val="tx2"/>
              </a:solidFill>
            </a:endParaRP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endParaRPr lang="ar-SA" dirty="0" smtClean="0"/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b="1" dirty="0" smtClean="0"/>
              <a:t>*المجموعة </a:t>
            </a:r>
            <a:r>
              <a:rPr lang="ar-SA" b="1" dirty="0" err="1" smtClean="0"/>
              <a:t>الثالثة:</a:t>
            </a:r>
            <a:r>
              <a:rPr lang="ar-SA" b="1" dirty="0" smtClean="0"/>
              <a:t>(صافي دخل المهن الحرة والحرف</a:t>
            </a:r>
            <a:r>
              <a:rPr lang="ar-SA" b="1" dirty="0" err="1" smtClean="0"/>
              <a:t>)</a:t>
            </a:r>
            <a:endParaRPr lang="ar-SA" b="1" dirty="0" smtClean="0"/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dirty="0" smtClean="0">
                <a:solidFill>
                  <a:schemeClr val="tx2"/>
                </a:solidFill>
              </a:rPr>
              <a:t>هو الدخل الذي يقوم أساسا على النشاط الذهني </a:t>
            </a:r>
            <a:r>
              <a:rPr lang="ar-SA" dirty="0" err="1" smtClean="0">
                <a:solidFill>
                  <a:schemeClr val="tx2"/>
                </a:solidFill>
              </a:rPr>
              <a:t>أوالمهارة</a:t>
            </a:r>
            <a:r>
              <a:rPr lang="ar-SA" dirty="0" smtClean="0">
                <a:solidFill>
                  <a:schemeClr val="tx2"/>
                </a:solidFill>
              </a:rPr>
              <a:t> والخبرة الشخصية.</a:t>
            </a:r>
          </a:p>
          <a:p>
            <a:pPr>
              <a:lnSpc>
                <a:spcPct val="80000"/>
              </a:lnSpc>
              <a:buFont typeface="Wingdings" pitchFamily="2" charset="2"/>
              <a:buNone/>
            </a:pPr>
            <a:r>
              <a:rPr lang="ar-SA" dirty="0" smtClean="0">
                <a:solidFill>
                  <a:schemeClr val="tx2"/>
                </a:solidFill>
              </a:rPr>
              <a:t>وعاء الزكاة في هذه الأموال ينصب </a:t>
            </a:r>
            <a:r>
              <a:rPr lang="ar-SA" dirty="0" err="1" smtClean="0">
                <a:solidFill>
                  <a:schemeClr val="tx2"/>
                </a:solidFill>
              </a:rPr>
              <a:t>على </a:t>
            </a:r>
            <a:r>
              <a:rPr lang="ar-SA" dirty="0" smtClean="0">
                <a:solidFill>
                  <a:schemeClr val="tx2"/>
                </a:solidFill>
              </a:rPr>
              <a:t>(صافي دخل العمل الناتج من النشاط الشخصي لصاحب المهنة </a:t>
            </a:r>
            <a:r>
              <a:rPr lang="ar-SA" dirty="0" err="1" smtClean="0">
                <a:solidFill>
                  <a:schemeClr val="tx2"/>
                </a:solidFill>
              </a:rPr>
              <a:t>أوالحرفة</a:t>
            </a:r>
            <a:r>
              <a:rPr lang="ar-SA" dirty="0" smtClean="0">
                <a:solidFill>
                  <a:schemeClr val="tx2"/>
                </a:solidFill>
              </a:rPr>
              <a:t> </a:t>
            </a:r>
            <a:r>
              <a:rPr lang="ar-SA" dirty="0" err="1" smtClean="0">
                <a:solidFill>
                  <a:schemeClr val="tx2"/>
                </a:solidFill>
              </a:rPr>
              <a:t>×2.5 %)</a:t>
            </a:r>
            <a:endParaRPr lang="en-US" dirty="0" smtClean="0">
              <a:solidFill>
                <a:schemeClr val="tx2"/>
              </a:solidFill>
            </a:endParaRP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الإعفاء من جباية الزكاة 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ar-SA" dirty="0" smtClean="0"/>
              <a:t>المؤسسات العامة باعتبارها من الأموال العامة التي تستهدف تحقيق الرفاهية لجميع المواطنين فقراء وأغنياء.</a:t>
            </a:r>
          </a:p>
          <a:p>
            <a:pPr>
              <a:lnSpc>
                <a:spcPct val="80000"/>
              </a:lnSpc>
            </a:pPr>
            <a:r>
              <a:rPr lang="ar-SA" dirty="0" smtClean="0"/>
              <a:t>المؤسسات الخيرية المعدة للإنفاق في وجوه </a:t>
            </a:r>
            <a:r>
              <a:rPr lang="ar-SA" dirty="0" err="1" smtClean="0"/>
              <a:t>البر .</a:t>
            </a:r>
            <a:endParaRPr lang="ar-SA" dirty="0" smtClean="0"/>
          </a:p>
          <a:p>
            <a:pPr>
              <a:lnSpc>
                <a:spcPct val="80000"/>
              </a:lnSpc>
            </a:pPr>
            <a:r>
              <a:rPr lang="ar-SA" dirty="0" smtClean="0"/>
              <a:t>المؤسسات الدولية التي تساهم فيها الحكومة مع حكومات أخرى مثل البنك </a:t>
            </a:r>
            <a:r>
              <a:rPr lang="ar-SA" dirty="0" err="1" smtClean="0"/>
              <a:t>الإسلامي </a:t>
            </a:r>
            <a:r>
              <a:rPr lang="ar-SA" dirty="0" smtClean="0"/>
              <a:t>/بنك الخليج.</a:t>
            </a:r>
          </a:p>
          <a:p>
            <a:pPr>
              <a:lnSpc>
                <a:spcPct val="80000"/>
              </a:lnSpc>
            </a:pPr>
            <a:r>
              <a:rPr lang="ar-SA" dirty="0" smtClean="0"/>
              <a:t>الشركات الأجنبية المسجلة في خارج دول مجلس التعاون لدول الخليج العربية والمملوكة </a:t>
            </a:r>
            <a:r>
              <a:rPr lang="ar-SA" dirty="0" err="1" smtClean="0"/>
              <a:t>لسعوديين </a:t>
            </a:r>
            <a:r>
              <a:rPr lang="ar-SA" dirty="0" smtClean="0"/>
              <a:t>/أو من رعايا دول مجلس التعاون الأخرى فهي تخضع لنظام ضريبة </a:t>
            </a:r>
            <a:r>
              <a:rPr lang="ar-SA" dirty="0" err="1" smtClean="0"/>
              <a:t>الدخل .</a:t>
            </a:r>
            <a:endParaRPr lang="ar-SA" dirty="0" smtClean="0"/>
          </a:p>
          <a:p>
            <a:pPr>
              <a:lnSpc>
                <a:spcPct val="80000"/>
              </a:lnSpc>
              <a:buNone/>
            </a:pPr>
            <a:r>
              <a:rPr lang="ar-SA" dirty="0" err="1" smtClean="0"/>
              <a:t>.</a:t>
            </a:r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95</TotalTime>
  <Words>874</Words>
  <Application>Microsoft Office PowerPoint</Application>
  <PresentationFormat>عرض على الشاشة (3:4)‏</PresentationFormat>
  <Paragraphs>66</Paragraphs>
  <Slides>16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16</vt:i4>
      </vt:variant>
    </vt:vector>
  </HeadingPairs>
  <TitlesOfParts>
    <vt:vector size="17" baseType="lpstr">
      <vt:lpstr>سمة Office</vt:lpstr>
      <vt:lpstr>الفصل الثالث :نظام جباية الزكاة </vt:lpstr>
      <vt:lpstr>الشريحة 2</vt:lpstr>
      <vt:lpstr>نطاق نظام جباية الزكاة </vt:lpstr>
      <vt:lpstr>الشريحة 4</vt:lpstr>
      <vt:lpstr>الشريحة 5</vt:lpstr>
      <vt:lpstr>الشريحة 6</vt:lpstr>
      <vt:lpstr>الشريحة 7</vt:lpstr>
      <vt:lpstr>الأموال الخاضعة لجباية الزكاة </vt:lpstr>
      <vt:lpstr>الإعفاء من جباية الزكاة </vt:lpstr>
      <vt:lpstr>قواعد وإجراءات جباية الزكاة </vt:lpstr>
      <vt:lpstr>ضمانات جباية الزكاة </vt:lpstr>
      <vt:lpstr>الشريحة 12</vt:lpstr>
      <vt:lpstr>الشريحة 13</vt:lpstr>
      <vt:lpstr>الشريحة 14</vt:lpstr>
      <vt:lpstr>الشريحة 15</vt:lpstr>
      <vt:lpstr>ضمانات أخرى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الفصل الثالث :نظام جباية الزكاة </dc:title>
  <dc:creator>Amal alfawaz</dc:creator>
  <cp:lastModifiedBy>Amal alfawaz</cp:lastModifiedBy>
  <cp:revision>3</cp:revision>
  <dcterms:created xsi:type="dcterms:W3CDTF">2015-09-12T15:58:52Z</dcterms:created>
  <dcterms:modified xsi:type="dcterms:W3CDTF">2015-09-12T17:43:39Z</dcterms:modified>
</cp:coreProperties>
</file>

<file path=docProps/thumbnail.jpeg>
</file>