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49"/>
  </p:notesMasterIdLst>
  <p:sldIdLst>
    <p:sldId id="256" r:id="rId2"/>
    <p:sldId id="306" r:id="rId3"/>
    <p:sldId id="257" r:id="rId4"/>
    <p:sldId id="258" r:id="rId5"/>
    <p:sldId id="270" r:id="rId6"/>
    <p:sldId id="271" r:id="rId7"/>
    <p:sldId id="272" r:id="rId8"/>
    <p:sldId id="273" r:id="rId9"/>
    <p:sldId id="259" r:id="rId10"/>
    <p:sldId id="274" r:id="rId11"/>
    <p:sldId id="260" r:id="rId12"/>
    <p:sldId id="277" r:id="rId13"/>
    <p:sldId id="278" r:id="rId14"/>
    <p:sldId id="283" r:id="rId15"/>
    <p:sldId id="279" r:id="rId16"/>
    <p:sldId id="280" r:id="rId17"/>
    <p:sldId id="281" r:id="rId18"/>
    <p:sldId id="282" r:id="rId19"/>
    <p:sldId id="284" r:id="rId20"/>
    <p:sldId id="285" r:id="rId21"/>
    <p:sldId id="261" r:id="rId22"/>
    <p:sldId id="286" r:id="rId23"/>
    <p:sldId id="287" r:id="rId24"/>
    <p:sldId id="290" r:id="rId25"/>
    <p:sldId id="288" r:id="rId26"/>
    <p:sldId id="289" r:id="rId27"/>
    <p:sldId id="291" r:id="rId28"/>
    <p:sldId id="292" r:id="rId29"/>
    <p:sldId id="293" r:id="rId30"/>
    <p:sldId id="294" r:id="rId31"/>
    <p:sldId id="295" r:id="rId32"/>
    <p:sldId id="297" r:id="rId33"/>
    <p:sldId id="298" r:id="rId34"/>
    <p:sldId id="264" r:id="rId35"/>
    <p:sldId id="307" r:id="rId36"/>
    <p:sldId id="300" r:id="rId37"/>
    <p:sldId id="308" r:id="rId38"/>
    <p:sldId id="265" r:id="rId39"/>
    <p:sldId id="301" r:id="rId40"/>
    <p:sldId id="302" r:id="rId41"/>
    <p:sldId id="303" r:id="rId42"/>
    <p:sldId id="266" r:id="rId43"/>
    <p:sldId id="309" r:id="rId44"/>
    <p:sldId id="304" r:id="rId45"/>
    <p:sldId id="305" r:id="rId46"/>
    <p:sldId id="267" r:id="rId47"/>
    <p:sldId id="268" r:id="rId48"/>
  </p:sldIdLst>
  <p:sldSz cx="9144000" cy="6858000" type="screen4x3"/>
  <p:notesSz cx="6858000" cy="994568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yan albalawi" initials="K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481" autoAdjust="0"/>
  </p:normalViewPr>
  <p:slideViewPr>
    <p:cSldViewPr>
      <p:cViewPr>
        <p:scale>
          <a:sx n="80" d="100"/>
          <a:sy n="80" d="100"/>
        </p:scale>
        <p:origin x="-167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DC3F33-F6B1-4C78-B93B-1AAD7DB79B29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1FA183-33B1-4CEA-85B7-6578FEE724A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348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2699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266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58671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8040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المستندات الخارجية  اكثر اعتمادا</a:t>
            </a:r>
            <a:r>
              <a:rPr lang="ar-SA" baseline="0" dirty="0" smtClean="0"/>
              <a:t> من </a:t>
            </a:r>
            <a:r>
              <a:rPr lang="ar-SA" dirty="0" smtClean="0"/>
              <a:t>المستندات الداخلية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5600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يمكن استعمال هذا الأسلوب لتحقق من رصيد الدائنين والنقدية لدى البنوك والسلفيات للموظفين بالحصول من الشخص المختص على إقرار مكتوب بصحة رصيد حسابه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1340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728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62604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1805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5235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3756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8978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6405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7769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95557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7466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0210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91476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85739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5530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36512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0589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68405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93784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17443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58442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19197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19197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33108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33108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94988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48450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8299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90717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7047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8350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8350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369104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28033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53028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6178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313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901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8511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1831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FA183-33B1-4CEA-85B7-6578FEE724A8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960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EFC1E3-5D6E-4C6C-82F4-56C1280C7235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61CB334-881B-4117-A97C-4B652C97A1A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611487"/>
          </a:xfrm>
        </p:spPr>
        <p:txBody>
          <a:bodyPr>
            <a:normAutofit/>
          </a:bodyPr>
          <a:lstStyle/>
          <a:p>
            <a:r>
              <a:rPr lang="ar-SA" sz="5400" dirty="0"/>
              <a:t>أدلة </a:t>
            </a:r>
            <a:r>
              <a:rPr lang="ar-SA" sz="5400" dirty="0" smtClean="0"/>
              <a:t>و قرائن المراجعه </a:t>
            </a:r>
            <a:endParaRPr lang="ar-SA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الثامن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94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الشروط التي يجب أن تتوفر في </a:t>
            </a:r>
            <a:r>
              <a:rPr lang="ar-SA" sz="4800" dirty="0" smtClean="0">
                <a:effectLst/>
              </a:rPr>
              <a:t>أدلة الإثبات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ar-SA" dirty="0"/>
              <a:t>الدليل المستمد عن طريق الفحص الفعلي والملاحظة والحساب والمعاينة أكثر إقناعاً وحجية من الدليل الذي يتم الحصول عليه بطرق غير </a:t>
            </a:r>
            <a:r>
              <a:rPr lang="ar-SA" dirty="0" smtClean="0"/>
              <a:t>مباشرة</a:t>
            </a:r>
            <a:endParaRPr lang="ar-SA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ar-SA" dirty="0" smtClean="0"/>
              <a:t>الدليل </a:t>
            </a:r>
            <a:r>
              <a:rPr lang="ar-SA" dirty="0"/>
              <a:t>الذي يحقق أهداف المراجعة يعتبر أقوى في </a:t>
            </a:r>
            <a:r>
              <a:rPr lang="ar-SA" dirty="0" smtClean="0"/>
              <a:t>الحجية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ملاحظة</a:t>
            </a:r>
            <a:r>
              <a:rPr lang="ar-SA" b="1" dirty="0"/>
              <a:t>: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جميع الأحوال يعتمد جمع وتقويم مدى حجية الدليل أو مدى </a:t>
            </a:r>
            <a:r>
              <a:rPr lang="ar-SA" dirty="0" smtClean="0"/>
              <a:t>الاعتماد عليه </a:t>
            </a:r>
            <a:r>
              <a:rPr lang="ar-SA" dirty="0"/>
              <a:t>على حكم المراجع المهني وخبرته وتقديره</a:t>
            </a:r>
          </a:p>
        </p:txBody>
      </p:sp>
    </p:spTree>
    <p:extLst>
      <p:ext uri="{BB962C8B-B14F-4D97-AF65-F5344CB8AC3E}">
        <p14:creationId xmlns:p14="http://schemas.microsoft.com/office/powerpoint/2010/main" val="15215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أدلة الإثبات في المراجعة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الوجود </a:t>
            </a:r>
            <a:r>
              <a:rPr lang="ar-SA" dirty="0"/>
              <a:t>الفعلي.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المستندات </a:t>
            </a:r>
            <a:r>
              <a:rPr lang="ar-SA" dirty="0"/>
              <a:t>المؤيدة </a:t>
            </a:r>
            <a:r>
              <a:rPr lang="ar-SA" dirty="0" smtClean="0"/>
              <a:t>للعمليات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الإقرارات </a:t>
            </a:r>
            <a:r>
              <a:rPr lang="ar-SA" dirty="0"/>
              <a:t>التي يحصل عليها المراجع من </a:t>
            </a:r>
            <a:r>
              <a:rPr lang="ar-SA" dirty="0" smtClean="0"/>
              <a:t>الغير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الشهادات </a:t>
            </a:r>
            <a:r>
              <a:rPr lang="ar-SA" dirty="0"/>
              <a:t>والبيانات التي يحصل عليها المراجع من إدارة </a:t>
            </a:r>
            <a:r>
              <a:rPr lang="ar-SA" dirty="0" smtClean="0"/>
              <a:t>المشروع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وجود </a:t>
            </a:r>
            <a:r>
              <a:rPr lang="ar-SA" dirty="0"/>
              <a:t>نظام فعال وسليم للرقابة </a:t>
            </a:r>
            <a:r>
              <a:rPr lang="ar-SA" dirty="0" smtClean="0"/>
              <a:t>الداخلية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العمليات </a:t>
            </a:r>
            <a:r>
              <a:rPr lang="ar-SA" dirty="0"/>
              <a:t>التي تقع في تاريخ لاحق لتاريخ إعداد القوائم </a:t>
            </a:r>
            <a:r>
              <a:rPr lang="ar-SA" dirty="0" smtClean="0"/>
              <a:t>المالية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العمليات </a:t>
            </a:r>
            <a:r>
              <a:rPr lang="ar-SA" dirty="0"/>
              <a:t>الحسابية التي يقوم بها المراجع </a:t>
            </a:r>
            <a:r>
              <a:rPr lang="ar-SA" dirty="0" smtClean="0"/>
              <a:t>بنفسه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الارتباط </a:t>
            </a:r>
            <a:r>
              <a:rPr lang="ar-SA" dirty="0"/>
              <a:t>بين البيانات محل الفحص</a:t>
            </a:r>
          </a:p>
        </p:txBody>
      </p:sp>
    </p:spTree>
    <p:extLst>
      <p:ext uri="{BB962C8B-B14F-4D97-AF65-F5344CB8AC3E}">
        <p14:creationId xmlns:p14="http://schemas.microsoft.com/office/powerpoint/2010/main" val="7038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أدلة الإثبات في </a:t>
            </a:r>
            <a:r>
              <a:rPr lang="ar-SA" sz="4800" dirty="0" smtClean="0">
                <a:effectLst/>
              </a:rPr>
              <a:t>المراجعة:  </a:t>
            </a:r>
            <a:r>
              <a:rPr lang="ar-SA" sz="4800" dirty="0" smtClean="0">
                <a:effectLst/>
              </a:rPr>
              <a:t>الوجود الفعلي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فحص </a:t>
            </a:r>
            <a:r>
              <a:rPr lang="ar-SA" dirty="0" smtClean="0"/>
              <a:t>ومعاينة </a:t>
            </a:r>
            <a:r>
              <a:rPr lang="ar-SA" dirty="0" smtClean="0"/>
              <a:t>و </a:t>
            </a:r>
            <a:r>
              <a:rPr lang="ar-SA" dirty="0" smtClean="0"/>
              <a:t>جرد الشيء </a:t>
            </a:r>
            <a:r>
              <a:rPr lang="ar-SA" dirty="0"/>
              <a:t>الممثل في الحسابات </a:t>
            </a:r>
            <a:endParaRPr lang="ar-SA" dirty="0" smtClean="0"/>
          </a:p>
          <a:p>
            <a:r>
              <a:rPr lang="ar-SA" dirty="0" smtClean="0"/>
              <a:t>يناسب الأصول </a:t>
            </a:r>
            <a:r>
              <a:rPr lang="ar-SA" dirty="0"/>
              <a:t>الملموسة </a:t>
            </a:r>
            <a:r>
              <a:rPr lang="ar-SA" dirty="0" smtClean="0"/>
              <a:t>مثل النقدية , المخزون, الأصول الثابتة,الاستثمارات</a:t>
            </a:r>
            <a:r>
              <a:rPr lang="ar-SA" dirty="0"/>
              <a:t>.</a:t>
            </a:r>
          </a:p>
          <a:p>
            <a:r>
              <a:rPr lang="ar-SA" dirty="0" smtClean="0"/>
              <a:t>لا </a:t>
            </a:r>
            <a:r>
              <a:rPr lang="ar-SA" dirty="0"/>
              <a:t>يصلح كدليل ا</a:t>
            </a:r>
            <a:r>
              <a:rPr lang="ar-SA" dirty="0" smtClean="0"/>
              <a:t>ثبات </a:t>
            </a:r>
            <a:r>
              <a:rPr lang="ar-SA" dirty="0"/>
              <a:t>إلا للأصول التي </a:t>
            </a:r>
            <a:r>
              <a:rPr lang="ar-SA" dirty="0" smtClean="0"/>
              <a:t>لها كيان </a:t>
            </a:r>
            <a:r>
              <a:rPr lang="ar-SA" dirty="0"/>
              <a:t>مادي </a:t>
            </a:r>
            <a:r>
              <a:rPr lang="ar-SA" dirty="0" smtClean="0"/>
              <a:t>ملموس</a:t>
            </a:r>
            <a:endParaRPr lang="ar-SA" dirty="0"/>
          </a:p>
          <a:p>
            <a:pPr lvl="1"/>
            <a:r>
              <a:rPr lang="ar-SA" dirty="0" smtClean="0"/>
              <a:t>أما </a:t>
            </a:r>
            <a:r>
              <a:rPr lang="ar-SA" dirty="0"/>
              <a:t>الأصول التي ليس لها كيان مادي ملموس مثل شهرة المحل </a:t>
            </a:r>
            <a:r>
              <a:rPr lang="ar-SA" dirty="0" smtClean="0"/>
              <a:t>والمبالغ المستحقة </a:t>
            </a:r>
            <a:r>
              <a:rPr lang="ar-SA" dirty="0"/>
              <a:t>على المدينين </a:t>
            </a:r>
            <a:r>
              <a:rPr lang="ar-SA" dirty="0" smtClean="0"/>
              <a:t>ومعظم </a:t>
            </a:r>
            <a:r>
              <a:rPr lang="ar-SA" dirty="0"/>
              <a:t>أنواع الخصوم فإنه لا يمكن تحقيقها </a:t>
            </a:r>
            <a:r>
              <a:rPr lang="ar-SA" dirty="0" smtClean="0"/>
              <a:t>وإثبات وجودها </a:t>
            </a:r>
            <a:r>
              <a:rPr lang="ar-SA" dirty="0"/>
              <a:t>بهذه الطريقة </a:t>
            </a:r>
            <a:endParaRPr lang="ar-SA" dirty="0" smtClean="0"/>
          </a:p>
          <a:p>
            <a:pPr lvl="1"/>
            <a:r>
              <a:rPr lang="ar-SA" dirty="0" smtClean="0"/>
              <a:t>لا </a:t>
            </a:r>
            <a:r>
              <a:rPr lang="ar-SA" dirty="0"/>
              <a:t>يمكن استخدام هذا الدليل لتحقيق عناصر المصروفات والإيردات </a:t>
            </a:r>
            <a:endParaRPr lang="ar-SA" dirty="0" smtClean="0"/>
          </a:p>
          <a:p>
            <a:r>
              <a:rPr lang="ar-SA" dirty="0"/>
              <a:t>من أقوى أنواع أدلة </a:t>
            </a:r>
            <a:r>
              <a:rPr lang="ar-SA" dirty="0" smtClean="0"/>
              <a:t>الإثبات اكثرها وثوقا و اعلاها تكلفه </a:t>
            </a:r>
          </a:p>
          <a:p>
            <a:r>
              <a:rPr lang="ar-SA" dirty="0" smtClean="0"/>
              <a:t>الهدف </a:t>
            </a:r>
            <a:r>
              <a:rPr lang="ar-SA" dirty="0"/>
              <a:t>منه التأكد من الوجود المادي الملموس فقط وليس الهدف التأكد من الملكية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84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أدلة الإثبات في </a:t>
            </a:r>
            <a:r>
              <a:rPr lang="ar-SA" sz="4800" dirty="0" smtClean="0">
                <a:effectLst/>
              </a:rPr>
              <a:t>المراجعة: </a:t>
            </a:r>
            <a:r>
              <a:rPr lang="ar-SA" sz="4800" dirty="0" smtClean="0">
                <a:effectLst/>
              </a:rPr>
              <a:t>المستندات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من </a:t>
            </a:r>
            <a:r>
              <a:rPr lang="ar-SA" dirty="0"/>
              <a:t>أكثر أنواع أدلة الإثبات </a:t>
            </a:r>
            <a:r>
              <a:rPr lang="ar-SA" dirty="0" smtClean="0"/>
              <a:t>شيوعا و ذات تكلفه منخفضة</a:t>
            </a:r>
          </a:p>
          <a:p>
            <a:pPr lvl="1"/>
            <a:r>
              <a:rPr lang="ar-SA" dirty="0" smtClean="0"/>
              <a:t> </a:t>
            </a:r>
            <a:r>
              <a:rPr lang="ar-SA" dirty="0" smtClean="0"/>
              <a:t>لجميع </a:t>
            </a:r>
            <a:r>
              <a:rPr lang="ar-SA" dirty="0"/>
              <a:t>عمليات </a:t>
            </a:r>
            <a:r>
              <a:rPr lang="ar-SA" dirty="0" smtClean="0"/>
              <a:t>المنشأة الأصل </a:t>
            </a:r>
            <a:r>
              <a:rPr lang="ar-SA" dirty="0"/>
              <a:t>فيها أنه يتم إثباتها عن طريق مستندات تعكس هذه العمليات </a:t>
            </a:r>
            <a:r>
              <a:rPr lang="ar-SA" dirty="0" smtClean="0"/>
              <a:t>فمن الطبيعي أن تكون جميع للعمليات مؤيدة بمستندات</a:t>
            </a:r>
            <a:endParaRPr lang="ar-SA" dirty="0"/>
          </a:p>
          <a:p>
            <a:r>
              <a:rPr lang="ar-SA" dirty="0" smtClean="0"/>
              <a:t>من </a:t>
            </a:r>
            <a:r>
              <a:rPr lang="ar-SA" dirty="0"/>
              <a:t>الأدلة </a:t>
            </a:r>
            <a:r>
              <a:rPr lang="ar-SA" dirty="0" smtClean="0"/>
              <a:t>الأكثر اعتمادا من قبل المراجعين </a:t>
            </a:r>
          </a:p>
          <a:p>
            <a:r>
              <a:rPr lang="ar-SA" dirty="0" smtClean="0"/>
              <a:t> </a:t>
            </a:r>
            <a:r>
              <a:rPr lang="ar-SA" dirty="0"/>
              <a:t>أمثلة </a:t>
            </a:r>
            <a:endParaRPr lang="ar-SA" dirty="0" smtClean="0"/>
          </a:p>
          <a:p>
            <a:pPr lvl="1"/>
            <a:r>
              <a:rPr lang="ar-SA" dirty="0" smtClean="0"/>
              <a:t>فواتير الشراء,صور </a:t>
            </a:r>
            <a:r>
              <a:rPr lang="ar-SA" dirty="0"/>
              <a:t>فواتير البيع</a:t>
            </a:r>
            <a:r>
              <a:rPr lang="ar-SA" dirty="0" smtClean="0"/>
              <a:t>, الإشعارات </a:t>
            </a:r>
            <a:r>
              <a:rPr lang="ar-SA" dirty="0" smtClean="0"/>
              <a:t>المدينة والدائنة </a:t>
            </a:r>
            <a:r>
              <a:rPr lang="ar-SA" dirty="0"/>
              <a:t>والعقود وبوالص التأمين ومحاضر استلام وفحص </a:t>
            </a:r>
            <a:r>
              <a:rPr lang="ar-SA" dirty="0" smtClean="0"/>
              <a:t>البضاعة الواردة </a:t>
            </a:r>
            <a:r>
              <a:rPr lang="ar-SA" dirty="0"/>
              <a:t>ودفتر محاضر جلسات مجلس الإدارة </a:t>
            </a:r>
          </a:p>
        </p:txBody>
      </p:sp>
    </p:spTree>
    <p:extLst>
      <p:ext uri="{BB962C8B-B14F-4D97-AF65-F5344CB8AC3E}">
        <p14:creationId xmlns:p14="http://schemas.microsoft.com/office/powerpoint/2010/main" val="18242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أدلة الإثبات في المراجعة- </a:t>
            </a:r>
            <a:r>
              <a:rPr lang="ar-SA" sz="4800" dirty="0" smtClean="0">
                <a:effectLst/>
              </a:rPr>
              <a:t>المستندات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تنقسم المستندات من حيث مصدر الحصول عليها إلى قسمين:</a:t>
            </a:r>
          </a:p>
          <a:p>
            <a:pPr lvl="1"/>
            <a:r>
              <a:rPr lang="ar-SA" dirty="0"/>
              <a:t>مستندات داخلية .</a:t>
            </a:r>
          </a:p>
          <a:p>
            <a:pPr lvl="1"/>
            <a:r>
              <a:rPr lang="ar-SA" dirty="0"/>
              <a:t>مستندات </a:t>
            </a:r>
            <a:r>
              <a:rPr lang="ar-SA" dirty="0" smtClean="0"/>
              <a:t>خارجية</a:t>
            </a:r>
            <a:endParaRPr lang="ar-SA" dirty="0" smtClean="0"/>
          </a:p>
          <a:p>
            <a:r>
              <a:rPr lang="ar-SA" dirty="0" smtClean="0"/>
              <a:t>المستندات </a:t>
            </a:r>
            <a:r>
              <a:rPr lang="ar-SA" dirty="0" smtClean="0"/>
              <a:t>الداخلية هي </a:t>
            </a:r>
            <a:r>
              <a:rPr lang="ar-SA" dirty="0"/>
              <a:t>التي يتم إعدادها والحصول عليها من </a:t>
            </a:r>
            <a:r>
              <a:rPr lang="ar-SA" dirty="0" smtClean="0"/>
              <a:t>داخل المنشأة</a:t>
            </a:r>
            <a:r>
              <a:rPr lang="ar-SA" dirty="0"/>
              <a:t> </a:t>
            </a:r>
          </a:p>
          <a:p>
            <a:pPr lvl="1"/>
            <a:r>
              <a:rPr lang="ar-SA" dirty="0" smtClean="0"/>
              <a:t>أمثله : صور </a:t>
            </a:r>
            <a:r>
              <a:rPr lang="ar-SA" dirty="0"/>
              <a:t>فواتير البيع</a:t>
            </a:r>
            <a:r>
              <a:rPr lang="ar-SA" dirty="0" smtClean="0"/>
              <a:t>, طلبات الشراء ,</a:t>
            </a:r>
            <a:r>
              <a:rPr lang="ar-SA" dirty="0"/>
              <a:t>السداد والمصروفات </a:t>
            </a:r>
            <a:r>
              <a:rPr lang="ar-SA" dirty="0" smtClean="0"/>
              <a:t>النثرية,محاضر الفحص </a:t>
            </a:r>
            <a:r>
              <a:rPr lang="ar-SA" dirty="0"/>
              <a:t>والاستلام.</a:t>
            </a:r>
          </a:p>
          <a:p>
            <a:r>
              <a:rPr lang="ar-SA" dirty="0" smtClean="0"/>
              <a:t>المستندات الخارجية هي </a:t>
            </a:r>
            <a:r>
              <a:rPr lang="ar-SA" dirty="0"/>
              <a:t>التي يتم إعدادها والحصول عليها </a:t>
            </a:r>
            <a:r>
              <a:rPr lang="ar-SA" dirty="0" smtClean="0"/>
              <a:t>من خارج المنشأة</a:t>
            </a:r>
            <a:endParaRPr lang="ar-SA" dirty="0"/>
          </a:p>
          <a:p>
            <a:pPr lvl="1"/>
            <a:r>
              <a:rPr lang="ar-SA" dirty="0" smtClean="0"/>
              <a:t>أمثله : فواتير </a:t>
            </a:r>
            <a:r>
              <a:rPr lang="ar-SA" dirty="0"/>
              <a:t>الشراء,كشف الحساب الوارد من البنك,المصادقات الواردة </a:t>
            </a:r>
            <a:r>
              <a:rPr lang="ar-SA" dirty="0" smtClean="0"/>
              <a:t>من العملاء.</a:t>
            </a:r>
          </a:p>
          <a:p>
            <a:r>
              <a:rPr lang="ar-SA" dirty="0" smtClean="0"/>
              <a:t>دليل المستندات يهدف إلى التأكد من صحة وحقيقة العمليات التي قامت بها المنشأة</a:t>
            </a:r>
          </a:p>
        </p:txBody>
      </p:sp>
    </p:spTree>
    <p:extLst>
      <p:ext uri="{BB962C8B-B14F-4D97-AF65-F5344CB8AC3E}">
        <p14:creationId xmlns:p14="http://schemas.microsoft.com/office/powerpoint/2010/main" val="15789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أنواع أدلة الإثبات في </a:t>
            </a:r>
            <a:r>
              <a:rPr lang="ar-SA" sz="4800" dirty="0" smtClean="0"/>
              <a:t>المراجعة: الاقرارات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الإقرارات او المصادقات هي الادلة </a:t>
            </a:r>
            <a:r>
              <a:rPr lang="ar-SA" dirty="0"/>
              <a:t>التي يحصل عليها المراجع من شخص خارجي </a:t>
            </a:r>
            <a:r>
              <a:rPr lang="ar-SA" dirty="0" smtClean="0"/>
              <a:t>مستقل عن </a:t>
            </a:r>
            <a:r>
              <a:rPr lang="ar-SA" dirty="0"/>
              <a:t>المشروع </a:t>
            </a:r>
            <a:endParaRPr lang="ar-SA" dirty="0" smtClean="0"/>
          </a:p>
          <a:p>
            <a:r>
              <a:rPr lang="ar-SA" dirty="0" smtClean="0"/>
              <a:t>تعتبر من </a:t>
            </a:r>
            <a:r>
              <a:rPr lang="ar-SA" dirty="0"/>
              <a:t>أقوى أدلة </a:t>
            </a:r>
            <a:r>
              <a:rPr lang="ar-SA" dirty="0" smtClean="0"/>
              <a:t>الإثبات و لكن مكلف في نفس الوقت </a:t>
            </a:r>
          </a:p>
          <a:p>
            <a:r>
              <a:rPr lang="ar-SA" dirty="0" smtClean="0"/>
              <a:t>الاقرار الكتابي افضل من الشفوي </a:t>
            </a:r>
            <a:endParaRPr lang="ar-SA" dirty="0"/>
          </a:p>
          <a:p>
            <a:r>
              <a:rPr lang="ar-SA" dirty="0" smtClean="0"/>
              <a:t>مثال </a:t>
            </a:r>
            <a:endParaRPr lang="ar-SA" dirty="0"/>
          </a:p>
          <a:p>
            <a:pPr lvl="1"/>
            <a:r>
              <a:rPr lang="ar-SA" dirty="0" smtClean="0"/>
              <a:t>الحصول </a:t>
            </a:r>
            <a:r>
              <a:rPr lang="ar-SA" dirty="0"/>
              <a:t>على مصادقة من أحد المدينين بصحة </a:t>
            </a:r>
            <a:r>
              <a:rPr lang="ar-SA" dirty="0" smtClean="0"/>
              <a:t>رصيد حسابه </a:t>
            </a:r>
            <a:r>
              <a:rPr lang="ar-SA" dirty="0"/>
              <a:t>في دفاتر </a:t>
            </a:r>
            <a:r>
              <a:rPr lang="ar-SA" dirty="0" smtClean="0"/>
              <a:t>المنشأة </a:t>
            </a:r>
          </a:p>
          <a:p>
            <a:r>
              <a:rPr lang="ar-SA" dirty="0" smtClean="0"/>
              <a:t>الهدف </a:t>
            </a:r>
            <a:r>
              <a:rPr lang="ar-SA" dirty="0"/>
              <a:t>من الإقرارات من الغير هو التأكد من صحة العملية أو الرصيد</a:t>
            </a:r>
          </a:p>
        </p:txBody>
      </p:sp>
    </p:spTree>
    <p:extLst>
      <p:ext uri="{BB962C8B-B14F-4D97-AF65-F5344CB8AC3E}">
        <p14:creationId xmlns:p14="http://schemas.microsoft.com/office/powerpoint/2010/main" val="190066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أنواع أدلة الإثبات في </a:t>
            </a:r>
            <a:r>
              <a:rPr lang="ar-SA" sz="4800" dirty="0" smtClean="0">
                <a:effectLst/>
              </a:rPr>
              <a:t>المراجعة: الشهادات </a:t>
            </a:r>
            <a:r>
              <a:rPr lang="ar-SA" sz="4800" dirty="0" smtClean="0">
                <a:effectLst/>
              </a:rPr>
              <a:t>من الادارة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يقصد بها الخطابات الرسمية المكتوبة التي يحصل عليها المراجع </a:t>
            </a:r>
            <a:r>
              <a:rPr lang="ar-SA" dirty="0" smtClean="0"/>
              <a:t>من إدارة </a:t>
            </a:r>
            <a:r>
              <a:rPr lang="ar-SA" dirty="0"/>
              <a:t>وموظفي المشروع وقد تكون في صورة </a:t>
            </a:r>
            <a:r>
              <a:rPr lang="ar-SA" dirty="0" smtClean="0"/>
              <a:t>شفوية</a:t>
            </a:r>
            <a:endParaRPr lang="ar-SA" dirty="0"/>
          </a:p>
          <a:p>
            <a:r>
              <a:rPr lang="ar-SA" dirty="0" smtClean="0"/>
              <a:t>يفضل </a:t>
            </a:r>
            <a:r>
              <a:rPr lang="ar-SA" dirty="0"/>
              <a:t>أن تكون الشهادات مكتوبة وليست </a:t>
            </a:r>
            <a:r>
              <a:rPr lang="ar-SA" dirty="0" smtClean="0"/>
              <a:t>شفوية</a:t>
            </a:r>
            <a:endParaRPr lang="ar-SA" dirty="0"/>
          </a:p>
          <a:p>
            <a:r>
              <a:rPr lang="ar-SA" dirty="0" smtClean="0"/>
              <a:t>هذا </a:t>
            </a:r>
            <a:r>
              <a:rPr lang="ar-SA" dirty="0"/>
              <a:t>النوع من الأدلة أقل حجية في الإثبات نظراً لأنه يتم الحصول </a:t>
            </a:r>
            <a:r>
              <a:rPr lang="ar-SA" dirty="0" smtClean="0"/>
              <a:t>عليهامن </a:t>
            </a:r>
            <a:r>
              <a:rPr lang="ar-SA" dirty="0"/>
              <a:t>داخل </a:t>
            </a:r>
            <a:r>
              <a:rPr lang="ar-SA" dirty="0" smtClean="0"/>
              <a:t>المنشأة</a:t>
            </a:r>
            <a:endParaRPr lang="ar-SA" dirty="0"/>
          </a:p>
          <a:p>
            <a:r>
              <a:rPr lang="ar-SA" dirty="0" smtClean="0"/>
              <a:t>في حالة استخدامها يفضل عدم </a:t>
            </a:r>
            <a:r>
              <a:rPr lang="ar-SA" dirty="0"/>
              <a:t>الاعتماد عليها </a:t>
            </a:r>
            <a:r>
              <a:rPr lang="ar-SA" dirty="0" smtClean="0"/>
              <a:t>بمفردها </a:t>
            </a:r>
            <a:endParaRPr lang="ar-SA" dirty="0" smtClean="0"/>
          </a:p>
          <a:p>
            <a:pPr lvl="1"/>
            <a:r>
              <a:rPr lang="ar-SA" dirty="0" smtClean="0"/>
              <a:t>القيام </a:t>
            </a:r>
            <a:r>
              <a:rPr lang="ar-SA" dirty="0"/>
              <a:t>باختبارات أخرى تدعم </a:t>
            </a:r>
            <a:r>
              <a:rPr lang="ar-SA" dirty="0" smtClean="0"/>
              <a:t>هذه الشهادات </a:t>
            </a:r>
            <a:r>
              <a:rPr lang="ar-SA" dirty="0"/>
              <a:t>أو تحقيقها بأدلة أخرى من أدلة </a:t>
            </a:r>
            <a:r>
              <a:rPr lang="ar-SA" dirty="0" smtClean="0"/>
              <a:t>الإثبات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27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أنواع أدلة الإثبات في </a:t>
            </a:r>
            <a:r>
              <a:rPr lang="ar-SA" sz="4800" dirty="0" smtClean="0">
                <a:effectLst/>
              </a:rPr>
              <a:t>المراجعة: </a:t>
            </a:r>
            <a:r>
              <a:rPr lang="ar-SA" sz="4800" dirty="0" smtClean="0">
                <a:effectLst/>
              </a:rPr>
              <a:t>نظام رقابه داخلي سليم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وجود </a:t>
            </a:r>
            <a:r>
              <a:rPr lang="ar-SA" dirty="0"/>
              <a:t>نظام سليم ومحكم للرقابة الداخلية من شأنه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تقليل </a:t>
            </a:r>
            <a:r>
              <a:rPr lang="ar-SA" dirty="0" smtClean="0"/>
              <a:t>فرص ارتكاب </a:t>
            </a:r>
            <a:r>
              <a:rPr lang="ar-SA" dirty="0"/>
              <a:t>الغش والأخطاء إلى أقل حد ممكن وسرعة اكتشاف </a:t>
            </a:r>
            <a:r>
              <a:rPr lang="ar-SA" dirty="0" smtClean="0"/>
              <a:t>حدوثها</a:t>
            </a:r>
            <a:endParaRPr lang="ar-SA" dirty="0"/>
          </a:p>
          <a:p>
            <a:pPr lvl="1"/>
            <a:r>
              <a:rPr lang="ar-SA" dirty="0" smtClean="0"/>
              <a:t>يعطي </a:t>
            </a:r>
            <a:r>
              <a:rPr lang="ar-SA" dirty="0"/>
              <a:t>نوعاً من التأكيد </a:t>
            </a:r>
            <a:r>
              <a:rPr lang="ar-SA" dirty="0" smtClean="0"/>
              <a:t>للمراجع بأن </a:t>
            </a:r>
            <a:r>
              <a:rPr lang="ar-SA" dirty="0"/>
              <a:t>البيانات والمعلومات التي تظهرها الدفاتر سليمة ويمكن </a:t>
            </a:r>
            <a:r>
              <a:rPr lang="ar-SA" dirty="0" smtClean="0"/>
              <a:t>الاعتماد عليها</a:t>
            </a:r>
            <a:endParaRPr lang="ar-SA" dirty="0"/>
          </a:p>
          <a:p>
            <a:r>
              <a:rPr lang="ar-SA" dirty="0" smtClean="0"/>
              <a:t> </a:t>
            </a:r>
            <a:r>
              <a:rPr lang="ar-SA" dirty="0"/>
              <a:t>يجب أن يتأكد المراجع من أن نظام الرقابة الداخلية ينفذ فعلاً </a:t>
            </a:r>
            <a:r>
              <a:rPr lang="ar-SA" dirty="0" smtClean="0"/>
              <a:t>كما هو مكتوب</a:t>
            </a:r>
          </a:p>
        </p:txBody>
      </p:sp>
    </p:spTree>
    <p:extLst>
      <p:ext uri="{BB962C8B-B14F-4D97-AF65-F5344CB8AC3E}">
        <p14:creationId xmlns:p14="http://schemas.microsoft.com/office/powerpoint/2010/main" val="18279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أنواع أدلة الإثبات في </a:t>
            </a:r>
            <a:r>
              <a:rPr lang="ar-SA" sz="4800" dirty="0" smtClean="0"/>
              <a:t>المراجعة: </a:t>
            </a:r>
            <a:r>
              <a:rPr lang="ar-SA" sz="4800" dirty="0" smtClean="0"/>
              <a:t>العمليات اللاحقه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ar-SA" dirty="0"/>
              <a:t>هي العمليات التي تقع بعد تاريخ إعداد القوائم المالية </a:t>
            </a:r>
            <a:r>
              <a:rPr lang="ar-SA" dirty="0" smtClean="0"/>
              <a:t>أثناء </a:t>
            </a:r>
            <a:r>
              <a:rPr lang="ar-SA" dirty="0"/>
              <a:t>قيام </a:t>
            </a:r>
            <a:r>
              <a:rPr lang="ar-SA" dirty="0" smtClean="0"/>
              <a:t>المراجع بعملية </a:t>
            </a:r>
            <a:r>
              <a:rPr lang="ar-SA" dirty="0"/>
              <a:t>الفحص وقبل كتابة </a:t>
            </a:r>
            <a:r>
              <a:rPr lang="ar-SA" dirty="0" smtClean="0"/>
              <a:t>التقرير</a:t>
            </a:r>
            <a:endParaRPr lang="ar-SA" dirty="0"/>
          </a:p>
          <a:p>
            <a:r>
              <a:rPr lang="ar-SA" dirty="0" smtClean="0"/>
              <a:t>هذه </a:t>
            </a:r>
            <a:r>
              <a:rPr lang="ar-SA" dirty="0"/>
              <a:t>العمليات يجب أن يفحصها المراجع </a:t>
            </a:r>
            <a:r>
              <a:rPr lang="ar-SA" dirty="0" smtClean="0"/>
              <a:t>لانها </a:t>
            </a:r>
            <a:r>
              <a:rPr lang="ar-SA" dirty="0"/>
              <a:t>ضمن مسئولياته </a:t>
            </a:r>
            <a:r>
              <a:rPr lang="ar-SA" dirty="0" smtClean="0"/>
              <a:t>ويساهم فحص </a:t>
            </a:r>
            <a:r>
              <a:rPr lang="ar-SA" dirty="0"/>
              <a:t>هذه العمليات في التحقق من بعض العمليات </a:t>
            </a:r>
            <a:r>
              <a:rPr lang="ar-SA" dirty="0" smtClean="0"/>
              <a:t>الهامة مثل أرصدة العملاء وأرصدة أ.القبض</a:t>
            </a:r>
            <a:endParaRPr lang="ar-SA" dirty="0"/>
          </a:p>
          <a:p>
            <a:r>
              <a:rPr lang="ar-SA" dirty="0" smtClean="0"/>
              <a:t>مثال</a:t>
            </a:r>
          </a:p>
          <a:p>
            <a:pPr lvl="1"/>
            <a:r>
              <a:rPr lang="ar-SA" dirty="0" smtClean="0"/>
              <a:t>قد تقوم </a:t>
            </a:r>
            <a:r>
              <a:rPr lang="ar-SA" dirty="0"/>
              <a:t>الإدارة </a:t>
            </a:r>
            <a:r>
              <a:rPr lang="ar-SA" dirty="0" smtClean="0"/>
              <a:t>بإجراء عمليات مبيعات </a:t>
            </a:r>
            <a:r>
              <a:rPr lang="ar-SA" dirty="0"/>
              <a:t>كبيرة في نهاية السنة </a:t>
            </a:r>
            <a:r>
              <a:rPr lang="ar-SA" dirty="0" smtClean="0"/>
              <a:t>لتقوم بردها في </a:t>
            </a:r>
            <a:r>
              <a:rPr lang="ar-SA" dirty="0"/>
              <a:t>بداية السنه التالية </a:t>
            </a:r>
            <a:r>
              <a:rPr lang="ar-SA" dirty="0" smtClean="0"/>
              <a:t>. يطلق </a:t>
            </a:r>
            <a:r>
              <a:rPr lang="ar-SA" dirty="0"/>
              <a:t>على هذه </a:t>
            </a:r>
            <a:r>
              <a:rPr lang="ar-SA" dirty="0" smtClean="0"/>
              <a:t>المبيعات مبيعات وهمية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التأكد من العمليات الوهمية والغش عن طريق فحص </a:t>
            </a:r>
            <a:r>
              <a:rPr lang="ar-SA" dirty="0" smtClean="0"/>
              <a:t>العمليات اللاحقة </a:t>
            </a:r>
            <a:r>
              <a:rPr lang="ar-SA" dirty="0"/>
              <a:t>لإعداد القوائم المالية </a:t>
            </a:r>
          </a:p>
        </p:txBody>
      </p:sp>
    </p:spTree>
    <p:extLst>
      <p:ext uri="{BB962C8B-B14F-4D97-AF65-F5344CB8AC3E}">
        <p14:creationId xmlns:p14="http://schemas.microsoft.com/office/powerpoint/2010/main" val="25469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أنواع أدلة الإثبات في </a:t>
            </a:r>
            <a:r>
              <a:rPr lang="ar-SA" sz="4800" dirty="0" smtClean="0"/>
              <a:t>المراجعة: </a:t>
            </a:r>
            <a:r>
              <a:rPr lang="ar-SA" sz="4800" dirty="0" smtClean="0"/>
              <a:t>العمليات الحسابيه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من أبسط أنواع أدلة </a:t>
            </a:r>
            <a:r>
              <a:rPr lang="ar-SA" dirty="0" smtClean="0"/>
              <a:t>الإثبات و اقلها تكلفه </a:t>
            </a:r>
            <a:endParaRPr lang="ar-SA" dirty="0"/>
          </a:p>
          <a:p>
            <a:r>
              <a:rPr lang="ar-SA" dirty="0" smtClean="0"/>
              <a:t>يقوم </a:t>
            </a:r>
            <a:r>
              <a:rPr lang="ar-SA" dirty="0"/>
              <a:t>بها المراجع بنفسه </a:t>
            </a:r>
            <a:r>
              <a:rPr lang="ar-SA" dirty="0" smtClean="0"/>
              <a:t>بالتأكد من صحة </a:t>
            </a:r>
            <a:r>
              <a:rPr lang="ar-SA" dirty="0"/>
              <a:t>من بعض العمليات الحسابية </a:t>
            </a:r>
            <a:r>
              <a:rPr lang="ar-SA" dirty="0" smtClean="0"/>
              <a:t>مثل الجمع والضرب او اعادة ترحيل بعض القيود </a:t>
            </a:r>
            <a:endParaRPr lang="ar-SA" dirty="0"/>
          </a:p>
          <a:p>
            <a:r>
              <a:rPr lang="ar-SA" dirty="0" smtClean="0"/>
              <a:t>يهدف </a:t>
            </a:r>
            <a:r>
              <a:rPr lang="ar-SA" dirty="0"/>
              <a:t>هذا الدليل </a:t>
            </a:r>
            <a:r>
              <a:rPr lang="ar-SA" dirty="0" smtClean="0"/>
              <a:t>الى </a:t>
            </a:r>
            <a:r>
              <a:rPr lang="ar-SA" dirty="0"/>
              <a:t>اكتشاف الأخطاء المتكافئة </a:t>
            </a:r>
          </a:p>
          <a:p>
            <a:pPr lvl="1"/>
            <a:r>
              <a:rPr lang="ar-SA" dirty="0" smtClean="0"/>
              <a:t>الأخطاء </a:t>
            </a:r>
            <a:r>
              <a:rPr lang="ar-SA" dirty="0"/>
              <a:t>المتكافئة: هي الأخطاء المتوازنة التي لا تؤثر على </a:t>
            </a:r>
            <a:r>
              <a:rPr lang="ar-SA" dirty="0" smtClean="0"/>
              <a:t>توازن ميزان المراجعة , اي انه </a:t>
            </a:r>
            <a:r>
              <a:rPr lang="ar-SA" dirty="0"/>
              <a:t>خطأ في قيمة المبلغ في الجانبين المدين </a:t>
            </a:r>
            <a:r>
              <a:rPr lang="ar-SA" dirty="0" smtClean="0"/>
              <a:t>والدائن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9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الاجندة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أدلة </a:t>
            </a:r>
            <a:r>
              <a:rPr lang="ar-SA" dirty="0"/>
              <a:t>الاثبات </a:t>
            </a:r>
          </a:p>
          <a:p>
            <a:r>
              <a:rPr lang="ar-SA" dirty="0" smtClean="0"/>
              <a:t>التأكيدات </a:t>
            </a:r>
            <a:r>
              <a:rPr lang="ar-SA" dirty="0"/>
              <a:t>الواردة بالقوائم المالية</a:t>
            </a:r>
          </a:p>
          <a:p>
            <a:r>
              <a:rPr lang="ar-SA" dirty="0" smtClean="0"/>
              <a:t>الشروط </a:t>
            </a:r>
            <a:r>
              <a:rPr lang="ar-SA" dirty="0"/>
              <a:t>التي يجب أن تتوفر في أدلة الإثبات</a:t>
            </a:r>
          </a:p>
          <a:p>
            <a:r>
              <a:rPr lang="ar-SA" dirty="0" smtClean="0"/>
              <a:t>أنواع </a:t>
            </a:r>
            <a:r>
              <a:rPr lang="ar-SA" dirty="0"/>
              <a:t>أدلة الإثبات في المراجعة</a:t>
            </a:r>
          </a:p>
          <a:p>
            <a:r>
              <a:rPr lang="ar-SA" dirty="0" smtClean="0"/>
              <a:t>وسائل </a:t>
            </a:r>
            <a:r>
              <a:rPr lang="ar-SA" dirty="0"/>
              <a:t>الحصول على أدلة الإثبات</a:t>
            </a:r>
          </a:p>
          <a:p>
            <a:r>
              <a:rPr lang="ar-SA" dirty="0" smtClean="0"/>
              <a:t>الاعتبارات </a:t>
            </a:r>
            <a:r>
              <a:rPr lang="ar-SA" dirty="0"/>
              <a:t>العامة التي تؤثر على حجية أدلة الإثبات</a:t>
            </a:r>
          </a:p>
          <a:p>
            <a:r>
              <a:rPr lang="ar-SA" dirty="0" smtClean="0"/>
              <a:t>المشكلات </a:t>
            </a:r>
            <a:r>
              <a:rPr lang="ar-SA" dirty="0"/>
              <a:t>الخاصة التي تؤثر على حجية بعض أنواع أدلة الإثبات</a:t>
            </a:r>
          </a:p>
          <a:p>
            <a:r>
              <a:rPr lang="ar-SA" dirty="0" smtClean="0"/>
              <a:t>الأحداث </a:t>
            </a:r>
            <a:r>
              <a:rPr lang="ar-SA" dirty="0"/>
              <a:t>اللاحقة</a:t>
            </a:r>
          </a:p>
          <a:p>
            <a:r>
              <a:rPr lang="ar-SA" dirty="0" smtClean="0"/>
              <a:t>اكتشاف </a:t>
            </a:r>
            <a:r>
              <a:rPr lang="ar-SA" dirty="0"/>
              <a:t>حقائق كانت موجودة في وقت التقرير في تاريخ لاحق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60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أنواع أدلة الإثبات في </a:t>
            </a:r>
            <a:r>
              <a:rPr lang="ar-SA" sz="4800" dirty="0" smtClean="0"/>
              <a:t>المراجعة:</a:t>
            </a:r>
            <a:br>
              <a:rPr lang="ar-SA" sz="4800" dirty="0" smtClean="0"/>
            </a:br>
            <a:r>
              <a:rPr lang="ar-SA" sz="4800" dirty="0" smtClean="0"/>
              <a:t>الارتباط </a:t>
            </a:r>
            <a:r>
              <a:rPr lang="ar-SA" sz="4800" dirty="0" smtClean="0"/>
              <a:t>بين البيانات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هو </a:t>
            </a:r>
            <a:r>
              <a:rPr lang="ar-SA" dirty="0" smtClean="0"/>
              <a:t>استخراج </a:t>
            </a:r>
            <a:r>
              <a:rPr lang="ar-SA" dirty="0"/>
              <a:t>العلاقات والمقارنات بين البيانات المختلفة </a:t>
            </a:r>
            <a:r>
              <a:rPr lang="ar-SA" dirty="0" smtClean="0"/>
              <a:t>في شكل </a:t>
            </a:r>
            <a:r>
              <a:rPr lang="ar-SA" dirty="0"/>
              <a:t>نسب </a:t>
            </a:r>
            <a:r>
              <a:rPr lang="ar-SA" dirty="0" smtClean="0"/>
              <a:t>مالية</a:t>
            </a:r>
            <a:endParaRPr lang="ar-SA" dirty="0"/>
          </a:p>
          <a:p>
            <a:r>
              <a:rPr lang="ar-SA" dirty="0" smtClean="0"/>
              <a:t>مثال </a:t>
            </a:r>
            <a:endParaRPr lang="ar-SA" dirty="0"/>
          </a:p>
          <a:p>
            <a:pPr lvl="1"/>
            <a:r>
              <a:rPr lang="ar-SA" dirty="0" smtClean="0"/>
              <a:t>نسبة </a:t>
            </a:r>
            <a:r>
              <a:rPr lang="ar-SA" dirty="0"/>
              <a:t>مجمل الربح,نسبة صافي الدخل,معدل العائد </a:t>
            </a:r>
            <a:r>
              <a:rPr lang="ar-SA" dirty="0" smtClean="0"/>
              <a:t>على الاستثمار,نسبة</a:t>
            </a:r>
            <a:r>
              <a:rPr lang="ar-SA" dirty="0"/>
              <a:t> </a:t>
            </a:r>
            <a:r>
              <a:rPr lang="ar-SA" dirty="0" smtClean="0"/>
              <a:t>المخزون </a:t>
            </a:r>
            <a:r>
              <a:rPr lang="ar-SA" dirty="0"/>
              <a:t>إلى إجمالي الأصول.</a:t>
            </a:r>
          </a:p>
          <a:p>
            <a:r>
              <a:rPr lang="ar-SA" dirty="0" smtClean="0"/>
              <a:t>يعرف بالتحليل </a:t>
            </a:r>
            <a:r>
              <a:rPr lang="ar-SA" dirty="0"/>
              <a:t>المالي</a:t>
            </a:r>
          </a:p>
        </p:txBody>
      </p:sp>
    </p:spTree>
    <p:extLst>
      <p:ext uri="{BB962C8B-B14F-4D97-AF65-F5344CB8AC3E}">
        <p14:creationId xmlns:p14="http://schemas.microsoft.com/office/powerpoint/2010/main" val="14635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ar-SA" sz="4800" dirty="0"/>
              <a:t>وسائل الحصول على أدلة الإثبات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تتسم </a:t>
            </a:r>
            <a:r>
              <a:rPr lang="ar-SA" dirty="0"/>
              <a:t>الوسائل التي يستخدمها المراجع في جمع وتقويم أدلة </a:t>
            </a:r>
            <a:r>
              <a:rPr lang="ar-SA" dirty="0" smtClean="0"/>
              <a:t>الإثبات بالبساطه , و الفاعليه في إظهار </a:t>
            </a:r>
            <a:r>
              <a:rPr lang="ar-SA" dirty="0"/>
              <a:t>نقاط الضعف والأخطاء وعدم الدقة في البيانات </a:t>
            </a:r>
            <a:r>
              <a:rPr lang="ar-SA" dirty="0" smtClean="0"/>
              <a:t>محل الفحص إذا </a:t>
            </a:r>
            <a:r>
              <a:rPr lang="ar-SA" dirty="0"/>
              <a:t>طبقت بعناية ومهارة </a:t>
            </a:r>
          </a:p>
          <a:p>
            <a:r>
              <a:rPr lang="ar-SA" dirty="0" smtClean="0"/>
              <a:t>أهم </a:t>
            </a:r>
            <a:r>
              <a:rPr lang="ar-SA" dirty="0"/>
              <a:t>الوسائل </a:t>
            </a:r>
            <a:r>
              <a:rPr lang="ar-SA" dirty="0" smtClean="0"/>
              <a:t>المستخدمة للحصول </a:t>
            </a:r>
            <a:r>
              <a:rPr lang="ar-SA" dirty="0"/>
              <a:t>على أدلة الإثبات</a:t>
            </a:r>
            <a:r>
              <a:rPr lang="ar-SA" dirty="0" smtClean="0"/>
              <a:t>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91017"/>
              </p:ext>
            </p:extLst>
          </p:nvPr>
        </p:nvGraphicFramePr>
        <p:xfrm>
          <a:off x="1619672" y="3429000"/>
          <a:ext cx="6096000" cy="2177348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62286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1 - الجرد الفعلي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2- المراجعة المستندية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3- نظام المصادقات</a:t>
                      </a:r>
                      <a:endParaRPr lang="ar-SA" dirty="0"/>
                    </a:p>
                  </a:txBody>
                  <a:tcPr anchor="ctr"/>
                </a:tc>
              </a:tr>
              <a:tr h="62286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 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4- نظام الاستفسارات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5-المراجعة الحسابية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6-المراجعة الانتقادية</a:t>
                      </a:r>
                      <a:endParaRPr lang="ar-SA" dirty="0"/>
                    </a:p>
                  </a:txBody>
                  <a:tcPr anchor="ctr"/>
                </a:tc>
              </a:tr>
              <a:tr h="622868"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 7- الربط بين المعلومات والمقارنات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6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/>
              <a:t>وسائل الحصول على أدلة </a:t>
            </a:r>
            <a:r>
              <a:rPr lang="ar-SA" sz="4800" dirty="0" smtClean="0"/>
              <a:t>الإثبات </a:t>
            </a:r>
            <a:r>
              <a:rPr lang="ar-SA" sz="4800" dirty="0" smtClean="0"/>
              <a:t>الجرد </a:t>
            </a:r>
            <a:r>
              <a:rPr lang="ar-SA" sz="4800" dirty="0" smtClean="0"/>
              <a:t>الفعلي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قيام </a:t>
            </a:r>
            <a:r>
              <a:rPr lang="ar-SA" dirty="0"/>
              <a:t>المراجع بمعاينة الشيء موضوع الفحص ورؤيته بنفسه </a:t>
            </a:r>
            <a:r>
              <a:rPr lang="ar-SA" dirty="0" smtClean="0"/>
              <a:t>و بذلك </a:t>
            </a:r>
            <a:r>
              <a:rPr lang="ar-SA" dirty="0" smtClean="0"/>
              <a:t>يتأكد من وجوده</a:t>
            </a:r>
            <a:endParaRPr lang="ar-SA" dirty="0"/>
          </a:p>
          <a:p>
            <a:r>
              <a:rPr lang="ar-SA" dirty="0" smtClean="0"/>
              <a:t>يتطلب </a:t>
            </a:r>
            <a:r>
              <a:rPr lang="ar-SA" dirty="0" smtClean="0"/>
              <a:t>قيام </a:t>
            </a:r>
            <a:r>
              <a:rPr lang="ar-SA" dirty="0"/>
              <a:t>المراجع بعملية العد أو القياس أو الوزن </a:t>
            </a:r>
            <a:r>
              <a:rPr lang="ar-SA" dirty="0" smtClean="0"/>
              <a:t>حسب طبيعة </a:t>
            </a:r>
            <a:r>
              <a:rPr lang="ar-SA" dirty="0"/>
              <a:t>العنصر محل </a:t>
            </a:r>
            <a:r>
              <a:rPr lang="ar-SA" dirty="0" smtClean="0"/>
              <a:t>الفحص</a:t>
            </a:r>
            <a:endParaRPr lang="ar-SA" dirty="0"/>
          </a:p>
          <a:p>
            <a:r>
              <a:rPr lang="ar-SA" dirty="0" smtClean="0"/>
              <a:t>استخدام </a:t>
            </a:r>
            <a:r>
              <a:rPr lang="ar-SA" dirty="0"/>
              <a:t>هذه الطريقة ينحصر على الأصول التي لها كيان مادي </a:t>
            </a:r>
            <a:r>
              <a:rPr lang="ar-SA" dirty="0" smtClean="0"/>
              <a:t>ملموس كالنقدية </a:t>
            </a:r>
            <a:r>
              <a:rPr lang="ar-SA" dirty="0"/>
              <a:t>و البضاعة والأصول </a:t>
            </a:r>
            <a:r>
              <a:rPr lang="ar-SA" dirty="0" smtClean="0"/>
              <a:t>الثابتة</a:t>
            </a:r>
            <a:endParaRPr lang="ar-SA" dirty="0"/>
          </a:p>
          <a:p>
            <a:r>
              <a:rPr lang="ar-SA" dirty="0" smtClean="0"/>
              <a:t>الجرد </a:t>
            </a:r>
            <a:r>
              <a:rPr lang="ar-SA" dirty="0"/>
              <a:t>الفعلي لا يثبت شيئاً سوى وجود الأصول محل الفحص,أما </a:t>
            </a:r>
            <a:r>
              <a:rPr lang="ar-SA" dirty="0" smtClean="0"/>
              <a:t>بالنسبة لملكية </a:t>
            </a:r>
            <a:r>
              <a:rPr lang="ar-SA" dirty="0"/>
              <a:t>الأصول وصحة تقويمها فإنه يستلزم استخدام وسائل أخرى.</a:t>
            </a:r>
          </a:p>
          <a:p>
            <a:r>
              <a:rPr lang="ar-SA" dirty="0" smtClean="0"/>
              <a:t>قيام </a:t>
            </a:r>
            <a:r>
              <a:rPr lang="ar-SA" dirty="0"/>
              <a:t>المراجع بالجرد الفعلي عن طريق المعاينة يتطلب من المراجع </a:t>
            </a:r>
            <a:r>
              <a:rPr lang="ar-SA" dirty="0" smtClean="0"/>
              <a:t>المقدرة على </a:t>
            </a:r>
            <a:r>
              <a:rPr lang="ar-SA" dirty="0"/>
              <a:t>التعرف وتمييز وتحديد طبيعة الشيء المراد فحصه.</a:t>
            </a:r>
          </a:p>
          <a:p>
            <a:pPr lvl="1"/>
            <a:r>
              <a:rPr lang="ar-SA" dirty="0" smtClean="0"/>
              <a:t>إذا </a:t>
            </a:r>
            <a:r>
              <a:rPr lang="ar-SA" dirty="0"/>
              <a:t>كان المراجع غير متخصص في الأصول التي يتم جردها يقوم </a:t>
            </a:r>
            <a:r>
              <a:rPr lang="ar-SA" dirty="0" smtClean="0"/>
              <a:t>المراجع بالاستعانة </a:t>
            </a:r>
            <a:r>
              <a:rPr lang="ar-SA" dirty="0"/>
              <a:t>بالخبراء المتخصصين</a:t>
            </a:r>
          </a:p>
        </p:txBody>
      </p:sp>
    </p:spTree>
    <p:extLst>
      <p:ext uri="{BB962C8B-B14F-4D97-AF65-F5344CB8AC3E}">
        <p14:creationId xmlns:p14="http://schemas.microsoft.com/office/powerpoint/2010/main" val="95469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المراجعة </a:t>
            </a:r>
            <a:r>
              <a:rPr lang="ar-SA" sz="4800" dirty="0">
                <a:effectLst/>
              </a:rPr>
              <a:t>المستندية</a:t>
            </a:r>
            <a:r>
              <a:rPr lang="ar-SA" sz="4800" dirty="0" smtClean="0">
                <a:effectLst/>
              </a:rPr>
              <a:t>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تمثل </a:t>
            </a:r>
            <a:r>
              <a:rPr lang="ar-SA" dirty="0"/>
              <a:t>الأدلة الكتابية المؤيدة للعمليات </a:t>
            </a:r>
            <a:r>
              <a:rPr lang="ar-SA" dirty="0" smtClean="0"/>
              <a:t>والتي تعتبر </a:t>
            </a:r>
            <a:r>
              <a:rPr lang="ar-SA" dirty="0" smtClean="0"/>
              <a:t>أساساً للقيود المحاسبية</a:t>
            </a:r>
          </a:p>
          <a:p>
            <a:r>
              <a:rPr lang="ar-SA" dirty="0" smtClean="0"/>
              <a:t>من </a:t>
            </a:r>
            <a:r>
              <a:rPr lang="ar-SA" dirty="0"/>
              <a:t>أكثر وسائل الإثبات استخداماً لأن المستندات تعتبر من أكثر أنواع أدلة الإثبات انتشار</a:t>
            </a:r>
          </a:p>
          <a:p>
            <a:r>
              <a:rPr lang="ar-SA" dirty="0" smtClean="0"/>
              <a:t>أمثلة </a:t>
            </a:r>
            <a:r>
              <a:rPr lang="ar-SA" dirty="0"/>
              <a:t>الأدلة </a:t>
            </a:r>
            <a:r>
              <a:rPr lang="ar-SA" dirty="0" smtClean="0"/>
              <a:t>المستندية</a:t>
            </a:r>
          </a:p>
          <a:p>
            <a:pPr lvl="1"/>
            <a:r>
              <a:rPr lang="ar-SA" dirty="0"/>
              <a:t>ف</a:t>
            </a:r>
            <a:r>
              <a:rPr lang="ar-SA" dirty="0" smtClean="0"/>
              <a:t>واتير </a:t>
            </a:r>
            <a:r>
              <a:rPr lang="ar-SA" dirty="0"/>
              <a:t>الشراء والبيع,الشيكات,حوافظ </a:t>
            </a:r>
            <a:r>
              <a:rPr lang="ar-SA" dirty="0" smtClean="0"/>
              <a:t>الإيداع بالبنك,إشعارات </a:t>
            </a:r>
            <a:r>
              <a:rPr lang="ar-SA" dirty="0"/>
              <a:t>الخصم والإضافة والعقود وبوالص التأمين وشهادات </a:t>
            </a:r>
            <a:r>
              <a:rPr lang="ar-SA" dirty="0" smtClean="0"/>
              <a:t>الأسهم والمستندات </a:t>
            </a:r>
            <a:r>
              <a:rPr lang="ar-SA" dirty="0"/>
              <a:t>وطلبات وأوامر الشراء وتقارير الاستلام والفحص </a:t>
            </a:r>
            <a:r>
              <a:rPr lang="ar-SA" dirty="0" smtClean="0"/>
              <a:t>بالنسبة للبضاعة </a:t>
            </a:r>
            <a:r>
              <a:rPr lang="ar-SA" dirty="0"/>
              <a:t>الواردة </a:t>
            </a:r>
            <a:endParaRPr lang="ar-SA" dirty="0" smtClean="0"/>
          </a:p>
          <a:p>
            <a:r>
              <a:rPr lang="ar-SA" dirty="0" smtClean="0"/>
              <a:t>الهدف </a:t>
            </a:r>
            <a:r>
              <a:rPr lang="ar-SA" dirty="0"/>
              <a:t>من المراجعة المستندية هو التأكد من عملية التطابق </a:t>
            </a:r>
            <a:r>
              <a:rPr lang="ar-SA" dirty="0" smtClean="0"/>
              <a:t>بين المستندات والعمليات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200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المراجعة </a:t>
            </a:r>
            <a:r>
              <a:rPr lang="ar-SA" sz="4800" dirty="0">
                <a:effectLst/>
              </a:rPr>
              <a:t>المستندية</a:t>
            </a:r>
            <a:r>
              <a:rPr lang="ar-SA" sz="4800" dirty="0" smtClean="0">
                <a:effectLst/>
              </a:rPr>
              <a:t>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منهجية وسيله المراجعة </a:t>
            </a:r>
            <a:r>
              <a:rPr lang="ar-SA" dirty="0"/>
              <a:t>المستندية </a:t>
            </a:r>
            <a:r>
              <a:rPr lang="ar-SA" dirty="0" smtClean="0"/>
              <a:t>: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من أن المستند حقيقي </a:t>
            </a:r>
            <a:r>
              <a:rPr lang="ar-SA" dirty="0" smtClean="0"/>
              <a:t>(غير مزور)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من أن يكون المستند معتمد من </a:t>
            </a:r>
            <a:r>
              <a:rPr lang="ar-SA" dirty="0" smtClean="0"/>
              <a:t>الشخص المسئول ( </a:t>
            </a:r>
            <a:r>
              <a:rPr lang="ar-SA" dirty="0"/>
              <a:t>وجود </a:t>
            </a:r>
            <a:r>
              <a:rPr lang="ar-SA" dirty="0" smtClean="0"/>
              <a:t>توقيعات الموظفين </a:t>
            </a:r>
            <a:r>
              <a:rPr lang="ar-SA" dirty="0"/>
              <a:t>المكلفين بهذا العمل على </a:t>
            </a:r>
            <a:r>
              <a:rPr lang="ar-SA" dirty="0" smtClean="0"/>
              <a:t>المستندات)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من أن المستند خاص بعملية من عمليات المنشأة وليس </a:t>
            </a:r>
            <a:r>
              <a:rPr lang="ar-SA" dirty="0" smtClean="0"/>
              <a:t>مستند شخصي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من أن العملية قد قيدت في الدفاتر وتم ترحليها إلى </a:t>
            </a:r>
            <a:r>
              <a:rPr lang="ar-SA" dirty="0" smtClean="0"/>
              <a:t>الحسابات المختصة </a:t>
            </a:r>
            <a:r>
              <a:rPr lang="ar-SA" dirty="0"/>
              <a:t>بصورة </a:t>
            </a:r>
            <a:r>
              <a:rPr lang="ar-SA" dirty="0" smtClean="0"/>
              <a:t>صحيحة</a:t>
            </a:r>
          </a:p>
          <a:p>
            <a:pPr marL="1005840" lvl="2" indent="-457200"/>
            <a:r>
              <a:rPr lang="ar-SA" dirty="0" smtClean="0"/>
              <a:t>.مثلا : مصروفات </a:t>
            </a:r>
            <a:r>
              <a:rPr lang="ar-SA" dirty="0"/>
              <a:t>الصيانة والتصليحات لا </a:t>
            </a:r>
            <a:r>
              <a:rPr lang="ar-SA" dirty="0" smtClean="0"/>
              <a:t>يجب ترحيلها </a:t>
            </a:r>
            <a:r>
              <a:rPr lang="ar-SA" dirty="0"/>
              <a:t>إلى حسابات الأصول </a:t>
            </a:r>
            <a:r>
              <a:rPr lang="ar-SA" dirty="0" smtClean="0"/>
              <a:t>الثابتة</a:t>
            </a:r>
          </a:p>
          <a:p>
            <a:pPr marL="788670" lvl="1" indent="-514350">
              <a:buFont typeface="+mj-lt"/>
              <a:buAutoNum type="arabicPeriod"/>
            </a:pPr>
            <a:r>
              <a:rPr lang="ar-SA" dirty="0" smtClean="0"/>
              <a:t>فحص جميع </a:t>
            </a:r>
            <a:r>
              <a:rPr lang="ar-SA" dirty="0"/>
              <a:t>المستندات الفرعية المتعلقة </a:t>
            </a:r>
            <a:r>
              <a:rPr lang="ar-SA" dirty="0" smtClean="0"/>
              <a:t>بالعملية </a:t>
            </a:r>
            <a:endParaRPr lang="ar-SA" dirty="0"/>
          </a:p>
          <a:p>
            <a:pPr lvl="2"/>
            <a:r>
              <a:rPr lang="ar-SA" dirty="0"/>
              <a:t>مثل: المستند </a:t>
            </a:r>
            <a:r>
              <a:rPr lang="ar-SA" dirty="0" smtClean="0"/>
              <a:t>الأصلي(فاتورة الشراء),المستندات </a:t>
            </a:r>
            <a:r>
              <a:rPr lang="ar-SA" dirty="0"/>
              <a:t>الفرعية </a:t>
            </a:r>
            <a:r>
              <a:rPr lang="ar-SA" dirty="0" smtClean="0"/>
              <a:t>المرتبطة بها هي محضر </a:t>
            </a:r>
            <a:r>
              <a:rPr lang="ar-SA" dirty="0"/>
              <a:t>الفحص والاستلام,طلب الشراء,إذن الإضافة </a:t>
            </a:r>
            <a:r>
              <a:rPr lang="ar-SA" dirty="0" smtClean="0"/>
              <a:t>للمخازن,إذن الصرف </a:t>
            </a:r>
            <a:r>
              <a:rPr lang="ar-SA" dirty="0"/>
              <a:t>والاستخدام من </a:t>
            </a:r>
            <a:r>
              <a:rPr lang="ar-SA" dirty="0" smtClean="0"/>
              <a:t>المخازن </a:t>
            </a:r>
          </a:p>
          <a:p>
            <a:pPr lvl="2"/>
            <a:r>
              <a:rPr lang="ar-SA" dirty="0" smtClean="0"/>
              <a:t>يمكن </a:t>
            </a:r>
            <a:r>
              <a:rPr lang="ar-SA" dirty="0"/>
              <a:t>أن يقوم المراجع بفحص صور المستندات التي لا يوجد </a:t>
            </a:r>
            <a:r>
              <a:rPr lang="ar-SA" dirty="0" smtClean="0"/>
              <a:t>لها مستندات أصلية مثل </a:t>
            </a:r>
            <a:r>
              <a:rPr lang="ar-SA" dirty="0"/>
              <a:t>صور فاتورة </a:t>
            </a:r>
            <a:r>
              <a:rPr lang="ar-SA" dirty="0" smtClean="0"/>
              <a:t>البيع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وفي هذه الحالة لا </a:t>
            </a:r>
            <a:r>
              <a:rPr lang="ar-SA" dirty="0" smtClean="0"/>
              <a:t>يكتفي المراجع </a:t>
            </a:r>
            <a:r>
              <a:rPr lang="ar-SA" dirty="0"/>
              <a:t>بفحص هذه الصور إنما لابد من القيام بإجراءات إضافية</a:t>
            </a:r>
          </a:p>
        </p:txBody>
      </p:sp>
    </p:spTree>
    <p:extLst>
      <p:ext uri="{BB962C8B-B14F-4D97-AF65-F5344CB8AC3E}">
        <p14:creationId xmlns:p14="http://schemas.microsoft.com/office/powerpoint/2010/main" val="259004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نظام </a:t>
            </a:r>
            <a:r>
              <a:rPr lang="ar-SA" sz="4800" dirty="0" smtClean="0">
                <a:effectLst/>
              </a:rPr>
              <a:t>المصادقات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نظام </a:t>
            </a:r>
            <a:r>
              <a:rPr lang="ar-SA" dirty="0" smtClean="0"/>
              <a:t>المصادقات هو طلب بيان </a:t>
            </a:r>
            <a:r>
              <a:rPr lang="ar-SA" dirty="0"/>
              <a:t>أو إقرار مكتوب من شخص </a:t>
            </a:r>
            <a:r>
              <a:rPr lang="ar-SA" dirty="0" smtClean="0"/>
              <a:t>خارج المنشأة </a:t>
            </a:r>
            <a:r>
              <a:rPr lang="ar-SA" dirty="0"/>
              <a:t>بصحة أو عدم صحة رصيد أو بيان </a:t>
            </a:r>
            <a:r>
              <a:rPr lang="ar-SA" dirty="0" smtClean="0"/>
              <a:t>معين</a:t>
            </a:r>
          </a:p>
          <a:p>
            <a:r>
              <a:rPr lang="ar-SA" dirty="0" smtClean="0"/>
              <a:t> من </a:t>
            </a:r>
            <a:r>
              <a:rPr lang="ar-SA" dirty="0"/>
              <a:t>أقوى وأنجح وسائل الحصول على أدلة الإثبات إذا </a:t>
            </a:r>
            <a:r>
              <a:rPr lang="ar-SA" dirty="0" smtClean="0"/>
              <a:t>أُتبعت </a:t>
            </a:r>
            <a:r>
              <a:rPr lang="ar-SA" dirty="0" smtClean="0"/>
              <a:t>فيها إجراءات </a:t>
            </a:r>
            <a:r>
              <a:rPr lang="ar-SA" dirty="0"/>
              <a:t>رقابية </a:t>
            </a:r>
            <a:r>
              <a:rPr lang="ar-SA" dirty="0" smtClean="0"/>
              <a:t>سليمة</a:t>
            </a:r>
            <a:endParaRPr lang="ar-SA" dirty="0"/>
          </a:p>
          <a:p>
            <a:r>
              <a:rPr lang="ar-SA" dirty="0" smtClean="0"/>
              <a:t>تستخدم للتأكد </a:t>
            </a:r>
            <a:r>
              <a:rPr lang="ar-SA" dirty="0"/>
              <a:t>من صحة رصيد </a:t>
            </a:r>
            <a:r>
              <a:rPr lang="ar-SA" dirty="0" smtClean="0"/>
              <a:t>المدينين وصحة </a:t>
            </a:r>
            <a:r>
              <a:rPr lang="ar-SA" dirty="0"/>
              <a:t>رصيد </a:t>
            </a:r>
            <a:r>
              <a:rPr lang="ar-SA" dirty="0" smtClean="0"/>
              <a:t>الدائنين و </a:t>
            </a:r>
            <a:r>
              <a:rPr lang="ar-SA" dirty="0"/>
              <a:t>أرصدة </a:t>
            </a:r>
            <a:r>
              <a:rPr lang="ar-SA" dirty="0" smtClean="0"/>
              <a:t>البنوك</a:t>
            </a:r>
            <a:endParaRPr lang="ar-SA" dirty="0"/>
          </a:p>
          <a:p>
            <a:r>
              <a:rPr lang="ar-SA" dirty="0"/>
              <a:t> طلب المصادقة الذي يرسل إلى الغير يجب أن يكون من جانب المنشأة نفسها</a:t>
            </a:r>
          </a:p>
          <a:p>
            <a:pPr lvl="1"/>
            <a:r>
              <a:rPr lang="ar-SA" dirty="0" smtClean="0"/>
              <a:t>المراجع </a:t>
            </a:r>
            <a:r>
              <a:rPr lang="ar-SA" dirty="0"/>
              <a:t>لا يستطيع أن يطلب بنفسه مباشرة من الغير مصادقات </a:t>
            </a:r>
            <a:r>
              <a:rPr lang="ar-SA" dirty="0" smtClean="0"/>
              <a:t>بصحة أرصدة </a:t>
            </a:r>
            <a:r>
              <a:rPr lang="ar-SA" dirty="0"/>
              <a:t>حساباتهم مع المنشأة لأنه لا توجد علاقة مباشرة بينهم </a:t>
            </a:r>
            <a:r>
              <a:rPr lang="ar-SA" dirty="0" smtClean="0"/>
              <a:t>وبين المراجع </a:t>
            </a:r>
            <a:r>
              <a:rPr lang="ar-SA" dirty="0"/>
              <a:t>وقد يرفض الكثير منهم الرد على </a:t>
            </a:r>
            <a:r>
              <a:rPr lang="ar-SA" dirty="0" smtClean="0"/>
              <a:t>خطاباته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2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756320"/>
          </a:xfrm>
        </p:spPr>
        <p:txBody>
          <a:bodyPr/>
          <a:lstStyle/>
          <a:p>
            <a:r>
              <a:rPr lang="ar-SA" sz="4800" dirty="0"/>
              <a:t>وسائل الحصول على أدلة الإثبات </a:t>
            </a:r>
            <a:r>
              <a:rPr lang="ar-SA" sz="4800" dirty="0" smtClean="0"/>
              <a:t>نظام </a:t>
            </a:r>
            <a:r>
              <a:rPr lang="ar-SA" sz="4800" dirty="0"/>
              <a:t>المصادقات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8160"/>
          </a:xfrm>
        </p:spPr>
        <p:txBody>
          <a:bodyPr>
            <a:normAutofit/>
          </a:bodyPr>
          <a:lstStyle/>
          <a:p>
            <a:r>
              <a:rPr lang="ar-SA" dirty="0" smtClean="0"/>
              <a:t>الإجراءات </a:t>
            </a:r>
            <a:r>
              <a:rPr lang="ar-SA" dirty="0"/>
              <a:t>الرقابية السليمة التي يجب اتباعها في نظام </a:t>
            </a:r>
            <a:r>
              <a:rPr lang="ar-SA" dirty="0" smtClean="0"/>
              <a:t>المصادقات</a:t>
            </a:r>
          </a:p>
          <a:p>
            <a:pPr marL="914400" lvl="1" indent="-514350">
              <a:buFont typeface="+mj-lt"/>
              <a:buAutoNum type="arabicPeriod"/>
            </a:pPr>
            <a:r>
              <a:rPr lang="ar-SA" sz="1800" dirty="0" smtClean="0"/>
              <a:t>إعداد </a:t>
            </a:r>
            <a:r>
              <a:rPr lang="ar-SA" sz="1800" dirty="0"/>
              <a:t>خطابات </a:t>
            </a:r>
            <a:r>
              <a:rPr lang="ar-SA" sz="1800" dirty="0" smtClean="0"/>
              <a:t>المصادقات </a:t>
            </a:r>
            <a:r>
              <a:rPr lang="ar-SA" sz="1800" dirty="0" smtClean="0"/>
              <a:t>من قبل </a:t>
            </a:r>
            <a:r>
              <a:rPr lang="ar-SA" sz="1800" dirty="0" smtClean="0"/>
              <a:t>موظفي </a:t>
            </a:r>
            <a:r>
              <a:rPr lang="ar-SA" sz="1800" dirty="0"/>
              <a:t>المشروع ثم </a:t>
            </a:r>
            <a:r>
              <a:rPr lang="ar-SA" sz="1800" dirty="0" smtClean="0"/>
              <a:t>يقوم </a:t>
            </a:r>
            <a:r>
              <a:rPr lang="ar-SA" sz="1800" dirty="0"/>
              <a:t>المراجع </a:t>
            </a:r>
            <a:r>
              <a:rPr lang="ar-SA" sz="1800" dirty="0" smtClean="0"/>
              <a:t>بمراجعة </a:t>
            </a:r>
            <a:r>
              <a:rPr lang="ar-SA" sz="1800" dirty="0" smtClean="0"/>
              <a:t>البيانات </a:t>
            </a:r>
            <a:r>
              <a:rPr lang="ar-SA" sz="1800" dirty="0"/>
              <a:t>الواردة </a:t>
            </a:r>
            <a:r>
              <a:rPr lang="ar-SA" sz="1800" dirty="0" smtClean="0"/>
              <a:t>فيها مثل اسم </a:t>
            </a:r>
            <a:r>
              <a:rPr lang="ar-SA" sz="1800" dirty="0"/>
              <a:t>العميل أو المورد </a:t>
            </a:r>
            <a:r>
              <a:rPr lang="ar-SA" sz="1800" dirty="0" smtClean="0"/>
              <a:t>وعنوانه ورصيد </a:t>
            </a:r>
            <a:r>
              <a:rPr lang="ar-SA" sz="1800" dirty="0"/>
              <a:t>حسابه مع دفاتر </a:t>
            </a:r>
            <a:r>
              <a:rPr lang="ar-SA" sz="1800" dirty="0" smtClean="0"/>
              <a:t>الشركة</a:t>
            </a:r>
            <a:endParaRPr lang="ar-SA" sz="1800" dirty="0"/>
          </a:p>
          <a:p>
            <a:pPr marL="914400" lvl="1" indent="-514350">
              <a:buFont typeface="+mj-lt"/>
              <a:buAutoNum type="arabicPeriod"/>
            </a:pPr>
            <a:r>
              <a:rPr lang="ar-SA" sz="1800" dirty="0" smtClean="0"/>
              <a:t> </a:t>
            </a:r>
            <a:r>
              <a:rPr lang="ar-SA" sz="1800" dirty="0" smtClean="0"/>
              <a:t>وضع </a:t>
            </a:r>
            <a:r>
              <a:rPr lang="ar-SA" sz="1800" dirty="0"/>
              <a:t>طلبات المصادقة في </a:t>
            </a:r>
            <a:r>
              <a:rPr lang="ar-SA" sz="1800" dirty="0" smtClean="0"/>
              <a:t>أظرف  </a:t>
            </a:r>
            <a:r>
              <a:rPr lang="ar-SA" sz="1800" dirty="0"/>
              <a:t>بواسطة المراجع نفسه ويتولى </a:t>
            </a:r>
            <a:r>
              <a:rPr lang="ar-SA" sz="1800" dirty="0" smtClean="0"/>
              <a:t>بنفسه </a:t>
            </a:r>
            <a:r>
              <a:rPr lang="ar-SA" sz="1800" dirty="0" smtClean="0"/>
              <a:t>إرسالها بواسطة البريد</a:t>
            </a:r>
            <a:endParaRPr lang="ar-SA" sz="1800" dirty="0"/>
          </a:p>
          <a:p>
            <a:pPr marL="914400" lvl="1" indent="-514350">
              <a:buFont typeface="+mj-lt"/>
              <a:buAutoNum type="arabicPeriod"/>
            </a:pPr>
            <a:r>
              <a:rPr lang="ar-SA" sz="1800" dirty="0" smtClean="0"/>
              <a:t>كتابة عنوان </a:t>
            </a:r>
            <a:r>
              <a:rPr lang="ar-SA" sz="1800" dirty="0"/>
              <a:t>مكتب </a:t>
            </a:r>
            <a:r>
              <a:rPr lang="ar-SA" sz="1800" dirty="0" smtClean="0"/>
              <a:t>المراجع على </a:t>
            </a:r>
            <a:r>
              <a:rPr lang="ar-SA" sz="1800" dirty="0"/>
              <a:t>الظروف </a:t>
            </a:r>
            <a:endParaRPr lang="ar-SA" sz="1800" dirty="0" smtClean="0"/>
          </a:p>
          <a:p>
            <a:pPr lvl="2"/>
            <a:r>
              <a:rPr lang="ar-SA" sz="1800" dirty="0" smtClean="0"/>
              <a:t> </a:t>
            </a:r>
            <a:r>
              <a:rPr lang="ar-SA" dirty="0" smtClean="0"/>
              <a:t>في حالة عدم استلام الخطاب تعاد </a:t>
            </a:r>
            <a:r>
              <a:rPr lang="ar-SA" dirty="0"/>
              <a:t>الرسالة إلى مكتب المراجع </a:t>
            </a:r>
            <a:r>
              <a:rPr lang="ar-SA" dirty="0" smtClean="0"/>
              <a:t>مما يتيح له معرفه </a:t>
            </a:r>
            <a:r>
              <a:rPr lang="ar-SA" dirty="0"/>
              <a:t>أسباب عدم تسليم </a:t>
            </a:r>
            <a:r>
              <a:rPr lang="ar-SA" dirty="0" smtClean="0"/>
              <a:t>الخطاب</a:t>
            </a:r>
          </a:p>
          <a:p>
            <a:pPr lvl="2"/>
            <a:r>
              <a:rPr lang="ar-SA" dirty="0" smtClean="0"/>
              <a:t>المراجع </a:t>
            </a:r>
            <a:r>
              <a:rPr lang="ar-SA" dirty="0"/>
              <a:t>لا يستطيع أن يعلم </a:t>
            </a:r>
            <a:r>
              <a:rPr lang="ar-SA" dirty="0" smtClean="0"/>
              <a:t>ما اذا سلمت الرساله إلى صاحبها اوأعيدت </a:t>
            </a:r>
            <a:r>
              <a:rPr lang="ar-SA" dirty="0"/>
              <a:t>إلى </a:t>
            </a:r>
            <a:r>
              <a:rPr lang="ar-SA" dirty="0" smtClean="0"/>
              <a:t>الشركة </a:t>
            </a:r>
            <a:r>
              <a:rPr lang="ar-SA" dirty="0"/>
              <a:t>إذا ذُكر عنوان الشركة على الرسالة </a:t>
            </a:r>
            <a:endParaRPr lang="ar-SA" dirty="0" smtClean="0"/>
          </a:p>
          <a:p>
            <a:pPr marL="1520190" lvl="3" indent="-514350"/>
            <a:r>
              <a:rPr lang="ar-SA" sz="1400" dirty="0" smtClean="0"/>
              <a:t>قد تعاد </a:t>
            </a:r>
            <a:r>
              <a:rPr lang="ar-SA" sz="1400" dirty="0"/>
              <a:t>المصادقات المرسلة </a:t>
            </a:r>
            <a:r>
              <a:rPr lang="ar-SA" sz="1400" dirty="0" smtClean="0"/>
              <a:t>إلى عملاء </a:t>
            </a:r>
            <a:r>
              <a:rPr lang="ar-SA" sz="1400" dirty="0"/>
              <a:t>وهميين إلى الشركة ويخفي موظفو الشركة هذه الخطابات </a:t>
            </a:r>
            <a:r>
              <a:rPr lang="ar-SA" sz="1400" dirty="0" smtClean="0"/>
              <a:t>المردودة عن المراجع 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417448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56320"/>
          </a:xfrm>
        </p:spPr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نظام </a:t>
            </a:r>
            <a:r>
              <a:rPr lang="ar-SA" sz="4800" dirty="0">
                <a:effectLst/>
              </a:rPr>
              <a:t>المصادقات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12136"/>
          </a:xfrm>
        </p:spPr>
        <p:txBody>
          <a:bodyPr>
            <a:normAutofit/>
          </a:bodyPr>
          <a:lstStyle/>
          <a:p>
            <a:r>
              <a:rPr lang="ar-SA" dirty="0" smtClean="0"/>
              <a:t>تابع : الإجراءات </a:t>
            </a:r>
            <a:r>
              <a:rPr lang="ar-SA" dirty="0"/>
              <a:t>الرقابية السليمة </a:t>
            </a:r>
            <a:endParaRPr lang="ar-SA" dirty="0" smtClean="0"/>
          </a:p>
          <a:p>
            <a:pPr marL="731520" lvl="1" indent="-457200">
              <a:buFont typeface="+mj-lt"/>
              <a:buAutoNum type="arabicPeriod" startAt="4"/>
            </a:pPr>
            <a:r>
              <a:rPr lang="ar-SA" dirty="0" smtClean="0"/>
              <a:t>ارفاق مظروف مطبوع عليه اسم المراجع </a:t>
            </a:r>
            <a:r>
              <a:rPr lang="ar-SA" dirty="0"/>
              <a:t>وعنوانه مع المصادقة وملصق </a:t>
            </a:r>
            <a:r>
              <a:rPr lang="ar-SA" dirty="0" smtClean="0"/>
              <a:t>عليه طابع بريد لاستعماله بواسطة العميل للرد على المصادقة</a:t>
            </a:r>
          </a:p>
          <a:p>
            <a:pPr marL="1005840" lvl="2" indent="-457200"/>
            <a:r>
              <a:rPr lang="ar-SA" dirty="0" smtClean="0"/>
              <a:t>الغرض </a:t>
            </a:r>
            <a:r>
              <a:rPr lang="ar-SA" dirty="0" smtClean="0"/>
              <a:t>هو التأكد أن </a:t>
            </a:r>
            <a:r>
              <a:rPr lang="ar-SA" dirty="0"/>
              <a:t>الردود على المصادقات </a:t>
            </a:r>
            <a:r>
              <a:rPr lang="ar-SA" dirty="0" smtClean="0"/>
              <a:t>يتم إرسالها </a:t>
            </a:r>
            <a:r>
              <a:rPr lang="ar-SA" dirty="0"/>
              <a:t>مباشرة إلى مكتب المراجع والحيلولة دون وقوع هذه الردود </a:t>
            </a:r>
            <a:r>
              <a:rPr lang="ar-SA" dirty="0" smtClean="0"/>
              <a:t>في أيدي </a:t>
            </a:r>
            <a:r>
              <a:rPr lang="ar-SA" dirty="0"/>
              <a:t>موظفي </a:t>
            </a:r>
            <a:r>
              <a:rPr lang="ar-SA" dirty="0" smtClean="0"/>
              <a:t>الشركة</a:t>
            </a:r>
            <a:endParaRPr lang="ar-SA" dirty="0"/>
          </a:p>
          <a:p>
            <a:pPr marL="731520" lvl="1" indent="-457200">
              <a:buFont typeface="+mj-lt"/>
              <a:buAutoNum type="arabicPeriod" startAt="4"/>
            </a:pPr>
            <a:r>
              <a:rPr lang="ar-SA" dirty="0" smtClean="0"/>
              <a:t>عدم </a:t>
            </a:r>
            <a:r>
              <a:rPr lang="ar-SA" dirty="0"/>
              <a:t>تطبيق هذه الإجراءات بدقة وعناية يتيح لإدارة المشروع </a:t>
            </a:r>
            <a:r>
              <a:rPr lang="ar-SA" dirty="0" smtClean="0"/>
              <a:t>وموظفيه تغيير </a:t>
            </a:r>
            <a:r>
              <a:rPr lang="ar-SA" dirty="0"/>
              <a:t>الأرقام الواردة في خطابات المصادقة قبل إرسالها أو عدم </a:t>
            </a:r>
            <a:r>
              <a:rPr lang="ar-SA" dirty="0" smtClean="0"/>
              <a:t>إرسالها أو </a:t>
            </a:r>
            <a:r>
              <a:rPr lang="ar-SA" dirty="0"/>
              <a:t>إرسالها على عناوين خاطئة </a:t>
            </a:r>
            <a:r>
              <a:rPr lang="ar-SA" dirty="0" smtClean="0"/>
              <a:t>أو القيام بالتلاعب بالردود عند تلقيها </a:t>
            </a:r>
          </a:p>
          <a:p>
            <a:r>
              <a:rPr lang="ar-SA" sz="2000" dirty="0" smtClean="0"/>
              <a:t>وجود </a:t>
            </a:r>
            <a:r>
              <a:rPr lang="ar-SA" sz="2000" dirty="0" smtClean="0"/>
              <a:t>احتمال بالتلاعب </a:t>
            </a:r>
            <a:r>
              <a:rPr lang="ar-SA" sz="2000" dirty="0" smtClean="0"/>
              <a:t>يفقد </a:t>
            </a:r>
            <a:r>
              <a:rPr lang="ar-SA" sz="2000" dirty="0" smtClean="0"/>
              <a:t>المصادقات </a:t>
            </a:r>
            <a:r>
              <a:rPr lang="ar-SA" sz="2000" dirty="0" smtClean="0"/>
              <a:t>حجيتها </a:t>
            </a:r>
            <a:r>
              <a:rPr lang="ar-SA" sz="2000" dirty="0" smtClean="0"/>
              <a:t>كأدلة إثبات </a:t>
            </a:r>
            <a:r>
              <a:rPr lang="ar-SA" sz="2000" dirty="0" smtClean="0"/>
              <a:t>معتمدة .</a:t>
            </a:r>
            <a:endParaRPr lang="ar-SA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8464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56320"/>
          </a:xfrm>
        </p:spPr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نظام </a:t>
            </a:r>
            <a:r>
              <a:rPr lang="ar-SA" sz="4800" dirty="0">
                <a:effectLst/>
              </a:rPr>
              <a:t>المصادقات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40128"/>
          </a:xfrm>
        </p:spPr>
        <p:txBody>
          <a:bodyPr>
            <a:normAutofit/>
          </a:bodyPr>
          <a:lstStyle/>
          <a:p>
            <a:r>
              <a:rPr lang="ar-SA" b="1" dirty="0"/>
              <a:t>أنواع المصادقات:</a:t>
            </a:r>
          </a:p>
          <a:p>
            <a:pPr marL="788670" lvl="1" indent="-514350">
              <a:buFont typeface="+mj-lt"/>
              <a:buAutoNum type="arabicPeriod"/>
            </a:pPr>
            <a:r>
              <a:rPr lang="ar-SA" b="1" dirty="0" smtClean="0"/>
              <a:t>إيجابية</a:t>
            </a:r>
            <a:endParaRPr lang="ar-SA" b="1" dirty="0"/>
          </a:p>
          <a:p>
            <a:pPr lvl="2"/>
            <a:r>
              <a:rPr lang="ar-SA" dirty="0" smtClean="0"/>
              <a:t>يتلقى </a:t>
            </a:r>
            <a:r>
              <a:rPr lang="ar-SA" dirty="0"/>
              <a:t>العميل أو المورد خطاباً من المنشأة تذكر </a:t>
            </a:r>
            <a:r>
              <a:rPr lang="ar-SA" dirty="0" smtClean="0"/>
              <a:t>فيه رصيد </a:t>
            </a:r>
            <a:r>
              <a:rPr lang="ar-SA" dirty="0"/>
              <a:t>حسابه وتطلب منه الرد كتابة على عنوان المراجع بالمصادقة </a:t>
            </a:r>
            <a:r>
              <a:rPr lang="ar-SA" dirty="0" smtClean="0"/>
              <a:t>على صحة </a:t>
            </a:r>
            <a:r>
              <a:rPr lang="ar-SA" dirty="0"/>
              <a:t>هذا الرصيد أو عدم صحته </a:t>
            </a:r>
            <a:endParaRPr lang="ar-SA" dirty="0" smtClean="0"/>
          </a:p>
          <a:p>
            <a:pPr lvl="2"/>
            <a:r>
              <a:rPr lang="ar-SA" dirty="0" smtClean="0"/>
              <a:t>في </a:t>
            </a:r>
            <a:r>
              <a:rPr lang="ar-SA" dirty="0"/>
              <a:t>حالة عدم صحة الرصيد يطلب </a:t>
            </a:r>
            <a:r>
              <a:rPr lang="ar-SA" dirty="0" smtClean="0"/>
              <a:t>من العميل </a:t>
            </a:r>
            <a:r>
              <a:rPr lang="ar-SA" dirty="0"/>
              <a:t>ذكر الأسباب في </a:t>
            </a:r>
            <a:r>
              <a:rPr lang="ar-SA" dirty="0" smtClean="0"/>
              <a:t>رده</a:t>
            </a:r>
            <a:endParaRPr lang="ar-SA" dirty="0"/>
          </a:p>
          <a:p>
            <a:pPr marL="788670" lvl="1" indent="-514350">
              <a:buFont typeface="+mj-lt"/>
              <a:buAutoNum type="arabicPeriod" startAt="2"/>
            </a:pPr>
            <a:r>
              <a:rPr lang="ar-SA" b="1" dirty="0" smtClean="0"/>
              <a:t>سلبية</a:t>
            </a:r>
            <a:endParaRPr lang="ar-SA" b="1" dirty="0"/>
          </a:p>
          <a:p>
            <a:pPr lvl="2"/>
            <a:r>
              <a:rPr lang="ar-SA" dirty="0"/>
              <a:t>يخطر العميل برصيد حسابه ويطلب منه الرد كتابة على عنوان المراجع في </a:t>
            </a:r>
            <a:r>
              <a:rPr lang="ar-SA" dirty="0" smtClean="0"/>
              <a:t>حالة عدم </a:t>
            </a:r>
            <a:r>
              <a:rPr lang="ar-SA" dirty="0"/>
              <a:t>صحة الرصيد </a:t>
            </a:r>
            <a:r>
              <a:rPr lang="ar-SA" dirty="0" smtClean="0"/>
              <a:t>فقط مع </a:t>
            </a:r>
            <a:r>
              <a:rPr lang="ar-SA" dirty="0"/>
              <a:t>ذكر الأسباب التي تدعوه إلى عدم الموافقة </a:t>
            </a:r>
            <a:r>
              <a:rPr lang="ar-SA" dirty="0" smtClean="0"/>
              <a:t>على صحة الرصيد</a:t>
            </a:r>
            <a:endParaRPr lang="ar-SA" dirty="0"/>
          </a:p>
          <a:p>
            <a:pPr marL="788670" lvl="1" indent="-514350">
              <a:buFont typeface="+mj-lt"/>
              <a:buAutoNum type="arabicPeriod" startAt="3"/>
            </a:pPr>
            <a:r>
              <a:rPr lang="ar-SA" b="1" dirty="0" smtClean="0"/>
              <a:t>بدون </a:t>
            </a:r>
            <a:r>
              <a:rPr lang="ar-SA" b="1" dirty="0"/>
              <a:t>رصيد </a:t>
            </a:r>
            <a:r>
              <a:rPr lang="ar-SA" b="1" dirty="0" smtClean="0"/>
              <a:t>(المصادقات العمياء)</a:t>
            </a:r>
          </a:p>
          <a:p>
            <a:pPr marL="1062990" lvl="2" indent="-514350"/>
            <a:r>
              <a:rPr lang="ar-SA" dirty="0" smtClean="0"/>
              <a:t>تعني </a:t>
            </a:r>
            <a:r>
              <a:rPr lang="ar-SA" dirty="0"/>
              <a:t>عدم وجود رصيد في هذه المصادقات ويطلب من العميل أو المورد </a:t>
            </a:r>
            <a:r>
              <a:rPr lang="ar-SA" dirty="0" smtClean="0"/>
              <a:t>كتابة الرصيد بنفسه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94906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56320"/>
          </a:xfrm>
        </p:spPr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نظام </a:t>
            </a:r>
            <a:r>
              <a:rPr lang="ar-SA" sz="4800" dirty="0">
                <a:effectLst/>
              </a:rPr>
              <a:t>المصادقات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024104"/>
          </a:xfrm>
        </p:spPr>
        <p:txBody>
          <a:bodyPr>
            <a:normAutofit/>
          </a:bodyPr>
          <a:lstStyle/>
          <a:p>
            <a:r>
              <a:rPr lang="ar-SA" b="1" dirty="0"/>
              <a:t>العيب الأساسي للمصادقات السلبية </a:t>
            </a:r>
            <a:r>
              <a:rPr lang="ar-SA" dirty="0"/>
              <a:t>أن المراجع لا يستطيع أن يجزم </a:t>
            </a:r>
            <a:r>
              <a:rPr lang="ar-SA" dirty="0" smtClean="0"/>
              <a:t>في حالة </a:t>
            </a:r>
            <a:r>
              <a:rPr lang="ar-SA" dirty="0"/>
              <a:t>عدم الرد على المصادقة </a:t>
            </a:r>
            <a:r>
              <a:rPr lang="ar-SA" dirty="0" smtClean="0"/>
              <a:t>إذا </a:t>
            </a:r>
            <a:r>
              <a:rPr lang="ar-SA" dirty="0"/>
              <a:t>كان </a:t>
            </a:r>
            <a:r>
              <a:rPr lang="ar-SA" dirty="0" smtClean="0"/>
              <a:t>السبب صحة </a:t>
            </a:r>
            <a:r>
              <a:rPr lang="ar-SA" dirty="0"/>
              <a:t>الرصيد </a:t>
            </a:r>
            <a:r>
              <a:rPr lang="ar-SA" dirty="0" smtClean="0"/>
              <a:t>أو إهمال </a:t>
            </a:r>
            <a:r>
              <a:rPr lang="ar-SA" dirty="0"/>
              <a:t>العميل </a:t>
            </a:r>
            <a:r>
              <a:rPr lang="ar-SA" dirty="0" smtClean="0"/>
              <a:t>أو عدم استلامه </a:t>
            </a:r>
            <a:r>
              <a:rPr lang="ar-SA" dirty="0"/>
              <a:t>للمصادقة من </a:t>
            </a:r>
            <a:r>
              <a:rPr lang="ar-SA" dirty="0" smtClean="0"/>
              <a:t>الأساس</a:t>
            </a:r>
            <a:endParaRPr lang="ar-SA" dirty="0"/>
          </a:p>
          <a:p>
            <a:r>
              <a:rPr lang="ar-SA" b="1" dirty="0" smtClean="0"/>
              <a:t>يفضل </a:t>
            </a:r>
            <a:r>
              <a:rPr lang="ar-SA" b="1" dirty="0"/>
              <a:t>استخدام المصادقات بدون رصيد </a:t>
            </a:r>
            <a:r>
              <a:rPr lang="ar-SA" dirty="0"/>
              <a:t>في التحقق من صحة </a:t>
            </a:r>
            <a:r>
              <a:rPr lang="ar-SA" dirty="0" smtClean="0"/>
              <a:t>أرصدة الدائنين </a:t>
            </a:r>
            <a:r>
              <a:rPr lang="ar-SA" dirty="0"/>
              <a:t>لأنهم أحرص على إثبات الدين الذي على </a:t>
            </a:r>
            <a:r>
              <a:rPr lang="ar-SA" dirty="0" smtClean="0"/>
              <a:t>الشركة</a:t>
            </a:r>
          </a:p>
          <a:p>
            <a:pPr lvl="1"/>
            <a:r>
              <a:rPr lang="ar-SA" dirty="0" smtClean="0"/>
              <a:t>إذا </a:t>
            </a:r>
            <a:r>
              <a:rPr lang="ar-SA" dirty="0"/>
              <a:t>كان نظام الرقابة الداخلية للشركة </a:t>
            </a:r>
            <a:r>
              <a:rPr lang="ar-SA" dirty="0" smtClean="0"/>
              <a:t>قوي </a:t>
            </a:r>
            <a:r>
              <a:rPr lang="ar-SA" dirty="0"/>
              <a:t>يفضل في هذه الحالة </a:t>
            </a:r>
            <a:r>
              <a:rPr lang="ar-SA" dirty="0" smtClean="0"/>
              <a:t>استخدام </a:t>
            </a:r>
            <a:r>
              <a:rPr lang="ar-SA" b="1" dirty="0" smtClean="0"/>
              <a:t>أسلوب </a:t>
            </a:r>
            <a:r>
              <a:rPr lang="ar-SA" b="1" dirty="0"/>
              <a:t>المصادقات </a:t>
            </a:r>
            <a:r>
              <a:rPr lang="ar-SA" b="1" dirty="0" smtClean="0"/>
              <a:t>السلبية</a:t>
            </a:r>
            <a:endParaRPr lang="ar-SA" dirty="0"/>
          </a:p>
          <a:p>
            <a:pPr lvl="1"/>
            <a:r>
              <a:rPr lang="ar-SA" dirty="0" smtClean="0"/>
              <a:t>إذا </a:t>
            </a:r>
            <a:r>
              <a:rPr lang="ar-SA" dirty="0"/>
              <a:t>كان نظام الرقابة الداخلية للشركة ضعيف. يفضل في هذه </a:t>
            </a:r>
            <a:r>
              <a:rPr lang="ar-SA" dirty="0" smtClean="0"/>
              <a:t>الحالة استخدام </a:t>
            </a:r>
            <a:r>
              <a:rPr lang="ar-SA" b="1" dirty="0"/>
              <a:t>أسلوب المصادقات الإيجابية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28428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أدلة الاثبات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لإبداء الرأي في عدالة القوائم المالية يقوم المراجع بجمع الأدلة التي يطلق عليها (أدلة الإثبات) </a:t>
            </a:r>
          </a:p>
          <a:p>
            <a:r>
              <a:rPr lang="ar-SA" b="1" dirty="0" smtClean="0"/>
              <a:t>أدلة </a:t>
            </a:r>
            <a:r>
              <a:rPr lang="ar-SA" b="1" dirty="0"/>
              <a:t>الإثبات </a:t>
            </a:r>
            <a:r>
              <a:rPr lang="ar-SA" dirty="0" smtClean="0"/>
              <a:t>هي </a:t>
            </a:r>
            <a:r>
              <a:rPr lang="ar-SA" dirty="0"/>
              <a:t>عبارة عن </a:t>
            </a:r>
            <a:r>
              <a:rPr lang="ar-SA" dirty="0" smtClean="0"/>
              <a:t>المعلومات </a:t>
            </a:r>
            <a:r>
              <a:rPr lang="ar-SA" dirty="0"/>
              <a:t>التي </a:t>
            </a:r>
            <a:r>
              <a:rPr lang="ar-SA" dirty="0" smtClean="0"/>
              <a:t>يستخدمها المراجع </a:t>
            </a:r>
            <a:r>
              <a:rPr lang="ar-SA" dirty="0"/>
              <a:t>للحكم على مدى صحة البيانات الواردة في القوائم المالية </a:t>
            </a:r>
            <a:r>
              <a:rPr lang="ar-SA" dirty="0" smtClean="0"/>
              <a:t>مما  يمكنه من </a:t>
            </a:r>
            <a:r>
              <a:rPr lang="ar-SA" dirty="0"/>
              <a:t>إبداء الرأي </a:t>
            </a:r>
            <a:r>
              <a:rPr lang="ar-SA" dirty="0" smtClean="0"/>
              <a:t>المناسب فيها</a:t>
            </a:r>
          </a:p>
        </p:txBody>
      </p:sp>
    </p:spTree>
    <p:extLst>
      <p:ext uri="{BB962C8B-B14F-4D97-AF65-F5344CB8AC3E}">
        <p14:creationId xmlns:p14="http://schemas.microsoft.com/office/powerpoint/2010/main" val="47884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56320"/>
          </a:xfrm>
        </p:spPr>
        <p:txBody>
          <a:bodyPr/>
          <a:lstStyle/>
          <a:p>
            <a:r>
              <a:rPr lang="ar-SA" sz="4800" dirty="0">
                <a:effectLst/>
              </a:rPr>
              <a:t>وسائل الحصول على أدلة الإثبات </a:t>
            </a:r>
            <a:r>
              <a:rPr lang="ar-SA" sz="4800" dirty="0" smtClean="0">
                <a:effectLst/>
              </a:rPr>
              <a:t>نظام </a:t>
            </a:r>
            <a:r>
              <a:rPr lang="ar-SA" sz="4800" dirty="0" smtClean="0">
                <a:effectLst/>
              </a:rPr>
              <a:t>الاستفسارات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/>
          </a:bodyPr>
          <a:lstStyle/>
          <a:p>
            <a:r>
              <a:rPr lang="ar-SA" dirty="0" smtClean="0"/>
              <a:t>هي توجيه </a:t>
            </a:r>
            <a:r>
              <a:rPr lang="ar-SA" dirty="0"/>
              <a:t>مجموعة من الأسئلة لمجموعة من الأفراد للحصول </a:t>
            </a:r>
            <a:r>
              <a:rPr lang="ar-SA" dirty="0" smtClean="0"/>
              <a:t>على إجابات </a:t>
            </a:r>
            <a:r>
              <a:rPr lang="ar-SA" dirty="0"/>
              <a:t>مرضية عن هذه الأسئلة</a:t>
            </a:r>
            <a:r>
              <a:rPr lang="ar-SA" dirty="0" smtClean="0"/>
              <a:t>.</a:t>
            </a:r>
          </a:p>
          <a:p>
            <a:pPr lvl="1"/>
            <a:r>
              <a:rPr lang="ar-SA" dirty="0" smtClean="0"/>
              <a:t>تندرج </a:t>
            </a:r>
            <a:r>
              <a:rPr lang="ar-SA" dirty="0"/>
              <a:t>من إجابات </a:t>
            </a:r>
            <a:r>
              <a:rPr lang="ar-SA" dirty="0" smtClean="0"/>
              <a:t>رسمية مكتوبة </a:t>
            </a:r>
            <a:r>
              <a:rPr lang="ar-SA" dirty="0"/>
              <a:t>إلى مناقشات </a:t>
            </a:r>
            <a:r>
              <a:rPr lang="ar-SA" dirty="0" smtClean="0"/>
              <a:t>شفوية</a:t>
            </a:r>
          </a:p>
          <a:p>
            <a:r>
              <a:rPr lang="ar-SA" dirty="0" smtClean="0"/>
              <a:t>الإجابات المتحصل عليها لا </a:t>
            </a:r>
            <a:r>
              <a:rPr lang="ar-SA" dirty="0"/>
              <a:t>تعتبر من أدلة الإثبات القوية التي يمكن للمراجع </a:t>
            </a:r>
            <a:r>
              <a:rPr lang="ar-SA" dirty="0" smtClean="0"/>
              <a:t>الاعتماد عليها فحجية </a:t>
            </a:r>
            <a:r>
              <a:rPr lang="ar-SA" dirty="0"/>
              <a:t>هذه الأدلة تتأثر بما يأتي:</a:t>
            </a:r>
          </a:p>
          <a:p>
            <a:pPr lvl="1"/>
            <a:r>
              <a:rPr lang="ar-SA" dirty="0" smtClean="0"/>
              <a:t>درجة </a:t>
            </a:r>
            <a:r>
              <a:rPr lang="ar-SA" dirty="0"/>
              <a:t>معرفة أو دراية الشخص الموجه إليه السؤال بالشيء موضوع </a:t>
            </a:r>
            <a:r>
              <a:rPr lang="ar-SA" dirty="0" smtClean="0"/>
              <a:t>البحث</a:t>
            </a:r>
          </a:p>
          <a:p>
            <a:pPr lvl="1"/>
            <a:r>
              <a:rPr lang="ar-SA" dirty="0" smtClean="0"/>
              <a:t>درجة الأمانة </a:t>
            </a:r>
            <a:r>
              <a:rPr lang="ar-SA" dirty="0"/>
              <a:t>والمسئولية للشخص الموجه إليه </a:t>
            </a:r>
            <a:r>
              <a:rPr lang="ar-SA" dirty="0" smtClean="0"/>
              <a:t>السؤال</a:t>
            </a:r>
            <a:endParaRPr lang="ar-SA" dirty="0"/>
          </a:p>
          <a:p>
            <a:pPr lvl="1"/>
            <a:r>
              <a:rPr lang="ar-SA" dirty="0" smtClean="0"/>
              <a:t>مصلحة </a:t>
            </a:r>
            <a:r>
              <a:rPr lang="ar-SA" dirty="0"/>
              <a:t>الشخص الموجه إليه السؤال له </a:t>
            </a:r>
            <a:r>
              <a:rPr lang="ar-SA" dirty="0" smtClean="0"/>
              <a:t>في الموضوع محل النقاش</a:t>
            </a:r>
            <a:endParaRPr lang="ar-SA" dirty="0"/>
          </a:p>
          <a:p>
            <a:r>
              <a:rPr lang="ar-SA" dirty="0" smtClean="0"/>
              <a:t>الاحتمال موجود بان الشخص </a:t>
            </a:r>
            <a:r>
              <a:rPr lang="ar-SA" dirty="0"/>
              <a:t>قد يتعمد إخفاء الحقيقة أو إعطاء بيانات مضللة وبذلك تعتبر إجابات </a:t>
            </a:r>
            <a:r>
              <a:rPr lang="ar-SA" dirty="0" smtClean="0"/>
              <a:t>متحيزة لا </a:t>
            </a:r>
            <a:r>
              <a:rPr lang="ar-SA" dirty="0"/>
              <a:t>يمكن الاعتماد عليها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171763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56320"/>
          </a:xfrm>
        </p:spPr>
        <p:txBody>
          <a:bodyPr/>
          <a:lstStyle/>
          <a:p>
            <a:r>
              <a:rPr lang="ar-SA" sz="4000" dirty="0">
                <a:effectLst/>
              </a:rPr>
              <a:t>وسائل الحصول على أدلة الإثبات </a:t>
            </a:r>
            <a:r>
              <a:rPr lang="ar-SA" sz="4000" dirty="0" smtClean="0">
                <a:effectLst/>
              </a:rPr>
              <a:t>نظام </a:t>
            </a:r>
            <a:r>
              <a:rPr lang="ar-SA" sz="4000" dirty="0" smtClean="0">
                <a:effectLst/>
              </a:rPr>
              <a:t>المراجعه الحسابيه</a:t>
            </a:r>
            <a:endParaRPr lang="ar-SA" sz="40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/>
          </a:bodyPr>
          <a:lstStyle/>
          <a:p>
            <a:r>
              <a:rPr lang="ar-SA" sz="1600" dirty="0" smtClean="0"/>
              <a:t>هي فحص </a:t>
            </a:r>
            <a:r>
              <a:rPr lang="ar-SA" sz="1600" dirty="0"/>
              <a:t>المستندات والدفاتر </a:t>
            </a:r>
            <a:r>
              <a:rPr lang="ar-SA" sz="1600" dirty="0" smtClean="0"/>
              <a:t>والسجلات والكشوف </a:t>
            </a:r>
            <a:r>
              <a:rPr lang="ar-SA" sz="1600" dirty="0"/>
              <a:t>التحليلية والقوائم والتقارير المالية بهدف التأكد من </a:t>
            </a:r>
            <a:r>
              <a:rPr lang="ar-SA" sz="1600" dirty="0" smtClean="0"/>
              <a:t>صحتها من </a:t>
            </a:r>
            <a:r>
              <a:rPr lang="ar-SA" sz="1600" dirty="0"/>
              <a:t>الناحية </a:t>
            </a:r>
            <a:r>
              <a:rPr lang="ar-SA" sz="1600" dirty="0" smtClean="0"/>
              <a:t>الحسابية </a:t>
            </a:r>
          </a:p>
          <a:p>
            <a:r>
              <a:rPr lang="ar-SA" sz="1600" dirty="0" smtClean="0"/>
              <a:t>الهدف </a:t>
            </a:r>
            <a:r>
              <a:rPr lang="ar-SA" sz="1600" dirty="0"/>
              <a:t>الأساسي من المراجعة الحسابية هو التأكد من العمليات الحسابية.</a:t>
            </a:r>
          </a:p>
          <a:p>
            <a:r>
              <a:rPr lang="ar-SA" sz="1600" dirty="0"/>
              <a:t>مشكلة المراجعة الحسابية أنها تؤدي إلى اكتشاف الأخطاء الكتابية فقط التي تؤدي بدورها إلى أخطاء </a:t>
            </a:r>
            <a:r>
              <a:rPr lang="ar-SA" sz="1600" dirty="0" smtClean="0"/>
              <a:t>حسابية و تعتبر </a:t>
            </a:r>
            <a:r>
              <a:rPr lang="ar-SA" sz="1600" dirty="0"/>
              <a:t>أقل في الحجية لانها تؤدي إلى اكتشاف نوع واحد من الأخطاء وهي الأخطاء </a:t>
            </a:r>
            <a:r>
              <a:rPr lang="ar-SA" sz="1600" dirty="0" smtClean="0"/>
              <a:t>الكتابية</a:t>
            </a:r>
            <a:endParaRPr lang="ar-SA" sz="1600" dirty="0" smtClean="0"/>
          </a:p>
          <a:p>
            <a:r>
              <a:rPr lang="ar-SA" sz="1600" dirty="0" smtClean="0"/>
              <a:t> </a:t>
            </a:r>
            <a:r>
              <a:rPr lang="ar-SA" sz="1600" b="1" dirty="0"/>
              <a:t>وتشمل </a:t>
            </a:r>
            <a:r>
              <a:rPr lang="ar-SA" sz="1600" b="1" dirty="0" smtClean="0"/>
              <a:t>ما </a:t>
            </a:r>
            <a:r>
              <a:rPr lang="ar-SA" sz="1600" b="1" dirty="0" smtClean="0"/>
              <a:t>يلي</a:t>
            </a:r>
            <a:r>
              <a:rPr lang="ar-SA" sz="1600" b="1" dirty="0"/>
              <a:t>:</a:t>
            </a:r>
          </a:p>
          <a:p>
            <a:pPr lvl="1"/>
            <a:r>
              <a:rPr lang="ar-SA" dirty="0" smtClean="0"/>
              <a:t>فحص </a:t>
            </a:r>
            <a:r>
              <a:rPr lang="ar-SA" dirty="0"/>
              <a:t>المستندات المؤيدة للعمليات للتأكد من صحة العمليات </a:t>
            </a:r>
            <a:r>
              <a:rPr lang="ar-SA" dirty="0" smtClean="0"/>
              <a:t>الحسابية بها </a:t>
            </a:r>
          </a:p>
          <a:p>
            <a:pPr lvl="2"/>
            <a:r>
              <a:rPr lang="ar-SA" sz="1100" dirty="0" smtClean="0"/>
              <a:t>مثلا التأكد </a:t>
            </a:r>
            <a:r>
              <a:rPr lang="ar-SA" sz="1100" dirty="0"/>
              <a:t>من صحة ضرب الكميات </a:t>
            </a:r>
            <a:r>
              <a:rPr lang="ar-SA" sz="1100" dirty="0" smtClean="0"/>
              <a:t>في الأسعار للوصول </a:t>
            </a:r>
            <a:r>
              <a:rPr lang="ar-SA" sz="1100" dirty="0"/>
              <a:t>إلي صافي قيمة </a:t>
            </a:r>
            <a:r>
              <a:rPr lang="ar-SA" sz="1100" dirty="0" smtClean="0"/>
              <a:t>فاتورة معينه</a:t>
            </a:r>
            <a:endParaRPr lang="ar-SA" sz="1100" dirty="0"/>
          </a:p>
          <a:p>
            <a:pPr lvl="1"/>
            <a:r>
              <a:rPr lang="ar-SA" dirty="0" smtClean="0"/>
              <a:t>مراجعة </a:t>
            </a:r>
            <a:r>
              <a:rPr lang="ar-SA" dirty="0"/>
              <a:t>حسابية لدفاتر اليومية ومراجعة نقل المجاميع من </a:t>
            </a:r>
            <a:r>
              <a:rPr lang="ar-SA" dirty="0" smtClean="0"/>
              <a:t>صفحة أخرى </a:t>
            </a:r>
            <a:r>
              <a:rPr lang="ar-SA" dirty="0"/>
              <a:t>والتأكد من صحة نقل مجاميع اليوميات المساعدة إلي </a:t>
            </a:r>
            <a:r>
              <a:rPr lang="ar-SA" dirty="0" smtClean="0"/>
              <a:t>دفتر اليومية العامة</a:t>
            </a:r>
          </a:p>
          <a:p>
            <a:pPr lvl="1"/>
            <a:r>
              <a:rPr lang="ar-SA" dirty="0"/>
              <a:t>مراجعة الترحيل من اليومية العامة إلي الأستاذ </a:t>
            </a:r>
            <a:r>
              <a:rPr lang="ar-SA" dirty="0" smtClean="0"/>
              <a:t>العام و يراجع </a:t>
            </a:r>
            <a:r>
              <a:rPr lang="ar-SA" dirty="0"/>
              <a:t>الترحيل </a:t>
            </a:r>
            <a:r>
              <a:rPr lang="ar-SA" dirty="0" smtClean="0"/>
              <a:t>أيضا بطريقة </a:t>
            </a:r>
            <a:r>
              <a:rPr lang="ar-SA" dirty="0"/>
              <a:t>عكسية </a:t>
            </a:r>
            <a:r>
              <a:rPr lang="ar-SA" dirty="0" smtClean="0"/>
              <a:t>لاكتشاف اي </a:t>
            </a:r>
            <a:r>
              <a:rPr lang="ar-SA" dirty="0"/>
              <a:t>مبالغ مرحلة لا يوجد لها قيود يومية </a:t>
            </a:r>
            <a:endParaRPr lang="ar-SA" dirty="0" smtClean="0"/>
          </a:p>
          <a:p>
            <a:pPr lvl="1"/>
            <a:r>
              <a:rPr lang="ar-SA" dirty="0" smtClean="0"/>
              <a:t>مراجعة </a:t>
            </a:r>
            <a:r>
              <a:rPr lang="ar-SA" dirty="0"/>
              <a:t>ميزان المراجعة العام من حيث صحة وضع المبالغ في </a:t>
            </a:r>
            <a:r>
              <a:rPr lang="ar-SA" dirty="0" smtClean="0"/>
              <a:t>الجانب المختص </a:t>
            </a:r>
            <a:r>
              <a:rPr lang="ar-SA" dirty="0"/>
              <a:t>, وصحة نقل الأرصدة والتأكد من التوازن الحسابي </a:t>
            </a:r>
          </a:p>
          <a:p>
            <a:pPr lvl="1"/>
            <a:r>
              <a:rPr lang="ar-SA" dirty="0" smtClean="0"/>
              <a:t>مراجعة </a:t>
            </a:r>
            <a:r>
              <a:rPr lang="ar-SA" dirty="0"/>
              <a:t>العمليات الحسابية اللازمة لاستخراج البيانات المحاسبية </a:t>
            </a:r>
            <a:r>
              <a:rPr lang="ar-SA" dirty="0" smtClean="0"/>
              <a:t>اللازمة لإعداد </a:t>
            </a:r>
            <a:r>
              <a:rPr lang="ar-SA" dirty="0"/>
              <a:t>القوائم المالية مثل الإهلاكات والتخصصات والخصومات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33420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56320"/>
          </a:xfrm>
        </p:spPr>
        <p:txBody>
          <a:bodyPr/>
          <a:lstStyle/>
          <a:p>
            <a:r>
              <a:rPr lang="ar-SA" sz="4400" dirty="0">
                <a:effectLst/>
              </a:rPr>
              <a:t>وسائل الحصول على أدلة الإثبات </a:t>
            </a:r>
            <a:r>
              <a:rPr lang="ar-SA" sz="4400" dirty="0" smtClean="0">
                <a:effectLst/>
              </a:rPr>
              <a:t>المراجعه </a:t>
            </a:r>
            <a:r>
              <a:rPr lang="ar-SA" sz="4400" dirty="0" smtClean="0">
                <a:effectLst/>
              </a:rPr>
              <a:t>الانتقاديه</a:t>
            </a:r>
            <a:endParaRPr lang="ar-SA" sz="44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73424"/>
            <a:ext cx="8229600" cy="5184576"/>
          </a:xfrm>
        </p:spPr>
        <p:txBody>
          <a:bodyPr>
            <a:normAutofit/>
          </a:bodyPr>
          <a:lstStyle/>
          <a:p>
            <a:r>
              <a:rPr lang="ar-SA" dirty="0" smtClean="0"/>
              <a:t>هي </a:t>
            </a:r>
            <a:r>
              <a:rPr lang="ar-SA" dirty="0"/>
              <a:t>الفحص الدقيق أو الدراسة الانتقادية </a:t>
            </a:r>
            <a:r>
              <a:rPr lang="ar-SA" dirty="0" smtClean="0"/>
              <a:t>التحليلية و تشمل إجراء </a:t>
            </a:r>
            <a:r>
              <a:rPr lang="ar-SA" dirty="0"/>
              <a:t>المقارنات لأحد الحسابات أو لأحد القيود أو لأحد </a:t>
            </a:r>
            <a:r>
              <a:rPr lang="ar-SA" dirty="0" smtClean="0"/>
              <a:t>السجلات لمحاسبية الأخرى</a:t>
            </a:r>
          </a:p>
          <a:p>
            <a:r>
              <a:rPr lang="ar-SA" dirty="0" smtClean="0"/>
              <a:t>الهدف </a:t>
            </a:r>
            <a:r>
              <a:rPr lang="ar-SA" dirty="0"/>
              <a:t>منها اكتشاف الأمور الغير عادية أو </a:t>
            </a:r>
            <a:r>
              <a:rPr lang="ar-SA" dirty="0" smtClean="0"/>
              <a:t>الشاذة</a:t>
            </a:r>
            <a:endParaRPr lang="ar-SA" dirty="0"/>
          </a:p>
          <a:p>
            <a:pPr lvl="1"/>
            <a:r>
              <a:rPr lang="ar-SA" dirty="0" smtClean="0"/>
              <a:t>تراكم رصيد الديون بدون سداد على مدين كان </a:t>
            </a:r>
            <a:r>
              <a:rPr lang="ar-SA" dirty="0"/>
              <a:t>يقوم بالسداد بانتظام </a:t>
            </a:r>
            <a:endParaRPr lang="ar-SA" dirty="0" smtClean="0"/>
          </a:p>
          <a:p>
            <a:pPr lvl="2"/>
            <a:r>
              <a:rPr lang="ar-SA" dirty="0"/>
              <a:t>في هذه الحالة يقوم المراجع بالتحري عن أسباب ذلك فقد يكون ذلك تلاعب في المقبوضات</a:t>
            </a:r>
          </a:p>
          <a:p>
            <a:r>
              <a:rPr lang="ar-SA" dirty="0" smtClean="0"/>
              <a:t>تتضمن </a:t>
            </a:r>
            <a:r>
              <a:rPr lang="ar-SA" dirty="0" smtClean="0"/>
              <a:t>توجيه </a:t>
            </a:r>
            <a:r>
              <a:rPr lang="ar-SA" dirty="0"/>
              <a:t>العملية </a:t>
            </a:r>
            <a:r>
              <a:rPr lang="ar-SA" dirty="0" smtClean="0"/>
              <a:t>للحسابات المختصة </a:t>
            </a:r>
            <a:r>
              <a:rPr lang="ar-SA" dirty="0"/>
              <a:t>بصورة صحيحة من الناحية المحاسبي, وصحة </a:t>
            </a:r>
            <a:r>
              <a:rPr lang="ar-SA" dirty="0" smtClean="0"/>
              <a:t>تطبيق المبادئ </a:t>
            </a:r>
            <a:r>
              <a:rPr lang="ar-SA" dirty="0"/>
              <a:t>المحاسبية المتعارف </a:t>
            </a:r>
            <a:r>
              <a:rPr lang="ar-SA" dirty="0" smtClean="0"/>
              <a:t>عليها</a:t>
            </a:r>
            <a:endParaRPr lang="ar-SA" dirty="0"/>
          </a:p>
          <a:p>
            <a:r>
              <a:rPr lang="ar-SA" dirty="0" smtClean="0"/>
              <a:t>تتيح إمكانية </a:t>
            </a:r>
            <a:r>
              <a:rPr lang="ar-SA" dirty="0" smtClean="0"/>
              <a:t>استخراج </a:t>
            </a:r>
            <a:r>
              <a:rPr lang="ar-SA" dirty="0"/>
              <a:t>النسب المالية لمقارنتها بنسب </a:t>
            </a:r>
            <a:r>
              <a:rPr lang="ar-SA" dirty="0" smtClean="0"/>
              <a:t>أخرى </a:t>
            </a:r>
            <a:endParaRPr lang="ar-SA" dirty="0" smtClean="0"/>
          </a:p>
          <a:p>
            <a:pPr lvl="1"/>
            <a:r>
              <a:rPr lang="ar-SA" dirty="0" smtClean="0"/>
              <a:t>إذا </a:t>
            </a:r>
            <a:r>
              <a:rPr lang="ar-SA" dirty="0"/>
              <a:t>انعدمت المقارنة </a:t>
            </a:r>
            <a:r>
              <a:rPr lang="ar-SA" dirty="0" smtClean="0"/>
              <a:t>فإن ذلك </a:t>
            </a:r>
            <a:r>
              <a:rPr lang="ar-SA" dirty="0"/>
              <a:t>يجب أن يثير اهتمام المراجع ويدعوه إلى تقصي أسباب ذلك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15174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56320"/>
          </a:xfrm>
        </p:spPr>
        <p:txBody>
          <a:bodyPr>
            <a:noAutofit/>
          </a:bodyPr>
          <a:lstStyle/>
          <a:p>
            <a:r>
              <a:rPr lang="ar-SA" sz="4400" dirty="0">
                <a:effectLst/>
              </a:rPr>
              <a:t>وسائل الحصول على أدلة الإثبات </a:t>
            </a:r>
            <a:r>
              <a:rPr lang="ar-SA" sz="4400" dirty="0" smtClean="0">
                <a:effectLst/>
              </a:rPr>
              <a:t>الربط </a:t>
            </a:r>
            <a:r>
              <a:rPr lang="ar-SA" sz="4400" dirty="0" smtClean="0">
                <a:effectLst/>
              </a:rPr>
              <a:t>بين المعلومات و المقارنات</a:t>
            </a:r>
            <a:endParaRPr lang="ar-SA" sz="44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rmAutofit/>
          </a:bodyPr>
          <a:lstStyle/>
          <a:p>
            <a:r>
              <a:rPr lang="ar-SA" dirty="0" smtClean="0"/>
              <a:t>هي </a:t>
            </a:r>
            <a:r>
              <a:rPr lang="ar-SA" dirty="0"/>
              <a:t>إجراء المطابقة بين المعلومات المختلفة والتأكد من تحقيق </a:t>
            </a:r>
            <a:r>
              <a:rPr lang="ar-SA" dirty="0" smtClean="0"/>
              <a:t>التوافق والتناسب </a:t>
            </a:r>
            <a:r>
              <a:rPr lang="ar-SA" dirty="0"/>
              <a:t>بين </a:t>
            </a:r>
            <a:r>
              <a:rPr lang="ar-SA" dirty="0" smtClean="0"/>
              <a:t>الحسابات</a:t>
            </a:r>
            <a:endParaRPr lang="ar-SA" dirty="0"/>
          </a:p>
          <a:p>
            <a:r>
              <a:rPr lang="ar-SA" dirty="0" smtClean="0"/>
              <a:t>الربط </a:t>
            </a:r>
            <a:r>
              <a:rPr lang="ar-SA" dirty="0"/>
              <a:t>بين المعلومات والمقارنات غالباً ما يعتمد على نظرية القيد </a:t>
            </a:r>
            <a:r>
              <a:rPr lang="ar-SA" dirty="0" smtClean="0"/>
              <a:t>المزدوج</a:t>
            </a:r>
            <a:endParaRPr lang="ar-SA" dirty="0"/>
          </a:p>
          <a:p>
            <a:r>
              <a:rPr lang="ar-SA" dirty="0" smtClean="0"/>
              <a:t>مثال :</a:t>
            </a:r>
            <a:endParaRPr lang="ar-SA" dirty="0"/>
          </a:p>
          <a:p>
            <a:pPr lvl="1"/>
            <a:r>
              <a:rPr lang="ar-SA" dirty="0" smtClean="0"/>
              <a:t>هناك </a:t>
            </a:r>
            <a:r>
              <a:rPr lang="ar-SA" dirty="0"/>
              <a:t>علاقة بين الزيادة المتوقعة في رقم الديون المشكوك في تحصيلها </a:t>
            </a:r>
            <a:r>
              <a:rPr lang="ar-SA" dirty="0" smtClean="0"/>
              <a:t>وبين مخصص </a:t>
            </a:r>
            <a:r>
              <a:rPr lang="ar-SA" dirty="0"/>
              <a:t>الديون المشكوك في </a:t>
            </a:r>
            <a:r>
              <a:rPr lang="ar-SA" dirty="0" smtClean="0"/>
              <a:t>تحصيلها</a:t>
            </a:r>
          </a:p>
          <a:p>
            <a:r>
              <a:rPr lang="ar-SA" dirty="0" smtClean="0"/>
              <a:t>إذا ارتبط </a:t>
            </a:r>
            <a:r>
              <a:rPr lang="ar-SA" dirty="0"/>
              <a:t>حساب لأحد المصروفات </a:t>
            </a:r>
            <a:r>
              <a:rPr lang="ar-SA" dirty="0" smtClean="0"/>
              <a:t>بحساب </a:t>
            </a:r>
            <a:r>
              <a:rPr lang="ar-SA" dirty="0"/>
              <a:t>أحد الأصول فإن </a:t>
            </a:r>
            <a:r>
              <a:rPr lang="ar-SA" dirty="0" smtClean="0"/>
              <a:t>التحقق من الأصل </a:t>
            </a:r>
            <a:r>
              <a:rPr lang="ar-SA" dirty="0"/>
              <a:t>لا يكون كاملاً إلا </a:t>
            </a:r>
            <a:r>
              <a:rPr lang="ar-SA" dirty="0" smtClean="0"/>
              <a:t>بالمطابقة </a:t>
            </a:r>
            <a:r>
              <a:rPr lang="ar-SA" dirty="0"/>
              <a:t>والربط بين حساب </a:t>
            </a:r>
            <a:r>
              <a:rPr lang="ar-SA" dirty="0" smtClean="0"/>
              <a:t>المصروف </a:t>
            </a:r>
            <a:r>
              <a:rPr lang="ar-SA" dirty="0"/>
              <a:t>وحساب الأصل </a:t>
            </a:r>
          </a:p>
          <a:p>
            <a:r>
              <a:rPr lang="ar-SA" dirty="0" smtClean="0"/>
              <a:t>التوافق </a:t>
            </a:r>
            <a:r>
              <a:rPr lang="ar-SA" dirty="0"/>
              <a:t>والتناسق بين هذه الحسابات المرتبطة يعتبر بالتأكيد دليل إثبات </a:t>
            </a:r>
            <a:r>
              <a:rPr lang="ar-SA" dirty="0" smtClean="0"/>
              <a:t>على أن </a:t>
            </a:r>
            <a:r>
              <a:rPr lang="ar-SA" dirty="0"/>
              <a:t>هذه الحسابات خالية من الأخطاء</a:t>
            </a: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26758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الاعتبارات </a:t>
            </a:r>
            <a:r>
              <a:rPr lang="ar-SA" sz="4800" dirty="0">
                <a:effectLst/>
              </a:rPr>
              <a:t>العامة التي تؤثر </a:t>
            </a:r>
            <a:r>
              <a:rPr lang="ar-SA" sz="4800" dirty="0" smtClean="0">
                <a:effectLst/>
              </a:rPr>
              <a:t>على حجية أدلة الإثبات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المناسبة </a:t>
            </a:r>
          </a:p>
          <a:p>
            <a:pPr lvl="1"/>
            <a:r>
              <a:rPr lang="ar-SA" dirty="0" smtClean="0"/>
              <a:t>ارتباط </a:t>
            </a:r>
            <a:r>
              <a:rPr lang="ar-SA" dirty="0"/>
              <a:t>الدليل </a:t>
            </a:r>
            <a:r>
              <a:rPr lang="ar-SA" dirty="0" smtClean="0"/>
              <a:t>بهدف المراجعه المراد تحقيقه </a:t>
            </a:r>
          </a:p>
          <a:p>
            <a:pPr lvl="1"/>
            <a:r>
              <a:rPr lang="ar-SA" dirty="0" smtClean="0"/>
              <a:t>مثال: </a:t>
            </a:r>
            <a:r>
              <a:rPr lang="ar-SA" dirty="0"/>
              <a:t>الرد على مصادقة مرسلة إلى أحد المدينين تبرهن على وجود الدين </a:t>
            </a:r>
            <a:r>
              <a:rPr lang="ar-SA" dirty="0" smtClean="0"/>
              <a:t>وصحة الرصيد </a:t>
            </a:r>
            <a:r>
              <a:rPr lang="ar-SA" dirty="0"/>
              <a:t>ولكن لا تبرهن على قابلية الدين </a:t>
            </a:r>
            <a:r>
              <a:rPr lang="ar-SA" dirty="0" smtClean="0"/>
              <a:t>للتحصيل</a:t>
            </a:r>
            <a:endParaRPr lang="ar-SA" dirty="0"/>
          </a:p>
          <a:p>
            <a:pPr lvl="1"/>
            <a:r>
              <a:rPr lang="ar-SA" dirty="0" smtClean="0"/>
              <a:t>المراجع </a:t>
            </a:r>
            <a:r>
              <a:rPr lang="ar-SA" dirty="0"/>
              <a:t>يجب أن يكون حريصاً في استعمال </a:t>
            </a:r>
            <a:r>
              <a:rPr lang="ar-SA" dirty="0" smtClean="0"/>
              <a:t>الأدلة</a:t>
            </a:r>
            <a:r>
              <a:rPr lang="ar-SA" dirty="0"/>
              <a:t> </a:t>
            </a:r>
            <a:r>
              <a:rPr lang="ar-SA" dirty="0" smtClean="0"/>
              <a:t>حيث ان الدليل يمكن ان يتناسب مع هدف دون الاخر</a:t>
            </a:r>
            <a:endParaRPr lang="ar-SA" dirty="0"/>
          </a:p>
          <a:p>
            <a:pPr lvl="1"/>
            <a:r>
              <a:rPr lang="ar-SA" dirty="0" smtClean="0"/>
              <a:t>بالنسبة للأصول الثابتة يرغب </a:t>
            </a:r>
            <a:r>
              <a:rPr lang="ar-SA" dirty="0"/>
              <a:t>المراجع في التحقق من البيانات التالية:</a:t>
            </a:r>
          </a:p>
          <a:p>
            <a:pPr marL="1211580" lvl="3" indent="-342900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هذه الأصول موجوده فعلا </a:t>
            </a:r>
            <a:r>
              <a:rPr lang="ar-SA" dirty="0" smtClean="0"/>
              <a:t>( جرد فعلي )</a:t>
            </a:r>
            <a:endParaRPr lang="ar-SA" dirty="0"/>
          </a:p>
          <a:p>
            <a:pPr marL="1211580" lvl="3" indent="-342900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الشركة تمتلك هذه </a:t>
            </a:r>
            <a:r>
              <a:rPr lang="ar-SA" dirty="0" smtClean="0"/>
              <a:t>الأصول( المستندات)</a:t>
            </a:r>
            <a:endParaRPr lang="ar-SA" dirty="0"/>
          </a:p>
          <a:p>
            <a:pPr marL="1211580" lvl="3" indent="-342900">
              <a:buFont typeface="+mj-lt"/>
              <a:buAutoNum type="arabicPeriod"/>
            </a:pPr>
            <a:r>
              <a:rPr lang="ar-SA" dirty="0" smtClean="0"/>
              <a:t>أن </a:t>
            </a:r>
            <a:r>
              <a:rPr lang="ar-SA" dirty="0"/>
              <a:t>هذه الأصول مقومة في الميزانية بطريقة سليمة طبقاً للأصول </a:t>
            </a:r>
            <a:r>
              <a:rPr lang="ar-SA" dirty="0" smtClean="0"/>
              <a:t>المحاسبي المتعارف عليها (المراجعه الانتقاديه)</a:t>
            </a:r>
          </a:p>
          <a:p>
            <a:pPr marL="4572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5912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الاعتبارات </a:t>
            </a:r>
            <a:r>
              <a:rPr lang="ar-SA" sz="4800" dirty="0">
                <a:effectLst/>
              </a:rPr>
              <a:t>العامة التي تؤثر </a:t>
            </a:r>
            <a:r>
              <a:rPr lang="ar-SA" sz="4800" dirty="0" smtClean="0">
                <a:effectLst/>
              </a:rPr>
              <a:t>على حجية أدلة الإثبات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ar-SA" b="1" dirty="0" smtClean="0"/>
              <a:t>التوقيت </a:t>
            </a:r>
            <a:r>
              <a:rPr lang="ar-SA" b="1" dirty="0" smtClean="0"/>
              <a:t>وتكلفة </a:t>
            </a:r>
            <a:r>
              <a:rPr lang="ar-SA" b="1" dirty="0"/>
              <a:t>الحصول على الدليل </a:t>
            </a:r>
          </a:p>
          <a:p>
            <a:pPr lvl="1"/>
            <a:r>
              <a:rPr lang="ar-SA" dirty="0" smtClean="0"/>
              <a:t>جرد المحاسب للاسهم و قيمتها السوقية في تاريخ اعداد الميزانيه أكثر اقناعا من جردها بعد مضي شهرين</a:t>
            </a:r>
          </a:p>
          <a:p>
            <a:pPr lvl="1"/>
            <a:r>
              <a:rPr lang="ar-SA" dirty="0" smtClean="0"/>
              <a:t>التكلفه ليس </a:t>
            </a:r>
            <a:r>
              <a:rPr lang="ar-SA" dirty="0"/>
              <a:t>فقط التكلفة المالية وإنما الجهد المبذول للحصول على الدليل</a:t>
            </a:r>
          </a:p>
          <a:p>
            <a:pPr lvl="2"/>
            <a:r>
              <a:rPr lang="ar-SA" dirty="0"/>
              <a:t>نظام المصادقات على الرغم من قوته في الحجية إلا أنه يتطلب مجهود وتكلفة عالية إذا قارنه بنظام الاستفسارات أو نظام المراجعة الحسابية</a:t>
            </a:r>
          </a:p>
          <a:p>
            <a:pPr marL="388620" indent="-342900"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78397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684312"/>
          </a:xfrm>
        </p:spPr>
        <p:txBody>
          <a:bodyPr>
            <a:noAutofit/>
          </a:bodyPr>
          <a:lstStyle/>
          <a:p>
            <a:r>
              <a:rPr lang="ar-SA" sz="4400" dirty="0" smtClean="0">
                <a:effectLst/>
              </a:rPr>
              <a:t> </a:t>
            </a:r>
            <a:r>
              <a:rPr lang="ar-SA" sz="4400" dirty="0">
                <a:effectLst/>
              </a:rPr>
              <a:t>الاعتبارات العامة التي تؤثر </a:t>
            </a:r>
            <a:r>
              <a:rPr lang="ar-SA" sz="4400" dirty="0" smtClean="0">
                <a:effectLst/>
              </a:rPr>
              <a:t>على حجية </a:t>
            </a:r>
            <a:r>
              <a:rPr lang="ar-SA" sz="4400" dirty="0">
                <a:effectLst/>
              </a:rPr>
              <a:t>أدلة </a:t>
            </a:r>
            <a:r>
              <a:rPr lang="ar-SA" sz="4400" dirty="0" smtClean="0">
                <a:effectLst/>
              </a:rPr>
              <a:t>الإثبات</a:t>
            </a:r>
            <a:endParaRPr lang="ar-SA" sz="44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ar-SA" b="1" dirty="0" smtClean="0"/>
              <a:t>الصلاحية / مدى الاعتماد على الدليل </a:t>
            </a:r>
          </a:p>
          <a:p>
            <a:pPr lvl="1"/>
            <a:r>
              <a:rPr lang="ar-SA" dirty="0" smtClean="0"/>
              <a:t>هي درجة الثقه في الدليل</a:t>
            </a:r>
          </a:p>
          <a:p>
            <a:pPr lvl="1"/>
            <a:r>
              <a:rPr lang="ar-SA" dirty="0" smtClean="0"/>
              <a:t> أدلة </a:t>
            </a:r>
            <a:r>
              <a:rPr lang="ar-SA" dirty="0"/>
              <a:t>الإثبات تختلف في مدى قوتها </a:t>
            </a:r>
            <a:r>
              <a:rPr lang="ar-SA" dirty="0" smtClean="0"/>
              <a:t>وحجيتها</a:t>
            </a:r>
          </a:p>
          <a:p>
            <a:pPr lvl="1"/>
            <a:r>
              <a:rPr lang="ar-SA" dirty="0" smtClean="0"/>
              <a:t>خصائص ارتفاع صلاحية الدليل :</a:t>
            </a:r>
          </a:p>
          <a:p>
            <a:pPr lvl="2"/>
            <a:r>
              <a:rPr lang="ar-SA" dirty="0" smtClean="0"/>
              <a:t>استقلالية المصدر</a:t>
            </a:r>
          </a:p>
          <a:p>
            <a:pPr lvl="2"/>
            <a:r>
              <a:rPr lang="ar-SA" dirty="0" smtClean="0"/>
              <a:t>فالية الرقابه الداخلية للعميل</a:t>
            </a:r>
          </a:p>
          <a:p>
            <a:pPr lvl="2"/>
            <a:r>
              <a:rPr lang="ar-SA" dirty="0" smtClean="0"/>
              <a:t>المعرفه المباشرة للمراجع</a:t>
            </a:r>
          </a:p>
          <a:p>
            <a:pPr lvl="2"/>
            <a:r>
              <a:rPr lang="ar-SA" dirty="0" smtClean="0"/>
              <a:t>درجة تأهيل الافراد الذين يقدمون المعلومات </a:t>
            </a:r>
          </a:p>
          <a:p>
            <a:pPr lvl="2"/>
            <a:r>
              <a:rPr lang="ar-SA" dirty="0" smtClean="0"/>
              <a:t>درجة الموضوعيه </a:t>
            </a:r>
            <a:endParaRPr lang="ar-SA" dirty="0"/>
          </a:p>
          <a:p>
            <a:pPr lvl="3"/>
            <a:r>
              <a:rPr lang="ar-SA" dirty="0"/>
              <a:t>لذلك يجب على المراجع دائماً أن </a:t>
            </a:r>
            <a:r>
              <a:rPr lang="ar-SA" dirty="0" smtClean="0"/>
              <a:t>يختار </a:t>
            </a:r>
            <a:r>
              <a:rPr lang="ar-SA" dirty="0" smtClean="0"/>
              <a:t>اجراء </a:t>
            </a:r>
            <a:r>
              <a:rPr lang="ar-SA" dirty="0" smtClean="0"/>
              <a:t>مراجعه يحتوي على </a:t>
            </a:r>
            <a:r>
              <a:rPr lang="ar-SA" dirty="0" smtClean="0"/>
              <a:t>اكثر </a:t>
            </a:r>
            <a:r>
              <a:rPr lang="ar-SA" dirty="0" smtClean="0"/>
              <a:t>من خاصية </a:t>
            </a:r>
            <a:r>
              <a:rPr lang="ar-SA" dirty="0" smtClean="0"/>
              <a:t>منها</a:t>
            </a:r>
            <a:endParaRPr lang="ar-SA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523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684312"/>
          </a:xfrm>
        </p:spPr>
        <p:txBody>
          <a:bodyPr>
            <a:noAutofit/>
          </a:bodyPr>
          <a:lstStyle/>
          <a:p>
            <a:r>
              <a:rPr lang="ar-SA" sz="4400" dirty="0" smtClean="0">
                <a:effectLst/>
              </a:rPr>
              <a:t> </a:t>
            </a:r>
            <a:r>
              <a:rPr lang="ar-SA" sz="4400" dirty="0">
                <a:effectLst/>
              </a:rPr>
              <a:t>الاعتبارات العامة التي تؤثر </a:t>
            </a:r>
            <a:r>
              <a:rPr lang="ar-SA" sz="4400" dirty="0" smtClean="0">
                <a:effectLst/>
              </a:rPr>
              <a:t>على حجية </a:t>
            </a:r>
            <a:r>
              <a:rPr lang="ar-SA" sz="4400" dirty="0">
                <a:effectLst/>
              </a:rPr>
              <a:t>أدلة </a:t>
            </a:r>
            <a:r>
              <a:rPr lang="ar-SA" sz="4400" dirty="0" smtClean="0">
                <a:effectLst/>
              </a:rPr>
              <a:t>الإثبات</a:t>
            </a:r>
            <a:endParaRPr lang="ar-SA" sz="44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ar-SA" b="1" dirty="0" smtClean="0"/>
              <a:t>الكفاية </a:t>
            </a:r>
          </a:p>
          <a:p>
            <a:pPr lvl="1"/>
            <a:r>
              <a:rPr lang="ar-SA" dirty="0" smtClean="0"/>
              <a:t>هي عبارة كمية الادلة و درجة كفايتها </a:t>
            </a:r>
          </a:p>
          <a:p>
            <a:pPr lvl="1"/>
            <a:r>
              <a:rPr lang="ar-SA" dirty="0" smtClean="0"/>
              <a:t>العوامل المحددة لحجم العينة الملائمة </a:t>
            </a:r>
          </a:p>
          <a:p>
            <a:pPr lvl="2"/>
            <a:r>
              <a:rPr lang="ar-SA" dirty="0" smtClean="0"/>
              <a:t>توقعات المراجع عن التحريفات ( النقدية اكثر عرضه للتحريفات )</a:t>
            </a:r>
          </a:p>
          <a:p>
            <a:pPr lvl="3"/>
            <a:r>
              <a:rPr lang="ar-SA" dirty="0" smtClean="0"/>
              <a:t>كلما كان العنصر معرضاً للاختلاس أو التلاعب احتاج المراجع إلى تأكيدات إضافية</a:t>
            </a:r>
          </a:p>
          <a:p>
            <a:pPr lvl="3"/>
            <a:r>
              <a:rPr lang="ar-SA" dirty="0" smtClean="0"/>
              <a:t>قد ينبع الخطر من طبيعة العنصر فالنقدية والمخزون هي من أكثر أنواع العمليات تعرضاً للغش والاختلاس</a:t>
            </a:r>
          </a:p>
          <a:p>
            <a:pPr lvl="2"/>
            <a:r>
              <a:rPr lang="ar-SA" dirty="0" smtClean="0"/>
              <a:t>فعالية نظام الرقابه الداخلي </a:t>
            </a:r>
          </a:p>
          <a:p>
            <a:pPr lvl="3"/>
            <a:r>
              <a:rPr lang="ar-SA" dirty="0" smtClean="0"/>
              <a:t>كلما كان نظام الرقابة الداخلية قوي كلما ضيق المراجع من نطاق اختباراته ويالتالي من كمية أدلة الإثبات المطلوبة والعكس صحيح</a:t>
            </a:r>
          </a:p>
          <a:p>
            <a:pPr lvl="3"/>
            <a:endParaRPr lang="ar-SA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796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dirty="0">
                <a:effectLst/>
              </a:rPr>
              <a:t>المشكلات الخاصة التي تؤثر على</a:t>
            </a:r>
            <a:br>
              <a:rPr lang="ar-SA" sz="4400" dirty="0">
                <a:effectLst/>
              </a:rPr>
            </a:br>
            <a:r>
              <a:rPr lang="ar-SA" sz="4400" dirty="0">
                <a:effectLst/>
              </a:rPr>
              <a:t>حجية بعض أنواع أدلة الإثبات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الوجود الفعلي:</a:t>
            </a:r>
          </a:p>
          <a:p>
            <a:pPr lvl="1"/>
            <a:r>
              <a:rPr lang="ar-SA" dirty="0" smtClean="0"/>
              <a:t>تحديد ارتباطه </a:t>
            </a:r>
            <a:r>
              <a:rPr lang="ar-SA" dirty="0"/>
              <a:t>بالأصول </a:t>
            </a:r>
            <a:r>
              <a:rPr lang="ar-SA" dirty="0" smtClean="0"/>
              <a:t>الملموسة كالنقدية </a:t>
            </a:r>
            <a:endParaRPr lang="ar-SA" dirty="0"/>
          </a:p>
          <a:p>
            <a:pPr lvl="1"/>
            <a:r>
              <a:rPr lang="ar-SA" dirty="0" smtClean="0"/>
              <a:t>يمكن </a:t>
            </a:r>
            <a:r>
              <a:rPr lang="ar-SA" dirty="0"/>
              <a:t>التحقق من الوجود الفعلي لنقدية </a:t>
            </a:r>
            <a:r>
              <a:rPr lang="ar-SA" dirty="0" smtClean="0"/>
              <a:t>الورقية والمعدنية </a:t>
            </a:r>
            <a:r>
              <a:rPr lang="ar-SA" dirty="0"/>
              <a:t>أكثر من التحقق من الوجود الفعلي </a:t>
            </a:r>
            <a:r>
              <a:rPr lang="ar-SA" dirty="0" smtClean="0"/>
              <a:t>للشيكات</a:t>
            </a:r>
          </a:p>
          <a:p>
            <a:pPr lvl="2"/>
            <a:r>
              <a:rPr lang="ar-SA" dirty="0" smtClean="0"/>
              <a:t>قد </a:t>
            </a:r>
            <a:r>
              <a:rPr lang="ar-SA" dirty="0"/>
              <a:t>تكون </a:t>
            </a:r>
            <a:r>
              <a:rPr lang="ar-SA" dirty="0" smtClean="0"/>
              <a:t>الشيكات </a:t>
            </a:r>
            <a:r>
              <a:rPr lang="ar-SA" dirty="0"/>
              <a:t>مزورة أو </a:t>
            </a:r>
            <a:r>
              <a:rPr lang="ar-SA" dirty="0" smtClean="0"/>
              <a:t>لم </a:t>
            </a:r>
            <a:r>
              <a:rPr lang="ar-SA" dirty="0"/>
              <a:t>يتم </a:t>
            </a:r>
            <a:r>
              <a:rPr lang="ar-SA" dirty="0" smtClean="0"/>
              <a:t>تحصيلها لعدم </a:t>
            </a:r>
            <a:r>
              <a:rPr lang="ar-SA" dirty="0"/>
              <a:t>كفاية </a:t>
            </a:r>
            <a:r>
              <a:rPr lang="ar-SA" dirty="0" smtClean="0"/>
              <a:t>الرصيد</a:t>
            </a:r>
          </a:p>
          <a:p>
            <a:pPr lvl="2"/>
            <a:r>
              <a:rPr lang="ar-SA" dirty="0" smtClean="0"/>
              <a:t>يتم </a:t>
            </a:r>
            <a:r>
              <a:rPr lang="ar-SA" dirty="0" smtClean="0"/>
              <a:t>التحقق </a:t>
            </a:r>
            <a:r>
              <a:rPr lang="ar-SA" dirty="0"/>
              <a:t>من هذه الشيكات بوسيلة أخر وهي المصادقات مع </a:t>
            </a:r>
            <a:r>
              <a:rPr lang="ar-SA" dirty="0" smtClean="0"/>
              <a:t>البنك</a:t>
            </a:r>
            <a:endParaRPr lang="ar-SA" dirty="0"/>
          </a:p>
          <a:p>
            <a:pPr lvl="1"/>
            <a:r>
              <a:rPr lang="ar-SA" dirty="0" smtClean="0"/>
              <a:t>بعض </a:t>
            </a:r>
            <a:r>
              <a:rPr lang="ar-SA" dirty="0"/>
              <a:t>الأصول التي تتطلب من المراجع خبرة معينة </a:t>
            </a:r>
            <a:r>
              <a:rPr lang="ar-SA" dirty="0" smtClean="0"/>
              <a:t>وتخصص معين مثل المجوهرات</a:t>
            </a:r>
            <a:endParaRPr lang="ar-SA" dirty="0"/>
          </a:p>
          <a:p>
            <a:pPr lvl="2"/>
            <a:r>
              <a:rPr lang="ar-SA" dirty="0" smtClean="0"/>
              <a:t>في هذه </a:t>
            </a:r>
            <a:r>
              <a:rPr lang="ar-SA" dirty="0"/>
              <a:t>الحالة فإن شهادة </a:t>
            </a:r>
            <a:r>
              <a:rPr lang="ar-SA" dirty="0" smtClean="0"/>
              <a:t>خبير مجوهرات </a:t>
            </a:r>
            <a:r>
              <a:rPr lang="ar-SA" dirty="0"/>
              <a:t>متخصص وموثوق به كدليل مستندي بأن هذه المجوهرات </a:t>
            </a:r>
            <a:r>
              <a:rPr lang="ar-SA" dirty="0" smtClean="0"/>
              <a:t>حقيقية أكثر </a:t>
            </a:r>
            <a:r>
              <a:rPr lang="ar-SA" dirty="0"/>
              <a:t>حجية من الجرد الفعلي</a:t>
            </a:r>
          </a:p>
        </p:txBody>
      </p:sp>
    </p:spTree>
    <p:extLst>
      <p:ext uri="{BB962C8B-B14F-4D97-AF65-F5344CB8AC3E}">
        <p14:creationId xmlns:p14="http://schemas.microsoft.com/office/powerpoint/2010/main" val="8930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dirty="0"/>
              <a:t>المشكلات الخاصة التي تؤثر على</a:t>
            </a:r>
            <a:br>
              <a:rPr lang="ar-SA" sz="4400" dirty="0"/>
            </a:br>
            <a:r>
              <a:rPr lang="ar-SA" sz="4400" dirty="0"/>
              <a:t>حجية بعض أنواع أدلة الإثبات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المصادقات:</a:t>
            </a:r>
          </a:p>
          <a:p>
            <a:pPr lvl="1"/>
            <a:r>
              <a:rPr lang="ar-SA" dirty="0" smtClean="0"/>
              <a:t>احتمال ارسالها إلى </a:t>
            </a:r>
            <a:r>
              <a:rPr lang="ar-SA" dirty="0"/>
              <a:t>شخص وهمي </a:t>
            </a:r>
            <a:r>
              <a:rPr lang="ar-SA" dirty="0" smtClean="0"/>
              <a:t>متآمر </a:t>
            </a:r>
            <a:r>
              <a:rPr lang="ar-SA" dirty="0"/>
              <a:t>في ارتكاب </a:t>
            </a:r>
            <a:r>
              <a:rPr lang="ar-SA" dirty="0" smtClean="0"/>
              <a:t>الغش ويقوم </a:t>
            </a:r>
            <a:r>
              <a:rPr lang="ar-SA" dirty="0"/>
              <a:t>هذا الشخص بالتوقيع </a:t>
            </a:r>
            <a:r>
              <a:rPr lang="ar-SA" dirty="0" smtClean="0"/>
              <a:t>على المصادقة </a:t>
            </a:r>
            <a:r>
              <a:rPr lang="ar-SA" dirty="0"/>
              <a:t>بالموافقة وردها إلى مكتب </a:t>
            </a:r>
            <a:r>
              <a:rPr lang="ar-SA" dirty="0" smtClean="0"/>
              <a:t>المراجع</a:t>
            </a:r>
            <a:r>
              <a:rPr lang="ar-SA" dirty="0"/>
              <a:t> </a:t>
            </a:r>
            <a:r>
              <a:rPr lang="ar-SA" dirty="0" smtClean="0"/>
              <a:t>فيحصل المراجع على </a:t>
            </a:r>
            <a:r>
              <a:rPr lang="ar-SA" dirty="0"/>
              <a:t>رد يبدو أنه سليم </a:t>
            </a:r>
            <a:endParaRPr lang="ar-SA" dirty="0" smtClean="0"/>
          </a:p>
          <a:p>
            <a:pPr lvl="2"/>
            <a:r>
              <a:rPr lang="ar-SA" dirty="0" smtClean="0"/>
              <a:t>يجب </a:t>
            </a:r>
            <a:r>
              <a:rPr lang="ar-SA" dirty="0"/>
              <a:t>على المراجع التحقق والتأكد من عناوين المرسل إليهم والتحري </a:t>
            </a:r>
            <a:r>
              <a:rPr lang="ar-SA" dirty="0" smtClean="0"/>
              <a:t>عن أسماء </a:t>
            </a:r>
            <a:r>
              <a:rPr lang="ar-SA" dirty="0"/>
              <a:t>الأشخاص أو المنشآت التي لم يسمع بها المراجع </a:t>
            </a:r>
            <a:endParaRPr lang="ar-SA" dirty="0" smtClean="0"/>
          </a:p>
          <a:p>
            <a:pPr lvl="1"/>
            <a:r>
              <a:rPr lang="ar-SA" dirty="0" smtClean="0"/>
              <a:t>من </a:t>
            </a:r>
            <a:r>
              <a:rPr lang="ar-SA" dirty="0"/>
              <a:t>الممكن </a:t>
            </a:r>
            <a:r>
              <a:rPr lang="ar-SA" dirty="0" smtClean="0"/>
              <a:t>أن يقوم </a:t>
            </a:r>
            <a:r>
              <a:rPr lang="ar-SA" dirty="0"/>
              <a:t>العميل أو المورد بعدم الرد نتيجة الإهمال وليس نتيجة صحة الرصيد </a:t>
            </a:r>
            <a:r>
              <a:rPr lang="ar-SA" dirty="0" smtClean="0"/>
              <a:t>كما في </a:t>
            </a:r>
            <a:r>
              <a:rPr lang="ar-SA" dirty="0"/>
              <a:t>حالة المصادقات السلبية</a:t>
            </a:r>
          </a:p>
        </p:txBody>
      </p:sp>
    </p:spTree>
    <p:extLst>
      <p:ext uri="{BB962C8B-B14F-4D97-AF65-F5344CB8AC3E}">
        <p14:creationId xmlns:p14="http://schemas.microsoft.com/office/powerpoint/2010/main" val="23803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/>
              <a:t>أدلة الاثبات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المعيار </a:t>
            </a:r>
            <a:r>
              <a:rPr lang="ar-SA" dirty="0"/>
              <a:t>الثالث من معايير العمل الميداني </a:t>
            </a:r>
            <a:r>
              <a:rPr lang="ar-SA" dirty="0" smtClean="0"/>
              <a:t>هو المنظم لقيام المراجع </a:t>
            </a:r>
            <a:r>
              <a:rPr lang="ar-SA" dirty="0"/>
              <a:t>بجمع </a:t>
            </a:r>
            <a:r>
              <a:rPr lang="ar-SA" dirty="0" smtClean="0"/>
              <a:t>وتقييم </a:t>
            </a:r>
            <a:r>
              <a:rPr lang="ar-SA" dirty="0"/>
              <a:t>أدلة الإثبات اللازمة </a:t>
            </a:r>
            <a:endParaRPr lang="ar-SA" dirty="0" smtClean="0"/>
          </a:p>
          <a:p>
            <a:r>
              <a:rPr lang="ar-SA" dirty="0" smtClean="0"/>
              <a:t>أثناء </a:t>
            </a:r>
            <a:r>
              <a:rPr lang="ar-SA" dirty="0"/>
              <a:t>جمعه </a:t>
            </a:r>
            <a:r>
              <a:rPr lang="ar-SA" dirty="0" smtClean="0"/>
              <a:t>لإدلة الإثبات </a:t>
            </a:r>
            <a:r>
              <a:rPr lang="ar-SA" dirty="0"/>
              <a:t>يقوم المراجع باستخدام تقديره وحكمه الشخصي المهني </a:t>
            </a:r>
            <a:r>
              <a:rPr lang="ar-SA" dirty="0" smtClean="0"/>
              <a:t>لتحديد مدى كفاية </a:t>
            </a:r>
            <a:r>
              <a:rPr lang="ar-SA" dirty="0"/>
              <a:t>وحجية </a:t>
            </a:r>
            <a:r>
              <a:rPr lang="ar-SA" dirty="0" smtClean="0"/>
              <a:t>الادلة</a:t>
            </a:r>
          </a:p>
          <a:p>
            <a:pPr lvl="1"/>
            <a:r>
              <a:rPr lang="ar-SA" dirty="0" smtClean="0"/>
              <a:t>كفاية </a:t>
            </a:r>
            <a:r>
              <a:rPr lang="ar-SA" dirty="0"/>
              <a:t>الدليل ترتبط بكمية الأدلة التي يتم </a:t>
            </a:r>
            <a:r>
              <a:rPr lang="ar-SA" dirty="0" smtClean="0"/>
              <a:t>جمعها</a:t>
            </a:r>
            <a:endParaRPr lang="ar-SA" dirty="0"/>
          </a:p>
          <a:p>
            <a:pPr lvl="1"/>
            <a:r>
              <a:rPr lang="ar-SA" dirty="0" smtClean="0"/>
              <a:t>حجية </a:t>
            </a:r>
            <a:r>
              <a:rPr lang="ar-SA" dirty="0"/>
              <a:t>الدليل تشير إلى مدى الاعتماد على هذا </a:t>
            </a:r>
            <a:r>
              <a:rPr lang="ar-SA" dirty="0" smtClean="0"/>
              <a:t>الدليل</a:t>
            </a:r>
          </a:p>
          <a:p>
            <a:pPr lvl="1"/>
            <a:r>
              <a:rPr lang="ar-SA" dirty="0" smtClean="0"/>
              <a:t>أمثله : </a:t>
            </a:r>
          </a:p>
          <a:p>
            <a:pPr lvl="2"/>
            <a:r>
              <a:rPr lang="ar-SA" dirty="0" smtClean="0"/>
              <a:t>القيمة السوقية للاسهم تكون دليل ذو درجة عالية من الاقناع</a:t>
            </a:r>
          </a:p>
          <a:p>
            <a:pPr lvl="2"/>
            <a:r>
              <a:rPr lang="ar-SA" dirty="0" smtClean="0"/>
              <a:t>ردود العاملين على اسئلة المراجع </a:t>
            </a:r>
            <a:r>
              <a:rPr lang="ar-SA" dirty="0"/>
              <a:t>دليل </a:t>
            </a:r>
            <a:r>
              <a:rPr lang="ar-SA" dirty="0" smtClean="0"/>
              <a:t>ذو </a:t>
            </a:r>
            <a:r>
              <a:rPr lang="ar-SA" dirty="0"/>
              <a:t>درجة </a:t>
            </a:r>
            <a:r>
              <a:rPr lang="ar-SA" dirty="0" smtClean="0"/>
              <a:t>اقل من </a:t>
            </a:r>
            <a:r>
              <a:rPr lang="ar-SA" dirty="0"/>
              <a:t>الاقناع</a:t>
            </a:r>
          </a:p>
        </p:txBody>
      </p:sp>
    </p:spTree>
    <p:extLst>
      <p:ext uri="{BB962C8B-B14F-4D97-AF65-F5344CB8AC3E}">
        <p14:creationId xmlns:p14="http://schemas.microsoft.com/office/powerpoint/2010/main" val="161990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dirty="0">
                <a:effectLst/>
              </a:rPr>
              <a:t>المشكلات الخاصة التي تؤثر على</a:t>
            </a:r>
            <a:br>
              <a:rPr lang="ar-SA" sz="4400" dirty="0">
                <a:effectLst/>
              </a:rPr>
            </a:br>
            <a:r>
              <a:rPr lang="ar-SA" sz="4400" dirty="0">
                <a:effectLst/>
              </a:rPr>
              <a:t>حجية بعض أنواع أدلة الإثبات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المستندات </a:t>
            </a:r>
            <a:r>
              <a:rPr lang="ar-SA" b="1" dirty="0" smtClean="0"/>
              <a:t>الخارجية</a:t>
            </a:r>
            <a:endParaRPr lang="ar-SA" b="1" dirty="0"/>
          </a:p>
          <a:p>
            <a:pPr lvl="1"/>
            <a:r>
              <a:rPr lang="ar-SA" sz="1800" dirty="0" smtClean="0"/>
              <a:t>قابلة </a:t>
            </a:r>
            <a:r>
              <a:rPr lang="ar-SA" sz="1800" dirty="0"/>
              <a:t>للتزوير أو التلاعب </a:t>
            </a:r>
            <a:r>
              <a:rPr lang="ar-SA" sz="1800" dirty="0" smtClean="0"/>
              <a:t>بها لذلك </a:t>
            </a:r>
            <a:r>
              <a:rPr lang="ar-SA" sz="1800" dirty="0"/>
              <a:t>أي كشط أو </a:t>
            </a:r>
            <a:r>
              <a:rPr lang="ar-SA" sz="1800" dirty="0" smtClean="0"/>
              <a:t>تغيير في الأرقام أو التواريخ يجب أن يلقى اهتماماَ من جانب المراجع </a:t>
            </a:r>
          </a:p>
          <a:p>
            <a:r>
              <a:rPr lang="ar-SA" sz="2400" b="1" dirty="0"/>
              <a:t>المستندات </a:t>
            </a:r>
            <a:r>
              <a:rPr lang="ar-SA" sz="2400" b="1" dirty="0" smtClean="0"/>
              <a:t>الداخلية</a:t>
            </a:r>
          </a:p>
          <a:p>
            <a:pPr lvl="1"/>
            <a:r>
              <a:rPr lang="ar-SA" sz="1800" dirty="0" smtClean="0"/>
              <a:t>المستندات </a:t>
            </a:r>
            <a:r>
              <a:rPr lang="ar-SA" sz="1800" dirty="0"/>
              <a:t>والمعلومات الداخلية </a:t>
            </a:r>
            <a:r>
              <a:rPr lang="ar-SA" sz="1800" dirty="0" smtClean="0"/>
              <a:t>تعتبر </a:t>
            </a:r>
            <a:r>
              <a:rPr lang="ar-SA" sz="1800" dirty="0"/>
              <a:t>كقاعدة عامة أقل حجية في الإثبات من الأدلة </a:t>
            </a:r>
            <a:r>
              <a:rPr lang="ar-SA" sz="1800" dirty="0" smtClean="0"/>
              <a:t>الأخرى</a:t>
            </a:r>
            <a:endParaRPr lang="ar-SA" sz="1800" dirty="0"/>
          </a:p>
          <a:p>
            <a:pPr lvl="1"/>
            <a:r>
              <a:rPr lang="ar-SA" sz="2000" dirty="0"/>
              <a:t>الأسباب </a:t>
            </a:r>
            <a:r>
              <a:rPr lang="ar-SA" sz="2000" dirty="0"/>
              <a:t>:</a:t>
            </a:r>
            <a:endParaRPr lang="ar-SA" sz="2000" dirty="0" smtClean="0"/>
          </a:p>
          <a:p>
            <a:pPr marL="1051560" lvl="2" indent="-457200">
              <a:buFont typeface="+mj-lt"/>
              <a:buAutoNum type="arabicPeriod"/>
            </a:pPr>
            <a:r>
              <a:rPr lang="ar-SA" sz="1800" dirty="0" smtClean="0"/>
              <a:t>خضوع الموظفين الذين يقومون بتحضير هذه المستندات أو إعطاء المعلومات لسيطرة الإدارة </a:t>
            </a:r>
          </a:p>
          <a:p>
            <a:pPr marL="1051560" lvl="2" indent="-457200">
              <a:buFont typeface="+mj-lt"/>
              <a:buAutoNum type="arabicPeriod"/>
            </a:pPr>
            <a:r>
              <a:rPr lang="ar-SA" sz="1800" dirty="0" smtClean="0"/>
              <a:t>إذا </a:t>
            </a:r>
            <a:r>
              <a:rPr lang="ar-SA" sz="1800" dirty="0"/>
              <a:t>حدث تلاعب أو اختلاسات فإن المعلومات المستقاة من موظفي المنشأة </a:t>
            </a:r>
            <a:r>
              <a:rPr lang="ar-SA" sz="1800" dirty="0" smtClean="0"/>
              <a:t>أو المستندات </a:t>
            </a:r>
            <a:r>
              <a:rPr lang="ar-SA" sz="1800" dirty="0"/>
              <a:t>التي تم تحضيرها بمعرفتهم قد يتم التلاعب فيها أو تزويرها </a:t>
            </a:r>
            <a:r>
              <a:rPr lang="ar-SA" sz="1800" dirty="0" smtClean="0"/>
              <a:t>بقصد إخفاء </a:t>
            </a:r>
            <a:r>
              <a:rPr lang="ar-SA" sz="1800" dirty="0"/>
              <a:t>هذا </a:t>
            </a:r>
            <a:r>
              <a:rPr lang="ar-SA" sz="1800" dirty="0" smtClean="0"/>
              <a:t>الغش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val="254909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600200"/>
          </a:xfrm>
        </p:spPr>
        <p:txBody>
          <a:bodyPr>
            <a:noAutofit/>
          </a:bodyPr>
          <a:lstStyle/>
          <a:p>
            <a:r>
              <a:rPr lang="ar-SA" sz="4400" dirty="0">
                <a:effectLst/>
              </a:rPr>
              <a:t>المشكلات الخاصة التي تؤثر على</a:t>
            </a:r>
            <a:br>
              <a:rPr lang="ar-SA" sz="4400" dirty="0">
                <a:effectLst/>
              </a:rPr>
            </a:br>
            <a:r>
              <a:rPr lang="ar-SA" sz="4400" dirty="0">
                <a:effectLst/>
              </a:rPr>
              <a:t>حجية بعض أنواع أدلة الإثبات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ar-SA" sz="2600" dirty="0"/>
              <a:t>المستندات الداخلية والشهادات التي يحصل عليها المراجع من الإدارة لا </a:t>
            </a:r>
            <a:r>
              <a:rPr lang="ar-SA" sz="2600" dirty="0" smtClean="0"/>
              <a:t>بد أن </a:t>
            </a:r>
            <a:r>
              <a:rPr lang="ar-SA" sz="2600" dirty="0"/>
              <a:t>يتم ربطها بقوة وفاعلية نظام الرقابة </a:t>
            </a:r>
            <a:r>
              <a:rPr lang="ar-SA" sz="2600" dirty="0" smtClean="0"/>
              <a:t>الداخلية</a:t>
            </a:r>
            <a:endParaRPr lang="ar-SA" sz="2600" dirty="0"/>
          </a:p>
          <a:p>
            <a:pPr lvl="1"/>
            <a:r>
              <a:rPr lang="ar-SA" sz="1800" dirty="0" smtClean="0"/>
              <a:t>المستندات </a:t>
            </a:r>
            <a:r>
              <a:rPr lang="ar-SA" sz="1800" dirty="0"/>
              <a:t>الداخلية المتحصل عليها في ظل نظام رقابة داخلي قوي </a:t>
            </a:r>
            <a:r>
              <a:rPr lang="ar-SA" sz="1800" dirty="0" smtClean="0"/>
              <a:t>وفعال تعتبر </a:t>
            </a:r>
            <a:r>
              <a:rPr lang="ar-SA" sz="1800" dirty="0"/>
              <a:t>مستندات أكثر حجية من التي يتم الحصول عليها في ظل </a:t>
            </a:r>
            <a:r>
              <a:rPr lang="ar-SA" sz="1800" dirty="0" smtClean="0"/>
              <a:t>نظام رقابة </a:t>
            </a:r>
            <a:r>
              <a:rPr lang="ar-SA" sz="1800" dirty="0"/>
              <a:t>داخلي </a:t>
            </a:r>
            <a:r>
              <a:rPr lang="ar-SA" sz="1800" dirty="0" smtClean="0"/>
              <a:t>ضعيف</a:t>
            </a:r>
            <a:endParaRPr lang="ar-SA" sz="1800" dirty="0"/>
          </a:p>
          <a:p>
            <a:r>
              <a:rPr lang="ar-SA" sz="2600" dirty="0" smtClean="0"/>
              <a:t>كقاعدة </a:t>
            </a:r>
            <a:r>
              <a:rPr lang="ar-SA" sz="2600" dirty="0"/>
              <a:t>عامة لا يجب على المراجع أن يعتمد على المستندات </a:t>
            </a:r>
            <a:r>
              <a:rPr lang="ar-SA" sz="2600" dirty="0" smtClean="0"/>
              <a:t>الداخلية بمفردها </a:t>
            </a:r>
            <a:r>
              <a:rPr lang="ar-SA" sz="2600" dirty="0"/>
              <a:t>بصورة وحيدة كدليل إثبات وإنما يجب تدعيمها بأدلة </a:t>
            </a:r>
            <a:r>
              <a:rPr lang="ar-SA" sz="2600" dirty="0" smtClean="0"/>
              <a:t>إثبات أخرى</a:t>
            </a:r>
            <a:endParaRPr lang="ar-SA" sz="2600" dirty="0"/>
          </a:p>
          <a:p>
            <a:pPr lvl="1"/>
            <a:r>
              <a:rPr lang="ar-SA" sz="1800" dirty="0" smtClean="0"/>
              <a:t>تستخدم المستندات </a:t>
            </a:r>
            <a:r>
              <a:rPr lang="ar-SA" sz="1800" dirty="0"/>
              <a:t>الداخلية والإقرارات الإدارية كقرينة إثبات </a:t>
            </a:r>
            <a:r>
              <a:rPr lang="ar-SA" sz="1800" dirty="0" smtClean="0"/>
              <a:t>في غالبية </a:t>
            </a:r>
            <a:r>
              <a:rPr lang="ar-SA" sz="1800" dirty="0"/>
              <a:t>الاحوال وليس كدليل إثبات بمفردها </a:t>
            </a:r>
          </a:p>
        </p:txBody>
      </p:sp>
    </p:spTree>
    <p:extLst>
      <p:ext uri="{BB962C8B-B14F-4D97-AF65-F5344CB8AC3E}">
        <p14:creationId xmlns:p14="http://schemas.microsoft.com/office/powerpoint/2010/main" val="12767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الأحداث اللاحقة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هي الأحداث التي تحدث بعد تاريخ نهاية السنة المالية وقبل تاريخ إعداد تقرير </a:t>
            </a:r>
            <a:r>
              <a:rPr lang="ar-SA" dirty="0" smtClean="0"/>
              <a:t>المراجع </a:t>
            </a:r>
          </a:p>
          <a:p>
            <a:r>
              <a:rPr lang="ar-SA" dirty="0" smtClean="0"/>
              <a:t>هذه </a:t>
            </a:r>
            <a:r>
              <a:rPr lang="ar-SA" dirty="0"/>
              <a:t>الأحداث يقوم المراجع بفحصها جيداً لأنها قد تكشف عن صور من صور التلاعب </a:t>
            </a:r>
            <a:r>
              <a:rPr lang="ar-SA" dirty="0" smtClean="0"/>
              <a:t>في </a:t>
            </a:r>
            <a:r>
              <a:rPr lang="ar-SA" dirty="0"/>
              <a:t>القوائم </a:t>
            </a:r>
            <a:r>
              <a:rPr lang="ar-SA" dirty="0" smtClean="0"/>
              <a:t>المالية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806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الأحداث اللاحقة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هناك </a:t>
            </a:r>
            <a:r>
              <a:rPr lang="ar-SA" dirty="0"/>
              <a:t>نوعين من الأحداث اللاحقة:</a:t>
            </a:r>
          </a:p>
          <a:p>
            <a:pPr lvl="1"/>
            <a:r>
              <a:rPr lang="ar-SA" sz="1800" b="1" dirty="0"/>
              <a:t>النوع الأول:</a:t>
            </a:r>
          </a:p>
          <a:p>
            <a:pPr lvl="2"/>
            <a:r>
              <a:rPr lang="ar-SA" sz="1800" dirty="0" smtClean="0"/>
              <a:t>أحداث تعطي </a:t>
            </a:r>
            <a:r>
              <a:rPr lang="ar-SA" sz="1800" dirty="0"/>
              <a:t>مزيداً من أدلة الإثبات عن الظروف التي كانت سائدة في تاريخ </a:t>
            </a:r>
            <a:r>
              <a:rPr lang="ar-SA" sz="1800" dirty="0" smtClean="0"/>
              <a:t>الميزانية وتؤثر التقديرات المعتمد عليها في إعداد </a:t>
            </a:r>
            <a:r>
              <a:rPr lang="ar-SA" sz="1800" dirty="0"/>
              <a:t>القوائم </a:t>
            </a:r>
            <a:r>
              <a:rPr lang="ar-SA" sz="1800" dirty="0" smtClean="0"/>
              <a:t>المالية.مما يتطلب إجراء تسويات </a:t>
            </a:r>
            <a:r>
              <a:rPr lang="ar-SA" sz="1800" dirty="0"/>
              <a:t>للقوائم المالية تعكس التقديرات </a:t>
            </a:r>
            <a:r>
              <a:rPr lang="ar-SA" sz="1800" dirty="0" smtClean="0"/>
              <a:t>الجديدة</a:t>
            </a:r>
            <a:endParaRPr lang="ar-SA" sz="1800" dirty="0"/>
          </a:p>
          <a:p>
            <a:pPr lvl="2"/>
            <a:r>
              <a:rPr lang="ar-SA" sz="1800" dirty="0" smtClean="0"/>
              <a:t>مثال 1: </a:t>
            </a:r>
            <a:r>
              <a:rPr lang="ar-SA" sz="1800" dirty="0"/>
              <a:t>الخسارة </a:t>
            </a:r>
            <a:r>
              <a:rPr lang="ar-SA" sz="1800" dirty="0" smtClean="0"/>
              <a:t>الناشئة عن عدم </a:t>
            </a:r>
            <a:r>
              <a:rPr lang="ar-SA" sz="1800" dirty="0"/>
              <a:t>تحصيل دين نتيجة لتدهور أحوال العميل المالية بعد </a:t>
            </a:r>
            <a:r>
              <a:rPr lang="ar-SA" sz="1800" dirty="0" smtClean="0"/>
              <a:t>تاريخ الميزانية </a:t>
            </a:r>
            <a:r>
              <a:rPr lang="ar-SA" sz="1800" dirty="0"/>
              <a:t>مما أدى إلى إشهار إفلاسه </a:t>
            </a:r>
            <a:r>
              <a:rPr lang="ar-SA" sz="1800" dirty="0" smtClean="0"/>
              <a:t>.</a:t>
            </a:r>
          </a:p>
          <a:p>
            <a:pPr lvl="3"/>
            <a:r>
              <a:rPr lang="ar-SA" sz="1800" dirty="0" smtClean="0"/>
              <a:t>هذا </a:t>
            </a:r>
            <a:r>
              <a:rPr lang="ar-SA" sz="1800" dirty="0"/>
              <a:t>دليلاً على أن حالة العميل كانت متدهورة فعلاً </a:t>
            </a:r>
            <a:r>
              <a:rPr lang="ar-SA" sz="1800" dirty="0" smtClean="0"/>
              <a:t>في تاريخ </a:t>
            </a:r>
            <a:r>
              <a:rPr lang="ar-SA" sz="1800" dirty="0"/>
              <a:t>الميزانية ولذلك </a:t>
            </a:r>
            <a:r>
              <a:rPr lang="ar-SA" sz="1800" dirty="0" smtClean="0"/>
              <a:t>يلزم عمل </a:t>
            </a:r>
            <a:r>
              <a:rPr lang="ar-SA" sz="1800" dirty="0"/>
              <a:t>التسوية اللازمة في </a:t>
            </a:r>
            <a:r>
              <a:rPr lang="ar-SA" sz="1800" dirty="0" smtClean="0"/>
              <a:t>القوائم المالية </a:t>
            </a:r>
            <a:r>
              <a:rPr lang="ar-SA" sz="1800" dirty="0"/>
              <a:t>قبل </a:t>
            </a:r>
            <a:r>
              <a:rPr lang="ar-SA" sz="1800" dirty="0" smtClean="0"/>
              <a:t>إصدارها</a:t>
            </a:r>
          </a:p>
          <a:p>
            <a:pPr lvl="3"/>
            <a:r>
              <a:rPr lang="ar-SA" sz="1800" dirty="0" smtClean="0"/>
              <a:t>إذا </a:t>
            </a:r>
            <a:r>
              <a:rPr lang="ar-SA" sz="1800" dirty="0"/>
              <a:t>كان إفلاس العميل ناتج لكارثة كحريق أو فيضان أصاب </a:t>
            </a:r>
            <a:r>
              <a:rPr lang="ar-SA" sz="1800" dirty="0" smtClean="0"/>
              <a:t>العميل بعد </a:t>
            </a:r>
            <a:r>
              <a:rPr lang="ar-SA" sz="1800" dirty="0"/>
              <a:t>تاريخ الميزانية مما أدى إلى إفلاسه فإن ذلك لا يستدعي إجراء تسوية بالقوائم المالية </a:t>
            </a:r>
            <a:r>
              <a:rPr lang="ar-SA" sz="1800" dirty="0" smtClean="0"/>
              <a:t>فقط حيث يكتفى </a:t>
            </a:r>
            <a:r>
              <a:rPr lang="ar-SA" sz="1800" dirty="0"/>
              <a:t>بالإفصاح عنها بالقوائم </a:t>
            </a:r>
            <a:r>
              <a:rPr lang="ar-SA" sz="1800" dirty="0" smtClean="0"/>
              <a:t>المالية</a:t>
            </a:r>
            <a:endParaRPr lang="ar-SA" sz="1800" dirty="0"/>
          </a:p>
          <a:p>
            <a:pPr lvl="2"/>
            <a:r>
              <a:rPr lang="ar-SA" sz="1800" dirty="0" smtClean="0"/>
              <a:t>مثال 2: </a:t>
            </a:r>
            <a:r>
              <a:rPr lang="ar-SA" sz="1800" dirty="0"/>
              <a:t>الدعاوي القضائية المرفوعة على الشركة قبل تاريخ الميزانية نتيجة إخلال الشركة </a:t>
            </a:r>
            <a:r>
              <a:rPr lang="ar-SA" sz="1800" dirty="0" smtClean="0"/>
              <a:t>بحق اختراع </a:t>
            </a:r>
            <a:r>
              <a:rPr lang="ar-SA" sz="1800" dirty="0"/>
              <a:t>أو بعقد من </a:t>
            </a:r>
            <a:r>
              <a:rPr lang="ar-SA" sz="1800" dirty="0" smtClean="0"/>
              <a:t>العقود. تم </a:t>
            </a:r>
            <a:r>
              <a:rPr lang="ar-SA" sz="1800" dirty="0"/>
              <a:t>تقدير التعويض بمبلغ معين في القوائم المالية ثم حدثت </a:t>
            </a:r>
            <a:r>
              <a:rPr lang="ar-SA" sz="1800" dirty="0" smtClean="0"/>
              <a:t>تسوية لهذا </a:t>
            </a:r>
            <a:r>
              <a:rPr lang="ar-SA" sz="1800" dirty="0"/>
              <a:t>النزاع بقيمة مغايرة للقيمة المدرجة بالقوائم المالية فهنا يجب إجراء تسوية بالقوائم </a:t>
            </a:r>
            <a:r>
              <a:rPr lang="ar-SA" sz="1800" dirty="0" smtClean="0"/>
              <a:t>المالية لتعكس </a:t>
            </a:r>
            <a:r>
              <a:rPr lang="ar-SA" sz="1800" dirty="0"/>
              <a:t>هذا </a:t>
            </a:r>
            <a:r>
              <a:rPr lang="ar-SA" sz="1800" dirty="0" smtClean="0"/>
              <a:t>الحدث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5837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الأحداث اللاحقة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ar-SA" sz="1800" b="1" dirty="0"/>
              <a:t>النوع الثاني:</a:t>
            </a:r>
          </a:p>
          <a:p>
            <a:pPr lvl="2"/>
            <a:r>
              <a:rPr lang="ar-SA" sz="1800" dirty="0"/>
              <a:t>أ</a:t>
            </a:r>
            <a:r>
              <a:rPr lang="ar-SA" sz="1800" dirty="0" smtClean="0"/>
              <a:t>حداث لاحقة لا </a:t>
            </a:r>
            <a:r>
              <a:rPr lang="ar-SA" sz="1800" dirty="0"/>
              <a:t>تؤثر على التقديرات في تاريخ الميزانية ولا </a:t>
            </a:r>
            <a:r>
              <a:rPr lang="ar-SA" sz="1800" dirty="0" smtClean="0"/>
              <a:t>تتطلب تسوية القوائم المالية ولكن تستدعي </a:t>
            </a:r>
            <a:r>
              <a:rPr lang="ar-SA" sz="1800" dirty="0"/>
              <a:t>الإفصاح عنها </a:t>
            </a:r>
            <a:r>
              <a:rPr lang="ar-SA" sz="1800" dirty="0" smtClean="0"/>
              <a:t>في ملاحظات القوائم </a:t>
            </a:r>
            <a:r>
              <a:rPr lang="ar-SA" sz="1800" dirty="0"/>
              <a:t>المالية لكي </a:t>
            </a:r>
            <a:r>
              <a:rPr lang="ar-SA" sz="1800" dirty="0" smtClean="0"/>
              <a:t>لا تصبح مضللة</a:t>
            </a:r>
          </a:p>
          <a:p>
            <a:pPr lvl="2"/>
            <a:r>
              <a:rPr lang="ar-SA" sz="1800" dirty="0" smtClean="0"/>
              <a:t>أمثله :</a:t>
            </a:r>
          </a:p>
          <a:p>
            <a:pPr lvl="3"/>
            <a:r>
              <a:rPr lang="ar-SA" sz="1800" dirty="0" smtClean="0"/>
              <a:t>إصدار </a:t>
            </a:r>
            <a:r>
              <a:rPr lang="ar-SA" sz="1800" dirty="0"/>
              <a:t>أسهم أو سندات جديدة بعد تاريخ </a:t>
            </a:r>
            <a:r>
              <a:rPr lang="ar-SA" sz="1800" dirty="0" smtClean="0"/>
              <a:t>الميزانية</a:t>
            </a:r>
          </a:p>
          <a:p>
            <a:pPr lvl="3"/>
            <a:r>
              <a:rPr lang="ar-SA" sz="1800" dirty="0" smtClean="0"/>
              <a:t>شراء </a:t>
            </a:r>
            <a:r>
              <a:rPr lang="ar-SA" sz="1800" dirty="0"/>
              <a:t>مشروع جديد </a:t>
            </a:r>
            <a:r>
              <a:rPr lang="ar-SA" sz="1800" dirty="0" smtClean="0"/>
              <a:t>بعد تاريخ الميزانية</a:t>
            </a:r>
          </a:p>
          <a:p>
            <a:pPr lvl="3"/>
            <a:r>
              <a:rPr lang="ar-SA" sz="1800" dirty="0" smtClean="0"/>
              <a:t>الخسائر </a:t>
            </a:r>
            <a:r>
              <a:rPr lang="ar-SA" sz="1800" dirty="0"/>
              <a:t>التي أصابت العدد والآلات أو المخزون نتيجة </a:t>
            </a:r>
            <a:r>
              <a:rPr lang="ar-SA" sz="1800" dirty="0" smtClean="0"/>
              <a:t>حريق أو فيضان</a:t>
            </a:r>
          </a:p>
          <a:p>
            <a:pPr lvl="3"/>
            <a:r>
              <a:rPr lang="ar-SA" sz="1800" dirty="0" smtClean="0"/>
              <a:t>الخسائر </a:t>
            </a:r>
            <a:r>
              <a:rPr lang="ar-SA" sz="1800" dirty="0"/>
              <a:t>في بند المدينين والناشئة عن ظروف مثل كارثة </a:t>
            </a:r>
            <a:r>
              <a:rPr lang="ar-SA" sz="1800" dirty="0" smtClean="0"/>
              <a:t>أصابت المدينين </a:t>
            </a:r>
            <a:r>
              <a:rPr lang="ar-SA" sz="1800" dirty="0"/>
              <a:t>نشأت بعد تاريخ </a:t>
            </a:r>
            <a:r>
              <a:rPr lang="ar-SA" sz="1800" dirty="0" smtClean="0"/>
              <a:t>الميزانية</a:t>
            </a:r>
            <a:endParaRPr lang="ar-SA" sz="1800" dirty="0"/>
          </a:p>
          <a:p>
            <a:pPr lvl="2"/>
            <a:r>
              <a:rPr lang="ar-SA" sz="1800" dirty="0"/>
              <a:t>في بعض الأحيان قد يكون للحدث أثر جوهري على المشروع يستدعي </a:t>
            </a:r>
            <a:r>
              <a:rPr lang="ar-SA" sz="1800" dirty="0" smtClean="0"/>
              <a:t>من المراجع </a:t>
            </a:r>
            <a:r>
              <a:rPr lang="ar-SA" sz="1800" dirty="0"/>
              <a:t>أن يذكره في تقريره في فقرة مستقلة يشرح فيها الموضوع ليلفت </a:t>
            </a:r>
            <a:r>
              <a:rPr lang="ar-SA" sz="1800" dirty="0" smtClean="0"/>
              <a:t>نظر القارىء </a:t>
            </a:r>
            <a:r>
              <a:rPr lang="ar-SA" sz="1800" dirty="0"/>
              <a:t>إلى الحدث </a:t>
            </a:r>
            <a:r>
              <a:rPr lang="ar-SA" sz="1800" dirty="0" smtClean="0"/>
              <a:t>وآثاره (تقرير </a:t>
            </a:r>
            <a:r>
              <a:rPr lang="ar-SA" sz="1800" dirty="0"/>
              <a:t>نظيف مع فقرة </a:t>
            </a:r>
            <a:r>
              <a:rPr lang="ar-SA" sz="1800" dirty="0" smtClean="0"/>
              <a:t>تفسيرية)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76186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ar-SA" sz="4800" dirty="0">
                <a:effectLst/>
              </a:rPr>
              <a:t>الأحداث اللاحقة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فحص </a:t>
            </a:r>
            <a:r>
              <a:rPr lang="ar-SA" sz="2800" dirty="0"/>
              <a:t>الأحداث </a:t>
            </a:r>
            <a:r>
              <a:rPr lang="ar-SA" sz="2800" dirty="0" smtClean="0"/>
              <a:t>اللاحقة أمر تتطلبه معايير </a:t>
            </a:r>
            <a:r>
              <a:rPr lang="ar-SA" sz="2800" dirty="0" smtClean="0"/>
              <a:t>المراجعه </a:t>
            </a:r>
          </a:p>
          <a:p>
            <a:r>
              <a:rPr lang="ar-SA" sz="2800" dirty="0" smtClean="0"/>
              <a:t>إجراءات فحص الأحداث اللاحقة: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sz="2000" dirty="0" smtClean="0"/>
              <a:t>دراسة </a:t>
            </a:r>
            <a:r>
              <a:rPr lang="ar-SA" sz="2000" dirty="0"/>
              <a:t>آخر قوائم مالية </a:t>
            </a:r>
            <a:r>
              <a:rPr lang="ar-SA" sz="2000" dirty="0" smtClean="0"/>
              <a:t>مؤقتة (</a:t>
            </a:r>
            <a:r>
              <a:rPr lang="ar-SA" sz="2000" dirty="0" smtClean="0"/>
              <a:t>أولية) ومقارنتها </a:t>
            </a:r>
            <a:r>
              <a:rPr lang="ar-SA" sz="2000" dirty="0"/>
              <a:t>بالقوائم المالية محل المراجعة 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sz="2000" dirty="0" smtClean="0"/>
              <a:t>الاستفسار </a:t>
            </a:r>
            <a:r>
              <a:rPr lang="ar-SA" sz="2000" dirty="0"/>
              <a:t>من المديرين والموظفين المسئولين عن الشئون المالية والمحاسبية عن </a:t>
            </a:r>
            <a:r>
              <a:rPr lang="ar-SA" sz="2000" dirty="0" smtClean="0"/>
              <a:t>أي معلومات </a:t>
            </a:r>
            <a:r>
              <a:rPr lang="ar-SA" sz="2000" dirty="0"/>
              <a:t>جوهرية </a:t>
            </a:r>
            <a:r>
              <a:rPr lang="ar-SA" sz="2000" dirty="0" smtClean="0"/>
              <a:t>مستقبليه </a:t>
            </a:r>
          </a:p>
          <a:p>
            <a:pPr marL="1005840" lvl="2" indent="-457200"/>
            <a:r>
              <a:rPr lang="ar-SA" sz="1800" dirty="0" smtClean="0"/>
              <a:t>وجود </a:t>
            </a:r>
            <a:r>
              <a:rPr lang="ar-SA" sz="1800" dirty="0"/>
              <a:t>أي </a:t>
            </a:r>
            <a:r>
              <a:rPr lang="ar-SA" sz="1800" dirty="0" smtClean="0"/>
              <a:t>إمكانية </a:t>
            </a:r>
            <a:r>
              <a:rPr lang="ar-SA" sz="1800" dirty="0"/>
              <a:t>شراء شركة جديدة أو إمكانية إصدار أسهم وسندات في المستقبل </a:t>
            </a:r>
            <a:endParaRPr lang="ar-SA" sz="1800" dirty="0" smtClean="0"/>
          </a:p>
          <a:p>
            <a:pPr marL="788670" lvl="1" indent="-514350">
              <a:buFont typeface="+mj-lt"/>
              <a:buAutoNum type="arabicPeriod"/>
            </a:pPr>
            <a:r>
              <a:rPr lang="ar-SA" sz="2000" dirty="0" smtClean="0"/>
              <a:t>دراسة </a:t>
            </a:r>
            <a:r>
              <a:rPr lang="ar-SA" sz="2000" dirty="0"/>
              <a:t>محاضر جلسات مجلس الإدارة والجمعية العمومية للمساهمين </a:t>
            </a:r>
            <a:r>
              <a:rPr lang="ar-SA" sz="2000" dirty="0" smtClean="0"/>
              <a:t>واللجان المختلفة </a:t>
            </a:r>
            <a:r>
              <a:rPr lang="ar-SA" sz="2000" dirty="0"/>
              <a:t>والاستفسار عما دار في هذه </a:t>
            </a:r>
            <a:r>
              <a:rPr lang="ar-SA" sz="2000" dirty="0" smtClean="0"/>
              <a:t>الاجتماعات</a:t>
            </a:r>
            <a:endParaRPr lang="ar-SA" sz="2000" dirty="0"/>
          </a:p>
          <a:p>
            <a:pPr marL="731520" lvl="1" indent="-457200">
              <a:buFont typeface="+mj-lt"/>
              <a:buAutoNum type="arabicPeriod"/>
            </a:pPr>
            <a:r>
              <a:rPr lang="ar-SA" sz="2000" dirty="0" smtClean="0"/>
              <a:t>الاستفسار </a:t>
            </a:r>
            <a:r>
              <a:rPr lang="ar-SA" sz="2000" dirty="0"/>
              <a:t>من محامي الشركة عن أي منازعات أو مطالبات </a:t>
            </a:r>
            <a:r>
              <a:rPr lang="ar-SA" sz="2000" dirty="0" smtClean="0"/>
              <a:t>قضائية</a:t>
            </a:r>
            <a:endParaRPr lang="ar-SA" sz="2000" dirty="0"/>
          </a:p>
          <a:p>
            <a:pPr marL="731520" lvl="1" indent="-457200">
              <a:buFont typeface="+mj-lt"/>
              <a:buAutoNum type="arabicPeriod"/>
            </a:pPr>
            <a:r>
              <a:rPr lang="ar-SA" sz="2000" dirty="0" smtClean="0"/>
              <a:t>الحصول </a:t>
            </a:r>
            <a:r>
              <a:rPr lang="ar-SA" sz="2000" dirty="0"/>
              <a:t>على </a:t>
            </a:r>
            <a:r>
              <a:rPr lang="ar-SA" sz="2000" dirty="0" smtClean="0"/>
              <a:t>خطاب </a:t>
            </a:r>
            <a:r>
              <a:rPr lang="ar-SA" sz="2000" dirty="0"/>
              <a:t>من العميل مؤرخ بتاريخ تقرير المراجع </a:t>
            </a:r>
            <a:r>
              <a:rPr lang="ar-SA" sz="2000" dirty="0" smtClean="0"/>
              <a:t>بعدم </a:t>
            </a:r>
            <a:r>
              <a:rPr lang="ar-SA" sz="2000" dirty="0"/>
              <a:t>وقوع أحداث لاحقة لتاريخ الميزانية يستدعي الإفصاح عنها أو </a:t>
            </a:r>
            <a:r>
              <a:rPr lang="ar-SA" sz="2000" dirty="0" smtClean="0"/>
              <a:t>إجراء تسوية </a:t>
            </a:r>
            <a:r>
              <a:rPr lang="ar-SA" sz="2000" dirty="0"/>
              <a:t>بشأنها بالقوائم </a:t>
            </a:r>
            <a:r>
              <a:rPr lang="ar-SA" sz="2000" dirty="0" smtClean="0"/>
              <a:t>المالية</a:t>
            </a:r>
            <a:endParaRPr lang="ar-SA" sz="2000" dirty="0"/>
          </a:p>
          <a:p>
            <a:pPr marL="731520" lvl="1" indent="-457200">
              <a:buFont typeface="+mj-lt"/>
              <a:buAutoNum type="arabicPeriod"/>
            </a:pPr>
            <a:r>
              <a:rPr lang="ar-SA" sz="2000" dirty="0" smtClean="0"/>
              <a:t>القيام </a:t>
            </a:r>
            <a:r>
              <a:rPr lang="ar-SA" sz="2000" dirty="0"/>
              <a:t>بأي إجراءات أخرى يعتبرها المراجع ضرورية لحسم أي موضوع</a:t>
            </a:r>
          </a:p>
        </p:txBody>
      </p:sp>
    </p:spTree>
    <p:extLst>
      <p:ext uri="{BB962C8B-B14F-4D97-AF65-F5344CB8AC3E}">
        <p14:creationId xmlns:p14="http://schemas.microsoft.com/office/powerpoint/2010/main" val="119913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>
                <a:effectLst/>
              </a:rPr>
              <a:t>اكتشاف حقائق كانت موجودة في</a:t>
            </a:r>
            <a:br>
              <a:rPr lang="ar-SA" sz="4000" dirty="0">
                <a:effectLst/>
              </a:rPr>
            </a:br>
            <a:r>
              <a:rPr lang="ar-SA" sz="4000" dirty="0">
                <a:effectLst/>
              </a:rPr>
              <a:t>وقت التقرير في تاريخ لاحق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حالة اكتشاف المراجع بعد كتابته للتقرير عن وجود حقائق </a:t>
            </a:r>
            <a:r>
              <a:rPr lang="ar-SA" dirty="0"/>
              <a:t>تؤثر بصورة جوهرية على القوائم المالية </a:t>
            </a:r>
            <a:r>
              <a:rPr lang="ar-SA" dirty="0" smtClean="0"/>
              <a:t>كانت موجودة وقت اعداد التقرير ولم يكن يعلم </a:t>
            </a:r>
            <a:r>
              <a:rPr lang="ar-SA" dirty="0" smtClean="0"/>
              <a:t>عنها يجب </a:t>
            </a:r>
            <a:r>
              <a:rPr lang="ar-SA" dirty="0" smtClean="0"/>
              <a:t>عليه </a:t>
            </a:r>
            <a:r>
              <a:rPr lang="ar-SA" dirty="0"/>
              <a:t>القيام بالآتي:</a:t>
            </a:r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يطلب </a:t>
            </a:r>
            <a:r>
              <a:rPr lang="ar-SA" dirty="0"/>
              <a:t>المراجع من </a:t>
            </a:r>
            <a:r>
              <a:rPr lang="ar-SA" dirty="0" smtClean="0"/>
              <a:t>الشركة (</a:t>
            </a:r>
            <a:r>
              <a:rPr lang="ar-SA" dirty="0" smtClean="0"/>
              <a:t>العميل</a:t>
            </a:r>
            <a:r>
              <a:rPr lang="ar-SA" dirty="0" smtClean="0"/>
              <a:t>) الإفصاح </a:t>
            </a:r>
            <a:r>
              <a:rPr lang="ar-SA" dirty="0"/>
              <a:t>عن هذه </a:t>
            </a:r>
            <a:r>
              <a:rPr lang="ar-SA" dirty="0" smtClean="0"/>
              <a:t>المعلومات بصورة </a:t>
            </a:r>
            <a:r>
              <a:rPr lang="ar-SA" dirty="0"/>
              <a:t>واضحة وسليمة لجميع الأشخاص المتوقع استخدامهم </a:t>
            </a:r>
            <a:r>
              <a:rPr lang="ar-SA" dirty="0" smtClean="0"/>
              <a:t>لتقريرالمراجع </a:t>
            </a:r>
            <a:r>
              <a:rPr lang="ar-SA" dirty="0"/>
              <a:t>والقوائم </a:t>
            </a:r>
            <a:r>
              <a:rPr lang="ar-SA" dirty="0" smtClean="0"/>
              <a:t>المالية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يقوم </a:t>
            </a:r>
            <a:r>
              <a:rPr lang="ar-SA" dirty="0"/>
              <a:t>المراجع باتخاذ جميع الإجراءات الضرورية لتأكد من قيام </a:t>
            </a:r>
            <a:r>
              <a:rPr lang="ar-SA" dirty="0" smtClean="0"/>
              <a:t>العميل بالإفصاح </a:t>
            </a:r>
            <a:r>
              <a:rPr lang="ar-SA" dirty="0"/>
              <a:t>المطلوب عن هذه المعلومات </a:t>
            </a:r>
            <a:r>
              <a:rPr lang="ar-SA" dirty="0" smtClean="0"/>
              <a:t>الجديدة</a:t>
            </a:r>
          </a:p>
          <a:p>
            <a:r>
              <a:rPr lang="ar-SA" dirty="0"/>
              <a:t>في حالة رفض العميل القيام بالإفصاح </a:t>
            </a:r>
            <a:r>
              <a:rPr lang="ar-SA" dirty="0" smtClean="0"/>
              <a:t>المطلوب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يقوم </a:t>
            </a:r>
            <a:r>
              <a:rPr lang="ar-SA" dirty="0"/>
              <a:t>المراجع بإخطار كل عضو من أعضاء مجلس الإدارة </a:t>
            </a:r>
            <a:r>
              <a:rPr lang="ar-SA" dirty="0" smtClean="0"/>
              <a:t>بهذ الرفض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يقوم </a:t>
            </a:r>
            <a:r>
              <a:rPr lang="ar-SA" dirty="0"/>
              <a:t>المراجع بإخطار العميل بأنه لا يجب الربط بين تقرير </a:t>
            </a:r>
            <a:r>
              <a:rPr lang="ar-SA" dirty="0" smtClean="0"/>
              <a:t>المراجع والقوائم المالية</a:t>
            </a:r>
            <a:endParaRPr lang="ar-SA" dirty="0"/>
          </a:p>
          <a:p>
            <a:pPr marL="731520" lvl="1" indent="-457200">
              <a:buFont typeface="+mj-lt"/>
              <a:buAutoNum type="arabicPeriod"/>
            </a:pPr>
            <a:r>
              <a:rPr lang="ar-SA" dirty="0" smtClean="0"/>
              <a:t>يقوم </a:t>
            </a:r>
            <a:r>
              <a:rPr lang="ar-SA" dirty="0"/>
              <a:t>المراجع بإخطار الجهات الرقابية -</a:t>
            </a:r>
            <a:r>
              <a:rPr lang="ar-SA" dirty="0" smtClean="0"/>
              <a:t>كهيئة </a:t>
            </a:r>
            <a:r>
              <a:rPr lang="ar-SA" dirty="0"/>
              <a:t>سوق المال في </a:t>
            </a:r>
            <a:r>
              <a:rPr lang="ar-SA" dirty="0" smtClean="0"/>
              <a:t>السعودية أو </a:t>
            </a:r>
            <a:r>
              <a:rPr lang="ar-SA" dirty="0"/>
              <a:t>أي جهة رقابية </a:t>
            </a:r>
            <a:r>
              <a:rPr lang="ar-SA" dirty="0" smtClean="0"/>
              <a:t>أخرى بأنه </a:t>
            </a:r>
            <a:r>
              <a:rPr lang="ar-SA" dirty="0"/>
              <a:t>لا يجب الاعتماد على تقرير </a:t>
            </a:r>
            <a:r>
              <a:rPr lang="ar-SA" dirty="0" smtClean="0"/>
              <a:t>المراجع مستقبلا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04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مصادر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المراجعه مدخل متكامل – تأليف ألفين أرينز </a:t>
            </a:r>
            <a:r>
              <a:rPr lang="en-US" dirty="0"/>
              <a:t>Alvin A. </a:t>
            </a:r>
            <a:r>
              <a:rPr lang="en-US" dirty="0" err="1"/>
              <a:t>Arens</a:t>
            </a:r>
            <a:r>
              <a:rPr lang="ar-SA" dirty="0"/>
              <a:t>  و جيمس لوبك </a:t>
            </a:r>
            <a:r>
              <a:rPr lang="en-US" dirty="0"/>
              <a:t>James K. </a:t>
            </a:r>
            <a:r>
              <a:rPr lang="en-US" dirty="0" err="1"/>
              <a:t>Loebbeck</a:t>
            </a:r>
            <a:r>
              <a:rPr lang="en-US" dirty="0"/>
              <a:t> </a:t>
            </a:r>
            <a:r>
              <a:rPr lang="ar-SA" dirty="0"/>
              <a:t> , ترجمه د. محمد الديسطي. دار المريخ للنشر </a:t>
            </a:r>
            <a:endParaRPr lang="en-US" dirty="0"/>
          </a:p>
          <a:p>
            <a:pPr lvl="0"/>
            <a:r>
              <a:rPr lang="ar-SA" dirty="0"/>
              <a:t>المراجعه  , المفاهيم و المعايير و الاجراءات. الدكتور مصطفى عيسى خضير.</a:t>
            </a:r>
            <a:endParaRPr lang="en-US" dirty="0"/>
          </a:p>
          <a:p>
            <a:r>
              <a:rPr lang="ar-SA" dirty="0"/>
              <a:t>ملخصات و ملاحظات أ. هناء المغامس , قسم المحاسبة , جامعه الملك سعود</a:t>
            </a:r>
          </a:p>
        </p:txBody>
      </p:sp>
    </p:spTree>
    <p:extLst>
      <p:ext uri="{BB962C8B-B14F-4D97-AF65-F5344CB8AC3E}">
        <p14:creationId xmlns:p14="http://schemas.microsoft.com/office/powerpoint/2010/main" val="61846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800" dirty="0" smtClean="0"/>
              <a:t>التأكيدات </a:t>
            </a:r>
            <a:r>
              <a:rPr lang="ar-SA" sz="4800" dirty="0"/>
              <a:t>الواردة بالقوائم</a:t>
            </a:r>
            <a:br>
              <a:rPr lang="ar-SA" sz="4800" dirty="0"/>
            </a:br>
            <a:r>
              <a:rPr lang="ar-SA" sz="4800" dirty="0"/>
              <a:t>المالية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التأكيدات </a:t>
            </a:r>
            <a:r>
              <a:rPr lang="ar-SA" dirty="0" smtClean="0"/>
              <a:t>هي </a:t>
            </a:r>
            <a:r>
              <a:rPr lang="ar-SA" dirty="0"/>
              <a:t>عبارة عن بيانات مقدمة من </a:t>
            </a:r>
            <a:r>
              <a:rPr lang="ar-SA" dirty="0" smtClean="0"/>
              <a:t>الإدارة والتي تكون في شكل </a:t>
            </a:r>
            <a:r>
              <a:rPr lang="ar-SA" dirty="0"/>
              <a:t>مفردات القوائم </a:t>
            </a:r>
            <a:r>
              <a:rPr lang="ar-SA" dirty="0" smtClean="0"/>
              <a:t>المالية</a:t>
            </a:r>
          </a:p>
          <a:p>
            <a:pPr lvl="1"/>
            <a:r>
              <a:rPr lang="ar-SA" dirty="0" smtClean="0"/>
              <a:t>مثال : قيمة المخزون الموجودة في ق. المركز المالي</a:t>
            </a:r>
          </a:p>
          <a:p>
            <a:r>
              <a:rPr lang="ar-SA" dirty="0" smtClean="0"/>
              <a:t>التأكيدات </a:t>
            </a:r>
            <a:r>
              <a:rPr lang="ar-SA" dirty="0"/>
              <a:t>يمكن تقسيمها إلى:</a:t>
            </a:r>
          </a:p>
          <a:p>
            <a:pPr lvl="1"/>
            <a:r>
              <a:rPr lang="ar-SA" dirty="0" smtClean="0"/>
              <a:t>الوجود </a:t>
            </a:r>
            <a:r>
              <a:rPr lang="ar-SA" dirty="0"/>
              <a:t>أو </a:t>
            </a:r>
            <a:r>
              <a:rPr lang="ar-SA" dirty="0" smtClean="0"/>
              <a:t>الحدوث</a:t>
            </a:r>
            <a:endParaRPr lang="ar-SA" dirty="0"/>
          </a:p>
          <a:p>
            <a:pPr lvl="1"/>
            <a:r>
              <a:rPr lang="ar-SA" dirty="0" smtClean="0"/>
              <a:t> الشمول</a:t>
            </a:r>
            <a:endParaRPr lang="ar-SA" dirty="0"/>
          </a:p>
          <a:p>
            <a:pPr lvl="1"/>
            <a:r>
              <a:rPr lang="ar-SA" dirty="0" smtClean="0"/>
              <a:t>الحقوق والالتزامات</a:t>
            </a:r>
            <a:endParaRPr lang="ar-SA" dirty="0"/>
          </a:p>
          <a:p>
            <a:pPr lvl="1"/>
            <a:r>
              <a:rPr lang="ar-SA" dirty="0" smtClean="0"/>
              <a:t> </a:t>
            </a:r>
            <a:r>
              <a:rPr lang="ar-SA" dirty="0"/>
              <a:t>التقويم أو </a:t>
            </a:r>
            <a:r>
              <a:rPr lang="ar-SA" dirty="0" smtClean="0"/>
              <a:t>التوزيع</a:t>
            </a:r>
            <a:endParaRPr lang="ar-SA" dirty="0"/>
          </a:p>
          <a:p>
            <a:pPr lvl="1"/>
            <a:r>
              <a:rPr lang="ar-SA" dirty="0" smtClean="0"/>
              <a:t>العرض والإفصاح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72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800" dirty="0" smtClean="0"/>
              <a:t>التأكيدات </a:t>
            </a:r>
            <a:r>
              <a:rPr lang="ar-SA" sz="4800" dirty="0"/>
              <a:t>الواردة بالقوائم</a:t>
            </a:r>
            <a:br>
              <a:rPr lang="ar-SA" sz="4800" dirty="0"/>
            </a:br>
            <a:r>
              <a:rPr lang="ar-SA" sz="4800" dirty="0"/>
              <a:t>المالية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b="1" dirty="0"/>
              <a:t>التأكيدات عن الوجود أو </a:t>
            </a:r>
            <a:r>
              <a:rPr lang="ar-SA" b="1" dirty="0" smtClean="0"/>
              <a:t>الحدوث</a:t>
            </a:r>
            <a:endParaRPr lang="ar-SA" b="1" dirty="0"/>
          </a:p>
          <a:p>
            <a:pPr lvl="1"/>
            <a:r>
              <a:rPr lang="ar-SA" dirty="0" smtClean="0"/>
              <a:t>وجود </a:t>
            </a:r>
            <a:r>
              <a:rPr lang="ar-SA" dirty="0"/>
              <a:t>أصول وخصوم المشروع في تاريخ معين وبحدوث </a:t>
            </a:r>
            <a:r>
              <a:rPr lang="ar-SA" dirty="0" smtClean="0"/>
              <a:t>العمليات المقيدة </a:t>
            </a:r>
            <a:r>
              <a:rPr lang="ar-SA" dirty="0"/>
              <a:t>في السجلات خلال مدة </a:t>
            </a:r>
            <a:r>
              <a:rPr lang="ar-SA" dirty="0" smtClean="0"/>
              <a:t>معينة.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التأكيدات </a:t>
            </a:r>
            <a:r>
              <a:rPr lang="ar-SA" b="1" dirty="0"/>
              <a:t>عن </a:t>
            </a:r>
            <a:r>
              <a:rPr lang="ar-SA" b="1" dirty="0" smtClean="0"/>
              <a:t>الشمول</a:t>
            </a:r>
            <a:endParaRPr lang="ar-SA" b="1" dirty="0"/>
          </a:p>
          <a:p>
            <a:pPr lvl="1"/>
            <a:r>
              <a:rPr lang="ar-SA" dirty="0" smtClean="0"/>
              <a:t>تتعلق بما إذا كانت جميع </a:t>
            </a:r>
            <a:r>
              <a:rPr lang="ar-SA" dirty="0"/>
              <a:t>العمليات والحسابات التي كان يجب ظهورها </a:t>
            </a:r>
            <a:r>
              <a:rPr lang="ar-SA" dirty="0" smtClean="0"/>
              <a:t>في القوائم </a:t>
            </a:r>
            <a:r>
              <a:rPr lang="ar-SA" dirty="0"/>
              <a:t>المالية </a:t>
            </a:r>
            <a:r>
              <a:rPr lang="ar-SA" dirty="0" smtClean="0"/>
              <a:t>قد تم </a:t>
            </a:r>
            <a:r>
              <a:rPr lang="ar-SA" dirty="0"/>
              <a:t>إدراجها فعلاً 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التأكيدات </a:t>
            </a:r>
            <a:r>
              <a:rPr lang="ar-SA" b="1" dirty="0"/>
              <a:t>حول الحقوق </a:t>
            </a:r>
            <a:r>
              <a:rPr lang="ar-SA" b="1" dirty="0" smtClean="0"/>
              <a:t>والالتزامات</a:t>
            </a:r>
            <a:endParaRPr lang="ar-SA" b="1" dirty="0"/>
          </a:p>
          <a:p>
            <a:pPr lvl="1"/>
            <a:r>
              <a:rPr lang="ar-SA" dirty="0"/>
              <a:t>تتعلق بما إذا كانت الأصول </a:t>
            </a:r>
            <a:r>
              <a:rPr lang="ar-SA" dirty="0" smtClean="0"/>
              <a:t>تمثل </a:t>
            </a:r>
            <a:r>
              <a:rPr lang="ar-SA" dirty="0"/>
              <a:t>حقوقاً للمشروع</a:t>
            </a:r>
            <a:r>
              <a:rPr lang="ar-SA" dirty="0" smtClean="0"/>
              <a:t>, وأن </a:t>
            </a:r>
            <a:r>
              <a:rPr lang="ar-SA" dirty="0"/>
              <a:t>الخصوم </a:t>
            </a:r>
            <a:r>
              <a:rPr lang="ar-SA" dirty="0" smtClean="0"/>
              <a:t>تمثل التزامات </a:t>
            </a:r>
            <a:r>
              <a:rPr lang="ar-SA" dirty="0"/>
              <a:t>على المشروع في تاريخ </a:t>
            </a:r>
            <a:r>
              <a:rPr lang="ar-SA" dirty="0" smtClean="0"/>
              <a:t>معين.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79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483568"/>
          </a:xfrm>
        </p:spPr>
        <p:txBody>
          <a:bodyPr>
            <a:noAutofit/>
          </a:bodyPr>
          <a:lstStyle/>
          <a:p>
            <a:r>
              <a:rPr lang="ar-SA" sz="4800" dirty="0" smtClean="0"/>
              <a:t>التأكيدات </a:t>
            </a:r>
            <a:r>
              <a:rPr lang="ar-SA" sz="4800" dirty="0"/>
              <a:t>الواردة بالقوائم</a:t>
            </a:r>
            <a:br>
              <a:rPr lang="ar-SA" sz="4800" dirty="0"/>
            </a:br>
            <a:r>
              <a:rPr lang="ar-SA" sz="4800" dirty="0"/>
              <a:t>المالية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9"/>
            <a:ext cx="8229600" cy="3744416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ar-SA" b="1" dirty="0"/>
              <a:t>التأكيدات حول التقويم </a:t>
            </a:r>
            <a:r>
              <a:rPr lang="ar-SA" b="1" dirty="0" smtClean="0"/>
              <a:t>والتوزيع</a:t>
            </a:r>
            <a:endParaRPr lang="ar-SA" b="1" dirty="0"/>
          </a:p>
          <a:p>
            <a:pPr lvl="1"/>
            <a:r>
              <a:rPr lang="ar-SA" dirty="0"/>
              <a:t>تتعلق بما إذا كانت </a:t>
            </a:r>
            <a:r>
              <a:rPr lang="ar-SA" dirty="0" smtClean="0"/>
              <a:t>كافه البنود مثل الايرادات و الخصوم قد تم إدراجها </a:t>
            </a:r>
            <a:r>
              <a:rPr lang="ar-SA" dirty="0"/>
              <a:t>في القوائم المالية بمبالغ </a:t>
            </a:r>
            <a:r>
              <a:rPr lang="ar-SA" dirty="0" smtClean="0"/>
              <a:t>مناسبة</a:t>
            </a:r>
          </a:p>
          <a:p>
            <a:pPr lvl="1"/>
            <a:r>
              <a:rPr lang="ar-SA" dirty="0" smtClean="0"/>
              <a:t>أمثلة :</a:t>
            </a:r>
          </a:p>
          <a:p>
            <a:pPr lvl="2"/>
            <a:r>
              <a:rPr lang="ar-SA" dirty="0" smtClean="0"/>
              <a:t>قيمة العدد و الالات لابد ان تعني تأكيد </a:t>
            </a:r>
            <a:r>
              <a:rPr lang="ar-SA" dirty="0"/>
              <a:t>الإدارة أن العدد والآلات تم قيدها بتكلفتها التاريخية وأن </a:t>
            </a:r>
            <a:r>
              <a:rPr lang="ar-SA" dirty="0" smtClean="0"/>
              <a:t>هذه التكلفة </a:t>
            </a:r>
            <a:r>
              <a:rPr lang="ar-SA" dirty="0"/>
              <a:t>يتم توزيعها بطريقة منظمة على الفترات المحاسبية </a:t>
            </a:r>
            <a:r>
              <a:rPr lang="ar-SA" dirty="0" smtClean="0"/>
              <a:t>المختصة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ar-SA" b="1" dirty="0" smtClean="0"/>
              <a:t>التأكيدات </a:t>
            </a:r>
            <a:r>
              <a:rPr lang="ar-SA" b="1" dirty="0"/>
              <a:t>حول العرض </a:t>
            </a:r>
            <a:r>
              <a:rPr lang="ar-SA" b="1" dirty="0" smtClean="0"/>
              <a:t>والإفصاح</a:t>
            </a:r>
            <a:endParaRPr lang="ar-SA" b="1" dirty="0"/>
          </a:p>
          <a:p>
            <a:pPr lvl="1"/>
            <a:r>
              <a:rPr lang="ar-SA" b="1" dirty="0" smtClean="0"/>
              <a:t> </a:t>
            </a:r>
            <a:r>
              <a:rPr lang="ar-SA" dirty="0" smtClean="0"/>
              <a:t>تتعلق </a:t>
            </a:r>
            <a:r>
              <a:rPr lang="ar-SA" dirty="0"/>
              <a:t>بما إذا كانت </a:t>
            </a:r>
            <a:r>
              <a:rPr lang="ar-SA" dirty="0" smtClean="0"/>
              <a:t>مكونات </a:t>
            </a:r>
            <a:r>
              <a:rPr lang="ar-SA" dirty="0"/>
              <a:t>القوائم المالية قد تم تبويبها </a:t>
            </a:r>
            <a:r>
              <a:rPr lang="ar-SA" dirty="0" smtClean="0"/>
              <a:t>ووصفها وإظهارها </a:t>
            </a:r>
            <a:r>
              <a:rPr lang="ar-SA" dirty="0"/>
              <a:t>بطريقة مناسبة</a:t>
            </a:r>
          </a:p>
        </p:txBody>
      </p:sp>
    </p:spTree>
    <p:extLst>
      <p:ext uri="{BB962C8B-B14F-4D97-AF65-F5344CB8AC3E}">
        <p14:creationId xmlns:p14="http://schemas.microsoft.com/office/powerpoint/2010/main" val="42478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التأكيدات </a:t>
            </a:r>
            <a:r>
              <a:rPr lang="ar-SA" dirty="0"/>
              <a:t>الواردة بالقوائم</a:t>
            </a:r>
            <a:br>
              <a:rPr lang="ar-SA" dirty="0"/>
            </a:br>
            <a:r>
              <a:rPr lang="ar-SA" dirty="0"/>
              <a:t>المالية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480"/>
          </a:xfrm>
        </p:spPr>
        <p:txBody>
          <a:bodyPr/>
          <a:lstStyle/>
          <a:p>
            <a:r>
              <a:rPr lang="ar-SA" dirty="0" smtClean="0"/>
              <a:t>دور </a:t>
            </a:r>
            <a:r>
              <a:rPr lang="ar-SA" dirty="0"/>
              <a:t>المراجع هو أن يتأكد من </a:t>
            </a:r>
            <a:r>
              <a:rPr lang="ar-SA" dirty="0" smtClean="0"/>
              <a:t>سلامه و دقة  </a:t>
            </a:r>
            <a:r>
              <a:rPr lang="ar-SA" dirty="0"/>
              <a:t>التأكيدات الواردة في هذه القوائم </a:t>
            </a:r>
            <a:r>
              <a:rPr lang="ar-SA" dirty="0" smtClean="0"/>
              <a:t>المالية </a:t>
            </a:r>
          </a:p>
          <a:p>
            <a:r>
              <a:rPr lang="ar-SA" dirty="0" smtClean="0"/>
              <a:t>يكون ذلك عن </a:t>
            </a:r>
            <a:r>
              <a:rPr lang="ar-SA" dirty="0"/>
              <a:t>طريق جمع الأدلة </a:t>
            </a:r>
            <a:r>
              <a:rPr lang="ar-SA" dirty="0" smtClean="0"/>
              <a:t>التي </a:t>
            </a:r>
            <a:r>
              <a:rPr lang="ar-SA" dirty="0"/>
              <a:t>تمكنه من </a:t>
            </a:r>
            <a:r>
              <a:rPr lang="ar-SA" dirty="0" smtClean="0"/>
              <a:t>الوصول إلى </a:t>
            </a:r>
            <a:r>
              <a:rPr lang="ar-SA" dirty="0"/>
              <a:t>قناعة عن مدى صحة ودقة هذه </a:t>
            </a:r>
            <a:r>
              <a:rPr lang="ar-SA" dirty="0" smtClean="0"/>
              <a:t>التأكيدات</a:t>
            </a:r>
          </a:p>
          <a:p>
            <a:pPr lvl="1"/>
            <a:r>
              <a:rPr lang="ar-SA" dirty="0" smtClean="0"/>
              <a:t>حتى </a:t>
            </a:r>
            <a:r>
              <a:rPr lang="ar-SA" dirty="0"/>
              <a:t>يصل إلى </a:t>
            </a:r>
            <a:r>
              <a:rPr lang="ar-SA" dirty="0" smtClean="0"/>
              <a:t>هذه القناعة </a:t>
            </a:r>
            <a:r>
              <a:rPr lang="ar-SA" dirty="0"/>
              <a:t>لابد أن يجمع أكبر قدر ممكن من </a:t>
            </a:r>
            <a:r>
              <a:rPr lang="ar-SA" dirty="0" smtClean="0"/>
              <a:t>الأدلة علما بان </a:t>
            </a:r>
            <a:r>
              <a:rPr lang="ar-SA" dirty="0"/>
              <a:t>الأدلة تختلف </a:t>
            </a:r>
            <a:r>
              <a:rPr lang="ar-SA" dirty="0" smtClean="0"/>
              <a:t>من حيث </a:t>
            </a:r>
            <a:r>
              <a:rPr lang="ar-SA" dirty="0"/>
              <a:t>درجة حجيتها أو درجة </a:t>
            </a:r>
            <a:r>
              <a:rPr lang="ar-SA" dirty="0" smtClean="0"/>
              <a:t>قوتها</a:t>
            </a:r>
            <a:endParaRPr lang="ar-SA" dirty="0"/>
          </a:p>
          <a:p>
            <a:r>
              <a:rPr lang="ar-SA" dirty="0" smtClean="0"/>
              <a:t>أدلة </a:t>
            </a:r>
            <a:r>
              <a:rPr lang="ar-SA" dirty="0"/>
              <a:t>الإثبات في المراجعة تختلف عن أدلة الإثبات القانونية </a:t>
            </a:r>
            <a:endParaRPr lang="ar-SA" dirty="0" smtClean="0"/>
          </a:p>
          <a:p>
            <a:pPr lvl="1"/>
            <a:r>
              <a:rPr lang="ar-SA" dirty="0" smtClean="0"/>
              <a:t>لأن أدلة الإثبات </a:t>
            </a:r>
            <a:r>
              <a:rPr lang="ar-SA" dirty="0"/>
              <a:t>القانونية تحكمها قواعد صارمة طبقاً للقانون والنظام أما </a:t>
            </a:r>
            <a:r>
              <a:rPr lang="ar-SA" dirty="0" smtClean="0"/>
              <a:t>أدلة الإثبات </a:t>
            </a:r>
            <a:r>
              <a:rPr lang="ar-SA" dirty="0"/>
              <a:t>في المراجعة تعتمد على الحكم المهني </a:t>
            </a:r>
            <a:r>
              <a:rPr lang="ar-SA" dirty="0" smtClean="0"/>
              <a:t>للمراجع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033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الشروط </a:t>
            </a:r>
            <a:r>
              <a:rPr lang="ar-SA" sz="4800" dirty="0" smtClean="0">
                <a:effectLst/>
              </a:rPr>
              <a:t>الواجب توافرها </a:t>
            </a:r>
            <a:r>
              <a:rPr lang="ar-SA" sz="4800" dirty="0">
                <a:effectLst/>
              </a:rPr>
              <a:t>في </a:t>
            </a:r>
            <a:r>
              <a:rPr lang="ar-SA" sz="4800" dirty="0" smtClean="0">
                <a:effectLst/>
              </a:rPr>
              <a:t>أدلة</a:t>
            </a:r>
            <a:r>
              <a:rPr lang="ar-SA" sz="4800" dirty="0">
                <a:effectLst/>
              </a:rPr>
              <a:t> </a:t>
            </a:r>
            <a:r>
              <a:rPr lang="ar-SA" sz="4800" dirty="0" smtClean="0">
                <a:effectLst/>
              </a:rPr>
              <a:t>الإثبات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يجب </a:t>
            </a:r>
            <a:r>
              <a:rPr lang="ar-SA" dirty="0"/>
              <a:t>أن يكون الدليل </a:t>
            </a:r>
            <a:r>
              <a:rPr lang="ar-SA" dirty="0" smtClean="0"/>
              <a:t>مقنعاً</a:t>
            </a:r>
            <a:endParaRPr lang="ar-SA" dirty="0"/>
          </a:p>
          <a:p>
            <a:pPr lvl="1"/>
            <a:r>
              <a:rPr lang="ar-SA" dirty="0" smtClean="0"/>
              <a:t>الملاءمة</a:t>
            </a:r>
            <a:endParaRPr lang="ar-SA" dirty="0" smtClean="0"/>
          </a:p>
          <a:p>
            <a:pPr lvl="1"/>
            <a:r>
              <a:rPr lang="ar-SA" dirty="0" smtClean="0"/>
              <a:t>الصحيح </a:t>
            </a:r>
            <a:r>
              <a:rPr lang="ar-SA" dirty="0"/>
              <a:t>والدقيق الذي يحقق </a:t>
            </a:r>
            <a:r>
              <a:rPr lang="ar-SA" dirty="0" smtClean="0"/>
              <a:t>الهدف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الدليل من </a:t>
            </a:r>
            <a:r>
              <a:rPr lang="ar-SA" dirty="0"/>
              <a:t>مصدر خارجي مستقل </a:t>
            </a:r>
            <a:r>
              <a:rPr lang="ar-SA" dirty="0" smtClean="0"/>
              <a:t>عن المشروع يمكن </a:t>
            </a:r>
            <a:r>
              <a:rPr lang="ar-SA" dirty="0"/>
              <a:t>الاعتماد عليه بدرجة أكبر لأغراض المراجعة </a:t>
            </a:r>
            <a:r>
              <a:rPr lang="ar-SA" dirty="0" smtClean="0"/>
              <a:t>من الدليل من </a:t>
            </a:r>
            <a:r>
              <a:rPr lang="ar-SA" dirty="0"/>
              <a:t>مصدر داخل </a:t>
            </a:r>
            <a:r>
              <a:rPr lang="ar-SA" dirty="0" smtClean="0"/>
              <a:t>المشروع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وجود </a:t>
            </a:r>
            <a:r>
              <a:rPr lang="ar-SA" dirty="0"/>
              <a:t>نظام سليم للرقابة </a:t>
            </a:r>
            <a:r>
              <a:rPr lang="ar-SA" dirty="0" smtClean="0"/>
              <a:t>الداخلية</a:t>
            </a:r>
            <a:endParaRPr lang="ar-SA" dirty="0"/>
          </a:p>
          <a:p>
            <a:pPr lvl="1"/>
            <a:r>
              <a:rPr lang="ar-SA" dirty="0"/>
              <a:t>الأدلة التي تجمع في ظل </a:t>
            </a:r>
            <a:r>
              <a:rPr lang="ar-SA" dirty="0" smtClean="0"/>
              <a:t>نظام </a:t>
            </a:r>
            <a:r>
              <a:rPr lang="ar-SA" dirty="0"/>
              <a:t>سليم وقوي وفعال للرقابة </a:t>
            </a:r>
            <a:r>
              <a:rPr lang="ar-SA" dirty="0" smtClean="0"/>
              <a:t>الداخلية أقوى </a:t>
            </a:r>
            <a:r>
              <a:rPr lang="ar-SA" dirty="0"/>
              <a:t>في الحجية من الأدلة التي تجمع في ظل </a:t>
            </a:r>
            <a:r>
              <a:rPr lang="ar-SA" dirty="0" smtClean="0"/>
              <a:t>نظام </a:t>
            </a:r>
            <a:r>
              <a:rPr lang="ar-SA" dirty="0"/>
              <a:t>رقابة </a:t>
            </a:r>
            <a:r>
              <a:rPr lang="ar-SA" dirty="0" smtClean="0"/>
              <a:t>ضعيف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06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4542</TotalTime>
  <Words>3935</Words>
  <Application>Microsoft Office PowerPoint</Application>
  <PresentationFormat>On-screen Show (4:3)</PresentationFormat>
  <Paragraphs>384</Paragraphs>
  <Slides>47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Executive</vt:lpstr>
      <vt:lpstr>أدلة و قرائن المراجعه </vt:lpstr>
      <vt:lpstr>الاجندة </vt:lpstr>
      <vt:lpstr>أدلة الاثبات </vt:lpstr>
      <vt:lpstr>أدلة الاثبات </vt:lpstr>
      <vt:lpstr>التأكيدات الواردة بالقوائم المالية</vt:lpstr>
      <vt:lpstr>التأكيدات الواردة بالقوائم المالية</vt:lpstr>
      <vt:lpstr>التأكيدات الواردة بالقوائم المالية</vt:lpstr>
      <vt:lpstr>التأكيدات الواردة بالقوائم المالية</vt:lpstr>
      <vt:lpstr>الشروط الواجب توافرها في أدلة الإثبات</vt:lpstr>
      <vt:lpstr>الشروط التي يجب أن تتوفر في أدلة الإثبات</vt:lpstr>
      <vt:lpstr>أنواع أدلة الإثبات في المراجعة</vt:lpstr>
      <vt:lpstr>أنواع أدلة الإثبات في المراجعة:  الوجود الفعلي</vt:lpstr>
      <vt:lpstr>أنواع أدلة الإثبات في المراجعة: المستندات</vt:lpstr>
      <vt:lpstr>أنواع أدلة الإثبات في المراجعة- المستندات</vt:lpstr>
      <vt:lpstr>أنواع أدلة الإثبات في المراجعة: الاقرارات </vt:lpstr>
      <vt:lpstr>أنواع أدلة الإثبات في المراجعة: الشهادات من الادارة</vt:lpstr>
      <vt:lpstr>أنواع أدلة الإثبات في المراجعة: نظام رقابه داخلي سليم</vt:lpstr>
      <vt:lpstr>أنواع أدلة الإثبات في المراجعة: العمليات اللاحقه</vt:lpstr>
      <vt:lpstr>أنواع أدلة الإثبات في المراجعة: العمليات الحسابيه</vt:lpstr>
      <vt:lpstr>أنواع أدلة الإثبات في المراجعة: الارتباط بين البيانات</vt:lpstr>
      <vt:lpstr>وسائل الحصول على أدلة الإثبات</vt:lpstr>
      <vt:lpstr>وسائل الحصول على أدلة الإثبات الجرد الفعلي </vt:lpstr>
      <vt:lpstr>وسائل الحصول على أدلة الإثبات المراجعة المستندية </vt:lpstr>
      <vt:lpstr>وسائل الحصول على أدلة الإثبات المراجعة المستندية </vt:lpstr>
      <vt:lpstr>وسائل الحصول على أدلة الإثبات نظام المصادقات</vt:lpstr>
      <vt:lpstr>وسائل الحصول على أدلة الإثبات نظام المصادقات</vt:lpstr>
      <vt:lpstr>وسائل الحصول على أدلة الإثبات نظام المصادقات</vt:lpstr>
      <vt:lpstr>وسائل الحصول على أدلة الإثبات نظام المصادقات</vt:lpstr>
      <vt:lpstr>وسائل الحصول على أدلة الإثبات نظام المصادقات</vt:lpstr>
      <vt:lpstr>وسائل الحصول على أدلة الإثبات نظام الاستفسارات</vt:lpstr>
      <vt:lpstr>وسائل الحصول على أدلة الإثبات نظام المراجعه الحسابيه</vt:lpstr>
      <vt:lpstr>وسائل الحصول على أدلة الإثبات المراجعه الانتقاديه</vt:lpstr>
      <vt:lpstr>وسائل الحصول على أدلة الإثبات الربط بين المعلومات و المقارنات</vt:lpstr>
      <vt:lpstr>الاعتبارات العامة التي تؤثر على حجية أدلة الإثبات</vt:lpstr>
      <vt:lpstr>الاعتبارات العامة التي تؤثر على حجية أدلة الإثبات</vt:lpstr>
      <vt:lpstr> الاعتبارات العامة التي تؤثر على حجية أدلة الإثبات</vt:lpstr>
      <vt:lpstr> الاعتبارات العامة التي تؤثر على حجية أدلة الإثبات</vt:lpstr>
      <vt:lpstr>المشكلات الخاصة التي تؤثر على حجية بعض أنواع أدلة الإثبات</vt:lpstr>
      <vt:lpstr>المشكلات الخاصة التي تؤثر على حجية بعض أنواع أدلة الإثبات</vt:lpstr>
      <vt:lpstr>المشكلات الخاصة التي تؤثر على حجية بعض أنواع أدلة الإثبات</vt:lpstr>
      <vt:lpstr>المشكلات الخاصة التي تؤثر على حجية بعض أنواع أدلة الإثبات</vt:lpstr>
      <vt:lpstr>الأحداث اللاحقة</vt:lpstr>
      <vt:lpstr>الأحداث اللاحقة</vt:lpstr>
      <vt:lpstr>الأحداث اللاحقة</vt:lpstr>
      <vt:lpstr>الأحداث اللاحقة</vt:lpstr>
      <vt:lpstr>اكتشاف حقائق كانت موجودة في وقت التقرير في تاريخ لاحق</vt:lpstr>
      <vt:lpstr>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kayan albalawi</dc:creator>
  <cp:lastModifiedBy>kayan albalawi</cp:lastModifiedBy>
  <cp:revision>216</cp:revision>
  <cp:lastPrinted>2013-10-26T21:30:19Z</cp:lastPrinted>
  <dcterms:created xsi:type="dcterms:W3CDTF">2013-10-21T05:45:47Z</dcterms:created>
  <dcterms:modified xsi:type="dcterms:W3CDTF">2014-11-10T14:56:45Z</dcterms:modified>
</cp:coreProperties>
</file>