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4"/>
  </p:notesMasterIdLst>
  <p:sldIdLst>
    <p:sldId id="256" r:id="rId2"/>
    <p:sldId id="257" r:id="rId3"/>
    <p:sldId id="261" r:id="rId4"/>
    <p:sldId id="260" r:id="rId5"/>
    <p:sldId id="259" r:id="rId6"/>
    <p:sldId id="258" r:id="rId7"/>
    <p:sldId id="264" r:id="rId8"/>
    <p:sldId id="265" r:id="rId9"/>
    <p:sldId id="267" r:id="rId10"/>
    <p:sldId id="266" r:id="rId11"/>
    <p:sldId id="268" r:id="rId12"/>
    <p:sldId id="269" r:id="rId13"/>
    <p:sldId id="262" r:id="rId14"/>
    <p:sldId id="263" r:id="rId15"/>
    <p:sldId id="271" r:id="rId16"/>
    <p:sldId id="272" r:id="rId17"/>
    <p:sldId id="273" r:id="rId18"/>
    <p:sldId id="278" r:id="rId19"/>
    <p:sldId id="277" r:id="rId20"/>
    <p:sldId id="274" r:id="rId21"/>
    <p:sldId id="279" r:id="rId22"/>
    <p:sldId id="285" r:id="rId23"/>
    <p:sldId id="284" r:id="rId24"/>
    <p:sldId id="286" r:id="rId25"/>
    <p:sldId id="283" r:id="rId26"/>
    <p:sldId id="282" r:id="rId27"/>
    <p:sldId id="289" r:id="rId28"/>
    <p:sldId id="288" r:id="rId29"/>
    <p:sldId id="287" r:id="rId30"/>
    <p:sldId id="290" r:id="rId31"/>
    <p:sldId id="294" r:id="rId32"/>
    <p:sldId id="291" r:id="rId33"/>
    <p:sldId id="293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>
        <p:scale>
          <a:sx n="68" d="100"/>
          <a:sy n="68" d="100"/>
        </p:scale>
        <p:origin x="-660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13AFD5-093E-4512-9AAB-1C778310F522}" type="datetimeFigureOut">
              <a:rPr lang="en-GB" smtClean="0"/>
              <a:pPr/>
              <a:t>03/11/2015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D6141A-2E7E-469B-83A3-ACF5D47B35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464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99336-BDE7-49F3-BC21-6E876A634F5B}" type="datetime1">
              <a:rPr lang="en-GB" smtClean="0"/>
              <a:t>03/11/2015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752D6-B29F-4646-AF3C-FEA8CE21EE76}" type="datetime1">
              <a:rPr lang="en-GB" smtClean="0"/>
              <a:t>03/11/2015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196EA-200A-43FD-8FB4-FEB58C402DDC}" type="datetime1">
              <a:rPr lang="en-GB" smtClean="0"/>
              <a:t>03/11/2015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CC79-91CB-4FB7-8A39-A2058A40FA7B}" type="datetime1">
              <a:rPr lang="en-GB" smtClean="0"/>
              <a:t>03/11/2015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7C4B0-05F0-419D-A6B8-A301BAF2B57F}" type="datetime1">
              <a:rPr lang="en-GB" smtClean="0"/>
              <a:t>03/11/2015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1E564-5570-43C6-919A-279C7F7E7973}" type="datetime1">
              <a:rPr lang="en-GB" smtClean="0"/>
              <a:t>03/11/2015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6EC2F-C65F-4B8D-B1D7-A13F1F040879}" type="datetime1">
              <a:rPr lang="en-GB" smtClean="0"/>
              <a:t>03/11/2015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47C99-6F19-4623-A78A-0696DDF07527}" type="datetime1">
              <a:rPr lang="en-GB" smtClean="0"/>
              <a:t>03/11/2015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CFCFE-7D9F-4AA7-8918-C8E63F8624C4}" type="datetime1">
              <a:rPr lang="en-GB" smtClean="0"/>
              <a:t>03/11/2015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2D71E-50E5-49DA-B55B-0E0CC50E7EA1}" type="datetime1">
              <a:rPr lang="en-GB" smtClean="0"/>
              <a:t>03/11/2015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A823E-83EB-427D-BAF2-D4749BA754E5}" type="datetime1">
              <a:rPr lang="en-GB" smtClean="0"/>
              <a:t>03/11/2015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338F51C-D5EA-4311-9A7E-897834F6F1F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44EE0AB-7719-4967-BADB-4F6F4D20E969}" type="datetime1">
              <a:rPr lang="en-GB" smtClean="0"/>
              <a:t>03/11/2015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38F51C-D5EA-4311-9A7E-897834F6F1FC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536304"/>
            <a:ext cx="7851648" cy="1828800"/>
          </a:xfrm>
        </p:spPr>
        <p:txBody>
          <a:bodyPr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الفصل الثامن: تكاليف الإنتاج في الأجل القصير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3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الإنتاج والتكاليف في الأجل القصير: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10</a:t>
            </a:fld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411760" y="2688595"/>
            <a:ext cx="0" cy="28803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411760" y="5568915"/>
            <a:ext cx="38884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403648" y="2328555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400" dirty="0" smtClean="0"/>
              <a:t>التكاليف المتغيرة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084168" y="5271591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400" dirty="0" smtClean="0"/>
              <a:t>حجم الإنتاج</a:t>
            </a:r>
            <a:endParaRPr lang="en-GB" sz="2400" dirty="0"/>
          </a:p>
        </p:txBody>
      </p:sp>
      <p:cxnSp>
        <p:nvCxnSpPr>
          <p:cNvPr id="11" name="Curved Connector 10"/>
          <p:cNvCxnSpPr/>
          <p:nvPr/>
        </p:nvCxnSpPr>
        <p:spPr>
          <a:xfrm rot="5400000" flipH="1" flipV="1">
            <a:off x="2390565" y="2811416"/>
            <a:ext cx="2778695" cy="2736304"/>
          </a:xfrm>
          <a:prstGeom prst="curvedConnector3">
            <a:avLst>
              <a:gd name="adj1" fmla="val 47507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932040" y="2276872"/>
            <a:ext cx="578300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C00000"/>
                </a:solidFill>
              </a:rPr>
              <a:t>VC</a:t>
            </a:r>
            <a:endParaRPr lang="en-GB" sz="2400" dirty="0">
              <a:solidFill>
                <a:srgbClr val="C00000"/>
              </a:solidFill>
            </a:endParaRPr>
          </a:p>
        </p:txBody>
      </p:sp>
      <p:cxnSp>
        <p:nvCxnSpPr>
          <p:cNvPr id="22" name="Curved Connector 21"/>
          <p:cNvCxnSpPr/>
          <p:nvPr/>
        </p:nvCxnSpPr>
        <p:spPr>
          <a:xfrm rot="5400000" flipH="1" flipV="1">
            <a:off x="1943709" y="2796608"/>
            <a:ext cx="3240360" cy="2304254"/>
          </a:xfrm>
          <a:prstGeom prst="curvedConnector3">
            <a:avLst>
              <a:gd name="adj1" fmla="val 50000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535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الإنتاج والتكاليف في الأجل القصير: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 algn="r" rtl="1">
              <a:buFont typeface="+mj-lt"/>
              <a:buAutoNum type="romanUcPeriod" startAt="3"/>
            </a:pPr>
            <a:r>
              <a:rPr lang="ar-SA" b="1" dirty="0">
                <a:solidFill>
                  <a:schemeClr val="tx2"/>
                </a:solidFill>
              </a:rPr>
              <a:t>التكاليف </a:t>
            </a:r>
            <a:r>
              <a:rPr lang="ar-SA" b="1" dirty="0" smtClean="0">
                <a:solidFill>
                  <a:schemeClr val="tx2"/>
                </a:solidFill>
              </a:rPr>
              <a:t>الكلية  </a:t>
            </a:r>
            <a:r>
              <a:rPr lang="en-GB" b="1" dirty="0" smtClean="0">
                <a:solidFill>
                  <a:schemeClr val="tx2"/>
                </a:solidFill>
              </a:rPr>
              <a:t>Total </a:t>
            </a:r>
            <a:r>
              <a:rPr lang="en-GB" b="1" dirty="0">
                <a:solidFill>
                  <a:schemeClr val="tx2"/>
                </a:solidFill>
              </a:rPr>
              <a:t>Costs</a:t>
            </a:r>
            <a:r>
              <a:rPr lang="ar-SA" b="1" dirty="0">
                <a:solidFill>
                  <a:schemeClr val="tx2"/>
                </a:solidFill>
              </a:rPr>
              <a:t> </a:t>
            </a:r>
            <a:r>
              <a:rPr lang="ar-SA" b="1" dirty="0" smtClean="0">
                <a:solidFill>
                  <a:schemeClr val="tx2"/>
                </a:solidFill>
              </a:rPr>
              <a:t>(</a:t>
            </a:r>
            <a:r>
              <a:rPr lang="en-GB" b="1" dirty="0" smtClean="0">
                <a:solidFill>
                  <a:schemeClr val="tx2"/>
                </a:solidFill>
              </a:rPr>
              <a:t>TC</a:t>
            </a:r>
            <a:r>
              <a:rPr lang="ar-SA" b="1" dirty="0">
                <a:solidFill>
                  <a:schemeClr val="tx2"/>
                </a:solidFill>
              </a:rPr>
              <a:t>):</a:t>
            </a:r>
          </a:p>
          <a:p>
            <a:pPr marL="0" indent="0" algn="r" rtl="1">
              <a:buNone/>
            </a:pPr>
            <a:r>
              <a:rPr lang="ar-SA" dirty="0"/>
              <a:t>          </a:t>
            </a:r>
            <a:r>
              <a:rPr lang="ar-SA" dirty="0" smtClean="0"/>
              <a:t>حاصل جمع التكاليف المتغيرة والثابتة عند كل حجم إنتاج. </a:t>
            </a:r>
          </a:p>
          <a:p>
            <a:pPr marL="0" indent="0" algn="ctr" rtl="1">
              <a:buNone/>
            </a:pPr>
            <a:r>
              <a:rPr lang="en-GB" i="1" dirty="0" smtClean="0"/>
              <a:t>TC = FC + VC</a:t>
            </a:r>
            <a:endParaRPr lang="ar-SA" i="1" dirty="0" smtClean="0"/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خصائص </a:t>
            </a:r>
            <a:r>
              <a:rPr lang="ar-SA" b="1" dirty="0">
                <a:solidFill>
                  <a:schemeClr val="tx2"/>
                </a:solidFill>
              </a:rPr>
              <a:t>التكاليف </a:t>
            </a:r>
            <a:r>
              <a:rPr lang="ar-SA" b="1" dirty="0" smtClean="0">
                <a:solidFill>
                  <a:schemeClr val="tx2"/>
                </a:solidFill>
              </a:rPr>
              <a:t>الكلية</a:t>
            </a:r>
            <a:r>
              <a:rPr lang="ar-SA" b="1" dirty="0">
                <a:solidFill>
                  <a:schemeClr val="tx2"/>
                </a:solidFill>
              </a:rPr>
              <a:t>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لا تبدأ من نقطة الأصل بل من بداية التكاليف الثابتة.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تأخذ نفس شكل دالة التكاليف المتغيرة (نفس ميلها).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en-GB" i="1" dirty="0"/>
              <a:t>FC = TC - VC</a:t>
            </a:r>
            <a:endParaRPr lang="ar-SA" i="1" dirty="0"/>
          </a:p>
          <a:p>
            <a:pPr marL="0" indent="0" algn="r" rtl="1">
              <a:buNone/>
            </a:pP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>
                <a:solidFill>
                  <a:srgbClr val="04617B">
                    <a:shade val="90000"/>
                  </a:srgbClr>
                </a:solidFill>
              </a:rPr>
              <a:pPr/>
              <a:t>11</a:t>
            </a:fld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63888" y="2852936"/>
            <a:ext cx="2016224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88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الإنتاج والتكاليف في الأجل القصير: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>
                <a:solidFill>
                  <a:srgbClr val="04617B">
                    <a:shade val="90000"/>
                  </a:srgbClr>
                </a:solidFill>
              </a:rPr>
              <a:pPr/>
              <a:t>12</a:t>
            </a:fld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411760" y="2688595"/>
            <a:ext cx="0" cy="28803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411760" y="5568915"/>
            <a:ext cx="38884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475656" y="1949931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400" dirty="0">
                <a:solidFill>
                  <a:prstClr val="black"/>
                </a:solidFill>
              </a:rPr>
              <a:t>التكاليف </a:t>
            </a:r>
            <a:r>
              <a:rPr lang="ar-SA" sz="2400" dirty="0" smtClean="0">
                <a:solidFill>
                  <a:prstClr val="black"/>
                </a:solidFill>
              </a:rPr>
              <a:t>الثابتة والمتغيرة والكلية</a:t>
            </a:r>
            <a:endParaRPr lang="en-GB" sz="24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84168" y="5271591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400" dirty="0">
                <a:solidFill>
                  <a:prstClr val="black"/>
                </a:solidFill>
              </a:rPr>
              <a:t>حجم الإنتاج</a:t>
            </a:r>
            <a:endParaRPr lang="en-GB" sz="2400" dirty="0">
              <a:solidFill>
                <a:prstClr val="black"/>
              </a:solidFill>
            </a:endParaRPr>
          </a:p>
        </p:txBody>
      </p:sp>
      <p:cxnSp>
        <p:nvCxnSpPr>
          <p:cNvPr id="11" name="Curved Connector 10"/>
          <p:cNvCxnSpPr/>
          <p:nvPr/>
        </p:nvCxnSpPr>
        <p:spPr>
          <a:xfrm rot="5400000" flipH="1" flipV="1">
            <a:off x="2390565" y="2811416"/>
            <a:ext cx="2778695" cy="2736304"/>
          </a:xfrm>
          <a:prstGeom prst="curvedConnector3">
            <a:avLst>
              <a:gd name="adj1" fmla="val 47507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932040" y="2276872"/>
            <a:ext cx="578300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C00000"/>
                </a:solidFill>
              </a:rPr>
              <a:t>VC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2411760" y="4839543"/>
            <a:ext cx="367240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084168" y="4551511"/>
            <a:ext cx="5442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tx2"/>
                </a:solidFill>
              </a:rPr>
              <a:t>FC</a:t>
            </a:r>
            <a:endParaRPr lang="en-GB" sz="2400" dirty="0">
              <a:solidFill>
                <a:schemeClr val="tx2"/>
              </a:solidFill>
            </a:endParaRPr>
          </a:p>
        </p:txBody>
      </p:sp>
      <p:cxnSp>
        <p:nvCxnSpPr>
          <p:cNvPr id="15" name="Curved Connector 14"/>
          <p:cNvCxnSpPr/>
          <p:nvPr/>
        </p:nvCxnSpPr>
        <p:spPr>
          <a:xfrm rot="5400000" flipH="1" flipV="1">
            <a:off x="2408566" y="2424083"/>
            <a:ext cx="2418654" cy="2412266"/>
          </a:xfrm>
          <a:prstGeom prst="curvedConnector3">
            <a:avLst>
              <a:gd name="adj1" fmla="val 39116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578356" y="1959223"/>
            <a:ext cx="5697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B050"/>
                </a:solidFill>
              </a:rPr>
              <a:t>TC</a:t>
            </a:r>
            <a:endParaRPr lang="en-GB" sz="2400" dirty="0">
              <a:solidFill>
                <a:srgbClr val="00B05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131840" y="4005064"/>
            <a:ext cx="0" cy="360040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923928" y="3861048"/>
            <a:ext cx="0" cy="360040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163652" y="3933056"/>
            <a:ext cx="454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FC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923928" y="3851756"/>
            <a:ext cx="454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FC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7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الإنتاج والتكاليف في الأجل القصير: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>
                <a:solidFill>
                  <a:schemeClr val="tx2"/>
                </a:solidFill>
              </a:rPr>
              <a:t>مثال:</a:t>
            </a:r>
            <a:r>
              <a:rPr lang="ar-SA" dirty="0">
                <a:solidFill>
                  <a:schemeClr val="tx2"/>
                </a:solidFill>
              </a:rPr>
              <a:t> </a:t>
            </a:r>
            <a:r>
              <a:rPr lang="ar-SA" dirty="0"/>
              <a:t>مزعة القمح من الفصل السابق (الفصل السابع</a:t>
            </a:r>
            <a:r>
              <a:rPr lang="ar-SA" dirty="0" smtClean="0"/>
              <a:t>).</a:t>
            </a:r>
            <a:r>
              <a:rPr lang="en-GB" dirty="0" smtClean="0"/>
              <a:t> </a:t>
            </a:r>
            <a:r>
              <a:rPr lang="ar-SA" dirty="0" smtClean="0"/>
              <a:t> نفترض أن تكلفة عناصر الإنتاج الثابتة (الأرض والأسمدة والآلات وغيرها) 300 ألف ريال. أجر العامل الواحد (</a:t>
            </a:r>
            <a:r>
              <a:rPr lang="en-GB" dirty="0" smtClean="0"/>
              <a:t>w</a:t>
            </a:r>
            <a:r>
              <a:rPr lang="ar-SA" dirty="0" smtClean="0"/>
              <a:t>) 15 ألف ريال سنوياً.</a:t>
            </a:r>
            <a:endParaRPr lang="en-GB" dirty="0" smtClean="0"/>
          </a:p>
          <a:p>
            <a:pPr marL="0" indent="0" algn="r" rtl="1">
              <a:buNone/>
            </a:pPr>
            <a:endParaRPr lang="en-GB" dirty="0" smtClean="0"/>
          </a:p>
          <a:p>
            <a:pPr algn="r" rtl="1"/>
            <a:r>
              <a:rPr lang="ar-SA" dirty="0" smtClean="0"/>
              <a:t>التكاليف الثابتة = 300 ألف ريال      بصرف النظر عن عدد العمال.</a:t>
            </a:r>
          </a:p>
          <a:p>
            <a:pPr algn="r" rtl="1"/>
            <a:r>
              <a:rPr lang="ar-SA" dirty="0" smtClean="0"/>
              <a:t>التكاليف المتغيرة = أجر العامل × عدد العمال</a:t>
            </a:r>
          </a:p>
          <a:p>
            <a:pPr marL="0" indent="0" algn="ctr" rtl="1">
              <a:buNone/>
            </a:pPr>
            <a:r>
              <a:rPr lang="en-GB" dirty="0" smtClean="0"/>
              <a:t>VC = w × L</a:t>
            </a:r>
          </a:p>
          <a:p>
            <a:pPr marL="0" indent="0" algn="ctr" rtl="1">
              <a:buNone/>
            </a:pPr>
            <a:r>
              <a:rPr lang="en-GB" dirty="0"/>
              <a:t>VC = </a:t>
            </a:r>
            <a:r>
              <a:rPr lang="en-GB" dirty="0" smtClean="0"/>
              <a:t>15000 </a:t>
            </a:r>
            <a:r>
              <a:rPr lang="en-GB" dirty="0"/>
              <a:t>× L</a:t>
            </a:r>
          </a:p>
          <a:p>
            <a:pPr marL="0" indent="0" algn="ctr" rtl="1">
              <a:buNone/>
            </a:pP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13</a:t>
            </a:fld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355976" y="4005064"/>
            <a:ext cx="50405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Left Brace 8"/>
          <p:cNvSpPr/>
          <p:nvPr/>
        </p:nvSpPr>
        <p:spPr>
          <a:xfrm>
            <a:off x="2699792" y="4293096"/>
            <a:ext cx="288032" cy="1296144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44016" y="4653136"/>
            <a:ext cx="255577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600" dirty="0" smtClean="0"/>
              <a:t>تعتمد على عدد العمال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181412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الإنتاج والتكاليف في الأجل القصير: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endParaRPr lang="en-GB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14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904776"/>
              </p:ext>
            </p:extLst>
          </p:nvPr>
        </p:nvGraphicFramePr>
        <p:xfrm>
          <a:off x="395536" y="1988840"/>
          <a:ext cx="8136905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5"/>
                <a:gridCol w="1800200"/>
                <a:gridCol w="1512168"/>
                <a:gridCol w="1512168"/>
                <a:gridCol w="1296144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التكاليف الكلية</a:t>
                      </a:r>
                    </a:p>
                    <a:p>
                      <a:pPr algn="ctr" rtl="1"/>
                      <a:r>
                        <a:rPr lang="en-GB" sz="2000" dirty="0" smtClean="0"/>
                        <a:t>TC = VC + FC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التكاليف المتغيرة</a:t>
                      </a:r>
                    </a:p>
                    <a:p>
                      <a:pPr algn="ctr" rtl="1"/>
                      <a:r>
                        <a:rPr lang="en-GB" sz="2000" dirty="0" smtClean="0"/>
                        <a:t>VC = w . L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التكاليف الثابتة</a:t>
                      </a:r>
                    </a:p>
                    <a:p>
                      <a:pPr algn="ctr" rtl="1"/>
                      <a:r>
                        <a:rPr lang="en-GB" sz="2000" dirty="0" smtClean="0"/>
                        <a:t>FC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الإنتاج الكلي</a:t>
                      </a:r>
                      <a:endParaRPr lang="en-GB" sz="2000" dirty="0" smtClean="0"/>
                    </a:p>
                    <a:p>
                      <a:pPr algn="ctr" rtl="1"/>
                      <a:r>
                        <a:rPr lang="en-GB" sz="2000" dirty="0" smtClean="0"/>
                        <a:t>Q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عدد العمال</a:t>
                      </a:r>
                    </a:p>
                    <a:p>
                      <a:pPr algn="ctr" rtl="1"/>
                      <a:r>
                        <a:rPr lang="en-GB" sz="2000" dirty="0" smtClean="0"/>
                        <a:t>L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300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300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0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315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15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300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50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1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330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30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300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120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2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345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45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300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180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3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360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60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300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220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4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375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75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300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250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5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390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90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300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270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6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405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105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300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280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7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420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120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300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280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000" dirty="0" smtClean="0"/>
                        <a:t>8</a:t>
                      </a:r>
                      <a:endParaRPr lang="en-GB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577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الإنتاج والتكاليف في الأجل القصير: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>
                <a:solidFill>
                  <a:srgbClr val="04617B">
                    <a:shade val="90000"/>
                  </a:srgbClr>
                </a:solidFill>
              </a:rPr>
              <a:pPr/>
              <a:t>15</a:t>
            </a:fld>
            <a:endParaRPr lang="en-GB">
              <a:solidFill>
                <a:srgbClr val="04617B">
                  <a:shade val="90000"/>
                </a:srgbClr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411760" y="2688595"/>
            <a:ext cx="0" cy="28803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411760" y="5568915"/>
            <a:ext cx="38884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475656" y="1949931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400" dirty="0">
                <a:solidFill>
                  <a:prstClr val="black"/>
                </a:solidFill>
              </a:rPr>
              <a:t>التكاليف </a:t>
            </a:r>
            <a:r>
              <a:rPr lang="ar-SA" sz="2400" dirty="0" smtClean="0">
                <a:solidFill>
                  <a:prstClr val="black"/>
                </a:solidFill>
              </a:rPr>
              <a:t>الثابتة والمتغيرة والكلية</a:t>
            </a:r>
            <a:endParaRPr lang="en-GB" sz="24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84168" y="5271591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400" dirty="0">
                <a:solidFill>
                  <a:prstClr val="black"/>
                </a:solidFill>
              </a:rPr>
              <a:t>حجم الإنتاج</a:t>
            </a:r>
            <a:endParaRPr lang="en-GB" sz="2400" dirty="0">
              <a:solidFill>
                <a:prstClr val="black"/>
              </a:solidFill>
            </a:endParaRPr>
          </a:p>
        </p:txBody>
      </p:sp>
      <p:cxnSp>
        <p:nvCxnSpPr>
          <p:cNvPr id="11" name="Curved Connector 10"/>
          <p:cNvCxnSpPr/>
          <p:nvPr/>
        </p:nvCxnSpPr>
        <p:spPr>
          <a:xfrm rot="5400000" flipH="1" flipV="1">
            <a:off x="2390565" y="2811416"/>
            <a:ext cx="2778695" cy="2736304"/>
          </a:xfrm>
          <a:prstGeom prst="curvedConnector3">
            <a:avLst>
              <a:gd name="adj1" fmla="val 47507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932040" y="2276872"/>
            <a:ext cx="578300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C00000"/>
                </a:solidFill>
              </a:rPr>
              <a:t>VC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2411760" y="4839543"/>
            <a:ext cx="367240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084168" y="4551511"/>
            <a:ext cx="5442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tx2"/>
                </a:solidFill>
              </a:rPr>
              <a:t>FC</a:t>
            </a:r>
            <a:endParaRPr lang="en-GB" sz="2400" dirty="0">
              <a:solidFill>
                <a:schemeClr val="tx2"/>
              </a:solidFill>
            </a:endParaRPr>
          </a:p>
        </p:txBody>
      </p:sp>
      <p:cxnSp>
        <p:nvCxnSpPr>
          <p:cNvPr id="15" name="Curved Connector 14"/>
          <p:cNvCxnSpPr/>
          <p:nvPr/>
        </p:nvCxnSpPr>
        <p:spPr>
          <a:xfrm rot="5400000" flipH="1" flipV="1">
            <a:off x="2408566" y="2424083"/>
            <a:ext cx="2418654" cy="2412266"/>
          </a:xfrm>
          <a:prstGeom prst="curvedConnector3">
            <a:avLst>
              <a:gd name="adj1" fmla="val 39116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578356" y="1959223"/>
            <a:ext cx="5697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B050"/>
                </a:solidFill>
              </a:rPr>
              <a:t>TC</a:t>
            </a:r>
            <a:endParaRPr lang="en-GB" sz="2400" dirty="0">
              <a:solidFill>
                <a:srgbClr val="00B05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131840" y="4005064"/>
            <a:ext cx="0" cy="360040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923928" y="3861048"/>
            <a:ext cx="0" cy="360040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163652" y="3933056"/>
            <a:ext cx="454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FC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930605" y="378904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dirty="0" smtClean="0">
                <a:solidFill>
                  <a:schemeClr val="tx2"/>
                </a:solidFill>
              </a:rPr>
              <a:t>300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87624" y="4581128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prstClr val="black"/>
                </a:solidFill>
              </a:rPr>
              <a:t>300</a:t>
            </a:r>
            <a:endParaRPr lang="en-GB" sz="2400" dirty="0">
              <a:solidFill>
                <a:prstClr val="black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5148064" y="2780928"/>
            <a:ext cx="1" cy="27879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283968" y="5559623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prstClr val="black"/>
                </a:solidFill>
              </a:rPr>
              <a:t>280</a:t>
            </a:r>
            <a:endParaRPr lang="en-GB" sz="2400" dirty="0">
              <a:solidFill>
                <a:prstClr val="black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3707904" y="3861048"/>
            <a:ext cx="0" cy="170786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915816" y="5517232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prstClr val="black"/>
                </a:solidFill>
              </a:rPr>
              <a:t>120</a:t>
            </a:r>
            <a:endParaRPr lang="en-GB" sz="2400" dirty="0">
              <a:solidFill>
                <a:prstClr val="black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475656" y="5517232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prstClr val="black"/>
                </a:solidFill>
              </a:rPr>
              <a:t>0</a:t>
            </a:r>
            <a:endParaRPr lang="en-GB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00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33872"/>
            <a:ext cx="8229600" cy="1143000"/>
          </a:xfrm>
        </p:spPr>
        <p:txBody>
          <a:bodyPr>
            <a:normAutofit fontScale="90000"/>
          </a:bodyPr>
          <a:lstStyle/>
          <a:p>
            <a:pPr algn="r" rtl="1"/>
            <a:r>
              <a:rPr lang="ar-SA" b="1" dirty="0" smtClean="0"/>
              <a:t>التكاليف المتوسطة (</a:t>
            </a:r>
            <a:r>
              <a:rPr lang="en-GB" b="1" dirty="0" smtClean="0"/>
              <a:t>AC</a:t>
            </a:r>
            <a:r>
              <a:rPr lang="ar-SA" b="1" dirty="0" smtClean="0"/>
              <a:t>) والتكاليف الحدية (</a:t>
            </a:r>
            <a:r>
              <a:rPr lang="en-GB" b="1" dirty="0" smtClean="0"/>
              <a:t>MC</a:t>
            </a:r>
            <a:r>
              <a:rPr lang="ar-SA" b="1" dirty="0" smtClean="0"/>
              <a:t>) في الأجل القصير: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47728"/>
          </a:xfrm>
        </p:spPr>
        <p:txBody>
          <a:bodyPr>
            <a:normAutofit/>
          </a:bodyPr>
          <a:lstStyle/>
          <a:p>
            <a:pPr algn="r" rtl="1"/>
            <a:r>
              <a:rPr lang="ar-SA" sz="2800" dirty="0" smtClean="0"/>
              <a:t>لا تهتم المنشأة بالتكاليف والإنتاج فقط، بل بتكلفة الوحدة الواحدة من الإنتاج أيضاً حيث يُؤخذ سعر السلعة على الوحدة الواحدة </a:t>
            </a:r>
            <a:r>
              <a:rPr lang="ar-SA" sz="2800" b="1" dirty="0" smtClean="0">
                <a:solidFill>
                  <a:schemeClr val="tx2"/>
                </a:solidFill>
              </a:rPr>
              <a:t>فنقول</a:t>
            </a:r>
            <a:r>
              <a:rPr lang="ar-SA" sz="2800" dirty="0" smtClean="0"/>
              <a:t> سعر جهاز الكمبيوتر، سعر كيلو اللحم...الخ.</a:t>
            </a:r>
          </a:p>
          <a:p>
            <a:pPr algn="r" rtl="1"/>
            <a:r>
              <a:rPr lang="ar-SA" sz="2800" b="1" dirty="0" smtClean="0">
                <a:solidFill>
                  <a:schemeClr val="tx2"/>
                </a:solidFill>
              </a:rPr>
              <a:t>تكلفة الوحدة الواحدة هي التكاليف المتوسطة، فهناك تكاليف متوسطة لكل نوع من التكاليف السابقة وهي:</a:t>
            </a:r>
          </a:p>
          <a:p>
            <a:pPr marL="1154430" lvl="2" indent="-514350" algn="r" rtl="1">
              <a:buFont typeface="+mj-lt"/>
              <a:buAutoNum type="arabicPeriod"/>
            </a:pPr>
            <a:r>
              <a:rPr lang="ar-SA" sz="2800" dirty="0" smtClean="0"/>
              <a:t>تكاليف متوسطة متغيرة</a:t>
            </a:r>
            <a:r>
              <a:rPr lang="ar-SA" sz="2800" dirty="0"/>
              <a:t>.</a:t>
            </a:r>
          </a:p>
          <a:p>
            <a:pPr marL="1154430" lvl="2" indent="-514350" algn="r" rtl="1">
              <a:buFont typeface="+mj-lt"/>
              <a:buAutoNum type="arabicPeriod"/>
            </a:pPr>
            <a:r>
              <a:rPr lang="ar-SA" sz="2800" dirty="0"/>
              <a:t>تكاليف متوسطة ثابتة</a:t>
            </a:r>
            <a:r>
              <a:rPr lang="ar-SA" sz="2800" dirty="0" smtClean="0"/>
              <a:t>.</a:t>
            </a:r>
          </a:p>
          <a:p>
            <a:pPr marL="1154430" lvl="2" indent="-514350" algn="r" rtl="1">
              <a:buFont typeface="+mj-lt"/>
              <a:buAutoNum type="arabicPeriod"/>
            </a:pPr>
            <a:r>
              <a:rPr lang="ar-SA" sz="2800" dirty="0"/>
              <a:t>تكاليف متوسطة كلية</a:t>
            </a:r>
            <a:r>
              <a:rPr lang="ar-SA" sz="2800" dirty="0" smtClean="0"/>
              <a:t>.</a:t>
            </a:r>
            <a:endParaRPr lang="en-GB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41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 smtClean="0"/>
              <a:t>(</a:t>
            </a:r>
            <a:r>
              <a:rPr lang="en-GB" b="1" dirty="0"/>
              <a:t>AC</a:t>
            </a:r>
            <a:r>
              <a:rPr lang="ar-SA" b="1" dirty="0"/>
              <a:t>) </a:t>
            </a:r>
            <a:r>
              <a:rPr lang="ar-SA" b="1" dirty="0" smtClean="0"/>
              <a:t>و (</a:t>
            </a:r>
            <a:r>
              <a:rPr lang="en-GB" b="1" dirty="0"/>
              <a:t>MC</a:t>
            </a:r>
            <a:r>
              <a:rPr lang="ar-SA" b="1" dirty="0"/>
              <a:t>) في الأجل القصير:</a:t>
            </a:r>
            <a:endParaRPr lang="en-GB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l="-815" t="-1528" r="-1333"/>
            </a:stretch>
          </a:blipFill>
        </p:spPr>
        <p:txBody>
          <a:bodyPr/>
          <a:lstStyle/>
          <a:p>
            <a:pPr>
              <a:buNone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2699792" y="4509120"/>
            <a:ext cx="3816424" cy="1152128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15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 smtClean="0"/>
              <a:t>(</a:t>
            </a:r>
            <a:r>
              <a:rPr lang="en-GB" b="1" dirty="0"/>
              <a:t>AC</a:t>
            </a:r>
            <a:r>
              <a:rPr lang="ar-SA" b="1" dirty="0"/>
              <a:t>) </a:t>
            </a:r>
            <a:r>
              <a:rPr lang="ar-SA" b="1" dirty="0" smtClean="0"/>
              <a:t>و (</a:t>
            </a:r>
            <a:r>
              <a:rPr lang="en-GB" b="1" dirty="0"/>
              <a:t>MC</a:t>
            </a:r>
            <a:r>
              <a:rPr lang="ar-SA" b="1" dirty="0"/>
              <a:t>) في الأجل القصير:</a:t>
            </a:r>
            <a:endParaRPr lang="en-GB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t="-1250" r="-1333"/>
            </a:stretch>
          </a:blipFill>
        </p:spPr>
        <p:txBody>
          <a:bodyPr/>
          <a:lstStyle/>
          <a:p>
            <a:pPr>
              <a:buNone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18</a:t>
            </a:fld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427984" y="2780928"/>
            <a:ext cx="108012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547664" y="3717032"/>
            <a:ext cx="6120680" cy="100811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971600" y="5085184"/>
            <a:ext cx="7200800" cy="108012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 smtClean="0"/>
              <a:t>(</a:t>
            </a:r>
            <a:r>
              <a:rPr lang="en-GB" b="1" dirty="0"/>
              <a:t>AC</a:t>
            </a:r>
            <a:r>
              <a:rPr lang="ar-SA" b="1" dirty="0"/>
              <a:t>) </a:t>
            </a:r>
            <a:r>
              <a:rPr lang="ar-SA" b="1" dirty="0" smtClean="0"/>
              <a:t>و (</a:t>
            </a:r>
            <a:r>
              <a:rPr lang="en-GB" b="1" dirty="0"/>
              <a:t>MC</a:t>
            </a:r>
            <a:r>
              <a:rPr lang="ar-SA" b="1" dirty="0"/>
              <a:t>) في الأجل القصير: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يتم اشتقاق (</a:t>
            </a:r>
            <a:r>
              <a:rPr lang="en-GB" b="1" dirty="0" smtClean="0">
                <a:solidFill>
                  <a:schemeClr val="tx2"/>
                </a:solidFill>
              </a:rPr>
              <a:t>AVC</a:t>
            </a:r>
            <a:r>
              <a:rPr lang="ar-SA" b="1" dirty="0" smtClean="0">
                <a:solidFill>
                  <a:schemeClr val="tx2"/>
                </a:solidFill>
              </a:rPr>
              <a:t>) من دالة (</a:t>
            </a:r>
            <a:r>
              <a:rPr lang="en-GB" b="1" dirty="0" smtClean="0">
                <a:solidFill>
                  <a:schemeClr val="tx2"/>
                </a:solidFill>
              </a:rPr>
              <a:t>VC</a:t>
            </a:r>
            <a:r>
              <a:rPr lang="ar-SA" b="1" dirty="0" smtClean="0">
                <a:solidFill>
                  <a:schemeClr val="tx2"/>
                </a:solidFill>
              </a:rPr>
              <a:t>)، وشكلها كالآتي: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19</a:t>
            </a:fld>
            <a:endParaRPr lang="en-GB"/>
          </a:p>
        </p:txBody>
      </p:sp>
      <p:cxnSp>
        <p:nvCxnSpPr>
          <p:cNvPr id="52" name="Straight Arrow Connector 51"/>
          <p:cNvCxnSpPr/>
          <p:nvPr/>
        </p:nvCxnSpPr>
        <p:spPr>
          <a:xfrm flipV="1">
            <a:off x="2577436" y="2995648"/>
            <a:ext cx="0" cy="28803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2577436" y="5875968"/>
            <a:ext cx="38884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857356" y="2511917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AVC</a:t>
            </a:r>
            <a:endParaRPr lang="en-GB" sz="2400" dirty="0"/>
          </a:p>
        </p:txBody>
      </p:sp>
      <p:sp>
        <p:nvSpPr>
          <p:cNvPr id="55" name="TextBox 54"/>
          <p:cNvSpPr txBox="1"/>
          <p:nvPr/>
        </p:nvSpPr>
        <p:spPr>
          <a:xfrm>
            <a:off x="6105828" y="5896293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Q</a:t>
            </a:r>
            <a:endParaRPr lang="en-GB" sz="2400" dirty="0"/>
          </a:p>
        </p:txBody>
      </p:sp>
      <p:sp>
        <p:nvSpPr>
          <p:cNvPr id="56" name="TextBox 55"/>
          <p:cNvSpPr txBox="1"/>
          <p:nvPr/>
        </p:nvSpPr>
        <p:spPr>
          <a:xfrm>
            <a:off x="5851856" y="3562420"/>
            <a:ext cx="758028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C00000"/>
                </a:solidFill>
              </a:rPr>
              <a:t>A</a:t>
            </a:r>
            <a:r>
              <a:rPr lang="en-GB" sz="2400" dirty="0" smtClean="0">
                <a:solidFill>
                  <a:srgbClr val="C00000"/>
                </a:solidFill>
              </a:rPr>
              <a:t>VC</a:t>
            </a: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361412" y="588700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2" name="Arc 71"/>
          <p:cNvSpPr/>
          <p:nvPr/>
        </p:nvSpPr>
        <p:spPr>
          <a:xfrm rot="8965494">
            <a:off x="2763675" y="1098926"/>
            <a:ext cx="3523822" cy="3960440"/>
          </a:xfrm>
          <a:prstGeom prst="arc">
            <a:avLst>
              <a:gd name="adj1" fmla="val 14358652"/>
              <a:gd name="adj2" fmla="val 21513923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10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مقدمة: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المنشأة في النظام الرأسمالي حتى تحقق أقصى الأرباح لا تهتم فقط بعناصر الإنتاج بل تهتم بتكلفة هذا الإنتاج أيضاً </a:t>
            </a:r>
            <a:r>
              <a:rPr lang="ar-SA" b="1" dirty="0" smtClean="0">
                <a:solidFill>
                  <a:schemeClr val="tx2"/>
                </a:solidFill>
              </a:rPr>
              <a:t>أي أنها </a:t>
            </a:r>
            <a:r>
              <a:rPr lang="ar-SA" dirty="0" smtClean="0"/>
              <a:t>تهتم بترجمة علاقات الإنتاج إلى علاقات تكاليف.</a:t>
            </a:r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نستطيع من خلال علاقات التكاليف معرفة: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الحجم الأمثل للإنتاج.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الأرباح والخسائر.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عرض المنشأة في الأجل القصير ومحدداته.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80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 smtClean="0"/>
              <a:t>(</a:t>
            </a:r>
            <a:r>
              <a:rPr lang="en-GB" b="1" dirty="0"/>
              <a:t>AC</a:t>
            </a:r>
            <a:r>
              <a:rPr lang="ar-SA" b="1" dirty="0"/>
              <a:t>) </a:t>
            </a:r>
            <a:r>
              <a:rPr lang="ar-SA" b="1" dirty="0" smtClean="0"/>
              <a:t>و (</a:t>
            </a:r>
            <a:r>
              <a:rPr lang="en-GB" b="1" dirty="0"/>
              <a:t>MC</a:t>
            </a:r>
            <a:r>
              <a:rPr lang="ar-SA" b="1" dirty="0"/>
              <a:t>) في الأجل القصير: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935480"/>
            <a:ext cx="8579296" cy="4085808"/>
          </a:xfrm>
        </p:spPr>
        <p:txBody>
          <a:bodyPr/>
          <a:lstStyle/>
          <a:p>
            <a:pPr algn="r" rtl="1"/>
            <a:r>
              <a:rPr lang="ar-SA" b="1" dirty="0">
                <a:solidFill>
                  <a:schemeClr val="tx2"/>
                </a:solidFill>
              </a:rPr>
              <a:t>خصائص التكاليف المتوسطة المتغيرة: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/>
              <a:t>التكاليف المتوسطة المتغيرة </a:t>
            </a:r>
            <a:r>
              <a:rPr lang="ar-SA" dirty="0" smtClean="0"/>
              <a:t>تشتق من منحنى </a:t>
            </a:r>
            <a:r>
              <a:rPr lang="ar-SA" dirty="0"/>
              <a:t>التكاليف المتغيرة</a:t>
            </a:r>
            <a:r>
              <a:rPr lang="ar-SA" dirty="0" smtClean="0"/>
              <a:t>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/>
              <a:t>يأخذ المنحنى شكل حرف </a:t>
            </a:r>
            <a:r>
              <a:rPr lang="en-GB" dirty="0" smtClean="0"/>
              <a:t>U</a:t>
            </a:r>
            <a:r>
              <a:rPr lang="ar-SA" dirty="0" smtClean="0"/>
              <a:t> أي أن ميله يتناقص كلما </a:t>
            </a:r>
            <a:r>
              <a:rPr lang="ar-SA" dirty="0"/>
              <a:t>ازداد حجم الإنتاج إلى أن يصل إلى أدنى </a:t>
            </a:r>
            <a:r>
              <a:rPr lang="ar-SA" dirty="0" smtClean="0"/>
              <a:t>قيمة </a:t>
            </a:r>
            <a:r>
              <a:rPr lang="ar-SA" dirty="0"/>
              <a:t>له </a:t>
            </a:r>
            <a:r>
              <a:rPr lang="ar-SA" dirty="0" smtClean="0"/>
              <a:t>ثم </a:t>
            </a:r>
            <a:r>
              <a:rPr lang="ar-SA" dirty="0"/>
              <a:t>يتجه الميل </a:t>
            </a:r>
            <a:r>
              <a:rPr lang="ar-SA" dirty="0" smtClean="0"/>
              <a:t>للتزايد.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73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(</a:t>
            </a:r>
            <a:r>
              <a:rPr lang="en-GB" b="1" dirty="0"/>
              <a:t>AC</a:t>
            </a:r>
            <a:r>
              <a:rPr lang="ar-SA" b="1" dirty="0"/>
              <a:t>) و (</a:t>
            </a:r>
            <a:r>
              <a:rPr lang="en-GB" b="1" dirty="0"/>
              <a:t>MC</a:t>
            </a:r>
            <a:r>
              <a:rPr lang="ar-SA" b="1" dirty="0"/>
              <a:t>) في الأجل القصير: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635896" y="2857496"/>
            <a:ext cx="1728192" cy="86409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 algn="r" rtl="1">
              <a:buFont typeface="+mj-lt"/>
              <a:buAutoNum type="romanUcPeriod" startAt="2"/>
            </a:pPr>
            <a:r>
              <a:rPr lang="ar-SA" b="1" dirty="0" smtClean="0">
                <a:solidFill>
                  <a:schemeClr val="tx2"/>
                </a:solidFill>
              </a:rPr>
              <a:t>التكاليف المتوسطة الثابتة (</a:t>
            </a:r>
            <a:r>
              <a:rPr lang="en-US" b="1" dirty="0" smtClean="0">
                <a:solidFill>
                  <a:schemeClr val="tx2"/>
                </a:solidFill>
              </a:rPr>
              <a:t>AFC</a:t>
            </a:r>
            <a:r>
              <a:rPr lang="ar-SA" b="1" dirty="0" smtClean="0">
                <a:solidFill>
                  <a:schemeClr val="tx2"/>
                </a:solidFill>
              </a:rPr>
              <a:t>):</a:t>
            </a:r>
          </a:p>
          <a:p>
            <a:pPr marL="571500" indent="-571500" algn="r" rtl="1">
              <a:buNone/>
            </a:pPr>
            <a:r>
              <a:rPr lang="ar-SA" dirty="0" smtClean="0"/>
              <a:t>          مقدار ما تتحمله وحدة الإنتاج الواحدة من تكاليف ثابتة:</a:t>
            </a:r>
          </a:p>
          <a:p>
            <a:pPr marL="571500" indent="-571500" algn="r" rtl="1">
              <a:buNone/>
            </a:pPr>
            <a:endParaRPr lang="ar-SA" dirty="0" smtClean="0"/>
          </a:p>
          <a:p>
            <a:pPr marL="571500" indent="-571500" algn="r" rtl="1"/>
            <a:endParaRPr lang="ar-SA" dirty="0" smtClean="0"/>
          </a:p>
          <a:p>
            <a:pPr marL="571500" indent="-571500" algn="r" rtl="1"/>
            <a:r>
              <a:rPr lang="ar-SA" b="1" dirty="0" smtClean="0">
                <a:solidFill>
                  <a:schemeClr val="tx2"/>
                </a:solidFill>
              </a:rPr>
              <a:t>خصائص التكاليف المتوسطة الثابتة:</a:t>
            </a:r>
          </a:p>
          <a:p>
            <a:pPr marL="571500" indent="-571500" algn="r" rtl="1">
              <a:buFont typeface="+mj-lt"/>
              <a:buAutoNum type="arabicPeriod"/>
            </a:pPr>
            <a:r>
              <a:rPr lang="ar-SA" dirty="0" smtClean="0"/>
              <a:t>التكاليف المتوسطة الثابتة تشتق من منحنى التكاليف الثابتة.</a:t>
            </a:r>
          </a:p>
          <a:p>
            <a:pPr marL="571500" indent="-571500" algn="r" rtl="1">
              <a:buFont typeface="+mj-lt"/>
              <a:buAutoNum type="arabicPeriod"/>
            </a:pPr>
            <a:r>
              <a:rPr lang="ar-SA" dirty="0" smtClean="0"/>
              <a:t>المنحنى يأخذ شكل الدالة المتناقصة التي تقترب للمحور الأفقي مع زيادة حجم الإنتاج.</a:t>
            </a:r>
            <a:endParaRPr lang="en-US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2928933"/>
            <a:ext cx="1333086" cy="7858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6933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 smtClean="0"/>
              <a:t>(</a:t>
            </a:r>
            <a:r>
              <a:rPr lang="en-GB" b="1" dirty="0"/>
              <a:t>AC</a:t>
            </a:r>
            <a:r>
              <a:rPr lang="ar-SA" b="1" dirty="0"/>
              <a:t>) </a:t>
            </a:r>
            <a:r>
              <a:rPr lang="ar-SA" b="1" dirty="0" smtClean="0"/>
              <a:t>و (</a:t>
            </a:r>
            <a:r>
              <a:rPr lang="en-GB" b="1" dirty="0"/>
              <a:t>MC</a:t>
            </a:r>
            <a:r>
              <a:rPr lang="ar-SA" b="1" dirty="0"/>
              <a:t>) في الأجل القصير: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يتم اشتقاق (</a:t>
            </a:r>
            <a:r>
              <a:rPr lang="en-GB" b="1" dirty="0" smtClean="0">
                <a:solidFill>
                  <a:schemeClr val="tx2"/>
                </a:solidFill>
              </a:rPr>
              <a:t>AFC</a:t>
            </a:r>
            <a:r>
              <a:rPr lang="ar-SA" b="1" dirty="0" smtClean="0">
                <a:solidFill>
                  <a:schemeClr val="tx2"/>
                </a:solidFill>
              </a:rPr>
              <a:t>) من دالة (</a:t>
            </a:r>
            <a:r>
              <a:rPr lang="en-GB" b="1" dirty="0" smtClean="0">
                <a:solidFill>
                  <a:schemeClr val="tx2"/>
                </a:solidFill>
              </a:rPr>
              <a:t>FC</a:t>
            </a:r>
            <a:r>
              <a:rPr lang="ar-SA" b="1" dirty="0" smtClean="0">
                <a:solidFill>
                  <a:schemeClr val="tx2"/>
                </a:solidFill>
              </a:rPr>
              <a:t>):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22</a:t>
            </a:fld>
            <a:endParaRPr lang="en-GB"/>
          </a:p>
        </p:txBody>
      </p:sp>
      <p:cxnSp>
        <p:nvCxnSpPr>
          <p:cNvPr id="52" name="Straight Arrow Connector 51"/>
          <p:cNvCxnSpPr/>
          <p:nvPr/>
        </p:nvCxnSpPr>
        <p:spPr>
          <a:xfrm flipV="1">
            <a:off x="2363122" y="3048635"/>
            <a:ext cx="0" cy="28803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2363122" y="5928955"/>
            <a:ext cx="38884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643042" y="2564904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AFC</a:t>
            </a:r>
            <a:endParaRPr lang="en-GB" sz="2400" dirty="0"/>
          </a:p>
        </p:txBody>
      </p:sp>
      <p:sp>
        <p:nvSpPr>
          <p:cNvPr id="55" name="TextBox 54"/>
          <p:cNvSpPr txBox="1"/>
          <p:nvPr/>
        </p:nvSpPr>
        <p:spPr>
          <a:xfrm>
            <a:off x="5243442" y="5949280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Q</a:t>
            </a:r>
            <a:endParaRPr lang="en-GB" sz="2400" dirty="0"/>
          </a:p>
        </p:txBody>
      </p:sp>
      <p:sp>
        <p:nvSpPr>
          <p:cNvPr id="56" name="TextBox 55"/>
          <p:cNvSpPr txBox="1"/>
          <p:nvPr/>
        </p:nvSpPr>
        <p:spPr>
          <a:xfrm>
            <a:off x="5387458" y="5199583"/>
            <a:ext cx="758028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tx2"/>
                </a:solidFill>
              </a:rPr>
              <a:t>AFC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147098" y="59399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29" name="Arc 28"/>
          <p:cNvSpPr/>
          <p:nvPr/>
        </p:nvSpPr>
        <p:spPr>
          <a:xfrm rot="12006540">
            <a:off x="2623888" y="2663983"/>
            <a:ext cx="4409304" cy="2717618"/>
          </a:xfrm>
          <a:prstGeom prst="arc">
            <a:avLst>
              <a:gd name="adj1" fmla="val 13766033"/>
              <a:gd name="adj2" fmla="val 2095346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31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(</a:t>
            </a:r>
            <a:r>
              <a:rPr lang="en-GB" b="1" dirty="0"/>
              <a:t>AC</a:t>
            </a:r>
            <a:r>
              <a:rPr lang="ar-SA" b="1" dirty="0"/>
              <a:t>) و (</a:t>
            </a:r>
            <a:r>
              <a:rPr lang="en-GB" b="1" dirty="0"/>
              <a:t>MC</a:t>
            </a:r>
            <a:r>
              <a:rPr lang="ar-SA" b="1" dirty="0"/>
              <a:t>) في الأجل القصير:</a:t>
            </a:r>
            <a:endParaRPr lang="en-GB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t="-1528" r="-1333"/>
            </a:stretch>
          </a:blipFill>
        </p:spPr>
        <p:txBody>
          <a:bodyPr/>
          <a:lstStyle/>
          <a:p>
            <a:pPr>
              <a:buNone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131840" y="5517232"/>
            <a:ext cx="2880320" cy="432048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07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 smtClean="0"/>
              <a:t>(</a:t>
            </a:r>
            <a:r>
              <a:rPr lang="en-GB" b="1" dirty="0"/>
              <a:t>AC</a:t>
            </a:r>
            <a:r>
              <a:rPr lang="ar-SA" b="1" dirty="0"/>
              <a:t>) </a:t>
            </a:r>
            <a:r>
              <a:rPr lang="ar-SA" b="1" dirty="0" smtClean="0"/>
              <a:t>و (</a:t>
            </a:r>
            <a:r>
              <a:rPr lang="en-GB" b="1" dirty="0"/>
              <a:t>MC</a:t>
            </a:r>
            <a:r>
              <a:rPr lang="ar-SA" b="1" dirty="0"/>
              <a:t>) في الأجل القصير: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يتم اشتقاق (</a:t>
            </a:r>
            <a:r>
              <a:rPr lang="en-GB" b="1" dirty="0" smtClean="0">
                <a:solidFill>
                  <a:schemeClr val="tx2"/>
                </a:solidFill>
              </a:rPr>
              <a:t>ATC</a:t>
            </a:r>
            <a:r>
              <a:rPr lang="ar-SA" b="1" dirty="0" smtClean="0">
                <a:solidFill>
                  <a:schemeClr val="tx2"/>
                </a:solidFill>
              </a:rPr>
              <a:t>) من دالة (</a:t>
            </a:r>
            <a:r>
              <a:rPr lang="en-GB" b="1" dirty="0" smtClean="0">
                <a:solidFill>
                  <a:schemeClr val="tx2"/>
                </a:solidFill>
              </a:rPr>
              <a:t>TC</a:t>
            </a:r>
            <a:r>
              <a:rPr lang="ar-SA" b="1" dirty="0" smtClean="0">
                <a:solidFill>
                  <a:schemeClr val="tx2"/>
                </a:solidFill>
              </a:rPr>
              <a:t>):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24</a:t>
            </a:fld>
            <a:endParaRPr lang="en-GB"/>
          </a:p>
        </p:txBody>
      </p:sp>
      <p:cxnSp>
        <p:nvCxnSpPr>
          <p:cNvPr id="52" name="Straight Arrow Connector 51"/>
          <p:cNvCxnSpPr/>
          <p:nvPr/>
        </p:nvCxnSpPr>
        <p:spPr>
          <a:xfrm flipV="1">
            <a:off x="2539246" y="2924210"/>
            <a:ext cx="0" cy="28803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2539246" y="5804530"/>
            <a:ext cx="38884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819166" y="2414282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ATC</a:t>
            </a:r>
            <a:endParaRPr lang="en-GB" sz="2400" dirty="0"/>
          </a:p>
        </p:txBody>
      </p:sp>
      <p:sp>
        <p:nvSpPr>
          <p:cNvPr id="55" name="TextBox 54"/>
          <p:cNvSpPr txBox="1"/>
          <p:nvPr/>
        </p:nvSpPr>
        <p:spPr>
          <a:xfrm>
            <a:off x="6048664" y="5824855"/>
            <a:ext cx="595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Q</a:t>
            </a:r>
            <a:endParaRPr lang="en-GB" sz="2400" dirty="0"/>
          </a:p>
        </p:txBody>
      </p:sp>
      <p:sp>
        <p:nvSpPr>
          <p:cNvPr id="62" name="TextBox 61"/>
          <p:cNvSpPr txBox="1"/>
          <p:nvPr/>
        </p:nvSpPr>
        <p:spPr>
          <a:xfrm>
            <a:off x="2323222" y="581556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9" name="TextBox 78"/>
          <p:cNvSpPr txBox="1"/>
          <p:nvPr/>
        </p:nvSpPr>
        <p:spPr>
          <a:xfrm>
            <a:off x="5851614" y="3467401"/>
            <a:ext cx="758028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B050"/>
                </a:solidFill>
              </a:rPr>
              <a:t>ATC</a:t>
            </a:r>
            <a:endParaRPr lang="en-GB" sz="2400" dirty="0">
              <a:solidFill>
                <a:srgbClr val="00B050"/>
              </a:solidFill>
            </a:endParaRPr>
          </a:p>
        </p:txBody>
      </p:sp>
      <p:sp>
        <p:nvSpPr>
          <p:cNvPr id="51" name="Arc 50"/>
          <p:cNvSpPr/>
          <p:nvPr/>
        </p:nvSpPr>
        <p:spPr>
          <a:xfrm rot="8965494">
            <a:off x="2763675" y="1098926"/>
            <a:ext cx="3523822" cy="3960440"/>
          </a:xfrm>
          <a:prstGeom prst="arc">
            <a:avLst>
              <a:gd name="adj1" fmla="val 14358652"/>
              <a:gd name="adj2" fmla="val 21513923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42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(</a:t>
            </a:r>
            <a:r>
              <a:rPr lang="en-GB" b="1" dirty="0"/>
              <a:t>AC</a:t>
            </a:r>
            <a:r>
              <a:rPr lang="ar-SA" b="1" dirty="0"/>
              <a:t>) و (</a:t>
            </a:r>
            <a:r>
              <a:rPr lang="en-GB" b="1" dirty="0"/>
              <a:t>MC</a:t>
            </a:r>
            <a:r>
              <a:rPr lang="ar-SA" b="1" dirty="0"/>
              <a:t>) في الأجل القصير: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خصائص التكاليف المتوسطة الكلية: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التكاليف المتوسطة الكلية تشتق من منحنى التكاليف الكلية.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منحنى التكاليف المتوسطة الكلية يأخذ شكل </a:t>
            </a:r>
            <a:r>
              <a:rPr lang="en-GB" dirty="0" smtClean="0"/>
              <a:t>U</a:t>
            </a:r>
            <a:r>
              <a:rPr lang="ar-SA" dirty="0" smtClean="0"/>
              <a:t> (شكل منحنى التكاليف المتوسطة المتغيرة لأن التكاليف الكلية تأخذ شكل التكاليف المتغيرة) حيث تتناقص التكاليف في البداية إلى أن تصل لأدنى مستوى لها ثم تتزايد مع تزايد حجم الإنتاج.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583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(</a:t>
            </a:r>
            <a:r>
              <a:rPr lang="en-GB" b="1" dirty="0"/>
              <a:t>AC</a:t>
            </a:r>
            <a:r>
              <a:rPr lang="ar-SA" b="1" dirty="0"/>
              <a:t>) و (</a:t>
            </a:r>
            <a:r>
              <a:rPr lang="en-GB" b="1" dirty="0"/>
              <a:t>MC</a:t>
            </a:r>
            <a:r>
              <a:rPr lang="ar-SA" b="1" dirty="0"/>
              <a:t>) في الأجل القصير:</a:t>
            </a:r>
            <a:endParaRPr lang="en-GB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251520" y="1935480"/>
            <a:ext cx="8568952" cy="4589864"/>
          </a:xfrm>
          <a:blipFill rotWithShape="1">
            <a:blip r:embed="rId2"/>
            <a:stretch>
              <a:fillRect l="-2134" t="-2261" r="-1351"/>
            </a:stretch>
          </a:blipFill>
        </p:spPr>
        <p:txBody>
          <a:bodyPr/>
          <a:lstStyle/>
          <a:p>
            <a:pPr>
              <a:buNone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285720" y="5143512"/>
            <a:ext cx="8572560" cy="1143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78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(</a:t>
            </a:r>
            <a:r>
              <a:rPr lang="en-GB" b="1" dirty="0"/>
              <a:t>AC</a:t>
            </a:r>
            <a:r>
              <a:rPr lang="ar-SA" b="1" dirty="0"/>
              <a:t>) و (</a:t>
            </a:r>
            <a:r>
              <a:rPr lang="en-GB" b="1" dirty="0"/>
              <a:t>MC</a:t>
            </a:r>
            <a:r>
              <a:rPr lang="ar-SA" b="1" dirty="0"/>
              <a:t>) في الأجل القصير: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عند مستويات الإنتاج المنخفضة: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(</a:t>
            </a:r>
            <a:r>
              <a:rPr lang="en-GB" dirty="0" smtClean="0"/>
              <a:t>AVC</a:t>
            </a:r>
            <a:r>
              <a:rPr lang="ar-SA" dirty="0" smtClean="0"/>
              <a:t>) تتناقص.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(</a:t>
            </a:r>
            <a:r>
              <a:rPr lang="en-GB" dirty="0" smtClean="0"/>
              <a:t>AFC</a:t>
            </a:r>
            <a:r>
              <a:rPr lang="ar-SA" dirty="0" smtClean="0"/>
              <a:t>) تتناقص دوماً وهي مرتفعة نسبياً.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(</a:t>
            </a:r>
            <a:r>
              <a:rPr lang="en-GB" dirty="0" smtClean="0"/>
              <a:t>ATC</a:t>
            </a:r>
            <a:r>
              <a:rPr lang="ar-SA" dirty="0" smtClean="0"/>
              <a:t>) تتناقص</a:t>
            </a:r>
            <a:r>
              <a:rPr lang="en-GB" dirty="0"/>
              <a:t>.</a:t>
            </a:r>
            <a:endParaRPr lang="en-GB" dirty="0" smtClean="0"/>
          </a:p>
          <a:p>
            <a:pPr algn="r" rtl="1"/>
            <a:r>
              <a:rPr lang="ar-SA" b="1" dirty="0">
                <a:solidFill>
                  <a:schemeClr val="tx2"/>
                </a:solidFill>
              </a:rPr>
              <a:t>عند مستويات الإنتاج </a:t>
            </a:r>
            <a:r>
              <a:rPr lang="ar-SA" b="1" dirty="0" smtClean="0">
                <a:solidFill>
                  <a:schemeClr val="tx2"/>
                </a:solidFill>
              </a:rPr>
              <a:t>المرتفعة:</a:t>
            </a:r>
            <a:endParaRPr lang="ar-SA" b="1" dirty="0">
              <a:solidFill>
                <a:schemeClr val="tx2"/>
              </a:solidFill>
            </a:endParaRPr>
          </a:p>
          <a:p>
            <a:pPr marL="514350" indent="-514350" algn="r" rtl="1">
              <a:buFont typeface="+mj-lt"/>
              <a:buAutoNum type="arabicPeriod"/>
            </a:pPr>
            <a:r>
              <a:rPr lang="ar-SA" dirty="0"/>
              <a:t>(</a:t>
            </a:r>
            <a:r>
              <a:rPr lang="en-GB" dirty="0"/>
              <a:t>AVC</a:t>
            </a:r>
            <a:r>
              <a:rPr lang="ar-SA" dirty="0"/>
              <a:t>) </a:t>
            </a:r>
            <a:r>
              <a:rPr lang="ar-SA" dirty="0" smtClean="0"/>
              <a:t>تتزايد.</a:t>
            </a:r>
            <a:endParaRPr lang="ar-SA" dirty="0"/>
          </a:p>
          <a:p>
            <a:pPr marL="514350" indent="-514350" algn="r" rtl="1">
              <a:buFont typeface="+mj-lt"/>
              <a:buAutoNum type="arabicPeriod"/>
            </a:pPr>
            <a:r>
              <a:rPr lang="ar-SA" dirty="0"/>
              <a:t>(</a:t>
            </a:r>
            <a:r>
              <a:rPr lang="en-GB" dirty="0"/>
              <a:t>AFC</a:t>
            </a:r>
            <a:r>
              <a:rPr lang="ar-SA" dirty="0"/>
              <a:t>) تتناقص دوماً وهي </a:t>
            </a:r>
            <a:r>
              <a:rPr lang="ar-SA" dirty="0" smtClean="0"/>
              <a:t>منخفضة </a:t>
            </a:r>
            <a:r>
              <a:rPr lang="ar-SA" dirty="0"/>
              <a:t>نسبياً.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/>
              <a:t>(</a:t>
            </a:r>
            <a:r>
              <a:rPr lang="en-GB" dirty="0"/>
              <a:t>ATC</a:t>
            </a:r>
            <a:r>
              <a:rPr lang="ar-SA" dirty="0"/>
              <a:t>) </a:t>
            </a:r>
            <a:r>
              <a:rPr lang="ar-SA" dirty="0" smtClean="0"/>
              <a:t>إما ترتفع أو تنخفض.</a:t>
            </a:r>
            <a:endParaRPr lang="en-GB" dirty="0"/>
          </a:p>
          <a:p>
            <a:pPr marL="0" indent="0" algn="r" rtl="1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27</a:t>
            </a:fld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51520" y="2875002"/>
            <a:ext cx="0" cy="28803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51520" y="5755322"/>
            <a:ext cx="38884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-252536" y="1844824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AFC, AVC, ATC</a:t>
            </a:r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131840" y="5775647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Q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347864" y="3501008"/>
            <a:ext cx="758028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C00000"/>
                </a:solidFill>
              </a:rPr>
              <a:t>A</a:t>
            </a:r>
            <a:r>
              <a:rPr lang="en-GB" sz="2400" dirty="0" smtClean="0">
                <a:solidFill>
                  <a:srgbClr val="C00000"/>
                </a:solidFill>
              </a:rPr>
              <a:t>VC</a:t>
            </a:r>
            <a:endParaRPr lang="en-GB" sz="2400" dirty="0">
              <a:solidFill>
                <a:srgbClr val="C0000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131840" y="3814795"/>
            <a:ext cx="0" cy="196085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331640" y="2875002"/>
            <a:ext cx="0" cy="287015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5496" y="576635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3563888" y="2348880"/>
            <a:ext cx="758028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B050"/>
                </a:solidFill>
              </a:rPr>
              <a:t>ATC</a:t>
            </a:r>
            <a:endParaRPr lang="en-GB" sz="2400" dirty="0">
              <a:solidFill>
                <a:srgbClr val="00B050"/>
              </a:solidFill>
            </a:endParaRPr>
          </a:p>
        </p:txBody>
      </p:sp>
      <p:sp>
        <p:nvSpPr>
          <p:cNvPr id="19" name="Freeform 18"/>
          <p:cNvSpPr/>
          <p:nvPr/>
        </p:nvSpPr>
        <p:spPr>
          <a:xfrm rot="21275806">
            <a:off x="1024594" y="3191702"/>
            <a:ext cx="2556458" cy="1246186"/>
          </a:xfrm>
          <a:custGeom>
            <a:avLst/>
            <a:gdLst>
              <a:gd name="connsiteX0" fmla="*/ 0 w 1773382"/>
              <a:gd name="connsiteY0" fmla="*/ 0 h 1394996"/>
              <a:gd name="connsiteX1" fmla="*/ 928254 w 1773382"/>
              <a:gd name="connsiteY1" fmla="*/ 1371600 h 1394996"/>
              <a:gd name="connsiteX2" fmla="*/ 1773382 w 1773382"/>
              <a:gd name="connsiteY2" fmla="*/ 900546 h 1394996"/>
              <a:gd name="connsiteX3" fmla="*/ 1773382 w 1773382"/>
              <a:gd name="connsiteY3" fmla="*/ 900546 h 1394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382" h="1394996">
                <a:moveTo>
                  <a:pt x="0" y="0"/>
                </a:moveTo>
                <a:cubicBezTo>
                  <a:pt x="316345" y="610754"/>
                  <a:pt x="632690" y="1221509"/>
                  <a:pt x="928254" y="1371600"/>
                </a:cubicBezTo>
                <a:cubicBezTo>
                  <a:pt x="1223818" y="1521691"/>
                  <a:pt x="1773382" y="900546"/>
                  <a:pt x="1773382" y="900546"/>
                </a:cubicBezTo>
                <a:lnTo>
                  <a:pt x="1773382" y="900546"/>
                </a:lnTo>
              </a:path>
            </a:pathLst>
          </a:cu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reeform 19"/>
          <p:cNvSpPr/>
          <p:nvPr/>
        </p:nvSpPr>
        <p:spPr>
          <a:xfrm rot="20594393">
            <a:off x="1427062" y="2500686"/>
            <a:ext cx="2275028" cy="1496366"/>
          </a:xfrm>
          <a:custGeom>
            <a:avLst/>
            <a:gdLst>
              <a:gd name="connsiteX0" fmla="*/ 0 w 1773382"/>
              <a:gd name="connsiteY0" fmla="*/ 0 h 1394996"/>
              <a:gd name="connsiteX1" fmla="*/ 928254 w 1773382"/>
              <a:gd name="connsiteY1" fmla="*/ 1371600 h 1394996"/>
              <a:gd name="connsiteX2" fmla="*/ 1773382 w 1773382"/>
              <a:gd name="connsiteY2" fmla="*/ 900546 h 1394996"/>
              <a:gd name="connsiteX3" fmla="*/ 1773382 w 1773382"/>
              <a:gd name="connsiteY3" fmla="*/ 900546 h 1394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382" h="1394996">
                <a:moveTo>
                  <a:pt x="0" y="0"/>
                </a:moveTo>
                <a:cubicBezTo>
                  <a:pt x="316345" y="610754"/>
                  <a:pt x="632690" y="1221509"/>
                  <a:pt x="928254" y="1371600"/>
                </a:cubicBezTo>
                <a:cubicBezTo>
                  <a:pt x="1223818" y="1521691"/>
                  <a:pt x="1773382" y="900546"/>
                  <a:pt x="1773382" y="900546"/>
                </a:cubicBezTo>
                <a:lnTo>
                  <a:pt x="1773382" y="900546"/>
                </a:ln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3309916" y="5199583"/>
            <a:ext cx="758028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tx2"/>
                </a:solidFill>
              </a:rPr>
              <a:t>AFC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27" name="Arc 26"/>
          <p:cNvSpPr/>
          <p:nvPr/>
        </p:nvSpPr>
        <p:spPr>
          <a:xfrm rot="12006540">
            <a:off x="584294" y="2663983"/>
            <a:ext cx="4409304" cy="2717618"/>
          </a:xfrm>
          <a:prstGeom prst="arc">
            <a:avLst>
              <a:gd name="adj1" fmla="val 13766033"/>
              <a:gd name="adj2" fmla="val 2095346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Connector 31"/>
          <p:cNvCxnSpPr/>
          <p:nvPr/>
        </p:nvCxnSpPr>
        <p:spPr>
          <a:xfrm>
            <a:off x="2627784" y="3962673"/>
            <a:ext cx="0" cy="181297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411760" y="3814795"/>
            <a:ext cx="0" cy="190829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195736" y="573325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q2</a:t>
            </a: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2699792" y="57239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q3</a:t>
            </a:r>
            <a:endParaRPr lang="en-GB" dirty="0"/>
          </a:p>
        </p:txBody>
      </p:sp>
      <p:cxnSp>
        <p:nvCxnSpPr>
          <p:cNvPr id="46" name="Straight Connector 45"/>
          <p:cNvCxnSpPr/>
          <p:nvPr/>
        </p:nvCxnSpPr>
        <p:spPr>
          <a:xfrm>
            <a:off x="2915816" y="3962673"/>
            <a:ext cx="0" cy="178721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068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(</a:t>
            </a:r>
            <a:r>
              <a:rPr lang="en-GB" b="1" dirty="0"/>
              <a:t>AC</a:t>
            </a:r>
            <a:r>
              <a:rPr lang="ar-SA" b="1" dirty="0"/>
              <a:t>) و (</a:t>
            </a:r>
            <a:r>
              <a:rPr lang="en-GB" b="1" dirty="0"/>
              <a:t>MC</a:t>
            </a:r>
            <a:r>
              <a:rPr lang="ar-SA" b="1" dirty="0"/>
              <a:t>) في الأجل القصير: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إذا كان: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معدل تناقص (</a:t>
            </a:r>
            <a:r>
              <a:rPr lang="en-GB" dirty="0" smtClean="0"/>
              <a:t>AFC</a:t>
            </a:r>
            <a:r>
              <a:rPr lang="ar-SA" dirty="0" smtClean="0"/>
              <a:t>) &gt; معدل تزايد (</a:t>
            </a:r>
            <a:r>
              <a:rPr lang="en-GB" dirty="0" smtClean="0"/>
              <a:t>AVC</a:t>
            </a:r>
            <a:r>
              <a:rPr lang="ar-SA" dirty="0" smtClean="0"/>
              <a:t>)         (</a:t>
            </a:r>
            <a:r>
              <a:rPr lang="en-GB" dirty="0" smtClean="0"/>
              <a:t>ATC</a:t>
            </a:r>
            <a:r>
              <a:rPr lang="ar-SA" dirty="0" smtClean="0"/>
              <a:t>) تتناقص.</a:t>
            </a:r>
            <a:endParaRPr lang="en-GB" dirty="0" smtClean="0"/>
          </a:p>
          <a:p>
            <a:pPr marL="514350" indent="-514350" algn="r" rtl="1">
              <a:buFont typeface="+mj-lt"/>
              <a:buAutoNum type="arabicPeriod"/>
            </a:pPr>
            <a:r>
              <a:rPr lang="ar-SA" dirty="0"/>
              <a:t>معدل تناقص (</a:t>
            </a:r>
            <a:r>
              <a:rPr lang="en-GB" dirty="0"/>
              <a:t>AFC</a:t>
            </a:r>
            <a:r>
              <a:rPr lang="ar-SA" dirty="0"/>
              <a:t>) </a:t>
            </a:r>
            <a:r>
              <a:rPr lang="ar-SA" dirty="0" smtClean="0"/>
              <a:t>&lt; </a:t>
            </a:r>
            <a:r>
              <a:rPr lang="ar-SA" dirty="0"/>
              <a:t>معدل تزايد (</a:t>
            </a:r>
            <a:r>
              <a:rPr lang="en-GB" dirty="0"/>
              <a:t>AVC</a:t>
            </a:r>
            <a:r>
              <a:rPr lang="ar-SA" dirty="0"/>
              <a:t>)         (</a:t>
            </a:r>
            <a:r>
              <a:rPr lang="en-GB" dirty="0"/>
              <a:t>ATC</a:t>
            </a:r>
            <a:r>
              <a:rPr lang="ar-SA" dirty="0"/>
              <a:t>) </a:t>
            </a:r>
            <a:r>
              <a:rPr lang="ar-SA" dirty="0" smtClean="0"/>
              <a:t>تتزايد.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/>
              <a:t>معدل تناقص (</a:t>
            </a:r>
            <a:r>
              <a:rPr lang="en-GB" dirty="0"/>
              <a:t>AFC</a:t>
            </a:r>
            <a:r>
              <a:rPr lang="ar-SA" dirty="0"/>
              <a:t>) </a:t>
            </a:r>
            <a:r>
              <a:rPr lang="ar-SA" dirty="0" smtClean="0"/>
              <a:t>= </a:t>
            </a:r>
            <a:r>
              <a:rPr lang="ar-SA" dirty="0"/>
              <a:t>معدل تزايد (</a:t>
            </a:r>
            <a:r>
              <a:rPr lang="en-GB" dirty="0"/>
              <a:t>AVC</a:t>
            </a:r>
            <a:r>
              <a:rPr lang="ar-SA" dirty="0"/>
              <a:t>)         (</a:t>
            </a:r>
            <a:r>
              <a:rPr lang="en-GB" dirty="0"/>
              <a:t>ATC</a:t>
            </a:r>
            <a:r>
              <a:rPr lang="ar-SA" dirty="0"/>
              <a:t>) </a:t>
            </a:r>
            <a:r>
              <a:rPr lang="ar-SA" dirty="0" smtClean="0"/>
              <a:t>أدنى قيمة له.</a:t>
            </a:r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أي أن (</a:t>
            </a:r>
            <a:r>
              <a:rPr lang="en-GB" b="1" dirty="0" smtClean="0">
                <a:solidFill>
                  <a:schemeClr val="tx2"/>
                </a:solidFill>
              </a:rPr>
              <a:t>ATC</a:t>
            </a:r>
            <a:r>
              <a:rPr lang="ar-SA" b="1" dirty="0" smtClean="0">
                <a:solidFill>
                  <a:schemeClr val="tx2"/>
                </a:solidFill>
              </a:rPr>
              <a:t>) تواجه قوتان بعد تزايد (</a:t>
            </a:r>
            <a:r>
              <a:rPr lang="en-GB" b="1" dirty="0" smtClean="0">
                <a:solidFill>
                  <a:schemeClr val="tx2"/>
                </a:solidFill>
              </a:rPr>
              <a:t>AVC</a:t>
            </a:r>
            <a:r>
              <a:rPr lang="ar-SA" b="1" dirty="0" smtClean="0">
                <a:solidFill>
                  <a:schemeClr val="tx2"/>
                </a:solidFill>
              </a:rPr>
              <a:t>):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قوة تجذبها إلى التزايد (</a:t>
            </a:r>
            <a:r>
              <a:rPr lang="en-GB" dirty="0" smtClean="0"/>
              <a:t>AVC</a:t>
            </a:r>
            <a:r>
              <a:rPr lang="ar-SA" dirty="0" smtClean="0"/>
              <a:t>).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قوة تجذبها إلى التناقص (</a:t>
            </a:r>
            <a:r>
              <a:rPr lang="en-GB" dirty="0" smtClean="0"/>
              <a:t>AFC</a:t>
            </a:r>
            <a:r>
              <a:rPr lang="ar-SA" dirty="0" smtClean="0"/>
              <a:t>).</a:t>
            </a:r>
          </a:p>
          <a:p>
            <a:pPr algn="r" rtl="1"/>
            <a:r>
              <a:rPr lang="ar-SA" dirty="0" smtClean="0"/>
              <a:t>المسافة الرأسية بين (</a:t>
            </a:r>
            <a:r>
              <a:rPr lang="en-GB" dirty="0" smtClean="0"/>
              <a:t>ATC</a:t>
            </a:r>
            <a:r>
              <a:rPr lang="ar-SA" dirty="0" smtClean="0"/>
              <a:t>) و(</a:t>
            </a:r>
            <a:r>
              <a:rPr lang="en-GB" dirty="0" smtClean="0"/>
              <a:t>AVC</a:t>
            </a:r>
            <a:r>
              <a:rPr lang="ar-SA" dirty="0" smtClean="0"/>
              <a:t>) هي (</a:t>
            </a:r>
            <a:r>
              <a:rPr lang="en-GB" dirty="0" smtClean="0"/>
              <a:t>AFC</a:t>
            </a:r>
            <a:r>
              <a:rPr lang="ar-SA" dirty="0" smtClean="0"/>
              <a:t>) وهي متناقصة دوماً.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28</a:t>
            </a:fld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699792" y="2708920"/>
            <a:ext cx="57606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2699792" y="3212976"/>
            <a:ext cx="57606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2699792" y="3645024"/>
            <a:ext cx="57606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200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(</a:t>
            </a:r>
            <a:r>
              <a:rPr lang="en-GB" b="1" dirty="0"/>
              <a:t>AC</a:t>
            </a:r>
            <a:r>
              <a:rPr lang="ar-SA" b="1" dirty="0"/>
              <a:t>) و (</a:t>
            </a:r>
            <a:r>
              <a:rPr lang="en-GB" b="1" dirty="0"/>
              <a:t>MC</a:t>
            </a:r>
            <a:r>
              <a:rPr lang="ar-SA" b="1" dirty="0"/>
              <a:t>) في الأجل القصير: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مثال:</a:t>
            </a:r>
          </a:p>
          <a:p>
            <a:pPr marL="0" indent="0" algn="r" rtl="1">
              <a:buNone/>
            </a:pPr>
            <a:r>
              <a:rPr lang="ar-SA" b="1" dirty="0" smtClean="0">
                <a:solidFill>
                  <a:schemeClr val="tx2"/>
                </a:solidFill>
              </a:rPr>
              <a:t>إذا عند (</a:t>
            </a:r>
            <a:r>
              <a:rPr lang="en-GB" b="1" dirty="0" smtClean="0">
                <a:solidFill>
                  <a:schemeClr val="tx2"/>
                </a:solidFill>
              </a:rPr>
              <a:t>q2 = 12</a:t>
            </a:r>
            <a:r>
              <a:rPr lang="ar-SA" b="1" dirty="0" smtClean="0">
                <a:solidFill>
                  <a:schemeClr val="tx2"/>
                </a:solidFill>
              </a:rPr>
              <a:t>) كانت:</a:t>
            </a:r>
          </a:p>
          <a:p>
            <a:pPr marL="0" indent="0" algn="r" rtl="1">
              <a:buNone/>
            </a:pPr>
            <a:r>
              <a:rPr lang="en-US" dirty="0" smtClean="0"/>
              <a:t>AFC = 8 , AVC = 20</a:t>
            </a:r>
          </a:p>
          <a:p>
            <a:pPr marL="0" indent="0" algn="r" rtl="1">
              <a:buNone/>
            </a:pPr>
            <a:r>
              <a:rPr lang="ar-SA" b="1" dirty="0" smtClean="0">
                <a:solidFill>
                  <a:schemeClr val="tx2"/>
                </a:solidFill>
              </a:rPr>
              <a:t>فإن:</a:t>
            </a:r>
            <a:endParaRPr lang="en-US" b="1" dirty="0">
              <a:solidFill>
                <a:schemeClr val="tx2"/>
              </a:solidFill>
            </a:endParaRPr>
          </a:p>
          <a:p>
            <a:pPr marL="0" indent="0" algn="r" rtl="1">
              <a:buNone/>
            </a:pPr>
            <a:r>
              <a:rPr lang="en-US" dirty="0" smtClean="0"/>
              <a:t>ATC = AFC + AVC = 8 + 20 = 28</a:t>
            </a:r>
            <a:endParaRPr lang="ar-SA" dirty="0" smtClean="0"/>
          </a:p>
          <a:p>
            <a:pPr marL="0" indent="0" algn="r" rtl="1">
              <a:buNone/>
            </a:pPr>
            <a:r>
              <a:rPr lang="en-US" dirty="0" smtClean="0"/>
              <a:t>TC = ATC × Q = 28 × 12 = 336</a:t>
            </a:r>
          </a:p>
          <a:p>
            <a:pPr marL="0" indent="0" algn="r" rtl="1">
              <a:buNone/>
            </a:pPr>
            <a:r>
              <a:rPr lang="en-US" dirty="0" smtClean="0"/>
              <a:t>VC = AVC × Q = 20 × 12 = 240</a:t>
            </a:r>
          </a:p>
          <a:p>
            <a:pPr marL="0" indent="0" algn="r" rtl="1">
              <a:buNone/>
            </a:pPr>
            <a:r>
              <a:rPr lang="en-US" dirty="0" smtClean="0"/>
              <a:t>FC = AFC × Q = 8 × 12 = 96</a:t>
            </a:r>
          </a:p>
          <a:p>
            <a:pPr marL="0" indent="0" algn="r" rtl="1">
              <a:buNone/>
            </a:pPr>
            <a:r>
              <a:rPr lang="en-US" dirty="0" smtClean="0"/>
              <a:t>FC = TC – VC = 336 – 240 = 96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29</a:t>
            </a:fld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23528" y="3080573"/>
            <a:ext cx="0" cy="28803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23528" y="5960893"/>
            <a:ext cx="38884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-180528" y="2050395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AFC, AVC, ATC</a:t>
            </a:r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203848" y="5981218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Q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419872" y="3706579"/>
            <a:ext cx="758028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C00000"/>
                </a:solidFill>
              </a:rPr>
              <a:t>A</a:t>
            </a:r>
            <a:r>
              <a:rPr lang="en-GB" sz="2400" dirty="0" smtClean="0">
                <a:solidFill>
                  <a:srgbClr val="C00000"/>
                </a:solidFill>
              </a:rPr>
              <a:t>VC</a:t>
            </a: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504" y="597192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635896" y="2554451"/>
            <a:ext cx="758028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B050"/>
                </a:solidFill>
              </a:rPr>
              <a:t>ATC</a:t>
            </a:r>
            <a:endParaRPr lang="en-GB" sz="2400" dirty="0">
              <a:solidFill>
                <a:srgbClr val="00B050"/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 rot="21275806">
            <a:off x="1096602" y="3397273"/>
            <a:ext cx="2556458" cy="1246186"/>
          </a:xfrm>
          <a:custGeom>
            <a:avLst/>
            <a:gdLst>
              <a:gd name="connsiteX0" fmla="*/ 0 w 1773382"/>
              <a:gd name="connsiteY0" fmla="*/ 0 h 1394996"/>
              <a:gd name="connsiteX1" fmla="*/ 928254 w 1773382"/>
              <a:gd name="connsiteY1" fmla="*/ 1371600 h 1394996"/>
              <a:gd name="connsiteX2" fmla="*/ 1773382 w 1773382"/>
              <a:gd name="connsiteY2" fmla="*/ 900546 h 1394996"/>
              <a:gd name="connsiteX3" fmla="*/ 1773382 w 1773382"/>
              <a:gd name="connsiteY3" fmla="*/ 900546 h 1394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382" h="1394996">
                <a:moveTo>
                  <a:pt x="0" y="0"/>
                </a:moveTo>
                <a:cubicBezTo>
                  <a:pt x="316345" y="610754"/>
                  <a:pt x="632690" y="1221509"/>
                  <a:pt x="928254" y="1371600"/>
                </a:cubicBezTo>
                <a:cubicBezTo>
                  <a:pt x="1223818" y="1521691"/>
                  <a:pt x="1773382" y="900546"/>
                  <a:pt x="1773382" y="900546"/>
                </a:cubicBezTo>
                <a:lnTo>
                  <a:pt x="1773382" y="900546"/>
                </a:lnTo>
              </a:path>
            </a:pathLst>
          </a:cu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reeform 13"/>
          <p:cNvSpPr/>
          <p:nvPr/>
        </p:nvSpPr>
        <p:spPr>
          <a:xfrm rot="20594393">
            <a:off x="1499070" y="2706257"/>
            <a:ext cx="2275028" cy="1496366"/>
          </a:xfrm>
          <a:custGeom>
            <a:avLst/>
            <a:gdLst>
              <a:gd name="connsiteX0" fmla="*/ 0 w 1773382"/>
              <a:gd name="connsiteY0" fmla="*/ 0 h 1394996"/>
              <a:gd name="connsiteX1" fmla="*/ 928254 w 1773382"/>
              <a:gd name="connsiteY1" fmla="*/ 1371600 h 1394996"/>
              <a:gd name="connsiteX2" fmla="*/ 1773382 w 1773382"/>
              <a:gd name="connsiteY2" fmla="*/ 900546 h 1394996"/>
              <a:gd name="connsiteX3" fmla="*/ 1773382 w 1773382"/>
              <a:gd name="connsiteY3" fmla="*/ 900546 h 1394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382" h="1394996">
                <a:moveTo>
                  <a:pt x="0" y="0"/>
                </a:moveTo>
                <a:cubicBezTo>
                  <a:pt x="316345" y="610754"/>
                  <a:pt x="632690" y="1221509"/>
                  <a:pt x="928254" y="1371600"/>
                </a:cubicBezTo>
                <a:cubicBezTo>
                  <a:pt x="1223818" y="1521691"/>
                  <a:pt x="1773382" y="900546"/>
                  <a:pt x="1773382" y="900546"/>
                </a:cubicBezTo>
                <a:lnTo>
                  <a:pt x="1773382" y="900546"/>
                </a:ln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3381924" y="5405154"/>
            <a:ext cx="758028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tx2"/>
                </a:solidFill>
              </a:rPr>
              <a:t>AFC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16" name="Arc 15"/>
          <p:cNvSpPr/>
          <p:nvPr/>
        </p:nvSpPr>
        <p:spPr>
          <a:xfrm rot="12006540">
            <a:off x="656302" y="2869554"/>
            <a:ext cx="4409304" cy="2717618"/>
          </a:xfrm>
          <a:prstGeom prst="arc">
            <a:avLst>
              <a:gd name="adj1" fmla="val 13766033"/>
              <a:gd name="adj2" fmla="val 2095346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>
            <a:off x="2483768" y="4020366"/>
            <a:ext cx="0" cy="190829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323528" y="5517232"/>
            <a:ext cx="21602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5496" y="530120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8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2051720" y="5949280"/>
            <a:ext cx="1114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q2 = 12</a:t>
            </a:r>
            <a:endParaRPr lang="en-GB" dirty="0"/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23528" y="4581128"/>
            <a:ext cx="21602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-36512" y="436510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20</a:t>
            </a:r>
            <a:endParaRPr lang="en-GB" dirty="0"/>
          </a:p>
        </p:txBody>
      </p:sp>
      <p:cxnSp>
        <p:nvCxnSpPr>
          <p:cNvPr id="28" name="Straight Connector 27"/>
          <p:cNvCxnSpPr/>
          <p:nvPr/>
        </p:nvCxnSpPr>
        <p:spPr>
          <a:xfrm flipH="1">
            <a:off x="323528" y="4005064"/>
            <a:ext cx="21602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-36512" y="378904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</a:t>
            </a:r>
            <a:r>
              <a:rPr lang="en-GB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15977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ماذا نقصد بالتكاليف: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يعرف الاقتصاديون التكاليف تعريفاً مختلفاً عن تعريف المحاسبين للتكاليف.</a:t>
            </a:r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التكاليف المحاسبية:</a:t>
            </a:r>
            <a:r>
              <a:rPr lang="ar-SA" dirty="0" smtClean="0">
                <a:solidFill>
                  <a:schemeClr val="tx2"/>
                </a:solidFill>
              </a:rPr>
              <a:t> </a:t>
            </a:r>
          </a:p>
          <a:p>
            <a:pPr marL="0" indent="0" algn="r" rtl="1">
              <a:buNone/>
            </a:pPr>
            <a:r>
              <a:rPr lang="ar-SA" dirty="0" smtClean="0">
                <a:solidFill>
                  <a:schemeClr val="tx2"/>
                </a:solidFill>
              </a:rPr>
              <a:t>          </a:t>
            </a:r>
            <a:r>
              <a:rPr lang="ar-SA" dirty="0" smtClean="0"/>
              <a:t>هي التكاليف الجارية التي تتحملها المنشأة بشكل مباشر. هذا التعريف يساعد على استنتاج قيمة الأرباح والخسائر من معلومات الإيرادات والتكاليف.</a:t>
            </a:r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التكاليف الاقتصادية:</a:t>
            </a:r>
            <a:r>
              <a:rPr lang="ar-SA" dirty="0" smtClean="0">
                <a:solidFill>
                  <a:schemeClr val="tx2"/>
                </a:solidFill>
              </a:rPr>
              <a:t> 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هي تكلفة الفرصة البديلة (عوائد عناصر الإنتاج في الاستخدامات البديلة) بالإضافة للتكاليف المحاسبية. هذا التعريف يساعد المنشأة على اتخاذ قرارات الإنتاج (نوع و كمية الإنتاج، الاستمرار أو التوقف عن الإنتاج).</a:t>
            </a:r>
          </a:p>
          <a:p>
            <a:pPr algn="r" rtl="1"/>
            <a:endParaRPr lang="en-GB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2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(</a:t>
            </a:r>
            <a:r>
              <a:rPr lang="en-GB" b="1" dirty="0"/>
              <a:t>AC</a:t>
            </a:r>
            <a:r>
              <a:rPr lang="ar-SA" b="1" dirty="0"/>
              <a:t>) و (</a:t>
            </a:r>
            <a:r>
              <a:rPr lang="en-GB" b="1" dirty="0"/>
              <a:t>MC</a:t>
            </a:r>
            <a:r>
              <a:rPr lang="ar-SA" b="1" dirty="0"/>
              <a:t>) في الأجل القصير:</a:t>
            </a:r>
            <a:endParaRPr lang="en-GB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457200" y="1935480"/>
            <a:ext cx="8229600" cy="4589864"/>
          </a:xfrm>
          <a:blipFill rotWithShape="1">
            <a:blip r:embed="rId2"/>
            <a:stretch>
              <a:fillRect t="-1463" r="-1333"/>
            </a:stretch>
          </a:blipFill>
        </p:spPr>
        <p:txBody>
          <a:bodyPr/>
          <a:lstStyle/>
          <a:p>
            <a:pPr>
              <a:buNone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30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275856" y="4941168"/>
            <a:ext cx="2808312" cy="936104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123728" y="5877272"/>
            <a:ext cx="4896544" cy="432048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86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(</a:t>
            </a:r>
            <a:r>
              <a:rPr lang="en-GB" b="1" dirty="0"/>
              <a:t>AC</a:t>
            </a:r>
            <a:r>
              <a:rPr lang="ar-SA" b="1" dirty="0"/>
              <a:t>) و (</a:t>
            </a:r>
            <a:r>
              <a:rPr lang="en-GB" b="1" dirty="0"/>
              <a:t>MC</a:t>
            </a:r>
            <a:r>
              <a:rPr lang="ar-SA" b="1" dirty="0"/>
              <a:t>) في الأجل القصير: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خصائص التكاليف الحدية: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/>
              <a:t>التكاليف </a:t>
            </a:r>
            <a:r>
              <a:rPr lang="ar-SA" dirty="0" smtClean="0"/>
              <a:t>الحدية تشتق إما من منحنى </a:t>
            </a:r>
            <a:r>
              <a:rPr lang="ar-SA" dirty="0"/>
              <a:t>التكاليف </a:t>
            </a:r>
            <a:r>
              <a:rPr lang="ar-SA" dirty="0" smtClean="0"/>
              <a:t>الكلية أو منحنى التكاليف المتغيرة.</a:t>
            </a:r>
            <a:endParaRPr lang="ar-SA" dirty="0"/>
          </a:p>
          <a:p>
            <a:pPr marL="514350" indent="-514350" algn="r" rtl="1">
              <a:buFont typeface="+mj-lt"/>
              <a:buAutoNum type="arabicPeriod"/>
            </a:pPr>
            <a:r>
              <a:rPr lang="ar-SA" dirty="0"/>
              <a:t>منحنى التكاليف </a:t>
            </a:r>
            <a:r>
              <a:rPr lang="ar-SA" dirty="0" smtClean="0"/>
              <a:t>الحدية يأخذ شكل مقارب لمنحنى </a:t>
            </a:r>
            <a:r>
              <a:rPr lang="ar-SA" dirty="0"/>
              <a:t>التكاليف المتوسطة المتغيرة </a:t>
            </a:r>
            <a:r>
              <a:rPr lang="ar-SA" dirty="0" smtClean="0"/>
              <a:t>و المتوسطة الكلية حيث </a:t>
            </a:r>
            <a:r>
              <a:rPr lang="ar-SA" dirty="0"/>
              <a:t>تتناقص التكاليف </a:t>
            </a:r>
            <a:r>
              <a:rPr lang="ar-SA" dirty="0" smtClean="0"/>
              <a:t>الحدية في </a:t>
            </a:r>
            <a:r>
              <a:rPr lang="ar-SA" dirty="0"/>
              <a:t>البداية إلى أن تصل لأدنى مستوى لها ثم تتزايد مع تزايد حجم </a:t>
            </a:r>
            <a:r>
              <a:rPr lang="ar-SA" dirty="0" smtClean="0"/>
              <a:t>الإنتاج وذلك بسبب انعكاس قانون تناقص الغلة على التكاليف.</a:t>
            </a:r>
            <a:endParaRPr lang="en-GB" dirty="0"/>
          </a:p>
          <a:p>
            <a:pPr marL="0" indent="0" algn="r" rtl="1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96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(</a:t>
            </a:r>
            <a:r>
              <a:rPr lang="en-GB" b="1" dirty="0"/>
              <a:t>AC</a:t>
            </a:r>
            <a:r>
              <a:rPr lang="ar-SA" b="1" dirty="0"/>
              <a:t>) و (</a:t>
            </a:r>
            <a:r>
              <a:rPr lang="en-GB" b="1" dirty="0"/>
              <a:t>MC</a:t>
            </a:r>
            <a:r>
              <a:rPr lang="ar-SA" b="1" dirty="0"/>
              <a:t>) في الأجل القصير: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يتم اشتقاق منحنى (</a:t>
            </a:r>
            <a:r>
              <a:rPr lang="en-GB" b="1" dirty="0" smtClean="0">
                <a:solidFill>
                  <a:schemeClr val="tx2"/>
                </a:solidFill>
              </a:rPr>
              <a:t>MC</a:t>
            </a:r>
            <a:r>
              <a:rPr lang="ar-SA" b="1" dirty="0" smtClean="0">
                <a:solidFill>
                  <a:schemeClr val="tx2"/>
                </a:solidFill>
              </a:rPr>
              <a:t>) من منحنى (</a:t>
            </a:r>
            <a:r>
              <a:rPr lang="en-GB" b="1" dirty="0" smtClean="0">
                <a:solidFill>
                  <a:schemeClr val="tx2"/>
                </a:solidFill>
              </a:rPr>
              <a:t>TC</a:t>
            </a:r>
            <a:r>
              <a:rPr lang="ar-SA" b="1" dirty="0" smtClean="0">
                <a:solidFill>
                  <a:schemeClr val="tx2"/>
                </a:solidFill>
              </a:rPr>
              <a:t>) أو ميل منحنى (</a:t>
            </a:r>
            <a:r>
              <a:rPr lang="en-GB" b="1" dirty="0" smtClean="0">
                <a:solidFill>
                  <a:schemeClr val="tx2"/>
                </a:solidFill>
              </a:rPr>
              <a:t>VC</a:t>
            </a:r>
            <a:r>
              <a:rPr lang="ar-SA" b="1" dirty="0" smtClean="0">
                <a:solidFill>
                  <a:schemeClr val="tx2"/>
                </a:solidFill>
              </a:rPr>
              <a:t>):</a:t>
            </a:r>
            <a:endParaRPr lang="en-GB" dirty="0" smtClean="0">
              <a:solidFill>
                <a:schemeClr val="tx2"/>
              </a:solidFill>
            </a:endParaRPr>
          </a:p>
          <a:p>
            <a:pPr marL="0" indent="0" algn="r" rtl="1">
              <a:buNone/>
            </a:pP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32</a:t>
            </a:fld>
            <a:endParaRPr lang="en-GB"/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2678132" y="2941646"/>
            <a:ext cx="0" cy="28803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2678132" y="5821966"/>
            <a:ext cx="38884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030060" y="2500306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MC</a:t>
            </a:r>
            <a:endParaRPr lang="en-GB" sz="2400" dirty="0"/>
          </a:p>
        </p:txBody>
      </p:sp>
      <p:sp>
        <p:nvSpPr>
          <p:cNvPr id="50" name="TextBox 49"/>
          <p:cNvSpPr txBox="1"/>
          <p:nvPr/>
        </p:nvSpPr>
        <p:spPr>
          <a:xfrm>
            <a:off x="5558452" y="5842291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Q</a:t>
            </a:r>
            <a:endParaRPr lang="en-GB" sz="2400" dirty="0"/>
          </a:p>
        </p:txBody>
      </p:sp>
      <p:sp>
        <p:nvSpPr>
          <p:cNvPr id="51" name="TextBox 50"/>
          <p:cNvSpPr txBox="1"/>
          <p:nvPr/>
        </p:nvSpPr>
        <p:spPr>
          <a:xfrm>
            <a:off x="2462108" y="583299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57" name="Freeform 56"/>
          <p:cNvSpPr/>
          <p:nvPr/>
        </p:nvSpPr>
        <p:spPr>
          <a:xfrm>
            <a:off x="3182188" y="3694167"/>
            <a:ext cx="2770909" cy="1542443"/>
          </a:xfrm>
          <a:custGeom>
            <a:avLst/>
            <a:gdLst>
              <a:gd name="connsiteX0" fmla="*/ 0 w 2770909"/>
              <a:gd name="connsiteY0" fmla="*/ 886691 h 1542443"/>
              <a:gd name="connsiteX1" fmla="*/ 540327 w 2770909"/>
              <a:gd name="connsiteY1" fmla="*/ 1510146 h 1542443"/>
              <a:gd name="connsiteX2" fmla="*/ 2770909 w 2770909"/>
              <a:gd name="connsiteY2" fmla="*/ 0 h 1542443"/>
              <a:gd name="connsiteX3" fmla="*/ 2770909 w 2770909"/>
              <a:gd name="connsiteY3" fmla="*/ 0 h 1542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0909" h="1542443">
                <a:moveTo>
                  <a:pt x="0" y="886691"/>
                </a:moveTo>
                <a:cubicBezTo>
                  <a:pt x="39254" y="1272309"/>
                  <a:pt x="78509" y="1657928"/>
                  <a:pt x="540327" y="1510146"/>
                </a:cubicBezTo>
                <a:cubicBezTo>
                  <a:pt x="1002145" y="1362364"/>
                  <a:pt x="2770909" y="0"/>
                  <a:pt x="2770909" y="0"/>
                </a:cubicBezTo>
                <a:lnTo>
                  <a:pt x="2770909" y="0"/>
                </a:lnTo>
              </a:path>
            </a:pathLst>
          </a:cu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Box 62"/>
          <p:cNvSpPr txBox="1"/>
          <p:nvPr/>
        </p:nvSpPr>
        <p:spPr>
          <a:xfrm>
            <a:off x="5902600" y="3622817"/>
            <a:ext cx="66396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7030A0"/>
                </a:solidFill>
              </a:rPr>
              <a:t>MC</a:t>
            </a:r>
            <a:endParaRPr lang="en-GB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84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680" y="692696"/>
            <a:ext cx="8686800" cy="1143000"/>
          </a:xfrm>
        </p:spPr>
        <p:txBody>
          <a:bodyPr>
            <a:normAutofit fontScale="90000"/>
          </a:bodyPr>
          <a:lstStyle/>
          <a:p>
            <a:pPr algn="r" rtl="1"/>
            <a:r>
              <a:rPr lang="ar-SA" b="1" dirty="0" smtClean="0"/>
              <a:t>علاقة التكاليف الحدية (</a:t>
            </a:r>
            <a:r>
              <a:rPr lang="en-GB" b="1" dirty="0" smtClean="0"/>
              <a:t>MC</a:t>
            </a:r>
            <a:r>
              <a:rPr lang="ar-SA" b="1" dirty="0" smtClean="0"/>
              <a:t>) بالإنتاج الحدي (</a:t>
            </a:r>
            <a:r>
              <a:rPr lang="en-GB" b="1" dirty="0" smtClean="0"/>
              <a:t>MP</a:t>
            </a:r>
            <a:r>
              <a:rPr lang="ar-SA" b="1" dirty="0" smtClean="0"/>
              <a:t>):</a:t>
            </a:r>
            <a:endParaRPr lang="en-GB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t="-1250" r="-963"/>
            </a:stretch>
          </a:blipFill>
        </p:spPr>
        <p:txBody>
          <a:bodyPr/>
          <a:lstStyle/>
          <a:p>
            <a:pPr>
              <a:buNone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33</a:t>
            </a:fld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139952" y="5373216"/>
            <a:ext cx="93610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403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352928" cy="1143000"/>
          </a:xfrm>
        </p:spPr>
        <p:txBody>
          <a:bodyPr>
            <a:normAutofit/>
          </a:bodyPr>
          <a:lstStyle/>
          <a:p>
            <a:pPr algn="r" rtl="1"/>
            <a:r>
              <a:rPr lang="ar-SA" b="1" dirty="0" smtClean="0"/>
              <a:t>علاقة (</a:t>
            </a:r>
            <a:r>
              <a:rPr lang="en-GB" b="1" dirty="0" smtClean="0"/>
              <a:t>MC</a:t>
            </a:r>
            <a:r>
              <a:rPr lang="ar-SA" b="1" dirty="0" smtClean="0"/>
              <a:t>) </a:t>
            </a:r>
            <a:r>
              <a:rPr lang="ar-SA" b="1" dirty="0"/>
              <a:t>و</a:t>
            </a:r>
            <a:r>
              <a:rPr lang="ar-SA" b="1" dirty="0" smtClean="0"/>
              <a:t>(</a:t>
            </a:r>
            <a:r>
              <a:rPr lang="en-GB" b="1" dirty="0" smtClean="0"/>
              <a:t>MP</a:t>
            </a:r>
            <a:r>
              <a:rPr lang="ar-SA" b="1" dirty="0" smtClean="0"/>
              <a:t>):</a:t>
            </a:r>
            <a:endParaRPr lang="en-GB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t="-1250" r="-1333"/>
            </a:stretch>
          </a:blipFill>
        </p:spPr>
        <p:txBody>
          <a:bodyPr/>
          <a:lstStyle/>
          <a:p>
            <a:pPr>
              <a:buNone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34</a:t>
            </a:fld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860032" y="2780928"/>
            <a:ext cx="93610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5940152" y="2420888"/>
            <a:ext cx="1584176" cy="792088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02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12576" y="548680"/>
            <a:ext cx="9684568" cy="1143000"/>
          </a:xfrm>
        </p:spPr>
        <p:txBody>
          <a:bodyPr>
            <a:normAutofit fontScale="90000"/>
          </a:bodyPr>
          <a:lstStyle/>
          <a:p>
            <a:pPr algn="r" rtl="1"/>
            <a:r>
              <a:rPr lang="ar-SA" b="1" dirty="0" smtClean="0"/>
              <a:t>علاقة التكاليف الحدية(</a:t>
            </a:r>
            <a:r>
              <a:rPr lang="en-GB" b="1" dirty="0" smtClean="0"/>
              <a:t>MC</a:t>
            </a:r>
            <a:r>
              <a:rPr lang="ar-SA" b="1" dirty="0" smtClean="0"/>
              <a:t>) والتكاليف المتوسطة(</a:t>
            </a:r>
            <a:r>
              <a:rPr lang="en-GB" b="1" dirty="0" smtClean="0"/>
              <a:t>AC</a:t>
            </a:r>
            <a:r>
              <a:rPr lang="ar-SA" b="1" dirty="0" smtClean="0"/>
              <a:t>):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لأن التكاليف المتوسطة المتغيرة (</a:t>
            </a:r>
            <a:r>
              <a:rPr lang="en-US" dirty="0" smtClean="0"/>
              <a:t>AVC</a:t>
            </a:r>
            <a:r>
              <a:rPr lang="ar-SA" dirty="0" smtClean="0"/>
              <a:t>) والتكاليف المتوسطة الكلية (</a:t>
            </a:r>
            <a:r>
              <a:rPr lang="en-US" dirty="0" smtClean="0"/>
              <a:t>ATC</a:t>
            </a:r>
            <a:r>
              <a:rPr lang="ar-SA" dirty="0" smtClean="0"/>
              <a:t>) والتكاليف الحدية (</a:t>
            </a:r>
            <a:r>
              <a:rPr lang="en-US" dirty="0" smtClean="0"/>
              <a:t>MC</a:t>
            </a:r>
            <a:r>
              <a:rPr lang="ar-SA" dirty="0" smtClean="0"/>
              <a:t>) يتم اشتقاقها من دالتي التكاليف المتغيرة (</a:t>
            </a:r>
            <a:r>
              <a:rPr lang="en-US" dirty="0" smtClean="0"/>
              <a:t>VC</a:t>
            </a:r>
            <a:r>
              <a:rPr lang="ar-SA" dirty="0" smtClean="0"/>
              <a:t>) والتكاليف الكلية (</a:t>
            </a:r>
            <a:r>
              <a:rPr lang="en-US" dirty="0" smtClean="0"/>
              <a:t>TC</a:t>
            </a:r>
            <a:r>
              <a:rPr lang="ar-SA" dirty="0" smtClean="0"/>
              <a:t>)، فلا بد من وجود علاقة بين التكاليف الحدية والتكاليف المتوسطة (المتغيرة والكلية).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40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3945" y="620688"/>
            <a:ext cx="7892511" cy="1143000"/>
          </a:xfrm>
        </p:spPr>
        <p:txBody>
          <a:bodyPr>
            <a:normAutofit/>
          </a:bodyPr>
          <a:lstStyle/>
          <a:p>
            <a:pPr algn="r" rtl="1"/>
            <a:r>
              <a:rPr lang="ar-SA" b="1" dirty="0" smtClean="0"/>
              <a:t>علاقة (</a:t>
            </a:r>
            <a:r>
              <a:rPr lang="en-GB" b="1" dirty="0" smtClean="0"/>
              <a:t>MC</a:t>
            </a:r>
            <a:r>
              <a:rPr lang="ar-SA" b="1" dirty="0" smtClean="0"/>
              <a:t>) و(</a:t>
            </a:r>
            <a:r>
              <a:rPr lang="en-GB" b="1" dirty="0" smtClean="0"/>
              <a:t>AC</a:t>
            </a:r>
            <a:r>
              <a:rPr lang="ar-SA" b="1" dirty="0" smtClean="0"/>
              <a:t>):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عندما: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en-GB" dirty="0" smtClean="0"/>
              <a:t>MC </a:t>
            </a:r>
            <a:r>
              <a:rPr lang="en-GB" b="1" dirty="0" smtClean="0">
                <a:solidFill>
                  <a:schemeClr val="tx2"/>
                </a:solidFill>
              </a:rPr>
              <a:t>&lt;</a:t>
            </a:r>
            <a:r>
              <a:rPr lang="en-GB" dirty="0" smtClean="0"/>
              <a:t> ATC , AVC       ATC, AVC</a:t>
            </a:r>
          </a:p>
          <a:p>
            <a:pPr marL="514350" indent="-514350" algn="r" rtl="1">
              <a:buFont typeface="+mj-lt"/>
              <a:buAutoNum type="arabicPeriod" startAt="2"/>
            </a:pPr>
            <a:r>
              <a:rPr lang="en-GB" dirty="0"/>
              <a:t>MC </a:t>
            </a:r>
            <a:r>
              <a:rPr lang="en-GB" b="1" dirty="0" smtClean="0">
                <a:solidFill>
                  <a:schemeClr val="tx2"/>
                </a:solidFill>
              </a:rPr>
              <a:t>&gt;</a:t>
            </a:r>
            <a:r>
              <a:rPr lang="en-GB" dirty="0" smtClean="0"/>
              <a:t> </a:t>
            </a:r>
            <a:r>
              <a:rPr lang="en-GB" dirty="0"/>
              <a:t>ATC , </a:t>
            </a:r>
            <a:r>
              <a:rPr lang="en-GB" dirty="0" smtClean="0"/>
              <a:t>AVC       ATC</a:t>
            </a:r>
            <a:r>
              <a:rPr lang="en-GB" dirty="0"/>
              <a:t>, </a:t>
            </a:r>
            <a:r>
              <a:rPr lang="en-GB" dirty="0" smtClean="0"/>
              <a:t>AVC</a:t>
            </a:r>
            <a:endParaRPr lang="en-GB" dirty="0"/>
          </a:p>
          <a:p>
            <a:pPr marL="514350" indent="-514350" algn="r" rtl="1">
              <a:buFont typeface="+mj-lt"/>
              <a:buAutoNum type="arabicPeriod" startAt="3"/>
            </a:pPr>
            <a:r>
              <a:rPr lang="en-GB" dirty="0" smtClean="0"/>
              <a:t>MC </a:t>
            </a:r>
            <a:r>
              <a:rPr lang="en-GB" b="1" dirty="0" smtClean="0">
                <a:solidFill>
                  <a:schemeClr val="tx2"/>
                </a:solidFill>
              </a:rPr>
              <a:t>= </a:t>
            </a:r>
            <a:r>
              <a:rPr lang="en-GB" dirty="0" smtClean="0"/>
              <a:t>AVC       </a:t>
            </a:r>
            <a:r>
              <a:rPr lang="en-GB" dirty="0" err="1" smtClean="0"/>
              <a:t>AVC</a:t>
            </a:r>
            <a:r>
              <a:rPr lang="en-GB" dirty="0" smtClean="0"/>
              <a:t> at </a:t>
            </a:r>
            <a:r>
              <a:rPr lang="en-GB" b="1" dirty="0" smtClean="0">
                <a:solidFill>
                  <a:schemeClr val="tx2"/>
                </a:solidFill>
              </a:rPr>
              <a:t>c</a:t>
            </a:r>
          </a:p>
          <a:p>
            <a:pPr marL="514350" indent="-514350" algn="r" rtl="1">
              <a:buFont typeface="+mj-lt"/>
              <a:buAutoNum type="arabicPeriod" startAt="3"/>
            </a:pPr>
            <a:r>
              <a:rPr lang="en-GB" dirty="0" smtClean="0"/>
              <a:t>MC </a:t>
            </a:r>
            <a:r>
              <a:rPr lang="en-GB" b="1" dirty="0" smtClean="0">
                <a:solidFill>
                  <a:schemeClr val="tx2"/>
                </a:solidFill>
              </a:rPr>
              <a:t>= </a:t>
            </a:r>
            <a:r>
              <a:rPr lang="en-GB" dirty="0" smtClean="0"/>
              <a:t>ATC        </a:t>
            </a:r>
            <a:r>
              <a:rPr lang="en-GB" dirty="0" err="1" smtClean="0"/>
              <a:t>ATC</a:t>
            </a:r>
            <a:r>
              <a:rPr lang="en-GB" dirty="0" smtClean="0"/>
              <a:t> at </a:t>
            </a:r>
            <a:r>
              <a:rPr lang="en-GB" b="1" dirty="0" smtClean="0">
                <a:solidFill>
                  <a:schemeClr val="tx2"/>
                </a:solidFill>
              </a:rPr>
              <a:t>f</a:t>
            </a:r>
          </a:p>
          <a:p>
            <a:pPr marL="0" indent="0" algn="r" rtl="1">
              <a:buNone/>
            </a:pPr>
            <a:endParaRPr lang="en-GB" b="1" dirty="0">
              <a:solidFill>
                <a:schemeClr val="tx2"/>
              </a:solidFill>
            </a:endParaRPr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إذن:</a:t>
            </a:r>
          </a:p>
          <a:p>
            <a:pPr marL="0" indent="0" algn="r" rtl="1">
              <a:buNone/>
            </a:pPr>
            <a:r>
              <a:rPr lang="ar-SA" dirty="0">
                <a:solidFill>
                  <a:schemeClr val="tx2"/>
                </a:solidFill>
              </a:rPr>
              <a:t> </a:t>
            </a:r>
            <a:r>
              <a:rPr lang="ar-SA" dirty="0" smtClean="0">
                <a:solidFill>
                  <a:schemeClr val="tx2"/>
                </a:solidFill>
              </a:rPr>
              <a:t>   </a:t>
            </a:r>
            <a:r>
              <a:rPr lang="ar-SA" dirty="0" smtClean="0"/>
              <a:t>المتوسطات تتأثر بالمتغيرات الحدية.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36</a:t>
            </a:fld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573612" y="3224589"/>
            <a:ext cx="0" cy="28803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73612" y="6104909"/>
            <a:ext cx="38884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-108520" y="2564904"/>
            <a:ext cx="15030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AVC</a:t>
            </a:r>
            <a:r>
              <a:rPr lang="en-GB" sz="2000" dirty="0" smtClean="0"/>
              <a:t>, ATC, MC</a:t>
            </a:r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4102004" y="6125234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Q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851920" y="4205739"/>
            <a:ext cx="758028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C00000"/>
                </a:solidFill>
              </a:rPr>
              <a:t>A</a:t>
            </a:r>
            <a:r>
              <a:rPr lang="en-GB" sz="2400" dirty="0" smtClean="0">
                <a:solidFill>
                  <a:srgbClr val="C00000"/>
                </a:solidFill>
              </a:rPr>
              <a:t>VC</a:t>
            </a:r>
            <a:endParaRPr lang="en-GB" sz="2400" dirty="0">
              <a:solidFill>
                <a:srgbClr val="C0000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482130" y="4982398"/>
            <a:ext cx="1638" cy="109090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538524" y="3377358"/>
            <a:ext cx="0" cy="27173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57588" y="611594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331640" y="612523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q1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267744" y="615601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q2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2915816" y="609329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q3</a:t>
            </a:r>
            <a:endParaRPr lang="en-GB" dirty="0"/>
          </a:p>
        </p:txBody>
      </p:sp>
      <p:sp>
        <p:nvSpPr>
          <p:cNvPr id="17" name="Freeform 16"/>
          <p:cNvSpPr/>
          <p:nvPr/>
        </p:nvSpPr>
        <p:spPr>
          <a:xfrm rot="21275806">
            <a:off x="735352" y="3802536"/>
            <a:ext cx="3101215" cy="1246186"/>
          </a:xfrm>
          <a:custGeom>
            <a:avLst/>
            <a:gdLst>
              <a:gd name="connsiteX0" fmla="*/ 0 w 1773382"/>
              <a:gd name="connsiteY0" fmla="*/ 0 h 1394996"/>
              <a:gd name="connsiteX1" fmla="*/ 928254 w 1773382"/>
              <a:gd name="connsiteY1" fmla="*/ 1371600 h 1394996"/>
              <a:gd name="connsiteX2" fmla="*/ 1773382 w 1773382"/>
              <a:gd name="connsiteY2" fmla="*/ 900546 h 1394996"/>
              <a:gd name="connsiteX3" fmla="*/ 1773382 w 1773382"/>
              <a:gd name="connsiteY3" fmla="*/ 900546 h 1394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382" h="1394996">
                <a:moveTo>
                  <a:pt x="0" y="0"/>
                </a:moveTo>
                <a:cubicBezTo>
                  <a:pt x="316345" y="610754"/>
                  <a:pt x="632690" y="1221509"/>
                  <a:pt x="928254" y="1371600"/>
                </a:cubicBezTo>
                <a:cubicBezTo>
                  <a:pt x="1223818" y="1521691"/>
                  <a:pt x="1773382" y="900546"/>
                  <a:pt x="1773382" y="900546"/>
                </a:cubicBezTo>
                <a:lnTo>
                  <a:pt x="1773382" y="900546"/>
                </a:lnTo>
              </a:path>
            </a:pathLst>
          </a:cu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3131840" y="3327375"/>
            <a:ext cx="66396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7030A0"/>
                </a:solidFill>
              </a:rPr>
              <a:t>MC</a:t>
            </a:r>
            <a:endParaRPr lang="en-GB" sz="2400" dirty="0">
              <a:solidFill>
                <a:srgbClr val="7030A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3048587" y="4454412"/>
            <a:ext cx="11245" cy="165315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918372" y="3377358"/>
            <a:ext cx="3127516" cy="2223540"/>
          </a:xfrm>
          <a:custGeom>
            <a:avLst/>
            <a:gdLst>
              <a:gd name="connsiteX0" fmla="*/ 0 w 2895600"/>
              <a:gd name="connsiteY0" fmla="*/ 1011382 h 1437549"/>
              <a:gd name="connsiteX1" fmla="*/ 886691 w 2895600"/>
              <a:gd name="connsiteY1" fmla="*/ 1385455 h 1437549"/>
              <a:gd name="connsiteX2" fmla="*/ 2895600 w 2895600"/>
              <a:gd name="connsiteY2" fmla="*/ 0 h 1437549"/>
              <a:gd name="connsiteX3" fmla="*/ 2895600 w 2895600"/>
              <a:gd name="connsiteY3" fmla="*/ 0 h 143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1437549">
                <a:moveTo>
                  <a:pt x="0" y="1011382"/>
                </a:moveTo>
                <a:cubicBezTo>
                  <a:pt x="202045" y="1282700"/>
                  <a:pt x="404091" y="1554019"/>
                  <a:pt x="886691" y="1385455"/>
                </a:cubicBezTo>
                <a:cubicBezTo>
                  <a:pt x="1369291" y="1216891"/>
                  <a:pt x="2895600" y="0"/>
                  <a:pt x="2895600" y="0"/>
                </a:cubicBezTo>
                <a:lnTo>
                  <a:pt x="2895600" y="0"/>
                </a:lnTo>
              </a:path>
            </a:pathLst>
          </a:cu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reeform 21"/>
          <p:cNvSpPr/>
          <p:nvPr/>
        </p:nvSpPr>
        <p:spPr>
          <a:xfrm rot="21275806">
            <a:off x="1392493" y="3058431"/>
            <a:ext cx="2902631" cy="1429429"/>
          </a:xfrm>
          <a:custGeom>
            <a:avLst/>
            <a:gdLst>
              <a:gd name="connsiteX0" fmla="*/ 0 w 1773382"/>
              <a:gd name="connsiteY0" fmla="*/ 0 h 1394996"/>
              <a:gd name="connsiteX1" fmla="*/ 928254 w 1773382"/>
              <a:gd name="connsiteY1" fmla="*/ 1371600 h 1394996"/>
              <a:gd name="connsiteX2" fmla="*/ 1773382 w 1773382"/>
              <a:gd name="connsiteY2" fmla="*/ 900546 h 1394996"/>
              <a:gd name="connsiteX3" fmla="*/ 1773382 w 1773382"/>
              <a:gd name="connsiteY3" fmla="*/ 900546 h 1394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382" h="1394996">
                <a:moveTo>
                  <a:pt x="0" y="0"/>
                </a:moveTo>
                <a:cubicBezTo>
                  <a:pt x="316345" y="610754"/>
                  <a:pt x="632690" y="1221509"/>
                  <a:pt x="928254" y="1371600"/>
                </a:cubicBezTo>
                <a:cubicBezTo>
                  <a:pt x="1223818" y="1521691"/>
                  <a:pt x="1773382" y="900546"/>
                  <a:pt x="1773382" y="900546"/>
                </a:cubicBezTo>
                <a:lnTo>
                  <a:pt x="1773382" y="900546"/>
                </a:ln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3995936" y="3429000"/>
            <a:ext cx="758028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B050"/>
                </a:solidFill>
              </a:rPr>
              <a:t>ATC</a:t>
            </a:r>
            <a:endParaRPr lang="en-GB" sz="2400" dirty="0">
              <a:solidFill>
                <a:srgbClr val="00B050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2987824" y="4365104"/>
            <a:ext cx="144016" cy="1957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2411760" y="4889466"/>
            <a:ext cx="144016" cy="1957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1475656" y="5465530"/>
            <a:ext cx="144016" cy="1957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1259632" y="515719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23728" y="461306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2771800" y="406778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</a:t>
            </a:r>
            <a:endParaRPr lang="en-GB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2483768" y="3789040"/>
            <a:ext cx="0" cy="100869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3059832" y="2924944"/>
            <a:ext cx="0" cy="122471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979712" y="2924944"/>
            <a:ext cx="936104" cy="830997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2400" dirty="0" smtClean="0"/>
              <a:t>نقطة إغلاق</a:t>
            </a:r>
            <a:endParaRPr lang="en-GB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2627784" y="2093947"/>
            <a:ext cx="936104" cy="830997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2400" dirty="0" smtClean="0"/>
              <a:t>نقطة تعادل</a:t>
            </a:r>
            <a:endParaRPr lang="en-GB" sz="2400" dirty="0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6228184" y="2708920"/>
            <a:ext cx="43204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6228184" y="3140968"/>
            <a:ext cx="43204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6372200" y="3645024"/>
            <a:ext cx="43204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6372200" y="4077072"/>
            <a:ext cx="43204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8244408" y="2924944"/>
            <a:ext cx="0" cy="36004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8244408" y="2509445"/>
            <a:ext cx="0" cy="35187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132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3945" y="620688"/>
            <a:ext cx="7892511" cy="1143000"/>
          </a:xfrm>
        </p:spPr>
        <p:txBody>
          <a:bodyPr>
            <a:normAutofit/>
          </a:bodyPr>
          <a:lstStyle/>
          <a:p>
            <a:pPr algn="r" rtl="1"/>
            <a:r>
              <a:rPr lang="ar-SA" b="1" dirty="0" smtClean="0"/>
              <a:t>علاقة (</a:t>
            </a:r>
            <a:r>
              <a:rPr lang="en-GB" b="1" dirty="0" smtClean="0"/>
              <a:t>MC</a:t>
            </a:r>
            <a:r>
              <a:rPr lang="ar-SA" b="1" dirty="0" smtClean="0"/>
              <a:t>) و(</a:t>
            </a:r>
            <a:r>
              <a:rPr lang="en-GB" b="1" dirty="0" smtClean="0"/>
              <a:t>AC</a:t>
            </a:r>
            <a:r>
              <a:rPr lang="ar-SA" b="1" dirty="0" smtClean="0"/>
              <a:t>):</a:t>
            </a:r>
            <a:endParaRPr lang="en-GB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l="-2074" t="-1250" r="-1407" b="-278"/>
            </a:stretch>
          </a:blipFill>
        </p:spPr>
        <p:txBody>
          <a:bodyPr/>
          <a:lstStyle/>
          <a:p>
            <a:pPr>
              <a:buNone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37</a:t>
            </a:fld>
            <a:endParaRPr lang="en-GB"/>
          </a:p>
        </p:txBody>
      </p:sp>
      <p:sp>
        <p:nvSpPr>
          <p:cNvPr id="6" name="Right Bracket 5"/>
          <p:cNvSpPr/>
          <p:nvPr/>
        </p:nvSpPr>
        <p:spPr>
          <a:xfrm>
            <a:off x="5652120" y="4653136"/>
            <a:ext cx="144016" cy="504056"/>
          </a:xfrm>
          <a:prstGeom prst="rightBracket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Left Bracket 7"/>
          <p:cNvSpPr/>
          <p:nvPr/>
        </p:nvSpPr>
        <p:spPr>
          <a:xfrm>
            <a:off x="3995936" y="4653136"/>
            <a:ext cx="108012" cy="504056"/>
          </a:xfrm>
          <a:prstGeom prst="leftBracket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Bracket 10"/>
          <p:cNvSpPr/>
          <p:nvPr/>
        </p:nvSpPr>
        <p:spPr>
          <a:xfrm>
            <a:off x="2699792" y="5661248"/>
            <a:ext cx="144016" cy="504056"/>
          </a:xfrm>
          <a:prstGeom prst="rightBracket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eft Bracket 11"/>
          <p:cNvSpPr/>
          <p:nvPr/>
        </p:nvSpPr>
        <p:spPr>
          <a:xfrm>
            <a:off x="503548" y="5661248"/>
            <a:ext cx="108012" cy="504056"/>
          </a:xfrm>
          <a:prstGeom prst="leftBracket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44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تكاليف المنشأة رقمياً: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إذا وجدت منشأة لإنتاج الحقائب، وكانت التكاليف الثابتة مليون ريال، وكانت تكاليفها المتغيرة عند الأحجام المختلفة للإنتاج كما هو موضح في الجدول التالي، فإننا نستطيع إيجاد باقي التكاليف.</a:t>
            </a:r>
          </a:p>
          <a:p>
            <a:pPr marL="0" indent="0" algn="r" rtl="1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63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685992"/>
              </p:ext>
            </p:extLst>
          </p:nvPr>
        </p:nvGraphicFramePr>
        <p:xfrm>
          <a:off x="395536" y="718016"/>
          <a:ext cx="8352928" cy="573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5328"/>
                <a:gridCol w="1096306"/>
                <a:gridCol w="1169394"/>
                <a:gridCol w="1169394"/>
                <a:gridCol w="1242481"/>
                <a:gridCol w="730871"/>
                <a:gridCol w="730871"/>
                <a:gridCol w="668283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MC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(</a:t>
                      </a:r>
                      <a:r>
                        <a:rPr lang="el-GR" dirty="0" smtClean="0"/>
                        <a:t>Δ</a:t>
                      </a:r>
                      <a:r>
                        <a:rPr lang="en-GB" dirty="0" smtClean="0"/>
                        <a:t>TC/</a:t>
                      </a:r>
                      <a:r>
                        <a:rPr lang="el-GR" dirty="0" smtClean="0"/>
                        <a:t>Δ</a:t>
                      </a:r>
                      <a:r>
                        <a:rPr lang="en-GB" dirty="0" smtClean="0"/>
                        <a:t>Q) (</a:t>
                      </a:r>
                      <a:r>
                        <a:rPr lang="el-GR" dirty="0" smtClean="0"/>
                        <a:t>Δ</a:t>
                      </a:r>
                      <a:r>
                        <a:rPr lang="en-GB" dirty="0" smtClean="0"/>
                        <a:t>VC/</a:t>
                      </a:r>
                      <a:r>
                        <a:rPr lang="el-GR" dirty="0" smtClean="0"/>
                        <a:t>Δ</a:t>
                      </a:r>
                      <a:r>
                        <a:rPr lang="en-GB" dirty="0" smtClean="0"/>
                        <a:t>Q)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ATC</a:t>
                      </a:r>
                    </a:p>
                    <a:p>
                      <a:pPr algn="ctr" rtl="1"/>
                      <a:r>
                        <a:rPr lang="en-GB" dirty="0" smtClean="0"/>
                        <a:t>(TC/Q)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AVC</a:t>
                      </a:r>
                    </a:p>
                    <a:p>
                      <a:pPr algn="ctr" rtl="1"/>
                      <a:r>
                        <a:rPr lang="en-GB" dirty="0" smtClean="0"/>
                        <a:t>(VC/Q)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AFC</a:t>
                      </a:r>
                    </a:p>
                    <a:p>
                      <a:pPr algn="ctr" rtl="1"/>
                      <a:r>
                        <a:rPr lang="en-GB" dirty="0" smtClean="0"/>
                        <a:t>(FC/Q)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TC</a:t>
                      </a:r>
                    </a:p>
                    <a:p>
                      <a:pPr algn="ctr" rtl="1"/>
                      <a:r>
                        <a:rPr lang="en-GB" dirty="0" smtClean="0"/>
                        <a:t>(FC+VC)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VC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FC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Q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/>
                        <a:t>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/>
                        <a:t>0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/>
                        <a:t>100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mtClean="0"/>
                        <a:t>1000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/>
                        <a:t>1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580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500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1160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/>
                        <a:t>160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mtClean="0"/>
                        <a:t>1000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/>
                        <a:t>2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403.3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70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333.3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1210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/>
                        <a:t>210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mtClean="0"/>
                        <a:t>1000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/>
                        <a:t>3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315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65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250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1260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/>
                        <a:t>260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mtClean="0"/>
                        <a:t>1000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/>
                        <a:t>4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260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200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1300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/>
                        <a:t>300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/>
                        <a:t>5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226.7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166.7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1360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/>
                        <a:t>360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mtClean="0"/>
                        <a:t>1000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/>
                        <a:t>6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95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208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65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143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1455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/>
                        <a:t>455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mtClean="0"/>
                        <a:t>1000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/>
                        <a:t>7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105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195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70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1560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/>
                        <a:t>560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mtClean="0"/>
                        <a:t>1000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/>
                        <a:t>8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191.1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111.1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1720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/>
                        <a:t>720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mtClean="0"/>
                        <a:t>1000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/>
                        <a:t>9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190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90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1900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/>
                        <a:t>900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mtClean="0"/>
                        <a:t>1000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/>
                        <a:t>10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190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190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99.1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99.9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2090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/>
                        <a:t>1090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mtClean="0"/>
                        <a:t>1000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/>
                        <a:t>11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210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192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108.7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83.3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2300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/>
                        <a:t>1300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dirty="0" smtClean="0"/>
                        <a:t>1000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b="1" dirty="0" smtClean="0"/>
                        <a:t>12</a:t>
                      </a:r>
                      <a:endParaRPr lang="en-GB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39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899592" y="3861048"/>
            <a:ext cx="576064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899592" y="5733256"/>
            <a:ext cx="576064" cy="36004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347864" y="3861048"/>
            <a:ext cx="576064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195736" y="5733256"/>
            <a:ext cx="576064" cy="36004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899592" y="3501008"/>
            <a:ext cx="576064" cy="3600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088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ماذا نقصد بالتكاليف: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مثال: </a:t>
            </a:r>
            <a:r>
              <a:rPr lang="ar-SA" dirty="0" smtClean="0"/>
              <a:t>منشأة يملكها سليمان ويعمل مديراً إدارياً بها وتمارس أعمالها في متجر يملكه سليمان وتعمل برأس مال يملكه سليمان وقدره 3 مليون ريال. تحقق المنشأة إيراداً قدره 2 مليون ريال سنوياً. </a:t>
            </a:r>
            <a:endParaRPr lang="en-GB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4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690705"/>
              </p:ext>
            </p:extLst>
          </p:nvPr>
        </p:nvGraphicFramePr>
        <p:xfrm>
          <a:off x="1259632" y="3247856"/>
          <a:ext cx="6096000" cy="320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الأرباح الاقتصادية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الأرباح المحاسبية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SA" dirty="0" smtClean="0"/>
                        <a:t>الإيرادات السنوية    2000000</a:t>
                      </a:r>
                    </a:p>
                    <a:p>
                      <a:pPr algn="r" rtl="1"/>
                      <a:r>
                        <a:rPr lang="ar-SA" dirty="0" smtClean="0"/>
                        <a:t>ناقصة التكاليف  </a:t>
                      </a:r>
                      <a:r>
                        <a:rPr lang="ar-SA" baseline="0" dirty="0" smtClean="0"/>
                        <a:t> </a:t>
                      </a:r>
                      <a:r>
                        <a:rPr lang="ar-SA" dirty="0" smtClean="0"/>
                        <a:t>    1800000</a:t>
                      </a:r>
                    </a:p>
                    <a:p>
                      <a:pPr marL="285750" indent="-285750" algn="r" rtl="1">
                        <a:buFont typeface="Arial" charset="0"/>
                        <a:buChar char="•"/>
                      </a:pPr>
                      <a:r>
                        <a:rPr lang="ar-SA" dirty="0" smtClean="0"/>
                        <a:t>أجور ورواتب</a:t>
                      </a:r>
                      <a:r>
                        <a:rPr lang="ar-SA" baseline="0" dirty="0" smtClean="0"/>
                        <a:t>     400000</a:t>
                      </a:r>
                    </a:p>
                    <a:p>
                      <a:pPr marL="285750" indent="-285750" algn="r" rtl="1">
                        <a:buFont typeface="Arial" charset="0"/>
                        <a:buChar char="•"/>
                      </a:pPr>
                      <a:r>
                        <a:rPr lang="ar-SA" baseline="0" dirty="0" smtClean="0"/>
                        <a:t>مصروفات تشغيل 200000</a:t>
                      </a:r>
                    </a:p>
                    <a:p>
                      <a:pPr marL="285750" indent="-285750" algn="r" rtl="1">
                        <a:buFont typeface="Arial" charset="0"/>
                        <a:buChar char="•"/>
                      </a:pPr>
                      <a:r>
                        <a:rPr lang="ar-SA" baseline="0" dirty="0" smtClean="0"/>
                        <a:t>مشتريات          500000</a:t>
                      </a:r>
                    </a:p>
                    <a:p>
                      <a:pPr marL="285750" indent="-285750" algn="r" rtl="1">
                        <a:buFont typeface="Arial" charset="0"/>
                        <a:buChar char="•"/>
                      </a:pPr>
                      <a:r>
                        <a:rPr lang="ar-SA" baseline="0" dirty="0" smtClean="0"/>
                        <a:t>راتب سليمان      100000</a:t>
                      </a:r>
                    </a:p>
                    <a:p>
                      <a:pPr marL="285750" indent="-285750" algn="r" rtl="1">
                        <a:buFont typeface="Arial" charset="0"/>
                        <a:buChar char="•"/>
                      </a:pPr>
                      <a:r>
                        <a:rPr lang="ar-SA" baseline="0" dirty="0" smtClean="0"/>
                        <a:t>ايجار المتاجر     200000</a:t>
                      </a:r>
                    </a:p>
                    <a:p>
                      <a:pPr marL="285750" indent="-285750" algn="r" rtl="1">
                        <a:buFont typeface="Arial" charset="0"/>
                        <a:buChar char="•"/>
                      </a:pPr>
                      <a:r>
                        <a:rPr lang="ar-SA" baseline="0" dirty="0" smtClean="0"/>
                        <a:t>عائد رأس المال   400000</a:t>
                      </a:r>
                    </a:p>
                    <a:p>
                      <a:pPr marL="0" indent="0" algn="r" rtl="1">
                        <a:buFont typeface="Arial" charset="0"/>
                        <a:buNone/>
                      </a:pPr>
                      <a:r>
                        <a:rPr lang="ar-SA" baseline="0" dirty="0" smtClean="0"/>
                        <a:t> ___________</a:t>
                      </a:r>
                    </a:p>
                    <a:p>
                      <a:pPr marL="0" indent="0" algn="r" rtl="1">
                        <a:buFont typeface="Arial" charset="0"/>
                        <a:buNone/>
                      </a:pPr>
                      <a:r>
                        <a:rPr lang="ar-SA" baseline="0" dirty="0" smtClean="0"/>
                        <a:t>الأرباح الاقتصادية     200000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 smtClean="0"/>
                        <a:t>الإيرادات السنوية    2000000</a:t>
                      </a:r>
                    </a:p>
                    <a:p>
                      <a:pPr algn="r" rtl="1"/>
                      <a:r>
                        <a:rPr lang="ar-SA" dirty="0" smtClean="0"/>
                        <a:t>ناقصة التكاليف  </a:t>
                      </a:r>
                      <a:r>
                        <a:rPr lang="ar-SA" baseline="0" dirty="0" smtClean="0"/>
                        <a:t> </a:t>
                      </a:r>
                      <a:r>
                        <a:rPr lang="ar-SA" dirty="0" smtClean="0"/>
                        <a:t>    1100000</a:t>
                      </a:r>
                    </a:p>
                    <a:p>
                      <a:pPr marL="285750" indent="-285750" algn="r" rtl="1">
                        <a:buFont typeface="Arial" charset="0"/>
                        <a:buChar char="•"/>
                      </a:pPr>
                      <a:r>
                        <a:rPr lang="ar-SA" dirty="0" smtClean="0"/>
                        <a:t>أجور ورواتب</a:t>
                      </a:r>
                      <a:r>
                        <a:rPr lang="ar-SA" baseline="0" dirty="0" smtClean="0"/>
                        <a:t>     400000</a:t>
                      </a:r>
                    </a:p>
                    <a:p>
                      <a:pPr marL="285750" indent="-285750" algn="r" rtl="1">
                        <a:buFont typeface="Arial" charset="0"/>
                        <a:buChar char="•"/>
                      </a:pPr>
                      <a:r>
                        <a:rPr lang="ar-SA" baseline="0" dirty="0" smtClean="0"/>
                        <a:t>مصروفات تشغيل 200000</a:t>
                      </a:r>
                    </a:p>
                    <a:p>
                      <a:pPr marL="285750" indent="-285750" algn="r" rtl="1">
                        <a:buFont typeface="Arial" charset="0"/>
                        <a:buChar char="•"/>
                      </a:pPr>
                      <a:r>
                        <a:rPr lang="ar-SA" baseline="0" dirty="0" smtClean="0"/>
                        <a:t>مشتريات          500000</a:t>
                      </a:r>
                    </a:p>
                    <a:p>
                      <a:pPr marL="0" indent="0" algn="r" rtl="1">
                        <a:buFont typeface="Arial" charset="0"/>
                        <a:buNone/>
                      </a:pPr>
                      <a:r>
                        <a:rPr lang="ar-SA" baseline="0" dirty="0" smtClean="0"/>
                        <a:t>                      ___________</a:t>
                      </a:r>
                    </a:p>
                    <a:p>
                      <a:pPr marL="0" indent="0" algn="r" rtl="1">
                        <a:buFont typeface="Arial" charset="0"/>
                        <a:buNone/>
                      </a:pPr>
                      <a:r>
                        <a:rPr lang="ar-SA" baseline="0" dirty="0" smtClean="0"/>
                        <a:t>الأرباح المحاسبية     900000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ight Brace 6"/>
          <p:cNvSpPr/>
          <p:nvPr/>
        </p:nvSpPr>
        <p:spPr>
          <a:xfrm>
            <a:off x="7452320" y="4077072"/>
            <a:ext cx="432048" cy="936104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812360" y="4221088"/>
            <a:ext cx="8640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A" sz="2000" dirty="0" smtClean="0"/>
              <a:t>تكاليف نقدية جارية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5496" y="3884855"/>
            <a:ext cx="8640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A" sz="2000" dirty="0" smtClean="0"/>
              <a:t>تكاليف نقدية جارية</a:t>
            </a:r>
            <a:endParaRPr lang="en-GB" sz="2000" dirty="0"/>
          </a:p>
        </p:txBody>
      </p:sp>
      <p:sp>
        <p:nvSpPr>
          <p:cNvPr id="11" name="Right Brace 10"/>
          <p:cNvSpPr/>
          <p:nvPr/>
        </p:nvSpPr>
        <p:spPr>
          <a:xfrm rot="10800000">
            <a:off x="755576" y="4005064"/>
            <a:ext cx="432048" cy="936104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Brace 11"/>
          <p:cNvSpPr/>
          <p:nvPr/>
        </p:nvSpPr>
        <p:spPr>
          <a:xfrm rot="10800000">
            <a:off x="755577" y="5013176"/>
            <a:ext cx="432048" cy="936104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5495" y="4883676"/>
            <a:ext cx="9361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A" sz="2000" dirty="0" smtClean="0"/>
              <a:t>+ تكلفة الفرصة البديلة</a:t>
            </a:r>
            <a:endParaRPr lang="en-GB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-36512" y="2876743"/>
            <a:ext cx="11521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A" sz="2000" dirty="0" smtClean="0"/>
              <a:t>تكاليف اقتصادية </a:t>
            </a:r>
          </a:p>
          <a:p>
            <a:pPr algn="ctr" rtl="1"/>
            <a:r>
              <a:rPr lang="ar-SA" sz="2000" dirty="0" smtClean="0"/>
              <a:t>=</a:t>
            </a:r>
            <a:endParaRPr lang="en-GB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7668343" y="3212976"/>
            <a:ext cx="11521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A" sz="2000" dirty="0" smtClean="0"/>
              <a:t>تكاليف محاسبية </a:t>
            </a:r>
          </a:p>
          <a:p>
            <a:pPr algn="ctr" rtl="1"/>
            <a:r>
              <a:rPr lang="ar-SA" sz="2000" dirty="0" smtClean="0"/>
              <a:t>=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92820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تكاليف المنشأة رقمياً: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يلاحظ من الجدول والرسم أن: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التكاليف المتوسطة الثابتة تتناقص مع زيادة حجم الإنتاج. وهي تتناقص بمعدل سريع في البداية ثم بمعدل بطئ مع تزايد حجم الإنتاج.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التكاليف المتوسطة المتغيرة تتناقص في البداية إلى أن تصل لأدنى قيمة لها عند إنتاج الوحدة السادسة (حيث تتساوى مع التكاليف الحدية) ثم تتزايد بعد ذلك مع تزايد حجم الإنتاج.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/>
              <a:t>التكاليف المتوسطة </a:t>
            </a:r>
            <a:r>
              <a:rPr lang="ar-SA" dirty="0" smtClean="0"/>
              <a:t>الكلية </a:t>
            </a:r>
            <a:r>
              <a:rPr lang="ar-SA" dirty="0"/>
              <a:t>تتناقص في البداية إلى أن تصل لأدنى قيمة لها عند إنتاج الوحدة </a:t>
            </a:r>
            <a:r>
              <a:rPr lang="ar-SA" dirty="0" smtClean="0"/>
              <a:t>الحادية عشر </a:t>
            </a:r>
            <a:r>
              <a:rPr lang="ar-SA" dirty="0"/>
              <a:t>(حيث تتساوى مع التكاليف الحدية) ثم تتزايد بعد ذلك مع تزايد حجم الإنتاج.</a:t>
            </a:r>
          </a:p>
          <a:p>
            <a:pPr marL="514350" indent="-514350" algn="r" rtl="1">
              <a:buFont typeface="+mj-lt"/>
              <a:buAutoNum type="arabicPeriod"/>
            </a:pPr>
            <a:endParaRPr lang="ar-SA" dirty="0" smtClean="0"/>
          </a:p>
          <a:p>
            <a:pPr marL="0" indent="0" algn="r" rtl="1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22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تكاليف المنشأة رقمياً: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41</a:t>
            </a:fld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301804" y="2792541"/>
            <a:ext cx="0" cy="28803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301804" y="5672861"/>
            <a:ext cx="38884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619672" y="2132856"/>
            <a:ext cx="15030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AVC</a:t>
            </a:r>
            <a:r>
              <a:rPr lang="en-GB" sz="2000" dirty="0" smtClean="0"/>
              <a:t>, ATC, MC</a:t>
            </a:r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830196" y="5693186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Q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5185206" y="4302228"/>
            <a:ext cx="758028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C00000"/>
                </a:solidFill>
              </a:rPr>
              <a:t>A</a:t>
            </a:r>
            <a:r>
              <a:rPr lang="en-GB" sz="2400" dirty="0" smtClean="0">
                <a:solidFill>
                  <a:srgbClr val="C00000"/>
                </a:solidFill>
              </a:rPr>
              <a:t>VC</a:t>
            </a:r>
            <a:endParaRPr lang="en-GB" sz="2400" dirty="0">
              <a:solidFill>
                <a:srgbClr val="C0000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707904" y="5088273"/>
            <a:ext cx="0" cy="57297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085780" y="568389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563888" y="57239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44008" y="566124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11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564220" y="2463279"/>
            <a:ext cx="66396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7030A0"/>
                </a:solidFill>
              </a:rPr>
              <a:t>MC</a:t>
            </a:r>
            <a:endParaRPr lang="en-GB" sz="2400" dirty="0">
              <a:solidFill>
                <a:srgbClr val="7030A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4776779" y="4022364"/>
            <a:ext cx="11245" cy="165315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reeform 17"/>
          <p:cNvSpPr/>
          <p:nvPr/>
        </p:nvSpPr>
        <p:spPr>
          <a:xfrm>
            <a:off x="2646564" y="2924944"/>
            <a:ext cx="3127516" cy="2223540"/>
          </a:xfrm>
          <a:custGeom>
            <a:avLst/>
            <a:gdLst>
              <a:gd name="connsiteX0" fmla="*/ 0 w 2895600"/>
              <a:gd name="connsiteY0" fmla="*/ 1011382 h 1437549"/>
              <a:gd name="connsiteX1" fmla="*/ 886691 w 2895600"/>
              <a:gd name="connsiteY1" fmla="*/ 1385455 h 1437549"/>
              <a:gd name="connsiteX2" fmla="*/ 2895600 w 2895600"/>
              <a:gd name="connsiteY2" fmla="*/ 0 h 1437549"/>
              <a:gd name="connsiteX3" fmla="*/ 2895600 w 2895600"/>
              <a:gd name="connsiteY3" fmla="*/ 0 h 143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1437549">
                <a:moveTo>
                  <a:pt x="0" y="1011382"/>
                </a:moveTo>
                <a:cubicBezTo>
                  <a:pt x="202045" y="1282700"/>
                  <a:pt x="404091" y="1554019"/>
                  <a:pt x="886691" y="1385455"/>
                </a:cubicBezTo>
                <a:cubicBezTo>
                  <a:pt x="1369291" y="1216891"/>
                  <a:pt x="2895600" y="0"/>
                  <a:pt x="2895600" y="0"/>
                </a:cubicBezTo>
                <a:lnTo>
                  <a:pt x="2895600" y="0"/>
                </a:lnTo>
              </a:path>
            </a:pathLst>
          </a:cu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Freeform 18"/>
          <p:cNvSpPr/>
          <p:nvPr/>
        </p:nvSpPr>
        <p:spPr>
          <a:xfrm rot="21275806">
            <a:off x="3120685" y="2626383"/>
            <a:ext cx="2902631" cy="1429429"/>
          </a:xfrm>
          <a:custGeom>
            <a:avLst/>
            <a:gdLst>
              <a:gd name="connsiteX0" fmla="*/ 0 w 1773382"/>
              <a:gd name="connsiteY0" fmla="*/ 0 h 1394996"/>
              <a:gd name="connsiteX1" fmla="*/ 928254 w 1773382"/>
              <a:gd name="connsiteY1" fmla="*/ 1371600 h 1394996"/>
              <a:gd name="connsiteX2" fmla="*/ 1773382 w 1773382"/>
              <a:gd name="connsiteY2" fmla="*/ 900546 h 1394996"/>
              <a:gd name="connsiteX3" fmla="*/ 1773382 w 1773382"/>
              <a:gd name="connsiteY3" fmla="*/ 900546 h 1394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382" h="1394996">
                <a:moveTo>
                  <a:pt x="0" y="0"/>
                </a:moveTo>
                <a:cubicBezTo>
                  <a:pt x="316345" y="610754"/>
                  <a:pt x="632690" y="1221509"/>
                  <a:pt x="928254" y="1371600"/>
                </a:cubicBezTo>
                <a:cubicBezTo>
                  <a:pt x="1223818" y="1521691"/>
                  <a:pt x="1773382" y="900546"/>
                  <a:pt x="1773382" y="900546"/>
                </a:cubicBezTo>
                <a:lnTo>
                  <a:pt x="1773382" y="900546"/>
                </a:ln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6046220" y="3111351"/>
            <a:ext cx="758028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B050"/>
                </a:solidFill>
              </a:rPr>
              <a:t>ATC</a:t>
            </a:r>
            <a:endParaRPr lang="en-GB" sz="2400" dirty="0">
              <a:solidFill>
                <a:srgbClr val="00B050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3275856" y="5168850"/>
            <a:ext cx="0" cy="47240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131840" y="57239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5</a:t>
            </a:r>
            <a:endParaRPr lang="en-GB" dirty="0"/>
          </a:p>
        </p:txBody>
      </p:sp>
      <p:sp>
        <p:nvSpPr>
          <p:cNvPr id="36" name="Oval 35"/>
          <p:cNvSpPr/>
          <p:nvPr/>
        </p:nvSpPr>
        <p:spPr>
          <a:xfrm>
            <a:off x="2483768" y="4581128"/>
            <a:ext cx="325980" cy="31588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2445820" y="4509120"/>
            <a:ext cx="325980" cy="31588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reeform 14"/>
          <p:cNvSpPr/>
          <p:nvPr/>
        </p:nvSpPr>
        <p:spPr>
          <a:xfrm rot="21237527">
            <a:off x="2270737" y="4088694"/>
            <a:ext cx="2474647" cy="940889"/>
          </a:xfrm>
          <a:custGeom>
            <a:avLst/>
            <a:gdLst>
              <a:gd name="connsiteX0" fmla="*/ 0 w 1773382"/>
              <a:gd name="connsiteY0" fmla="*/ 0 h 1394996"/>
              <a:gd name="connsiteX1" fmla="*/ 928254 w 1773382"/>
              <a:gd name="connsiteY1" fmla="*/ 1371600 h 1394996"/>
              <a:gd name="connsiteX2" fmla="*/ 1773382 w 1773382"/>
              <a:gd name="connsiteY2" fmla="*/ 900546 h 1394996"/>
              <a:gd name="connsiteX3" fmla="*/ 1773382 w 1773382"/>
              <a:gd name="connsiteY3" fmla="*/ 900546 h 1394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3382" h="1394996">
                <a:moveTo>
                  <a:pt x="0" y="0"/>
                </a:moveTo>
                <a:cubicBezTo>
                  <a:pt x="316345" y="610754"/>
                  <a:pt x="632690" y="1221509"/>
                  <a:pt x="928254" y="1371600"/>
                </a:cubicBezTo>
                <a:cubicBezTo>
                  <a:pt x="1223818" y="1521691"/>
                  <a:pt x="1773382" y="900546"/>
                  <a:pt x="1773382" y="900546"/>
                </a:cubicBezTo>
                <a:lnTo>
                  <a:pt x="1773382" y="900546"/>
                </a:lnTo>
              </a:path>
            </a:pathLst>
          </a:cu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79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الخلاصة: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التكاليف الاقتصادية تشير لتكلفة الفرصة البديلة وهناك تكاليف ثابتة ومتغيرة و كلية (ثابتة + متغيرة) لكل منها خصائصها.</a:t>
            </a:r>
          </a:p>
          <a:p>
            <a:pPr algn="r" rtl="1"/>
            <a:r>
              <a:rPr lang="ar-SA" dirty="0" smtClean="0"/>
              <a:t>لكل نوع من التكاليف السابقة تكاليف متوسطة, فهناك تكاليف متوسطة ثابتة ومتوسطة متغيرة ومتوسطة كلية ولكل منها خصائصها.</a:t>
            </a:r>
          </a:p>
          <a:p>
            <a:pPr algn="r" rtl="1"/>
            <a:r>
              <a:rPr lang="ar-SA" dirty="0" smtClean="0"/>
              <a:t>هناك أيضاً تكاليف حدية تشير للتغير في التكاليف الكلية (أو المتغيرة) نتيجة تغير الإنتاج.</a:t>
            </a:r>
          </a:p>
          <a:p>
            <a:pPr algn="r" rtl="1"/>
            <a:r>
              <a:rPr lang="ar-SA" dirty="0" smtClean="0"/>
              <a:t>تتقاطع التكاليف الحدية مع التكاليف المتوسطة المتغيرة والمتوسطة الكلية عند أدنى نقطة لكل منهما.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74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ماذا نقصد بالتكاليف: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بما أن:</a:t>
            </a:r>
          </a:p>
          <a:p>
            <a:pPr algn="ctr" rtl="1">
              <a:buNone/>
            </a:pPr>
            <a:r>
              <a:rPr lang="ar-SA" b="1" dirty="0" smtClean="0">
                <a:solidFill>
                  <a:schemeClr val="tx2"/>
                </a:solidFill>
              </a:rPr>
              <a:t> </a:t>
            </a:r>
            <a:r>
              <a:rPr lang="ar-SA" dirty="0" smtClean="0"/>
              <a:t>التكاليف الاقتصادية &gt; التكاليف المحاسبية</a:t>
            </a:r>
          </a:p>
          <a:p>
            <a:pPr algn="r" rtl="1">
              <a:buNone/>
            </a:pPr>
            <a:r>
              <a:rPr lang="ar-SA" b="1" dirty="0" smtClean="0">
                <a:solidFill>
                  <a:schemeClr val="tx2"/>
                </a:solidFill>
              </a:rPr>
              <a:t>فإذن:</a:t>
            </a:r>
          </a:p>
          <a:p>
            <a:pPr algn="ctr" rtl="1">
              <a:buNone/>
            </a:pPr>
            <a:r>
              <a:rPr lang="ar-SA" b="1" dirty="0" smtClean="0">
                <a:solidFill>
                  <a:schemeClr val="tx2"/>
                </a:solidFill>
              </a:rPr>
              <a:t> </a:t>
            </a:r>
            <a:r>
              <a:rPr lang="ar-SA" dirty="0" smtClean="0"/>
              <a:t>الأرباح الاقتصادية &lt; الأرباح المحاسبية.</a:t>
            </a:r>
          </a:p>
          <a:p>
            <a:pPr algn="ct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عدم تحقيق أرباح أو خسائر اقتصادية يعني أن المنشأة لن تحقق ربح أو خسارة إضافية إذا حولت الموارد التي بحوزتها إلى أي استخدامات بديلة.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7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الإنتاج والتكاليف في الأجل القصير: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لأن المنشأة تعمل في الأجل القصير حيث هناك عناصر إنتاجية ثابتة وعناصر إنتاجية متغيرة فإن التكاليف التي تتحملها المنشأة تكون على هيئة تكاليف ثابتة (للعناصر الثابتة) وتكاليف متغيرة (للعناصر المتغيرة).</a:t>
            </a:r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تكلفة العنصر الثابت: </a:t>
            </a:r>
            <a:r>
              <a:rPr lang="ar-SA" dirty="0"/>
              <a:t>ما يُدفع لقاء استخدامه </a:t>
            </a:r>
            <a:r>
              <a:rPr lang="ar-SA" dirty="0" smtClean="0"/>
              <a:t>وهي تكلفة ثابتة بافتراض أن سعر العنصر لا يتغير وتساوي:</a:t>
            </a:r>
          </a:p>
          <a:p>
            <a:pPr marL="0" indent="0" algn="ctr" rtl="1">
              <a:buNone/>
            </a:pPr>
            <a:r>
              <a:rPr lang="ar-SA" dirty="0" smtClean="0"/>
              <a:t>سعر العنصر الإنتاجي × الكمية المستخدمة منه (ثابتة)</a:t>
            </a:r>
          </a:p>
          <a:p>
            <a:pPr algn="r" rtl="1"/>
            <a:r>
              <a:rPr lang="ar-SA" b="1" dirty="0">
                <a:solidFill>
                  <a:schemeClr val="tx2"/>
                </a:solidFill>
              </a:rPr>
              <a:t>تكلفة العنصر </a:t>
            </a:r>
            <a:r>
              <a:rPr lang="ar-SA" b="1" dirty="0" smtClean="0">
                <a:solidFill>
                  <a:schemeClr val="tx2"/>
                </a:solidFill>
              </a:rPr>
              <a:t>المتغير: </a:t>
            </a:r>
            <a:r>
              <a:rPr lang="ar-SA" dirty="0"/>
              <a:t>ما يُدفع لقاء استخدامه </a:t>
            </a:r>
            <a:r>
              <a:rPr lang="ar-SA" dirty="0" smtClean="0"/>
              <a:t>وهي </a:t>
            </a:r>
            <a:r>
              <a:rPr lang="ar-SA" dirty="0"/>
              <a:t>تكلفة </a:t>
            </a:r>
            <a:r>
              <a:rPr lang="ar-SA" dirty="0" smtClean="0"/>
              <a:t>متغيرة </a:t>
            </a:r>
            <a:r>
              <a:rPr lang="ar-SA" dirty="0"/>
              <a:t>بافتراض أن سعر العنصر لا يتغير </a:t>
            </a:r>
            <a:r>
              <a:rPr lang="ar-SA" dirty="0" smtClean="0"/>
              <a:t>وتساوي</a:t>
            </a:r>
            <a:r>
              <a:rPr lang="ar-SA" dirty="0"/>
              <a:t>:</a:t>
            </a:r>
          </a:p>
          <a:p>
            <a:pPr marL="0" indent="0" algn="ctr" rtl="1">
              <a:buNone/>
            </a:pPr>
            <a:r>
              <a:rPr lang="ar-SA" dirty="0"/>
              <a:t>سعر العنصر الإنتاجي × الكمية المستخدمة منه </a:t>
            </a:r>
            <a:r>
              <a:rPr lang="ar-SA" dirty="0" smtClean="0"/>
              <a:t>(متغيرة)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37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الإنتاج والتكاليف في الأجل القصير: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1992208"/>
            <a:ext cx="8686800" cy="4389120"/>
          </a:xfrm>
        </p:spPr>
        <p:txBody>
          <a:bodyPr>
            <a:normAutofit/>
          </a:bodyPr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هناك 3 أنواع للتكاليف:</a:t>
            </a:r>
          </a:p>
          <a:p>
            <a:pPr marL="571500" indent="-571500" algn="r" rtl="1">
              <a:buFont typeface="+mj-lt"/>
              <a:buAutoNum type="romanUcPeriod"/>
            </a:pPr>
            <a:r>
              <a:rPr lang="ar-SA" b="1" dirty="0" smtClean="0">
                <a:solidFill>
                  <a:schemeClr val="tx2"/>
                </a:solidFill>
              </a:rPr>
              <a:t>التكاليف الثابتة  </a:t>
            </a:r>
            <a:r>
              <a:rPr lang="en-GB" b="1" dirty="0" smtClean="0">
                <a:solidFill>
                  <a:schemeClr val="tx2"/>
                </a:solidFill>
              </a:rPr>
              <a:t>Fixed Costs</a:t>
            </a:r>
            <a:r>
              <a:rPr lang="ar-SA" b="1" dirty="0" smtClean="0">
                <a:solidFill>
                  <a:schemeClr val="tx2"/>
                </a:solidFill>
              </a:rPr>
              <a:t> (</a:t>
            </a:r>
            <a:r>
              <a:rPr lang="en-GB" b="1" dirty="0" smtClean="0">
                <a:solidFill>
                  <a:schemeClr val="tx2"/>
                </a:solidFill>
              </a:rPr>
              <a:t>FC</a:t>
            </a:r>
            <a:r>
              <a:rPr lang="ar-SA" b="1" dirty="0" smtClean="0">
                <a:solidFill>
                  <a:schemeClr val="tx2"/>
                </a:solidFill>
              </a:rPr>
              <a:t>):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تكلفة عناصر الإنتاج الثابتة التي تستخدمها المنشأة وهي لا تتغير بتغير الإنتاج.</a:t>
            </a:r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خصائص التكاليف الثابتة: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يجب أن تتحملها المنشأة في الأجل القصير.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لاتتغير بتغير حجم الإنتاج.</a:t>
            </a:r>
          </a:p>
          <a:p>
            <a:pPr algn="r" rtl="1"/>
            <a:r>
              <a:rPr lang="ar-SA" dirty="0" smtClean="0"/>
              <a:t>تتحمل المنشأة هذه التكاليف سواء أنتجت أم لم تنتج.</a:t>
            </a:r>
            <a:endParaRPr lang="en-GB" dirty="0" smtClean="0"/>
          </a:p>
          <a:p>
            <a:pPr algn="r" rtl="1"/>
            <a:r>
              <a:rPr lang="ar-SA" dirty="0" smtClean="0"/>
              <a:t>التكاليف الثابتة تُرسم كخط أفقي للتعبير عن ثبات التكاليف أياً كان حجم الإنتاج.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82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الإنتاج والتكاليف في الأجل القصير: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8</a:t>
            </a:fld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411760" y="2636912"/>
            <a:ext cx="0" cy="28803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411760" y="5517232"/>
            <a:ext cx="38884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411760" y="4077072"/>
            <a:ext cx="367240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47664" y="2276872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400" dirty="0" smtClean="0"/>
              <a:t>التكاليف الثابتة</a:t>
            </a:r>
            <a:endParaRPr lang="en-GB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6084168" y="5219908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400" dirty="0" smtClean="0"/>
              <a:t>حجم الإنتاج</a:t>
            </a:r>
            <a:endParaRPr lang="en-GB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6084168" y="3789040"/>
            <a:ext cx="5442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tx2"/>
                </a:solidFill>
              </a:rPr>
              <a:t>FC</a:t>
            </a:r>
            <a:endParaRPr lang="en-GB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78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الإنتاج والتكاليف في الأجل القصير: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 algn="r" rtl="1">
              <a:buFont typeface="+mj-lt"/>
              <a:buAutoNum type="romanUcPeriod" startAt="2"/>
            </a:pPr>
            <a:r>
              <a:rPr lang="ar-SA" b="1" dirty="0">
                <a:solidFill>
                  <a:schemeClr val="tx2"/>
                </a:solidFill>
              </a:rPr>
              <a:t>التكاليف </a:t>
            </a:r>
            <a:r>
              <a:rPr lang="ar-SA" b="1" dirty="0" smtClean="0">
                <a:solidFill>
                  <a:schemeClr val="tx2"/>
                </a:solidFill>
              </a:rPr>
              <a:t>المتغيرة  </a:t>
            </a:r>
            <a:r>
              <a:rPr lang="en-GB" b="1" dirty="0" smtClean="0">
                <a:solidFill>
                  <a:schemeClr val="tx2"/>
                </a:solidFill>
              </a:rPr>
              <a:t>Variable </a:t>
            </a:r>
            <a:r>
              <a:rPr lang="en-GB" b="1" dirty="0">
                <a:solidFill>
                  <a:schemeClr val="tx2"/>
                </a:solidFill>
              </a:rPr>
              <a:t>Costs</a:t>
            </a:r>
            <a:r>
              <a:rPr lang="ar-SA" b="1" dirty="0">
                <a:solidFill>
                  <a:schemeClr val="tx2"/>
                </a:solidFill>
              </a:rPr>
              <a:t> </a:t>
            </a:r>
            <a:r>
              <a:rPr lang="ar-SA" b="1" dirty="0" smtClean="0">
                <a:solidFill>
                  <a:schemeClr val="tx2"/>
                </a:solidFill>
              </a:rPr>
              <a:t>(</a:t>
            </a:r>
            <a:r>
              <a:rPr lang="en-GB" b="1" dirty="0" smtClean="0">
                <a:solidFill>
                  <a:schemeClr val="tx2"/>
                </a:solidFill>
              </a:rPr>
              <a:t>VC</a:t>
            </a:r>
            <a:r>
              <a:rPr lang="ar-SA" b="1" dirty="0">
                <a:solidFill>
                  <a:schemeClr val="tx2"/>
                </a:solidFill>
              </a:rPr>
              <a:t>):</a:t>
            </a:r>
          </a:p>
          <a:p>
            <a:pPr marL="0" indent="0" algn="r" rtl="1">
              <a:buNone/>
            </a:pPr>
            <a:r>
              <a:rPr lang="ar-SA" dirty="0"/>
              <a:t>          تكلفة </a:t>
            </a:r>
            <a:r>
              <a:rPr lang="ar-SA" dirty="0" smtClean="0"/>
              <a:t>عنصر أو عناصر </a:t>
            </a:r>
            <a:r>
              <a:rPr lang="ar-SA" dirty="0"/>
              <a:t>الإنتاج </a:t>
            </a:r>
            <a:r>
              <a:rPr lang="ar-SA" dirty="0" smtClean="0"/>
              <a:t>المتغيرة اللازمة لإنتاج السلعة وهي تلك التكاليف التي </a:t>
            </a:r>
            <a:r>
              <a:rPr lang="ar-SA" dirty="0"/>
              <a:t>تتغير بتغير </a:t>
            </a:r>
            <a:r>
              <a:rPr lang="ar-SA" dirty="0" smtClean="0"/>
              <a:t>حجم الإنتاج في الأجل القصير. </a:t>
            </a:r>
            <a:r>
              <a:rPr lang="en-GB" dirty="0"/>
              <a:t>VC = w × </a:t>
            </a:r>
            <a:r>
              <a:rPr lang="en-GB" dirty="0" smtClean="0"/>
              <a:t>L</a:t>
            </a:r>
            <a:endParaRPr lang="ar-SA" dirty="0"/>
          </a:p>
          <a:p>
            <a:pPr algn="r" rtl="1"/>
            <a:r>
              <a:rPr lang="ar-SA" b="1" dirty="0">
                <a:solidFill>
                  <a:schemeClr val="tx2"/>
                </a:solidFill>
              </a:rPr>
              <a:t>خصائص التكاليف </a:t>
            </a:r>
            <a:r>
              <a:rPr lang="ar-SA" b="1" dirty="0" smtClean="0">
                <a:solidFill>
                  <a:schemeClr val="tx2"/>
                </a:solidFill>
              </a:rPr>
              <a:t>المتغيرة</a:t>
            </a:r>
            <a:r>
              <a:rPr lang="ar-SA" b="1" dirty="0">
                <a:solidFill>
                  <a:schemeClr val="tx2"/>
                </a:solidFill>
              </a:rPr>
              <a:t>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تبدأ من نقطة الأصل (تساوي صفر إذا الإنتاج صفر).</a:t>
            </a:r>
            <a:endParaRPr lang="ar-SA" dirty="0"/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مشتقة من سعر محدد للعنصر الإنتاجي المتغير.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تتزايد في البداية بمعدل متناقص ثم تتزايد بمعدل متزايد.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يتم اشتقاقها من افتراض تقنية معينة في عملية الإنتاج.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8F51C-D5EA-4311-9A7E-897834F6F1FC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39552" y="2852936"/>
            <a:ext cx="172819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27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1097</TotalTime>
  <Words>2127</Words>
  <Application>Microsoft Office PowerPoint</Application>
  <PresentationFormat>عرض على الشاشة (3:4)‏</PresentationFormat>
  <Paragraphs>488</Paragraphs>
  <Slides>42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42</vt:i4>
      </vt:variant>
    </vt:vector>
  </HeadingPairs>
  <TitlesOfParts>
    <vt:vector size="43" baseType="lpstr">
      <vt:lpstr>Flow</vt:lpstr>
      <vt:lpstr>الفصل الثامن: تكاليف الإنتاج في الأجل القصير</vt:lpstr>
      <vt:lpstr>مقدمة:</vt:lpstr>
      <vt:lpstr>ماذا نقصد بالتكاليف:</vt:lpstr>
      <vt:lpstr>ماذا نقصد بالتكاليف:</vt:lpstr>
      <vt:lpstr>ماذا نقصد بالتكاليف:</vt:lpstr>
      <vt:lpstr>الإنتاج والتكاليف في الأجل القصير:</vt:lpstr>
      <vt:lpstr>الإنتاج والتكاليف في الأجل القصير:</vt:lpstr>
      <vt:lpstr>الإنتاج والتكاليف في الأجل القصير:</vt:lpstr>
      <vt:lpstr>الإنتاج والتكاليف في الأجل القصير:</vt:lpstr>
      <vt:lpstr>الإنتاج والتكاليف في الأجل القصير:</vt:lpstr>
      <vt:lpstr>الإنتاج والتكاليف في الأجل القصير:</vt:lpstr>
      <vt:lpstr>الإنتاج والتكاليف في الأجل القصير:</vt:lpstr>
      <vt:lpstr>الإنتاج والتكاليف في الأجل القصير:</vt:lpstr>
      <vt:lpstr>الإنتاج والتكاليف في الأجل القصير:</vt:lpstr>
      <vt:lpstr>الإنتاج والتكاليف في الأجل القصير:</vt:lpstr>
      <vt:lpstr>التكاليف المتوسطة (AC) والتكاليف الحدية (MC) في الأجل القصير:</vt:lpstr>
      <vt:lpstr>(AC) و (MC) في الأجل القصير:</vt:lpstr>
      <vt:lpstr>(AC) و (MC) في الأجل القصير:</vt:lpstr>
      <vt:lpstr>(AC) و (MC) في الأجل القصير:</vt:lpstr>
      <vt:lpstr>(AC) و (MC) في الأجل القصير:</vt:lpstr>
      <vt:lpstr>(AC) و (MC) في الأجل القصير:</vt:lpstr>
      <vt:lpstr>(AC) و (MC) في الأجل القصير:</vt:lpstr>
      <vt:lpstr>(AC) و (MC) في الأجل القصير:</vt:lpstr>
      <vt:lpstr>(AC) و (MC) في الأجل القصير:</vt:lpstr>
      <vt:lpstr>(AC) و (MC) في الأجل القصير:</vt:lpstr>
      <vt:lpstr>(AC) و (MC) في الأجل القصير:</vt:lpstr>
      <vt:lpstr>(AC) و (MC) في الأجل القصير:</vt:lpstr>
      <vt:lpstr>(AC) و (MC) في الأجل القصير:</vt:lpstr>
      <vt:lpstr>(AC) و (MC) في الأجل القصير:</vt:lpstr>
      <vt:lpstr>(AC) و (MC) في الأجل القصير:</vt:lpstr>
      <vt:lpstr>(AC) و (MC) في الأجل القصير:</vt:lpstr>
      <vt:lpstr>(AC) و (MC) في الأجل القصير:</vt:lpstr>
      <vt:lpstr>علاقة التكاليف الحدية (MC) بالإنتاج الحدي (MP):</vt:lpstr>
      <vt:lpstr>علاقة (MC) و(MP):</vt:lpstr>
      <vt:lpstr>علاقة التكاليف الحدية(MC) والتكاليف المتوسطة(AC):</vt:lpstr>
      <vt:lpstr>علاقة (MC) و(AC):</vt:lpstr>
      <vt:lpstr>علاقة (MC) و(AC):</vt:lpstr>
      <vt:lpstr>تكاليف المنشأة رقمياً:</vt:lpstr>
      <vt:lpstr>عرض تقديمي في PowerPoint</vt:lpstr>
      <vt:lpstr>تكاليف المنشأة رقمياً:</vt:lpstr>
      <vt:lpstr>تكاليف المنشأة رقمياً:</vt:lpstr>
      <vt:lpstr>الخلاصة: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الثامن: تكاليف الإنتاج في الأجل القصير</dc:title>
  <dc:creator>Bodour</dc:creator>
  <cp:lastModifiedBy>user</cp:lastModifiedBy>
  <cp:revision>96</cp:revision>
  <dcterms:created xsi:type="dcterms:W3CDTF">2013-03-10T13:57:49Z</dcterms:created>
  <dcterms:modified xsi:type="dcterms:W3CDTF">2015-11-03T06:35:33Z</dcterms:modified>
</cp:coreProperties>
</file>