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3"/>
  </p:notesMasterIdLst>
  <p:sldIdLst>
    <p:sldId id="291" r:id="rId2"/>
    <p:sldId id="257" r:id="rId3"/>
    <p:sldId id="276" r:id="rId4"/>
    <p:sldId id="260" r:id="rId5"/>
    <p:sldId id="277" r:id="rId6"/>
    <p:sldId id="285" r:id="rId7"/>
    <p:sldId id="286" r:id="rId8"/>
    <p:sldId id="287" r:id="rId9"/>
    <p:sldId id="263" r:id="rId10"/>
    <p:sldId id="288" r:id="rId11"/>
    <p:sldId id="289" r:id="rId12"/>
  </p:sldIdLst>
  <p:sldSz cx="9144000" cy="6858000" type="screen4x3"/>
  <p:notesSz cx="6858000" cy="9144000"/>
  <p:custDataLst>
    <p:tags r:id="rId14"/>
  </p:custDataLst>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65412" autoAdjust="0"/>
    <p:restoredTop sz="86364" autoAdjust="0"/>
  </p:normalViewPr>
  <p:slideViewPr>
    <p:cSldViewPr>
      <p:cViewPr varScale="1">
        <p:scale>
          <a:sx n="63" d="100"/>
          <a:sy n="63" d="100"/>
        </p:scale>
        <p:origin x="-1362"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99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D28AE7A-2F15-4A79-9884-3753E8D360B6}" type="datetimeFigureOut">
              <a:rPr lang="ar-SA" smtClean="0"/>
              <a:pPr/>
              <a:t>07/01/1438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B2803F2-E3A4-4B2C-97D7-35112942DFCB}" type="slidenum">
              <a:rPr lang="ar-SA" smtClean="0"/>
              <a:pPr/>
              <a:t>‹#›</a:t>
            </a:fld>
            <a:endParaRPr lang="ar-SA"/>
          </a:p>
        </p:txBody>
      </p:sp>
    </p:spTree>
    <p:extLst>
      <p:ext uri="{BB962C8B-B14F-4D97-AF65-F5344CB8AC3E}">
        <p14:creationId xmlns:p14="http://schemas.microsoft.com/office/powerpoint/2010/main" xmlns="" val="31990856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209B1B3-33F0-4270-9097-D47D1E2BE454}" type="datetime1">
              <a:rPr lang="ar-SA" smtClean="0"/>
              <a:pPr/>
              <a:t>07/01/1438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323535801"/>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577026F-B7BD-4E90-9FA8-85FBA4B0CADE}" type="datetime1">
              <a:rPr lang="ar-SA" smtClean="0"/>
              <a:pPr/>
              <a:t>07/01/1438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4151123384"/>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7DE4ACB-891C-445C-9FFB-4EF82D5E0D33}" type="datetime1">
              <a:rPr lang="ar-SA" smtClean="0"/>
              <a:pPr/>
              <a:t>07/01/1438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257421609"/>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7E2421-C60D-428F-A8CE-A64586B7E030}" type="datetime1">
              <a:rPr lang="ar-SA" smtClean="0"/>
              <a:pPr/>
              <a:t>07/01/1438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2788075441"/>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5177D1-62A6-48E4-B5BF-F3D894902BF9}" type="datetime1">
              <a:rPr lang="ar-SA" smtClean="0"/>
              <a:pPr/>
              <a:t>07/01/1438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850816465"/>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E82C3E5A-7F6E-45D4-B2F8-E67C8DFA042E}" type="datetime1">
              <a:rPr lang="ar-SA" smtClean="0"/>
              <a:pPr/>
              <a:t>07/01/1438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1903739861"/>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7A0ABFED-5313-4923-B813-B7B60F329F81}" type="datetime1">
              <a:rPr lang="ar-SA" smtClean="0"/>
              <a:pPr/>
              <a:t>07/01/1438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851535315"/>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715487B9-6534-4AEC-A89E-D1FB98E14249}" type="datetime1">
              <a:rPr lang="ar-SA" smtClean="0"/>
              <a:pPr/>
              <a:t>07/01/1438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444345457"/>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CB2793-3198-4039-B327-0F48332181D2}" type="datetime1">
              <a:rPr lang="ar-SA" smtClean="0"/>
              <a:pPr/>
              <a:t>07/01/1438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1455187283"/>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C1B5ED-E9FE-41FA-869F-CB4B23EDD85E}" type="datetime1">
              <a:rPr lang="ar-SA" smtClean="0"/>
              <a:pPr/>
              <a:t>07/01/1438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1909238373"/>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8C0AE5-46C7-4042-AB88-8D1BA91785DB}" type="datetime1">
              <a:rPr lang="ar-SA" smtClean="0"/>
              <a:pPr/>
              <a:t>07/01/1438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4191812016"/>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DE64FEB-3674-4BE7-87D8-7C5A32160F75}" type="datetime1">
              <a:rPr lang="ar-SA" smtClean="0"/>
              <a:pPr/>
              <a:t>07/01/1438</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C4AAA60-B5B4-4371-B6B4-21BFE913F1AA}" type="slidenum">
              <a:rPr lang="ar-SA" smtClean="0"/>
              <a:pPr/>
              <a:t>‹#›</a:t>
            </a:fld>
            <a:endParaRPr lang="ar-SA"/>
          </a:p>
        </p:txBody>
      </p:sp>
    </p:spTree>
    <p:extLst>
      <p:ext uri="{BB962C8B-B14F-4D97-AF65-F5344CB8AC3E}">
        <p14:creationId xmlns:p14="http://schemas.microsoft.com/office/powerpoint/2010/main" xmlns="" val="1171181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11560" y="1412776"/>
            <a:ext cx="7560839" cy="46270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827584" y="404664"/>
            <a:ext cx="7772400" cy="1470025"/>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النقود والبنوك والاسواق المالية (211 قصد)</a:t>
            </a:r>
            <a:endParaRPr lang="ar-SA"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Slide Number Placeholder 3"/>
          <p:cNvSpPr>
            <a:spLocks noGrp="1"/>
          </p:cNvSpPr>
          <p:nvPr>
            <p:ph type="sldNum" sz="quarter" idx="12"/>
          </p:nvPr>
        </p:nvSpPr>
        <p:spPr/>
        <p:txBody>
          <a:bodyPr/>
          <a:lstStyle/>
          <a:p>
            <a:fld id="{4C4AAA60-B5B4-4371-B6B4-21BFE913F1AA}" type="slidenum">
              <a:rPr lang="ar-SA" smtClean="0"/>
              <a:pPr/>
              <a:t>1</a:t>
            </a:fld>
            <a:endParaRPr lang="ar-SA"/>
          </a:p>
        </p:txBody>
      </p:sp>
    </p:spTree>
    <p:extLst>
      <p:ext uri="{BB962C8B-B14F-4D97-AF65-F5344CB8AC3E}">
        <p14:creationId xmlns="" xmlns:p14="http://schemas.microsoft.com/office/powerpoint/2010/main" val="3882440650"/>
      </p:ext>
    </p:extLst>
  </p:cSld>
  <p:clrMapOvr>
    <a:masterClrMapping/>
  </p:clrMapOvr>
  <mc:AlternateContent xmlns:mc="http://schemas.openxmlformats.org/markup-compatibility/2006">
    <mc:Choice xmlns="" xmlns:p14="http://schemas.microsoft.com/office/powerpoint/2010/main" Requires="p14">
      <p:transition spd="slow" p14:dur="1600" advTm="15000">
        <p14:prism dir="r" isContent="1" isInverted="1"/>
      </p:transition>
    </mc:Choice>
    <mc:Fallback>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Effect transition="in" filter="fade">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838200"/>
            <a:ext cx="8229600" cy="820688"/>
          </a:xfrm>
        </p:spPr>
        <p:txBody>
          <a:bodyPr>
            <a:normAutofit/>
          </a:bodyPr>
          <a:lstStyle/>
          <a:p>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البنوك </a:t>
            </a:r>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المتخصصة </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بالمملكة:</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Content Placeholder 2"/>
          <p:cNvSpPr txBox="1">
            <a:spLocks/>
          </p:cNvSpPr>
          <p:nvPr/>
        </p:nvSpPr>
        <p:spPr>
          <a:xfrm>
            <a:off x="685800" y="1752600"/>
            <a:ext cx="8229600" cy="2172072"/>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buNone/>
            </a:pPr>
            <a:r>
              <a:rPr lang="ar-SA" sz="28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البنوك المتخصصة هي تلك التي أنشئت للنهوض بقطاع إنتاجي </a:t>
            </a:r>
            <a:r>
              <a:rPr lang="ar-SA" sz="2800" b="1" dirty="0" smtClean="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معين؛ </a:t>
            </a:r>
            <a:r>
              <a:rPr lang="ar-SA" sz="28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كالزراعة أو الصناعة أو البناء والعقارات، وهذه النوعية من البنوك لا تتشكل مواردها من </a:t>
            </a:r>
            <a:r>
              <a:rPr lang="ar-SA" sz="2800" b="1" dirty="0" smtClean="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الإيداعات، </a:t>
            </a:r>
            <a:r>
              <a:rPr lang="ar-SA" sz="28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ولكن وبالإضافة لرأس </a:t>
            </a:r>
            <a:r>
              <a:rPr lang="ar-SA" sz="2800" b="1" dirty="0" smtClean="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المال؛ </a:t>
            </a:r>
            <a:r>
              <a:rPr lang="ar-SA" sz="28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من القروض التي تمنحها الحكومة أو الجهاز المصرفي. </a:t>
            </a:r>
            <a:r>
              <a:rPr lang="ar-SA" sz="2800" b="1" dirty="0" smtClean="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ومن أهمها:</a:t>
            </a:r>
            <a:endPar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 name="Content Placeholder 2"/>
          <p:cNvSpPr txBox="1">
            <a:spLocks/>
          </p:cNvSpPr>
          <p:nvPr/>
        </p:nvSpPr>
        <p:spPr>
          <a:xfrm>
            <a:off x="775284" y="2789312"/>
            <a:ext cx="8229600" cy="1659632"/>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Content Placeholder 2"/>
          <p:cNvSpPr txBox="1">
            <a:spLocks/>
          </p:cNvSpPr>
          <p:nvPr/>
        </p:nvSpPr>
        <p:spPr>
          <a:xfrm>
            <a:off x="381000" y="4191000"/>
            <a:ext cx="8445624" cy="820688"/>
          </a:xfrm>
          <a:prstGeom prst="rect">
            <a:avLst/>
          </a:prstGeom>
        </p:spPr>
        <p:txBody>
          <a:bodyPr vert="horz" lIns="91440" tIns="45720" rIns="91440" bIns="45720" rtlCol="1">
            <a:normAutofit fontScale="85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33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1.	البنك الزراعي: تأسس هذا البنك في عام 1963 لتطوير النمو بالقطاع الزراعي بالمملكة.</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7" name="Content Placeholder 2"/>
          <p:cNvSpPr txBox="1">
            <a:spLocks/>
          </p:cNvSpPr>
          <p:nvPr/>
        </p:nvSpPr>
        <p:spPr>
          <a:xfrm>
            <a:off x="304800" y="5257800"/>
            <a:ext cx="8445624" cy="1126532"/>
          </a:xfrm>
          <a:prstGeom prst="rect">
            <a:avLst/>
          </a:prstGeom>
        </p:spPr>
        <p:txBody>
          <a:bodyPr vert="horz" lIns="91440" tIns="45720" rIns="91440" bIns="45720" rtlCol="1">
            <a:normAutofit fontScale="85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33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2</a:t>
            </a:r>
            <a:r>
              <a:rPr lang="ar-SA" sz="33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صندوق الاستثمارات العامة:  الغرض من تكوينه هو تمويل المشروعات العامة التي تدار علي أساس اقتصادي بالإضافة للمشاركات مع القطاع الخاص.</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Slide Number Placeholder 5"/>
          <p:cNvSpPr>
            <a:spLocks noGrp="1"/>
          </p:cNvSpPr>
          <p:nvPr>
            <p:ph type="sldNum" sz="quarter" idx="12"/>
          </p:nvPr>
        </p:nvSpPr>
        <p:spPr/>
        <p:txBody>
          <a:bodyPr/>
          <a:lstStyle/>
          <a:p>
            <a:fld id="{4C4AAA60-B5B4-4371-B6B4-21BFE913F1AA}" type="slidenum">
              <a:rPr lang="ar-SA" smtClean="0"/>
              <a:pPr/>
              <a:t>10</a:t>
            </a:fld>
            <a:endParaRPr lang="ar-SA"/>
          </a:p>
        </p:txBody>
      </p:sp>
    </p:spTree>
    <p:extLst>
      <p:ext uri="{BB962C8B-B14F-4D97-AF65-F5344CB8AC3E}">
        <p14:creationId xmlns:p14="http://schemas.microsoft.com/office/powerpoint/2010/main" xmlns="" val="1577095103"/>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8"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09600"/>
            <a:ext cx="8229600" cy="820688"/>
          </a:xfrm>
        </p:spPr>
        <p:txBody>
          <a:bodyPr>
            <a:normAutofit/>
          </a:bodyPr>
          <a:lstStyle/>
          <a:p>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البنوك </a:t>
            </a:r>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المتخصصة </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بالمملكة:</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 name="Content Placeholder 2"/>
          <p:cNvSpPr txBox="1">
            <a:spLocks/>
          </p:cNvSpPr>
          <p:nvPr/>
        </p:nvSpPr>
        <p:spPr>
          <a:xfrm>
            <a:off x="775284" y="2789312"/>
            <a:ext cx="8229600" cy="1659632"/>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Content Placeholder 2"/>
          <p:cNvSpPr txBox="1">
            <a:spLocks/>
          </p:cNvSpPr>
          <p:nvPr/>
        </p:nvSpPr>
        <p:spPr>
          <a:xfrm>
            <a:off x="698376" y="1752600"/>
            <a:ext cx="8445624" cy="1240160"/>
          </a:xfrm>
          <a:prstGeom prst="rect">
            <a:avLst/>
          </a:prstGeom>
        </p:spPr>
        <p:txBody>
          <a:bodyPr vert="horz" lIns="91440" tIns="45720" rIns="91440" bIns="45720" rtlCol="1">
            <a:normAutofit fontScale="85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33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3</a:t>
            </a:r>
            <a:r>
              <a:rPr lang="ar-SA" sz="33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بنك التسليف السعودي: يهدف هذا </a:t>
            </a:r>
            <a:r>
              <a:rPr lang="ar-SA" sz="33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البنك إلى </a:t>
            </a:r>
            <a:r>
              <a:rPr lang="ar-SA" sz="33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تقديم قروض ميسرة للأغراض الاجتماعية كالزواج وترميم المنازل وتمويل أصحاب المشروعات الصغيرة والمتوسطة.</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7" name="Content Placeholder 2"/>
          <p:cNvSpPr txBox="1">
            <a:spLocks/>
          </p:cNvSpPr>
          <p:nvPr/>
        </p:nvSpPr>
        <p:spPr>
          <a:xfrm>
            <a:off x="698376" y="3200400"/>
            <a:ext cx="8445624" cy="1143000"/>
          </a:xfrm>
          <a:prstGeom prst="rect">
            <a:avLst/>
          </a:prstGeom>
        </p:spPr>
        <p:txBody>
          <a:bodyPr vert="horz" lIns="91440" tIns="45720" rIns="91440" bIns="45720" rtlCol="1">
            <a:normAutofit fontScale="85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33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4.	صندوق التنمية الصناعية: أنشئ في 1974 لتمويل المشروعات الصناعية </a:t>
            </a:r>
            <a:r>
              <a:rPr lang="ar-SA" sz="33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بالمملكة، ويشترط </a:t>
            </a:r>
            <a:r>
              <a:rPr lang="ar-SA" sz="33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نظام هذا الصندوق التمويل في حدود 50% فقط من رأسمال المشروعات </a:t>
            </a:r>
            <a:r>
              <a:rPr lang="ar-SA" sz="33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المقدمة.</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9" name="Content Placeholder 2"/>
          <p:cNvSpPr txBox="1">
            <a:spLocks/>
          </p:cNvSpPr>
          <p:nvPr/>
        </p:nvSpPr>
        <p:spPr>
          <a:xfrm>
            <a:off x="533400" y="4800600"/>
            <a:ext cx="8445624" cy="1143000"/>
          </a:xfrm>
          <a:prstGeom prst="rect">
            <a:avLst/>
          </a:prstGeom>
        </p:spPr>
        <p:txBody>
          <a:bodyPr vert="horz" lIns="91440" tIns="45720" rIns="91440" bIns="45720" rtlCol="1">
            <a:normAutofit fontScale="85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33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5.	صندوق التنمية العقارية: ويمول هذا الصندوق القروض طويلة الأجل للاستثمارات العقارية، وطبقا لنظام هذا الصندوق يتم التمويل في حدود ما تم إنجازه بالعقار.</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Slide Number Placeholder 3"/>
          <p:cNvSpPr>
            <a:spLocks noGrp="1"/>
          </p:cNvSpPr>
          <p:nvPr>
            <p:ph type="sldNum" sz="quarter" idx="12"/>
          </p:nvPr>
        </p:nvSpPr>
        <p:spPr/>
        <p:txBody>
          <a:bodyPr/>
          <a:lstStyle/>
          <a:p>
            <a:fld id="{4C4AAA60-B5B4-4371-B6B4-21BFE913F1AA}" type="slidenum">
              <a:rPr lang="ar-SA" smtClean="0"/>
              <a:pPr/>
              <a:t>11</a:t>
            </a:fld>
            <a:endParaRPr lang="ar-SA"/>
          </a:p>
        </p:txBody>
      </p:sp>
    </p:spTree>
    <p:extLst>
      <p:ext uri="{BB962C8B-B14F-4D97-AF65-F5344CB8AC3E}">
        <p14:creationId xmlns:p14="http://schemas.microsoft.com/office/powerpoint/2010/main" xmlns="" val="2433568151"/>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7"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622884" y="2789312"/>
            <a:ext cx="8229600" cy="820688"/>
          </a:xfrm>
          <a:prstGeom prst="rect">
            <a:avLst/>
          </a:prstGeom>
        </p:spPr>
        <p:txBody>
          <a:bodyPr vert="horz" lIns="91440" tIns="45720" rIns="91440" bIns="45720" rtlCol="1">
            <a:normAutofit fontScale="77500" lnSpcReduction="20000"/>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ar-SA" b="1" dirty="0" smtClean="0">
                <a:ln w="1905">
                  <a:solidFill>
                    <a:sysClr val="windowText" lastClr="000000"/>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الفصل </a:t>
            </a:r>
            <a:r>
              <a:rPr lang="ar-SA" b="1" dirty="0" smtClean="0">
                <a:ln w="1905">
                  <a:solidFill>
                    <a:sysClr val="windowText" lastClr="000000"/>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الثامن</a:t>
            </a:r>
            <a:r>
              <a:rPr lang="en-US" b="1" dirty="0" smtClean="0">
                <a:ln w="1905">
                  <a:solidFill>
                    <a:sysClr val="windowText" lastClr="000000"/>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r>
              <a:rPr lang="ar-SA"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البنوك التجارية </a:t>
            </a:r>
            <a:endParaRPr lang="en-US"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a:buNone/>
            </a:pPr>
            <a:r>
              <a:rPr lang="ar-SA"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والمتخصصة </a:t>
            </a:r>
            <a:r>
              <a:rPr lang="ar-SA"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بالمملكة</a:t>
            </a:r>
            <a:endParaRPr lang="ar-SA" b="1" dirty="0">
              <a:ln w="1905">
                <a:solidFill>
                  <a:sysClr val="windowText" lastClr="000000"/>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Slide Number Placeholder 1"/>
          <p:cNvSpPr>
            <a:spLocks noGrp="1"/>
          </p:cNvSpPr>
          <p:nvPr>
            <p:ph type="sldNum" sz="quarter" idx="12"/>
          </p:nvPr>
        </p:nvSpPr>
        <p:spPr/>
        <p:txBody>
          <a:bodyPr/>
          <a:lstStyle/>
          <a:p>
            <a:fld id="{4C4AAA60-B5B4-4371-B6B4-21BFE913F1AA}" type="slidenum">
              <a:rPr lang="ar-SA" smtClean="0"/>
              <a:pPr/>
              <a:t>2</a:t>
            </a:fld>
            <a:endParaRPr lang="ar-SA"/>
          </a:p>
        </p:txBody>
      </p:sp>
    </p:spTree>
    <p:extLst>
      <p:ext uri="{BB962C8B-B14F-4D97-AF65-F5344CB8AC3E}">
        <p14:creationId xmlns:p14="http://schemas.microsoft.com/office/powerpoint/2010/main" xmlns="" val="3330155427"/>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0779" y="703312"/>
            <a:ext cx="8229600" cy="820688"/>
          </a:xfrm>
        </p:spPr>
        <p:txBody>
          <a:bodyPr>
            <a:normAutofit/>
          </a:bodyPr>
          <a:lstStyle/>
          <a:p>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البنوك </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التجارية</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Content Placeholder 2"/>
          <p:cNvSpPr txBox="1">
            <a:spLocks/>
          </p:cNvSpPr>
          <p:nvPr/>
        </p:nvSpPr>
        <p:spPr>
          <a:xfrm>
            <a:off x="619911" y="1524000"/>
            <a:ext cx="7920879" cy="607710"/>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effectLst>
                  <a:outerShdw blurRad="88000" dist="50800" dir="5040000" algn="tl">
                    <a:schemeClr val="accent4">
                      <a:tint val="80000"/>
                      <a:satMod val="250000"/>
                      <a:alpha val="45000"/>
                    </a:schemeClr>
                  </a:outerShdw>
                </a:effectLst>
              </a:rPr>
              <a:t>- يرجع </a:t>
            </a:r>
            <a:r>
              <a:rPr lang="ar-SA" sz="2800" b="1" dirty="0">
                <a:ln>
                  <a:solidFill>
                    <a:srgbClr val="FF0000"/>
                  </a:solidFill>
                  <a:prstDash val="solid"/>
                </a:ln>
                <a:effectLst>
                  <a:outerShdw blurRad="88000" dist="50800" dir="5040000" algn="tl">
                    <a:schemeClr val="accent4">
                      <a:tint val="80000"/>
                      <a:satMod val="250000"/>
                      <a:alpha val="45000"/>
                    </a:schemeClr>
                  </a:outerShdw>
                </a:effectLst>
              </a:rPr>
              <a:t>البعض الأساس في ظهور البنوك إلي الصاغة وتجار </a:t>
            </a:r>
            <a:r>
              <a:rPr lang="ar-SA" sz="2800" b="1" dirty="0" smtClean="0">
                <a:ln>
                  <a:solidFill>
                    <a:srgbClr val="FF0000"/>
                  </a:solidFill>
                  <a:prstDash val="solid"/>
                </a:ln>
                <a:effectLst>
                  <a:outerShdw blurRad="88000" dist="50800" dir="5040000" algn="tl">
                    <a:schemeClr val="accent4">
                      <a:tint val="80000"/>
                      <a:satMod val="250000"/>
                      <a:alpha val="45000"/>
                    </a:schemeClr>
                  </a:outerShdw>
                </a:effectLst>
              </a:rPr>
              <a:t>الذهب؛</a:t>
            </a:r>
            <a:endParaRPr lang="ar-SA" sz="2800" b="1" dirty="0">
              <a:ln>
                <a:solidFill>
                  <a:srgbClr val="FF0000"/>
                </a:solidFill>
                <a:prstDash val="solid"/>
              </a:ln>
              <a:effectLst>
                <a:outerShdw blurRad="88000" dist="50800" dir="5040000" algn="tl">
                  <a:schemeClr val="accent4">
                    <a:tint val="80000"/>
                    <a:satMod val="250000"/>
                    <a:alpha val="45000"/>
                  </a:schemeClr>
                </a:out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Content Placeholder 2"/>
          <p:cNvSpPr txBox="1">
            <a:spLocks/>
          </p:cNvSpPr>
          <p:nvPr/>
        </p:nvSpPr>
        <p:spPr>
          <a:xfrm>
            <a:off x="685800" y="2164090"/>
            <a:ext cx="7920879" cy="1417310"/>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effectLst>
                  <a:outerShdw blurRad="88000" dist="50800" dir="5040000" algn="tl">
                    <a:schemeClr val="accent4">
                      <a:tint val="80000"/>
                      <a:satMod val="250000"/>
                      <a:alpha val="45000"/>
                    </a:schemeClr>
                  </a:outerShdw>
                </a:effectLst>
              </a:rPr>
              <a:t>- فنظرا </a:t>
            </a:r>
            <a:r>
              <a:rPr lang="ar-SA" sz="2800" b="1" dirty="0">
                <a:ln>
                  <a:solidFill>
                    <a:srgbClr val="FF0000"/>
                  </a:solidFill>
                  <a:prstDash val="solid"/>
                </a:ln>
                <a:effectLst>
                  <a:outerShdw blurRad="88000" dist="50800" dir="5040000" algn="tl">
                    <a:schemeClr val="accent4">
                      <a:tint val="80000"/>
                      <a:satMod val="250000"/>
                      <a:alpha val="45000"/>
                    </a:schemeClr>
                  </a:outerShdw>
                </a:effectLst>
              </a:rPr>
              <a:t>لطبيعة عملهم التي تطلب وجود خزائن أمنة لحفظ الذهب والمقتنيات الثمينة كان العامة يلجئون أليهم لحفظ أموالهم وثرواتهم وذلك مقابل صكوك أو </a:t>
            </a:r>
            <a:r>
              <a:rPr lang="ar-SA" sz="2800" b="1" dirty="0" smtClean="0">
                <a:ln>
                  <a:solidFill>
                    <a:srgbClr val="FF0000"/>
                  </a:solidFill>
                  <a:prstDash val="solid"/>
                </a:ln>
                <a:effectLst>
                  <a:outerShdw blurRad="88000" dist="50800" dir="5040000" algn="tl">
                    <a:schemeClr val="accent4">
                      <a:tint val="80000"/>
                      <a:satMod val="250000"/>
                      <a:alpha val="45000"/>
                    </a:schemeClr>
                  </a:outerShdw>
                </a:effectLst>
              </a:rPr>
              <a:t>إيصالات؛</a:t>
            </a:r>
            <a:endParaRPr lang="ar-SA" sz="2800" b="1" dirty="0">
              <a:ln>
                <a:solidFill>
                  <a:srgbClr val="FF0000"/>
                </a:solidFill>
                <a:prstDash val="solid"/>
              </a:ln>
              <a:effectLst>
                <a:outerShdw blurRad="88000" dist="50800" dir="5040000" algn="tl">
                  <a:schemeClr val="accent4">
                    <a:tint val="80000"/>
                    <a:satMod val="250000"/>
                    <a:alpha val="45000"/>
                  </a:schemeClr>
                </a:outerShdw>
              </a:effectLst>
            </a:endParaRPr>
          </a:p>
        </p:txBody>
      </p:sp>
      <p:sp>
        <p:nvSpPr>
          <p:cNvPr id="10" name="Content Placeholder 2"/>
          <p:cNvSpPr txBox="1">
            <a:spLocks/>
          </p:cNvSpPr>
          <p:nvPr/>
        </p:nvSpPr>
        <p:spPr>
          <a:xfrm>
            <a:off x="685800" y="3657600"/>
            <a:ext cx="7920879" cy="912312"/>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effectLst>
                  <a:outerShdw blurRad="88000" dist="50800" dir="5040000" algn="tl">
                    <a:schemeClr val="accent4">
                      <a:tint val="80000"/>
                      <a:satMod val="250000"/>
                      <a:alpha val="45000"/>
                    </a:schemeClr>
                  </a:outerShdw>
                </a:effectLst>
              </a:rPr>
              <a:t>- ثم </a:t>
            </a:r>
            <a:r>
              <a:rPr lang="ar-SA" sz="2800" b="1" dirty="0">
                <a:ln>
                  <a:solidFill>
                    <a:srgbClr val="FF0000"/>
                  </a:solidFill>
                  <a:prstDash val="solid"/>
                </a:ln>
                <a:effectLst>
                  <a:outerShdw blurRad="88000" dist="50800" dir="5040000" algn="tl">
                    <a:schemeClr val="accent4">
                      <a:tint val="80000"/>
                      <a:satMod val="250000"/>
                      <a:alpha val="45000"/>
                    </a:schemeClr>
                  </a:outerShdw>
                </a:effectLst>
              </a:rPr>
              <a:t>وجد هؤلاء أن هذه الإيصالات تصلح للوفاء بالالتزامات وسداد المدفوعات؛</a:t>
            </a:r>
          </a:p>
        </p:txBody>
      </p:sp>
      <p:sp>
        <p:nvSpPr>
          <p:cNvPr id="12" name="Content Placeholder 2"/>
          <p:cNvSpPr txBox="1">
            <a:spLocks/>
          </p:cNvSpPr>
          <p:nvPr/>
        </p:nvSpPr>
        <p:spPr>
          <a:xfrm>
            <a:off x="685800" y="4648200"/>
            <a:ext cx="7920879" cy="1068888"/>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effectLst>
                  <a:outerShdw blurRad="88000" dist="50800" dir="5040000" algn="tl">
                    <a:schemeClr val="accent4">
                      <a:tint val="80000"/>
                      <a:satMod val="250000"/>
                      <a:alpha val="45000"/>
                    </a:schemeClr>
                  </a:outerShdw>
                </a:effectLst>
              </a:rPr>
              <a:t>- كما </a:t>
            </a:r>
            <a:r>
              <a:rPr lang="ar-SA" sz="2800" b="1" dirty="0">
                <a:ln>
                  <a:solidFill>
                    <a:srgbClr val="FF0000"/>
                  </a:solidFill>
                  <a:prstDash val="solid"/>
                </a:ln>
                <a:effectLst>
                  <a:outerShdw blurRad="88000" dist="50800" dir="5040000" algn="tl">
                    <a:schemeClr val="accent4">
                      <a:tint val="80000"/>
                      <a:satMod val="250000"/>
                      <a:alpha val="45000"/>
                    </a:schemeClr>
                  </a:outerShdw>
                </a:effectLst>
              </a:rPr>
              <a:t>وجد الصاغة أن بإمكانهم إصدار هذه الإيصالات كقروض - مقابل فائدة- علي ما في حوزتهم من مقتنيات؛</a:t>
            </a:r>
          </a:p>
        </p:txBody>
      </p:sp>
      <p:sp>
        <p:nvSpPr>
          <p:cNvPr id="13" name="Content Placeholder 2"/>
          <p:cNvSpPr txBox="1">
            <a:spLocks/>
          </p:cNvSpPr>
          <p:nvPr/>
        </p:nvSpPr>
        <p:spPr>
          <a:xfrm>
            <a:off x="685673" y="5562600"/>
            <a:ext cx="7920879" cy="1068888"/>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rgbClr val="FF0000"/>
                  </a:solidFill>
                  <a:prstDash val="solid"/>
                </a:ln>
                <a:effectLst>
                  <a:outerShdw blurRad="88000" dist="50800" dir="5040000" algn="tl">
                    <a:schemeClr val="accent4">
                      <a:tint val="80000"/>
                      <a:satMod val="250000"/>
                      <a:alpha val="45000"/>
                    </a:schemeClr>
                  </a:outerShdw>
                </a:effectLst>
              </a:rPr>
              <a:t>- ثم تطور دور هؤلاء إلي أن تحولت للمصارف التي تطورت هي الأخرى للشكل الذي نراه حاليا.</a:t>
            </a:r>
          </a:p>
        </p:txBody>
      </p:sp>
      <p:sp>
        <p:nvSpPr>
          <p:cNvPr id="6" name="Slide Number Placeholder 5"/>
          <p:cNvSpPr>
            <a:spLocks noGrp="1"/>
          </p:cNvSpPr>
          <p:nvPr>
            <p:ph type="sldNum" sz="quarter" idx="12"/>
          </p:nvPr>
        </p:nvSpPr>
        <p:spPr/>
        <p:txBody>
          <a:bodyPr/>
          <a:lstStyle/>
          <a:p>
            <a:fld id="{4C4AAA60-B5B4-4371-B6B4-21BFE913F1AA}" type="slidenum">
              <a:rPr lang="ar-SA" smtClean="0"/>
              <a:pPr/>
              <a:t>3</a:t>
            </a:fld>
            <a:endParaRPr lang="ar-SA"/>
          </a:p>
        </p:txBody>
      </p:sp>
    </p:spTree>
    <p:extLst>
      <p:ext uri="{BB962C8B-B14F-4D97-AF65-F5344CB8AC3E}">
        <p14:creationId xmlns:p14="http://schemas.microsoft.com/office/powerpoint/2010/main" xmlns="" val="1926230845"/>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9" grpId="0"/>
      <p:bldP spid="10"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85800"/>
            <a:ext cx="8229600" cy="820688"/>
          </a:xfrm>
        </p:spPr>
        <p:txBody>
          <a:bodyPr>
            <a:normAutofit/>
          </a:bodyPr>
          <a:lstStyle/>
          <a:p>
            <a:pPr marL="0" indent="0">
              <a:buNone/>
            </a:pP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وظائف البنوك التجارية:</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Content Placeholder 2"/>
          <p:cNvSpPr txBox="1">
            <a:spLocks/>
          </p:cNvSpPr>
          <p:nvPr/>
        </p:nvSpPr>
        <p:spPr>
          <a:xfrm>
            <a:off x="685800" y="1676400"/>
            <a:ext cx="8229600" cy="2275656"/>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ar-SA"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تقوم المصارف بأنشطة عديدة كمنح القروض ودراسة الفرص الاستثمارية وقبول الودائع وتمويل التجارة وضمانها، وتأتي قدرة البنوك علي خلق الائتمان كأحد أهم أنشطة البنك </a:t>
            </a:r>
            <a:r>
              <a:rPr lang="ar-SA" b="1" dirty="0" smtClean="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التجاري، وللتعرف أكثر على وظائفها يجب النظر إلى:</a:t>
            </a:r>
            <a:endParaRPr lang="ar-SA"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Content Placeholder 2"/>
          <p:cNvSpPr txBox="1">
            <a:spLocks/>
          </p:cNvSpPr>
          <p:nvPr/>
        </p:nvSpPr>
        <p:spPr>
          <a:xfrm>
            <a:off x="685800" y="4343400"/>
            <a:ext cx="8229600" cy="82068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أصول البنك التجاري.</a:t>
            </a:r>
            <a:endParaRPr lang="en-US" sz="2800" dirty="0"/>
          </a:p>
          <a:p>
            <a:pPr marL="0" indent="0">
              <a:buNone/>
            </a:pP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7" name="Content Placeholder 2"/>
          <p:cNvSpPr txBox="1">
            <a:spLocks/>
          </p:cNvSpPr>
          <p:nvPr/>
        </p:nvSpPr>
        <p:spPr>
          <a:xfrm>
            <a:off x="685800" y="5334000"/>
            <a:ext cx="8229600" cy="820688"/>
          </a:xfrm>
          <a:prstGeom prst="rect">
            <a:avLst/>
          </a:prstGeom>
        </p:spPr>
        <p:txBody>
          <a:bodyPr vert="horz" lIns="91440" tIns="45720" rIns="91440" bIns="45720" rtlCol="1">
            <a:normAutofit fontScale="925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خصوم البنك التجاري.</a:t>
            </a:r>
            <a:endParaRPr lang="en-US" sz="2800" dirty="0"/>
          </a:p>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8" name="Slide Number Placeholder 7"/>
          <p:cNvSpPr>
            <a:spLocks noGrp="1"/>
          </p:cNvSpPr>
          <p:nvPr>
            <p:ph type="sldNum" sz="quarter" idx="12"/>
          </p:nvPr>
        </p:nvSpPr>
        <p:spPr/>
        <p:txBody>
          <a:bodyPr/>
          <a:lstStyle/>
          <a:p>
            <a:fld id="{4C4AAA60-B5B4-4371-B6B4-21BFE913F1AA}" type="slidenum">
              <a:rPr lang="ar-SA" smtClean="0"/>
              <a:pPr/>
              <a:t>4</a:t>
            </a:fld>
            <a:endParaRPr lang="ar-SA"/>
          </a:p>
        </p:txBody>
      </p:sp>
    </p:spTree>
    <p:extLst>
      <p:ext uri="{BB962C8B-B14F-4D97-AF65-F5344CB8AC3E}">
        <p14:creationId xmlns:p14="http://schemas.microsoft.com/office/powerpoint/2010/main" xmlns="" val="3832116481"/>
      </p:ext>
    </p:extLst>
  </p:cSld>
  <p:clrMapOvr>
    <a:masterClrMapping/>
  </p:clrMapOvr>
  <mc:AlternateContent xmlns:mc="http://schemas.openxmlformats.org/markup-compatibility/2006">
    <mc:Choice xmlns:p14="http://schemas.microsoft.com/office/powerpoint/2010/main" xmlns="" Requires="p14">
      <p:transition spd="slow" p14:dur="1600" advTm="20000">
        <p14:prism dir="r" isContent="1" isInverted="1"/>
        <p:sndAc>
          <p:stSnd>
            <p:snd r:embed="rId3" name="chimes.wav"/>
          </p:stSnd>
        </p:sndAc>
      </p:transition>
    </mc:Choice>
    <mc:Fallback>
      <p:transition spd="slow" advTm="20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p:cTn id="22" dur="1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3" dur="1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4" dur="15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7300" y="685800"/>
            <a:ext cx="8229600" cy="820688"/>
          </a:xfrm>
        </p:spPr>
        <p:txBody>
          <a:bodyPr>
            <a:normAutofit/>
          </a:bodyPr>
          <a:lstStyle/>
          <a:p>
            <a:pPr marL="0" indent="0">
              <a:buNone/>
            </a:pP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أولا: خصوم البنك التجاري:</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Content Placeholder 2"/>
          <p:cNvSpPr txBox="1">
            <a:spLocks/>
          </p:cNvSpPr>
          <p:nvPr/>
        </p:nvSpPr>
        <p:spPr>
          <a:xfrm>
            <a:off x="622884" y="1600200"/>
            <a:ext cx="8229600" cy="77112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	الودائع</a:t>
            </a:r>
            <a:r>
              <a:rPr lang="ar-SA" b="1" dirty="0" smtClean="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ar-SA"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Content Placeholder 2"/>
          <p:cNvSpPr txBox="1">
            <a:spLocks/>
          </p:cNvSpPr>
          <p:nvPr/>
        </p:nvSpPr>
        <p:spPr>
          <a:xfrm>
            <a:off x="533400" y="2590800"/>
            <a:ext cx="8229600" cy="82068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الودائع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الجارية: وتعرف أيضا بالحسابات تحت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الطلب. </a:t>
            </a:r>
            <a:endParaRPr lang="en-US" sz="2800" dirty="0"/>
          </a:p>
          <a:p>
            <a:pPr marL="0" indent="0">
              <a:buNone/>
            </a:pP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7" name="Content Placeholder 2"/>
          <p:cNvSpPr txBox="1">
            <a:spLocks/>
          </p:cNvSpPr>
          <p:nvPr/>
        </p:nvSpPr>
        <p:spPr>
          <a:xfrm>
            <a:off x="685800" y="3581400"/>
            <a:ext cx="8229600" cy="820688"/>
          </a:xfrm>
          <a:prstGeom prst="rect">
            <a:avLst/>
          </a:prstGeom>
        </p:spPr>
        <p:txBody>
          <a:bodyPr vert="horz" lIns="91440" tIns="45720" rIns="91440" bIns="45720" rtlCol="1">
            <a:normAutofit fontScale="92500" lnSpcReduction="1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الودائع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لأجل: تختلف أجال الودائع وتختلف بالتبعية الفائدة الممنوحة عليها.</a:t>
            </a:r>
            <a:r>
              <a:rPr lang="ar-SA" sz="2800" dirty="0" smtClean="0"/>
              <a:t> </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8" name="Content Placeholder 2"/>
          <p:cNvSpPr txBox="1">
            <a:spLocks/>
          </p:cNvSpPr>
          <p:nvPr/>
        </p:nvSpPr>
        <p:spPr>
          <a:xfrm>
            <a:off x="609600" y="4724400"/>
            <a:ext cx="8229600" cy="820688"/>
          </a:xfrm>
          <a:prstGeom prst="rect">
            <a:avLst/>
          </a:prstGeom>
        </p:spPr>
        <p:txBody>
          <a:bodyPr vert="horz" lIns="91440" tIns="45720" rIns="91440" bIns="45720" rtlCol="1">
            <a:normAutofit fontScale="925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حسابات التوفير: وتحسب الفوائد عليها شهرياً، إلا أنها تصرف سنوياً.</a:t>
            </a:r>
            <a:endParaRPr lang="en-US" sz="2800" dirty="0"/>
          </a:p>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9" name="Slide Number Placeholder 8"/>
          <p:cNvSpPr>
            <a:spLocks noGrp="1"/>
          </p:cNvSpPr>
          <p:nvPr>
            <p:ph type="sldNum" sz="quarter" idx="12"/>
          </p:nvPr>
        </p:nvSpPr>
        <p:spPr/>
        <p:txBody>
          <a:bodyPr/>
          <a:lstStyle/>
          <a:p>
            <a:fld id="{4C4AAA60-B5B4-4371-B6B4-21BFE913F1AA}" type="slidenum">
              <a:rPr lang="ar-SA" smtClean="0"/>
              <a:pPr/>
              <a:t>5</a:t>
            </a:fld>
            <a:endParaRPr lang="ar-SA"/>
          </a:p>
        </p:txBody>
      </p:sp>
    </p:spTree>
    <p:extLst>
      <p:ext uri="{BB962C8B-B14F-4D97-AF65-F5344CB8AC3E}">
        <p14:creationId xmlns:p14="http://schemas.microsoft.com/office/powerpoint/2010/main" xmlns="" val="3887770731"/>
      </p:ext>
    </p:extLst>
  </p:cSld>
  <p:clrMapOvr>
    <a:masterClrMapping/>
  </p:clrMapOvr>
  <mc:AlternateContent xmlns:mc="http://schemas.openxmlformats.org/markup-compatibility/2006">
    <mc:Choice xmlns:p14="http://schemas.microsoft.com/office/powerpoint/2010/main" xmlns="" Requires="p14">
      <p:transition spd="slow" p14:dur="1600" advTm="20000">
        <p14:prism dir="r" isContent="1" isInverted="1"/>
        <p:sndAc>
          <p:stSnd>
            <p:snd r:embed="rId3" name="chimes.wav"/>
          </p:stSnd>
        </p:sndAc>
      </p:transition>
    </mc:Choice>
    <mc:Fallback>
      <p:transition spd="slow" advTm="20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p:cTn id="22" dur="1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3" dur="1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4" dur="15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62000"/>
            <a:ext cx="8229600" cy="820688"/>
          </a:xfrm>
        </p:spPr>
        <p:txBody>
          <a:bodyPr>
            <a:normAutofit/>
          </a:bodyPr>
          <a:lstStyle/>
          <a:p>
            <a:pPr marL="0" indent="0">
              <a:buNone/>
            </a:pP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أولا: خصوم البنك التجاري:</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Content Placeholder 2"/>
          <p:cNvSpPr txBox="1">
            <a:spLocks/>
          </p:cNvSpPr>
          <p:nvPr/>
        </p:nvSpPr>
        <p:spPr>
          <a:xfrm>
            <a:off x="685800" y="1676400"/>
            <a:ext cx="8229600" cy="77112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b="1" dirty="0" smtClean="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r>
              <a:rPr lang="ar-SA"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القروض</a:t>
            </a:r>
            <a:r>
              <a:rPr lang="ar-SA" b="1" dirty="0" smtClean="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ar-SA"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Content Placeholder 2"/>
          <p:cNvSpPr txBox="1">
            <a:spLocks/>
          </p:cNvSpPr>
          <p:nvPr/>
        </p:nvSpPr>
        <p:spPr>
          <a:xfrm>
            <a:off x="609600" y="2590800"/>
            <a:ext cx="8229600" cy="2091943"/>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قد يلجأ البنك للاقتراض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من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البنوك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الأخرى </a:t>
            </a:r>
            <a:r>
              <a:rPr lang="en-GB"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Inter-bank  Operations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ويعرف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هذا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بالقروض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المخصومة لان المقترض يحصل علي القيمة الاسمية للقرض مخصوما منها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الفائدة، والفائدة على هذه القروض تعرف في المملكة </a:t>
            </a:r>
            <a:r>
              <a:rPr lang="en-US"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SIBOR</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endParaRPr lang="en-US" sz="2800" dirty="0"/>
          </a:p>
          <a:p>
            <a:pPr marL="0" indent="0">
              <a:buNone/>
            </a:pP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9" name="Content Placeholder 2"/>
          <p:cNvSpPr txBox="1">
            <a:spLocks/>
          </p:cNvSpPr>
          <p:nvPr/>
        </p:nvSpPr>
        <p:spPr>
          <a:xfrm>
            <a:off x="685800" y="4876800"/>
            <a:ext cx="8229600" cy="1219200"/>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وقد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يلجأ البنك للاقتراض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من مؤسسة النقد من خلال عمليات إعادة الشراء</a:t>
            </a:r>
            <a:r>
              <a:rPr lang="en-US"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Repurchasing</a:t>
            </a:r>
            <a:r>
              <a:rPr lang="en-GB"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en-GB"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Operations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en-US"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Repo</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7" name="Slide Number Placeholder 6"/>
          <p:cNvSpPr>
            <a:spLocks noGrp="1"/>
          </p:cNvSpPr>
          <p:nvPr>
            <p:ph type="sldNum" sz="quarter" idx="12"/>
          </p:nvPr>
        </p:nvSpPr>
        <p:spPr/>
        <p:txBody>
          <a:bodyPr/>
          <a:lstStyle/>
          <a:p>
            <a:fld id="{4C4AAA60-B5B4-4371-B6B4-21BFE913F1AA}" type="slidenum">
              <a:rPr lang="ar-SA" smtClean="0"/>
              <a:pPr/>
              <a:t>6</a:t>
            </a:fld>
            <a:endParaRPr lang="ar-SA"/>
          </a:p>
        </p:txBody>
      </p:sp>
    </p:spTree>
    <p:extLst>
      <p:ext uri="{BB962C8B-B14F-4D97-AF65-F5344CB8AC3E}">
        <p14:creationId xmlns:p14="http://schemas.microsoft.com/office/powerpoint/2010/main" xmlns="" val="2768566108"/>
      </p:ext>
    </p:extLst>
  </p:cSld>
  <p:clrMapOvr>
    <a:masterClrMapping/>
  </p:clrMapOvr>
  <mc:AlternateContent xmlns:mc="http://schemas.openxmlformats.org/markup-compatibility/2006">
    <mc:Choice xmlns:p14="http://schemas.microsoft.com/office/powerpoint/2010/main" xmlns="" Requires="p14">
      <p:transition spd="slow" p14:dur="1600" advTm="20000">
        <p14:prism dir="r" isContent="1" isInverted="1"/>
        <p:sndAc>
          <p:stSnd>
            <p:snd r:embed="rId3" name="chimes.wav"/>
          </p:stSnd>
        </p:sndAc>
      </p:transition>
    </mc:Choice>
    <mc:Fallback>
      <p:transition spd="slow" advTm="20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p:cTn id="22" dur="1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3" dur="1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4" dur="15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7300" y="1556792"/>
            <a:ext cx="8229600" cy="820688"/>
          </a:xfrm>
        </p:spPr>
        <p:txBody>
          <a:bodyPr>
            <a:normAutofit/>
          </a:bodyPr>
          <a:lstStyle/>
          <a:p>
            <a:pPr marL="0" indent="0">
              <a:buNone/>
            </a:pP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أولا: خصوم البنك التجاري:</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Content Placeholder 2"/>
          <p:cNvSpPr txBox="1">
            <a:spLocks/>
          </p:cNvSpPr>
          <p:nvPr/>
        </p:nvSpPr>
        <p:spPr>
          <a:xfrm>
            <a:off x="622884" y="2276872"/>
            <a:ext cx="8229600" cy="77112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	راس المال والاحتياطيات: </a:t>
            </a: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Content Placeholder 2"/>
          <p:cNvSpPr txBox="1">
            <a:spLocks/>
          </p:cNvSpPr>
          <p:nvPr/>
        </p:nvSpPr>
        <p:spPr>
          <a:xfrm>
            <a:off x="640343" y="2868828"/>
            <a:ext cx="8229600" cy="1482344"/>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الاحتياطي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النظامي ( 25% من صافي أرباح السنة يتم ترحيله لسنة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تالية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إلي أن يصبح المُجمع مساوي لراس مال البنك ولا يتم توزيعه قبل ذلك. </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9" name="Content Placeholder 2"/>
          <p:cNvSpPr txBox="1">
            <a:spLocks/>
          </p:cNvSpPr>
          <p:nvPr/>
        </p:nvSpPr>
        <p:spPr>
          <a:xfrm>
            <a:off x="645848" y="4191000"/>
            <a:ext cx="8229600" cy="1219200"/>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الاحتياطي الاتفاقي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وهو ما يقابل زيادة المسحوبات ويتم تحديده داخليا بكل بنك طبقا لظروفه والهدف منه سد الفرق بين الأصول والخصوم في حالة زيادة الديون المعدومة بالبنك.</a:t>
            </a:r>
            <a:endParaRPr lang="ar-SA" sz="28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8" name="Content Placeholder 2"/>
          <p:cNvSpPr txBox="1">
            <a:spLocks/>
          </p:cNvSpPr>
          <p:nvPr/>
        </p:nvSpPr>
        <p:spPr>
          <a:xfrm>
            <a:off x="622884" y="5638800"/>
            <a:ext cx="8229600" cy="1219200"/>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الاحتياطي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القانوني المحدد من قبل البنك المركزي لمواجهة زيادة مسحوبات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العملاء، وحالياً نسبته 7% من قيمة الودائع).</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7" name="Slide Number Placeholder 6"/>
          <p:cNvSpPr>
            <a:spLocks noGrp="1"/>
          </p:cNvSpPr>
          <p:nvPr>
            <p:ph type="sldNum" sz="quarter" idx="12"/>
          </p:nvPr>
        </p:nvSpPr>
        <p:spPr/>
        <p:txBody>
          <a:bodyPr/>
          <a:lstStyle/>
          <a:p>
            <a:fld id="{4C4AAA60-B5B4-4371-B6B4-21BFE913F1AA}" type="slidenum">
              <a:rPr lang="ar-SA" smtClean="0"/>
              <a:pPr/>
              <a:t>7</a:t>
            </a:fld>
            <a:endParaRPr lang="ar-SA"/>
          </a:p>
        </p:txBody>
      </p:sp>
      <p:sp>
        <p:nvSpPr>
          <p:cNvPr id="10" name="Title 9"/>
          <p:cNvSpPr>
            <a:spLocks noGrp="1"/>
          </p:cNvSpPr>
          <p:nvPr>
            <p:ph type="title"/>
          </p:nvPr>
        </p:nvSpPr>
        <p:spPr/>
        <p:txBody>
          <a:bodyPr/>
          <a:lstStyle/>
          <a:p>
            <a:endParaRPr lang="ar-SA"/>
          </a:p>
        </p:txBody>
      </p:sp>
    </p:spTree>
    <p:extLst>
      <p:ext uri="{BB962C8B-B14F-4D97-AF65-F5344CB8AC3E}">
        <p14:creationId xmlns:p14="http://schemas.microsoft.com/office/powerpoint/2010/main" xmlns="" val="1311551921"/>
      </p:ext>
    </p:extLst>
  </p:cSld>
  <p:clrMapOvr>
    <a:masterClrMapping/>
  </p:clrMapOvr>
  <mc:AlternateContent xmlns:mc="http://schemas.openxmlformats.org/markup-compatibility/2006">
    <mc:Choice xmlns:p14="http://schemas.microsoft.com/office/powerpoint/2010/main" xmlns="" Requires="p14">
      <p:transition spd="slow" p14:dur="1600" advTm="20000">
        <p14:prism dir="r" isContent="1" isInverted="1"/>
        <p:sndAc>
          <p:stSnd>
            <p:snd r:embed="rId3" name="chimes.wav"/>
          </p:stSnd>
        </p:sndAc>
      </p:transition>
    </mc:Choice>
    <mc:Fallback>
      <p:transition spd="slow" advTm="20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p:cTn id="22" dur="1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3" dur="1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4" dur="15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P spid="9"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62000"/>
            <a:ext cx="8229600" cy="820688"/>
          </a:xfrm>
        </p:spPr>
        <p:txBody>
          <a:bodyPr>
            <a:normAutofit/>
          </a:bodyPr>
          <a:lstStyle/>
          <a:p>
            <a:pPr marL="0" indent="0">
              <a:buNone/>
            </a:pP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ثانياً: أصول </a:t>
            </a:r>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البنك </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التجاري</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Content Placeholder 2"/>
          <p:cNvSpPr txBox="1">
            <a:spLocks/>
          </p:cNvSpPr>
          <p:nvPr/>
        </p:nvSpPr>
        <p:spPr>
          <a:xfrm>
            <a:off x="609600" y="1676400"/>
            <a:ext cx="8229600" cy="771128"/>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	راس المال والاحتياطيات: </a:t>
            </a:r>
          </a:p>
        </p:txBody>
      </p:sp>
      <p:sp>
        <p:nvSpPr>
          <p:cNvPr id="5" name="Content Placeholder 2"/>
          <p:cNvSpPr txBox="1">
            <a:spLocks/>
          </p:cNvSpPr>
          <p:nvPr/>
        </p:nvSpPr>
        <p:spPr>
          <a:xfrm>
            <a:off x="775284" y="2789312"/>
            <a:ext cx="8229600" cy="820688"/>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Content Placeholder 2"/>
          <p:cNvSpPr txBox="1">
            <a:spLocks/>
          </p:cNvSpPr>
          <p:nvPr/>
        </p:nvSpPr>
        <p:spPr>
          <a:xfrm>
            <a:off x="609600" y="2667000"/>
            <a:ext cx="8229600" cy="741172"/>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الأرصدة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النقدية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9" name="Content Placeholder 2"/>
          <p:cNvSpPr txBox="1">
            <a:spLocks/>
          </p:cNvSpPr>
          <p:nvPr/>
        </p:nvSpPr>
        <p:spPr>
          <a:xfrm>
            <a:off x="609600" y="3505200"/>
            <a:ext cx="8229600" cy="609600"/>
          </a:xfrm>
          <a:prstGeom prst="rect">
            <a:avLst/>
          </a:prstGeom>
        </p:spPr>
        <p:txBody>
          <a:bodyPr vert="horz" lIns="91440" tIns="45720" rIns="91440" bIns="45720" rtlCol="1">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الإيداعات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لدي البنوك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الأخرى.</a:t>
            </a:r>
            <a:endParaRPr lang="ar-SA" sz="28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8" name="Content Placeholder 2"/>
          <p:cNvSpPr txBox="1">
            <a:spLocks/>
          </p:cNvSpPr>
          <p:nvPr/>
        </p:nvSpPr>
        <p:spPr>
          <a:xfrm>
            <a:off x="685800" y="4343400"/>
            <a:ext cx="8229600" cy="685800"/>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القروض.</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0" name="Content Placeholder 2"/>
          <p:cNvSpPr txBox="1">
            <a:spLocks/>
          </p:cNvSpPr>
          <p:nvPr/>
        </p:nvSpPr>
        <p:spPr>
          <a:xfrm>
            <a:off x="609600" y="5334000"/>
            <a:ext cx="8229600" cy="685800"/>
          </a:xfrm>
          <a:prstGeom prst="rect">
            <a:avLst/>
          </a:prstGeom>
        </p:spPr>
        <p:txBody>
          <a:bodyPr vert="horz" lIns="91440" tIns="45720" rIns="91440" bIns="45720" rtlCol="1">
            <a:norm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ar-SA" sz="28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المحافظ </a:t>
            </a:r>
            <a:r>
              <a:rPr lang="ar-SA" sz="28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التجارية والاستثمارية.</a:t>
            </a:r>
            <a:endParaRPr lang="ar-SA" sz="2600" b="1" dirty="0">
              <a:ln>
                <a:solidFill>
                  <a:schemeClr val="tx1"/>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7" name="Slide Number Placeholder 6"/>
          <p:cNvSpPr>
            <a:spLocks noGrp="1"/>
          </p:cNvSpPr>
          <p:nvPr>
            <p:ph type="sldNum" sz="quarter" idx="12"/>
          </p:nvPr>
        </p:nvSpPr>
        <p:spPr/>
        <p:txBody>
          <a:bodyPr/>
          <a:lstStyle/>
          <a:p>
            <a:fld id="{4C4AAA60-B5B4-4371-B6B4-21BFE913F1AA}" type="slidenum">
              <a:rPr lang="ar-SA" smtClean="0"/>
              <a:pPr/>
              <a:t>8</a:t>
            </a:fld>
            <a:endParaRPr lang="ar-SA"/>
          </a:p>
        </p:txBody>
      </p:sp>
    </p:spTree>
    <p:extLst>
      <p:ext uri="{BB962C8B-B14F-4D97-AF65-F5344CB8AC3E}">
        <p14:creationId xmlns:p14="http://schemas.microsoft.com/office/powerpoint/2010/main" xmlns="" val="4162113236"/>
      </p:ext>
    </p:extLst>
  </p:cSld>
  <p:clrMapOvr>
    <a:masterClrMapping/>
  </p:clrMapOvr>
  <mc:AlternateContent xmlns:mc="http://schemas.openxmlformats.org/markup-compatibility/2006">
    <mc:Choice xmlns:p14="http://schemas.microsoft.com/office/powerpoint/2010/main" xmlns="" Requires="p14">
      <p:transition spd="slow" p14:dur="1600" advTm="20000">
        <p14:prism dir="r" isContent="1" isInverted="1"/>
        <p:sndAc>
          <p:stSnd>
            <p:snd r:embed="rId3" name="chimes.wav"/>
          </p:stSnd>
        </p:sndAc>
      </p:transition>
    </mc:Choice>
    <mc:Fallback>
      <p:transition spd="slow" advTm="20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p:cTn id="22" dur="1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3" dur="1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4" dur="15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500" fill="hold"/>
                                        <p:tgtEl>
                                          <p:spTgt spid="10"/>
                                        </p:tgtEl>
                                        <p:attrNameLst>
                                          <p:attrName>ppt_w</p:attrName>
                                        </p:attrNameLst>
                                      </p:cBhvr>
                                      <p:tavLst>
                                        <p:tav tm="0">
                                          <p:val>
                                            <p:fltVal val="0"/>
                                          </p:val>
                                        </p:tav>
                                        <p:tav tm="100000">
                                          <p:val>
                                            <p:strVal val="#ppt_w"/>
                                          </p:val>
                                        </p:tav>
                                      </p:tavLst>
                                    </p:anim>
                                    <p:anim calcmode="lin" valueType="num">
                                      <p:cBhvr>
                                        <p:cTn id="51" dur="500" fill="hold"/>
                                        <p:tgtEl>
                                          <p:spTgt spid="10"/>
                                        </p:tgtEl>
                                        <p:attrNameLst>
                                          <p:attrName>ppt_h</p:attrName>
                                        </p:attrNameLst>
                                      </p:cBhvr>
                                      <p:tavLst>
                                        <p:tav tm="0">
                                          <p:val>
                                            <p:fltVal val="0"/>
                                          </p:val>
                                        </p:tav>
                                        <p:tav tm="100000">
                                          <p:val>
                                            <p:strVal val="#ppt_h"/>
                                          </p:val>
                                        </p:tav>
                                      </p:tavLst>
                                    </p:anim>
                                    <p:animEffect transition="in" filter="fade">
                                      <p:cBhvr>
                                        <p:cTn id="5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P spid="9" grpId="0"/>
      <p:bldP spid="8"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838200"/>
            <a:ext cx="8229600" cy="820688"/>
          </a:xfrm>
        </p:spPr>
        <p:txBody>
          <a:bodyPr>
            <a:normAutofit/>
          </a:bodyPr>
          <a:lstStyle/>
          <a:p>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البنوك </a:t>
            </a:r>
            <a:r>
              <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التجارية </a:t>
            </a:r>
            <a:r>
              <a:rPr lang="ar-SA" b="1" dirty="0" smtClean="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بالمملكة:</a:t>
            </a:r>
            <a:endParaRPr lang="ar-SA" b="1" dirty="0">
              <a:ln>
                <a:solidFill>
                  <a:sysClr val="windowText" lastClr="00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Content Placeholder 2"/>
          <p:cNvSpPr txBox="1">
            <a:spLocks/>
          </p:cNvSpPr>
          <p:nvPr/>
        </p:nvSpPr>
        <p:spPr>
          <a:xfrm>
            <a:off x="685800" y="1600200"/>
            <a:ext cx="8229600" cy="2523728"/>
          </a:xfrm>
          <a:prstGeom prst="rect">
            <a:avLst/>
          </a:prstGeom>
        </p:spPr>
        <p:txBody>
          <a:bodyPr vert="horz" lIns="91440" tIns="45720" rIns="91440" bIns="45720" rtlCol="1">
            <a:normAutofit fontScale="775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buNone/>
            </a:pPr>
            <a:r>
              <a:rPr lang="ar-SA" sz="36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في عام 1926 أنشئ أول بنك بالمملكة وهو بنك هولندا العام الذي تحول لاحقا إلي البنك السعودي الهولندي، إلا أن أقدم البنوك المحلية وأكبرها حاليا من حيث عدد الفروع وحجم التعاملات البنك الأهلي التجاري، ومع توسع اكتشاف وإنتاج النفط زادت أعداد البنوك بالمملكة ولذا صدر أول نظام لمراقبة أنشطة البنوك في عام 1966 </a:t>
            </a:r>
            <a:r>
              <a:rPr lang="ar-SA" sz="3600" b="1" dirty="0" smtClean="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ar-SA" sz="33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 name="Content Placeholder 2"/>
          <p:cNvSpPr txBox="1">
            <a:spLocks/>
          </p:cNvSpPr>
          <p:nvPr/>
        </p:nvSpPr>
        <p:spPr>
          <a:xfrm>
            <a:off x="775284" y="2789312"/>
            <a:ext cx="8229600" cy="1659632"/>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Content Placeholder 2"/>
          <p:cNvSpPr txBox="1">
            <a:spLocks/>
          </p:cNvSpPr>
          <p:nvPr/>
        </p:nvSpPr>
        <p:spPr>
          <a:xfrm>
            <a:off x="381000" y="4419600"/>
            <a:ext cx="8445624" cy="820688"/>
          </a:xfrm>
          <a:prstGeom prst="rect">
            <a:avLst/>
          </a:prstGeom>
        </p:spPr>
        <p:txBody>
          <a:bodyPr vert="horz" lIns="91440" tIns="45720" rIns="91440" bIns="45720" rtlCol="1">
            <a:normAutofit fontScale="85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33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تتراوح ملكية البنوك بالمملكة بين </a:t>
            </a:r>
            <a:r>
              <a:rPr lang="ar-SA" sz="3300" b="1" dirty="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الملكية الوطنية الكاملة والملكية المشتركة لبنوك وطنية وأجنبية</a:t>
            </a:r>
            <a:r>
              <a:rPr lang="ar-SA" sz="3300" b="1" dirty="0" smtClean="0">
                <a:ln>
                  <a:solidFill>
                    <a:srgbClr val="FF0000"/>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Slide Number Placeholder 5"/>
          <p:cNvSpPr>
            <a:spLocks noGrp="1"/>
          </p:cNvSpPr>
          <p:nvPr>
            <p:ph type="sldNum" sz="quarter" idx="12"/>
          </p:nvPr>
        </p:nvSpPr>
        <p:spPr/>
        <p:txBody>
          <a:bodyPr/>
          <a:lstStyle/>
          <a:p>
            <a:fld id="{4C4AAA60-B5B4-4371-B6B4-21BFE913F1AA}" type="slidenum">
              <a:rPr lang="ar-SA" smtClean="0"/>
              <a:pPr/>
              <a:t>9</a:t>
            </a:fld>
            <a:endParaRPr lang="ar-SA"/>
          </a:p>
        </p:txBody>
      </p:sp>
    </p:spTree>
    <p:extLst>
      <p:ext uri="{BB962C8B-B14F-4D97-AF65-F5344CB8AC3E}">
        <p14:creationId xmlns:p14="http://schemas.microsoft.com/office/powerpoint/2010/main" xmlns="" val="1731383302"/>
      </p:ext>
    </p:extLst>
  </p:cSld>
  <p:clrMapOvr>
    <a:masterClrMapping/>
  </p:clrMapOvr>
  <mc:AlternateContent xmlns:mc="http://schemas.openxmlformats.org/markup-compatibility/2006">
    <mc:Choice xmlns:p14="http://schemas.microsoft.com/office/powerpoint/2010/main" xmlns="" Requires="p14">
      <p:transition spd="slow" p14:dur="1600" advTm="15000">
        <p14:prism dir="r" isContent="1" isInverted="1"/>
        <p:sndAc>
          <p:stSnd>
            <p:snd r:embed="rId3" name="chimes.wav"/>
          </p:stSnd>
        </p:sndAc>
      </p:transition>
    </mc:Choice>
    <mc:Fallback>
      <p:transition spd="slow" advTm="15000">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516</TotalTime>
  <Words>522</Words>
  <Application>Microsoft Office PowerPoint</Application>
  <PresentationFormat>On-screen Show (4:3)</PresentationFormat>
  <Paragraphs>57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النقود والبنوك والاسواق المالية (211 قصد)</vt:lpstr>
      <vt:lpstr>Slide 2</vt:lpstr>
      <vt:lpstr>Slide 3</vt:lpstr>
      <vt:lpstr>Slide 4</vt:lpstr>
      <vt:lpstr>Slide 5</vt:lpstr>
      <vt:lpstr>Slide 6</vt:lpstr>
      <vt:lpstr>Slide 7</vt:lpstr>
      <vt:lpstr>Slide 8</vt:lpstr>
      <vt:lpstr>Slide 9</vt:lpstr>
      <vt:lpstr>Slide 10</vt:lpstr>
      <vt:lpstr>Slide 11</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النقود والبنوك والاسواق المالية (211 قصد)</dc:title>
  <dc:creator>AYMAN HENDY</dc:creator>
  <cp:lastModifiedBy>Ahmad</cp:lastModifiedBy>
  <cp:revision>62</cp:revision>
  <dcterms:created xsi:type="dcterms:W3CDTF">2013-03-24T14:02:01Z</dcterms:created>
  <dcterms:modified xsi:type="dcterms:W3CDTF">2016-10-08T16:56:38Z</dcterms:modified>
</cp:coreProperties>
</file>