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61" r:id="rId4"/>
    <p:sldId id="260" r:id="rId5"/>
    <p:sldId id="259" r:id="rId6"/>
    <p:sldId id="258" r:id="rId7"/>
    <p:sldId id="264" r:id="rId8"/>
    <p:sldId id="265" r:id="rId9"/>
    <p:sldId id="267" r:id="rId10"/>
    <p:sldId id="266" r:id="rId11"/>
    <p:sldId id="268" r:id="rId12"/>
    <p:sldId id="269" r:id="rId13"/>
    <p:sldId id="262" r:id="rId14"/>
    <p:sldId id="263" r:id="rId15"/>
    <p:sldId id="271" r:id="rId16"/>
    <p:sldId id="272" r:id="rId17"/>
    <p:sldId id="273" r:id="rId18"/>
    <p:sldId id="278" r:id="rId19"/>
    <p:sldId id="277" r:id="rId20"/>
    <p:sldId id="274" r:id="rId21"/>
    <p:sldId id="279" r:id="rId22"/>
    <p:sldId id="285" r:id="rId23"/>
    <p:sldId id="284" r:id="rId24"/>
    <p:sldId id="286" r:id="rId25"/>
    <p:sldId id="283" r:id="rId26"/>
    <p:sldId id="282" r:id="rId27"/>
    <p:sldId id="289" r:id="rId28"/>
    <p:sldId id="288" r:id="rId29"/>
    <p:sldId id="287" r:id="rId30"/>
    <p:sldId id="290" r:id="rId31"/>
    <p:sldId id="294" r:id="rId32"/>
    <p:sldId id="291" r:id="rId33"/>
    <p:sldId id="293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3AFD5-093E-4512-9AAB-1C778310F522}" type="datetimeFigureOut">
              <a:rPr lang="en-GB" smtClean="0"/>
              <a:pPr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D6141A-2E7E-469B-83A3-ACF5D47B353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6346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FBE89-5439-40B4-8AF4-27088335B844}" type="datetime1">
              <a:rPr lang="en-GB" smtClean="0"/>
              <a:t>15/01/2019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ED767-CCF7-4866-9B09-8F7961D0C736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2B0E-41D1-48E9-AA28-3D8D357896AE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F793-5227-4A6D-B5C4-E76D896B346C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4B14C-C38E-40BE-9D8A-7B79C946ED3C}" type="datetime1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7481-CCA1-42DE-8C82-1330D19D771A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82E72-E5A0-4616-901B-866AD7AC53B4}" type="datetime1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D15A-CA08-44F6-87E9-8B15EA6811A2}" type="datetime1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573B6-4456-4815-A441-AE84AA264FFD}" type="datetime1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EFF27-0999-4B8F-8A81-E14278287C08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198F0-E510-47EA-AB1F-027EA7800252}" type="datetime1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1302CD-7EA6-481D-AC65-EC2DB750AC93}" type="datetime1">
              <a:rPr lang="en-GB" smtClean="0"/>
              <a:t>15/01/2019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38F51C-D5EA-4311-9A7E-897834F6F1FC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36304"/>
            <a:ext cx="7851648" cy="1828800"/>
          </a:xfrm>
        </p:spPr>
        <p:txBody>
          <a:bodyPr/>
          <a:lstStyle/>
          <a:p>
            <a:pPr algn="ctr"/>
            <a:r>
              <a:rPr lang="ar-SA" dirty="0" smtClean="0">
                <a:solidFill>
                  <a:schemeClr val="tx1"/>
                </a:solidFill>
              </a:rPr>
              <a:t>الفصل الثامن: تكاليف الإنتاج في الأجل القصير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13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10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11760" y="268859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556891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03648" y="232855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التكاليف المتغيرة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84168" y="52715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حجم الإنتاج</a:t>
            </a:r>
            <a:endParaRPr lang="en-GB" sz="2400" dirty="0"/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2390565" y="2811416"/>
            <a:ext cx="2778695" cy="2736304"/>
          </a:xfrm>
          <a:prstGeom prst="curvedConnector3">
            <a:avLst>
              <a:gd name="adj1" fmla="val 4750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276872"/>
            <a:ext cx="5783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22" name="Curved Connector 21"/>
          <p:cNvCxnSpPr/>
          <p:nvPr/>
        </p:nvCxnSpPr>
        <p:spPr>
          <a:xfrm rot="5400000" flipH="1" flipV="1">
            <a:off x="1943709" y="2796608"/>
            <a:ext cx="3240360" cy="2304254"/>
          </a:xfrm>
          <a:prstGeom prst="curvedConnector3">
            <a:avLst>
              <a:gd name="adj1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453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r" rtl="1">
              <a:buFont typeface="+mj-lt"/>
              <a:buAutoNum type="romanUcPeriod" startAt="3"/>
            </a:pPr>
            <a:r>
              <a:rPr lang="ar-SA" b="1" dirty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الكلية  </a:t>
            </a:r>
            <a:r>
              <a:rPr lang="en-GB" b="1" dirty="0" smtClean="0">
                <a:solidFill>
                  <a:schemeClr val="tx2"/>
                </a:solidFill>
              </a:rPr>
              <a:t>Total </a:t>
            </a:r>
            <a:r>
              <a:rPr lang="en-GB" b="1" dirty="0">
                <a:solidFill>
                  <a:schemeClr val="tx2"/>
                </a:solidFill>
              </a:rPr>
              <a:t>Costs</a:t>
            </a:r>
            <a:r>
              <a:rPr lang="ar-SA" b="1" dirty="0">
                <a:solidFill>
                  <a:schemeClr val="tx2"/>
                </a:solidFill>
              </a:rPr>
              <a:t>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TC</a:t>
            </a:r>
            <a:r>
              <a:rPr lang="ar-SA" b="1" dirty="0">
                <a:solidFill>
                  <a:schemeClr val="tx2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SA" dirty="0"/>
              <a:t>          </a:t>
            </a:r>
            <a:r>
              <a:rPr lang="ar-SA" dirty="0" smtClean="0"/>
              <a:t>حاصل جمع التكاليف المتغيرة والثابتة عند كل حجم إنتاج. </a:t>
            </a:r>
          </a:p>
          <a:p>
            <a:pPr marL="0" indent="0" algn="ctr" rtl="1">
              <a:buNone/>
            </a:pPr>
            <a:r>
              <a:rPr lang="en-GB" i="1" dirty="0" smtClean="0"/>
              <a:t>TC = FC + VC</a:t>
            </a:r>
            <a:endParaRPr lang="ar-SA" i="1" dirty="0" smtClean="0"/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</a:t>
            </a:r>
            <a:r>
              <a:rPr lang="ar-SA" b="1" dirty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الكلية</a:t>
            </a:r>
            <a:r>
              <a:rPr lang="ar-SA" b="1" dirty="0">
                <a:solidFill>
                  <a:schemeClr val="tx2"/>
                </a:solidFill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لا تبدأ من نقطة الأصل بل من بداية التكاليف الثابتة.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تأخذ نفس شكل دالة التكاليف المتغيرة (نفس ميلها).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GB" i="1" dirty="0"/>
              <a:t>FC = TC - VC</a:t>
            </a:r>
            <a:endParaRPr lang="ar-SA" i="1" dirty="0"/>
          </a:p>
          <a:p>
            <a:pPr marL="0" indent="0" algn="r" rtl="1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04617B">
                    <a:shade val="90000"/>
                  </a:srgbClr>
                </a:solidFill>
              </a:rPr>
              <a:t>أ.عايشة العجروش</a:t>
            </a: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11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2852936"/>
            <a:ext cx="2016224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48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04617B">
                    <a:shade val="90000"/>
                  </a:srgbClr>
                </a:solidFill>
              </a:rPr>
              <a:t>أ.عايشة العجروش</a:t>
            </a: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12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11760" y="268859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556891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949931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التكاليف </a:t>
            </a:r>
            <a:r>
              <a:rPr lang="ar-SA" sz="2400" dirty="0" smtClean="0">
                <a:solidFill>
                  <a:prstClr val="black"/>
                </a:solidFill>
              </a:rPr>
              <a:t>الثابتة والمتغيرة والكلية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52715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حجم الإنتاج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2390565" y="2811416"/>
            <a:ext cx="2778695" cy="2736304"/>
          </a:xfrm>
          <a:prstGeom prst="curvedConnector3">
            <a:avLst>
              <a:gd name="adj1" fmla="val 4750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276872"/>
            <a:ext cx="5783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VC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1760" y="4839543"/>
            <a:ext cx="3672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4551511"/>
            <a:ext cx="5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FC</a:t>
            </a:r>
            <a:endParaRPr lang="en-GB" sz="2400" dirty="0">
              <a:solidFill>
                <a:schemeClr val="tx2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2408566" y="2424083"/>
            <a:ext cx="2418654" cy="2412266"/>
          </a:xfrm>
          <a:prstGeom prst="curvedConnector3">
            <a:avLst>
              <a:gd name="adj1" fmla="val 3911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8356" y="1959223"/>
            <a:ext cx="56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TC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31840" y="4005064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23928" y="3861048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3652" y="3933056"/>
            <a:ext cx="45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FC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23928" y="3851756"/>
            <a:ext cx="45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FC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7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الإنتاج والتكاليف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مثال: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/>
              <a:t>مزعة القمح من الفصل السابق (الفصل السابع</a:t>
            </a:r>
            <a:r>
              <a:rPr lang="ar-SA" dirty="0" smtClean="0"/>
              <a:t>).</a:t>
            </a:r>
            <a:r>
              <a:rPr lang="en-GB" dirty="0" smtClean="0"/>
              <a:t> </a:t>
            </a:r>
            <a:r>
              <a:rPr lang="ar-SA" dirty="0" smtClean="0"/>
              <a:t> نفترض أن تكلفة عناصر الإنتاج الثابتة (الأرض والأسمدة والآلات وغيرها) 300 ألف ريال. أجر العامل الواحد (</a:t>
            </a:r>
            <a:r>
              <a:rPr lang="en-GB" dirty="0" smtClean="0"/>
              <a:t>w</a:t>
            </a:r>
            <a:r>
              <a:rPr lang="ar-SA" dirty="0" smtClean="0"/>
              <a:t>) 15 ألف ريال سنوياً.</a:t>
            </a:r>
            <a:endParaRPr lang="en-GB" dirty="0" smtClean="0"/>
          </a:p>
          <a:p>
            <a:pPr marL="0" indent="0" algn="r" rtl="1">
              <a:buNone/>
            </a:pPr>
            <a:endParaRPr lang="en-GB" dirty="0" smtClean="0"/>
          </a:p>
          <a:p>
            <a:pPr algn="r" rtl="1"/>
            <a:r>
              <a:rPr lang="ar-SA" dirty="0" smtClean="0"/>
              <a:t>التكاليف الثابتة = 300 ألف ريال      بصرف النظر عن عدد العمال.</a:t>
            </a:r>
          </a:p>
          <a:p>
            <a:pPr algn="r" rtl="1"/>
            <a:r>
              <a:rPr lang="ar-SA" dirty="0" smtClean="0"/>
              <a:t>التكاليف المتغيرة = أجر العامل × عدد العمال</a:t>
            </a:r>
          </a:p>
          <a:p>
            <a:pPr marL="0" indent="0" algn="ctr" rtl="1">
              <a:buNone/>
            </a:pPr>
            <a:r>
              <a:rPr lang="en-GB" dirty="0" smtClean="0"/>
              <a:t>VC = w × L</a:t>
            </a:r>
          </a:p>
          <a:p>
            <a:pPr marL="0" indent="0" algn="ctr" rtl="1">
              <a:buNone/>
            </a:pPr>
            <a:r>
              <a:rPr lang="en-GB" dirty="0"/>
              <a:t>VC = </a:t>
            </a:r>
            <a:r>
              <a:rPr lang="en-GB" dirty="0" smtClean="0"/>
              <a:t>15000 </a:t>
            </a:r>
            <a:r>
              <a:rPr lang="en-GB" dirty="0"/>
              <a:t>× L</a:t>
            </a:r>
          </a:p>
          <a:p>
            <a:pPr marL="0" indent="0" algn="ctr" rtl="1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13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4355976" y="4005064"/>
            <a:ext cx="50405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>
            <a:off x="2699792" y="4293096"/>
            <a:ext cx="288032" cy="1296144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44016" y="4653136"/>
            <a:ext cx="2555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600" dirty="0" smtClean="0"/>
              <a:t>تعتمد على عدد العمال</a:t>
            </a:r>
            <a:endParaRPr lang="en-GB" sz="2600" dirty="0"/>
          </a:p>
        </p:txBody>
      </p:sp>
    </p:spTree>
    <p:extLst>
      <p:ext uri="{BB962C8B-B14F-4D97-AF65-F5344CB8AC3E}">
        <p14:creationId xmlns="" xmlns:p14="http://schemas.microsoft.com/office/powerpoint/2010/main" val="18141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الإنتاج والتكاليف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3904776"/>
              </p:ext>
            </p:extLst>
          </p:nvPr>
        </p:nvGraphicFramePr>
        <p:xfrm>
          <a:off x="395536" y="1988840"/>
          <a:ext cx="8136905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5"/>
                <a:gridCol w="1800200"/>
                <a:gridCol w="1512168"/>
                <a:gridCol w="1512168"/>
                <a:gridCol w="129614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التكاليف الكلية</a:t>
                      </a:r>
                    </a:p>
                    <a:p>
                      <a:pPr algn="ctr" rtl="1"/>
                      <a:r>
                        <a:rPr lang="en-GB" sz="2000" dirty="0" smtClean="0"/>
                        <a:t>TC = VC + FC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التكاليف المتغيرة</a:t>
                      </a:r>
                    </a:p>
                    <a:p>
                      <a:pPr algn="ctr" rtl="1"/>
                      <a:r>
                        <a:rPr lang="en-GB" sz="2000" dirty="0" smtClean="0"/>
                        <a:t>VC = w . 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التكاليف الثابتة</a:t>
                      </a:r>
                    </a:p>
                    <a:p>
                      <a:pPr algn="ctr" rtl="1"/>
                      <a:r>
                        <a:rPr lang="en-GB" sz="2000" dirty="0" smtClean="0"/>
                        <a:t>FC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الإنتاج الكلي</a:t>
                      </a:r>
                      <a:endParaRPr lang="en-GB" sz="2000" dirty="0" smtClean="0"/>
                    </a:p>
                    <a:p>
                      <a:pPr algn="ctr" rtl="1"/>
                      <a:r>
                        <a:rPr lang="en-GB" sz="2000" dirty="0" smtClean="0"/>
                        <a:t>Q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 smtClean="0"/>
                        <a:t>عدد العمال</a:t>
                      </a:r>
                    </a:p>
                    <a:p>
                      <a:pPr algn="ctr" rtl="1"/>
                      <a:r>
                        <a:rPr lang="en-GB" sz="2000" dirty="0" smtClean="0"/>
                        <a:t>L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0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345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60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75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250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5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90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270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6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405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105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7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420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120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300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280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z="2000" dirty="0" smtClean="0"/>
                        <a:t>8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257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>
                <a:solidFill>
                  <a:srgbClr val="04617B">
                    <a:shade val="90000"/>
                  </a:srgbClr>
                </a:solidFill>
              </a:rPr>
              <a:t>أ.عايشة العجروش</a:t>
            </a:r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>
                <a:solidFill>
                  <a:srgbClr val="04617B">
                    <a:shade val="90000"/>
                  </a:srgbClr>
                </a:solidFill>
              </a:rPr>
              <a:pPr/>
              <a:t>15</a:t>
            </a:fld>
            <a:endParaRPr lang="en-GB">
              <a:solidFill>
                <a:srgbClr val="04617B">
                  <a:shade val="90000"/>
                </a:srgbClr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411760" y="268859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11760" y="556891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5656" y="1949931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التكاليف </a:t>
            </a:r>
            <a:r>
              <a:rPr lang="ar-SA" sz="2400" dirty="0" smtClean="0">
                <a:solidFill>
                  <a:prstClr val="black"/>
                </a:solidFill>
              </a:rPr>
              <a:t>الثابتة والمتغيرة والكلية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84168" y="52715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>
                <a:solidFill>
                  <a:prstClr val="black"/>
                </a:solidFill>
              </a:rPr>
              <a:t>حجم الإنتاج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11" name="Curved Connector 10"/>
          <p:cNvCxnSpPr/>
          <p:nvPr/>
        </p:nvCxnSpPr>
        <p:spPr>
          <a:xfrm rot="5400000" flipH="1" flipV="1">
            <a:off x="2390565" y="2811416"/>
            <a:ext cx="2778695" cy="2736304"/>
          </a:xfrm>
          <a:prstGeom prst="curvedConnector3">
            <a:avLst>
              <a:gd name="adj1" fmla="val 4750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932040" y="2276872"/>
            <a:ext cx="578300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VC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411760" y="4839543"/>
            <a:ext cx="3672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084168" y="4551511"/>
            <a:ext cx="5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FC</a:t>
            </a:r>
            <a:endParaRPr lang="en-GB" sz="2400" dirty="0">
              <a:solidFill>
                <a:schemeClr val="tx2"/>
              </a:solidFill>
            </a:endParaRPr>
          </a:p>
        </p:txBody>
      </p:sp>
      <p:cxnSp>
        <p:nvCxnSpPr>
          <p:cNvPr id="15" name="Curved Connector 14"/>
          <p:cNvCxnSpPr/>
          <p:nvPr/>
        </p:nvCxnSpPr>
        <p:spPr>
          <a:xfrm rot="5400000" flipH="1" flipV="1">
            <a:off x="2408566" y="2424083"/>
            <a:ext cx="2418654" cy="2412266"/>
          </a:xfrm>
          <a:prstGeom prst="curvedConnector3">
            <a:avLst>
              <a:gd name="adj1" fmla="val 39116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8356" y="1959223"/>
            <a:ext cx="56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TC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131840" y="4005064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923928" y="3861048"/>
            <a:ext cx="0" cy="36004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63652" y="3933056"/>
            <a:ext cx="454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FC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30605" y="378904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 smtClean="0">
                <a:solidFill>
                  <a:schemeClr val="tx2"/>
                </a:solidFill>
              </a:rPr>
              <a:t>300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7624" y="458112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300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148064" y="2780928"/>
            <a:ext cx="1" cy="2787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283968" y="5559623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280</a:t>
            </a:r>
            <a:endParaRPr lang="en-GB" sz="2400" dirty="0">
              <a:solidFill>
                <a:prstClr val="black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707904" y="3861048"/>
            <a:ext cx="0" cy="17078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915816" y="55172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120</a:t>
            </a:r>
            <a:endParaRPr lang="en-GB" sz="24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75656" y="551723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prstClr val="black"/>
                </a:solidFill>
              </a:rPr>
              <a:t>0</a:t>
            </a:r>
            <a:endParaRPr lang="en-GB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80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التكاليف المتوسطة (</a:t>
            </a:r>
            <a:r>
              <a:rPr lang="en-GB" b="1" dirty="0" smtClean="0"/>
              <a:t>AC</a:t>
            </a:r>
            <a:r>
              <a:rPr lang="ar-SA" b="1" dirty="0" smtClean="0"/>
              <a:t>) والتكاليف الحدية (</a:t>
            </a:r>
            <a:r>
              <a:rPr lang="en-GB" b="1" dirty="0" smtClean="0"/>
              <a:t>MC</a:t>
            </a:r>
            <a:r>
              <a:rPr lang="ar-SA" b="1" dirty="0" smtClean="0"/>
              <a:t>)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 smtClean="0"/>
              <a:t>لا تهتم المنشأة بالتكاليف والإنتاج فقط، بل بتكلفة الوحدة الواحدة من الإنتاج أيضاً حيث يُؤخذ سعر السلعة على الوحدة الواحدة </a:t>
            </a:r>
            <a:r>
              <a:rPr lang="ar-SA" sz="2800" b="1" dirty="0" smtClean="0">
                <a:solidFill>
                  <a:schemeClr val="tx2"/>
                </a:solidFill>
              </a:rPr>
              <a:t>فنقول</a:t>
            </a:r>
            <a:r>
              <a:rPr lang="ar-SA" sz="2800" dirty="0" smtClean="0"/>
              <a:t> سعر جهاز الكمبيوتر، سعر كيلو اللحم...الخ.</a:t>
            </a:r>
          </a:p>
          <a:p>
            <a:pPr algn="r" rtl="1"/>
            <a:r>
              <a:rPr lang="ar-SA" sz="2800" b="1" dirty="0" smtClean="0">
                <a:solidFill>
                  <a:schemeClr val="tx2"/>
                </a:solidFill>
              </a:rPr>
              <a:t>تكلفة الوحدة الواحدة هي التكاليف المتوسطة، فهناك تكاليف متوسطة لكل نوع من التكاليف السابقة وهي:</a:t>
            </a:r>
          </a:p>
          <a:p>
            <a:pPr marL="1154430" lvl="2" indent="-514350" algn="r" rtl="1">
              <a:buFont typeface="+mj-lt"/>
              <a:buAutoNum type="arabicPeriod"/>
            </a:pPr>
            <a:r>
              <a:rPr lang="ar-SA" sz="2800" dirty="0" smtClean="0"/>
              <a:t>تكاليف متوسطة متغيرة</a:t>
            </a:r>
            <a:r>
              <a:rPr lang="ar-SA" sz="2800" dirty="0"/>
              <a:t>.</a:t>
            </a:r>
          </a:p>
          <a:p>
            <a:pPr marL="1154430" lvl="2" indent="-514350" algn="r" rtl="1">
              <a:buFont typeface="+mj-lt"/>
              <a:buAutoNum type="arabicPeriod"/>
            </a:pPr>
            <a:r>
              <a:rPr lang="ar-SA" sz="2800" dirty="0"/>
              <a:t>تكاليف متوسطة ثابتة</a:t>
            </a:r>
            <a:r>
              <a:rPr lang="ar-SA" sz="2800" dirty="0" smtClean="0"/>
              <a:t>.</a:t>
            </a:r>
          </a:p>
          <a:p>
            <a:pPr marL="1154430" lvl="2" indent="-514350" algn="r" rtl="1">
              <a:buFont typeface="+mj-lt"/>
              <a:buAutoNum type="arabicPeriod"/>
            </a:pPr>
            <a:r>
              <a:rPr lang="ar-SA" sz="2800" dirty="0"/>
              <a:t>تكاليف متوسطة كلية</a:t>
            </a:r>
            <a:r>
              <a:rPr lang="ar-SA" sz="2800" dirty="0" smtClean="0"/>
              <a:t>.</a:t>
            </a:r>
            <a:endParaRPr lang="en-GB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584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815" t="-1528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99792" y="4509120"/>
            <a:ext cx="3816424" cy="115212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741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250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18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427984" y="2780928"/>
            <a:ext cx="108012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47664" y="3717032"/>
            <a:ext cx="6120680" cy="100811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971600" y="5085184"/>
            <a:ext cx="7200800" cy="10801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4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(</a:t>
            </a:r>
            <a:r>
              <a:rPr lang="en-GB" b="1" dirty="0" smtClean="0">
                <a:solidFill>
                  <a:schemeClr val="tx2"/>
                </a:solidFill>
              </a:rPr>
              <a:t>AVC</a:t>
            </a:r>
            <a:r>
              <a:rPr lang="ar-SA" b="1" dirty="0" smtClean="0">
                <a:solidFill>
                  <a:schemeClr val="tx2"/>
                </a:solidFill>
              </a:rPr>
              <a:t>) من دالة (</a:t>
            </a:r>
            <a:r>
              <a:rPr lang="en-GB" b="1" dirty="0" smtClean="0">
                <a:solidFill>
                  <a:schemeClr val="tx2"/>
                </a:solidFill>
              </a:rPr>
              <a:t>VC</a:t>
            </a:r>
            <a:r>
              <a:rPr lang="ar-SA" b="1" dirty="0" smtClean="0">
                <a:solidFill>
                  <a:schemeClr val="tx2"/>
                </a:solidFill>
              </a:rPr>
              <a:t>)، وشكلها كالآتي: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19</a:t>
            </a:fld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577436" y="2995648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77436" y="5875968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857356" y="2511917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AVC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105828" y="5896293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851856" y="3562420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1412" y="588700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2" name="Arc 71"/>
          <p:cNvSpPr/>
          <p:nvPr/>
        </p:nvSpPr>
        <p:spPr>
          <a:xfrm rot="8965494">
            <a:off x="2763675" y="1098926"/>
            <a:ext cx="3523822" cy="3960440"/>
          </a:xfrm>
          <a:prstGeom prst="arc">
            <a:avLst>
              <a:gd name="adj1" fmla="val 14358652"/>
              <a:gd name="adj2" fmla="val 21513923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6310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مقدمة: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المنشأة في النظام الرأسمالي حتى تحقق أقصى الأرباح لا تهتم فقط بعناصر الإنتاج بل تهتم بتكلفة هذا الإنتاج أيضاً </a:t>
            </a:r>
            <a:r>
              <a:rPr lang="ar-SA" b="1" dirty="0" smtClean="0">
                <a:solidFill>
                  <a:schemeClr val="tx2"/>
                </a:solidFill>
              </a:rPr>
              <a:t>أي أنها </a:t>
            </a:r>
            <a:r>
              <a:rPr lang="ar-SA" dirty="0" smtClean="0"/>
              <a:t>تهتم بترجمة علاقات الإنتاج إلى علاقات تكاليف.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نستطيع من خلال علاقات التكاليف معرفة: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الحجم الأمثل للإنتاج.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الأرباح والخسائر.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عرض المنشأة في الأجل القصير ومحدداته.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0480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35480"/>
            <a:ext cx="8579296" cy="4085808"/>
          </a:xfrm>
        </p:spPr>
        <p:txBody>
          <a:bodyPr/>
          <a:lstStyle/>
          <a:p>
            <a:pPr algn="r" rtl="1"/>
            <a:r>
              <a:rPr lang="ar-SA" b="1" dirty="0">
                <a:solidFill>
                  <a:schemeClr val="tx2"/>
                </a:solidFill>
              </a:rPr>
              <a:t>خصائص التكاليف المتوسطة المتغيرة: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التكاليف المتوسطة المتغيرة </a:t>
            </a:r>
            <a:r>
              <a:rPr lang="ar-SA" dirty="0" smtClean="0"/>
              <a:t>تشتق من منحنى </a:t>
            </a:r>
            <a:r>
              <a:rPr lang="ar-SA" dirty="0"/>
              <a:t>التكاليف المتغيرة</a:t>
            </a:r>
            <a:r>
              <a:rPr lang="ar-SA" dirty="0" smtClean="0"/>
              <a:t>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يأخذ المنحنى شكل حرف </a:t>
            </a:r>
            <a:r>
              <a:rPr lang="en-GB" dirty="0" smtClean="0"/>
              <a:t>U</a:t>
            </a:r>
            <a:r>
              <a:rPr lang="ar-SA" dirty="0" smtClean="0"/>
              <a:t> أي أن ميله يتناقص كلما </a:t>
            </a:r>
            <a:r>
              <a:rPr lang="ar-SA" dirty="0"/>
              <a:t>ازداد حجم الإنتاج إلى أن يصل إلى أدنى </a:t>
            </a:r>
            <a:r>
              <a:rPr lang="ar-SA" dirty="0" smtClean="0"/>
              <a:t>قيمة </a:t>
            </a:r>
            <a:r>
              <a:rPr lang="ar-SA" dirty="0"/>
              <a:t>له </a:t>
            </a:r>
            <a:r>
              <a:rPr lang="ar-SA" dirty="0" smtClean="0"/>
              <a:t>ثم </a:t>
            </a:r>
            <a:r>
              <a:rPr lang="ar-SA" dirty="0"/>
              <a:t>يتجه الميل </a:t>
            </a:r>
            <a:r>
              <a:rPr lang="ar-SA" dirty="0" smtClean="0"/>
              <a:t>للتزايد.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527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35896" y="2857496"/>
            <a:ext cx="1728192" cy="86409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r" rtl="1">
              <a:buFont typeface="+mj-lt"/>
              <a:buAutoNum type="romanUcPeriod" startAt="2"/>
            </a:pPr>
            <a:r>
              <a:rPr lang="ar-SA" b="1" dirty="0" smtClean="0">
                <a:solidFill>
                  <a:schemeClr val="tx2"/>
                </a:solidFill>
              </a:rPr>
              <a:t>التكاليف المتوسطة الثابتة (</a:t>
            </a:r>
            <a:r>
              <a:rPr lang="en-US" b="1" dirty="0" smtClean="0">
                <a:solidFill>
                  <a:schemeClr val="tx2"/>
                </a:solidFill>
              </a:rPr>
              <a:t>AFC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</a:p>
          <a:p>
            <a:pPr marL="571500" indent="-571500" algn="r" rtl="1">
              <a:buNone/>
            </a:pPr>
            <a:r>
              <a:rPr lang="ar-SA" dirty="0" smtClean="0"/>
              <a:t>          مقدار ما تتحمله وحدة الإنتاج الواحدة من تكاليف ثابتة:</a:t>
            </a:r>
          </a:p>
          <a:p>
            <a:pPr marL="571500" indent="-571500" algn="r" rtl="1">
              <a:buNone/>
            </a:pPr>
            <a:endParaRPr lang="ar-SA" dirty="0" smtClean="0"/>
          </a:p>
          <a:p>
            <a:pPr marL="571500" indent="-571500" algn="r" rtl="1"/>
            <a:endParaRPr lang="ar-SA" dirty="0" smtClean="0"/>
          </a:p>
          <a:p>
            <a:pPr marL="571500" indent="-571500"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المتوسطة الثابتة:</a:t>
            </a:r>
          </a:p>
          <a:p>
            <a:pPr marL="571500" indent="-571500" algn="r" rtl="1">
              <a:buFont typeface="+mj-lt"/>
              <a:buAutoNum type="arabicPeriod"/>
            </a:pPr>
            <a:r>
              <a:rPr lang="ar-SA" dirty="0" smtClean="0"/>
              <a:t>التكاليف المتوسطة الثابتة تشتق من منحنى التكاليف الثابتة.</a:t>
            </a:r>
          </a:p>
          <a:p>
            <a:pPr marL="571500" indent="-571500" algn="r" rtl="1">
              <a:buFont typeface="+mj-lt"/>
              <a:buAutoNum type="arabicPeriod"/>
            </a:pPr>
            <a:r>
              <a:rPr lang="ar-SA" dirty="0" smtClean="0"/>
              <a:t>المنحنى يأخذ شكل الدالة المتناقصة التي تقترب للمحور الأفقي مع زيادة حجم الإنتاج.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928933"/>
            <a:ext cx="1333086" cy="7858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6933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(</a:t>
            </a:r>
            <a:r>
              <a:rPr lang="en-GB" b="1" dirty="0" smtClean="0">
                <a:solidFill>
                  <a:schemeClr val="tx2"/>
                </a:solidFill>
              </a:rPr>
              <a:t>AFC</a:t>
            </a:r>
            <a:r>
              <a:rPr lang="ar-SA" b="1" dirty="0" smtClean="0">
                <a:solidFill>
                  <a:schemeClr val="tx2"/>
                </a:solidFill>
              </a:rPr>
              <a:t>) من دالة (</a:t>
            </a:r>
            <a:r>
              <a:rPr lang="en-GB" b="1" dirty="0" smtClean="0">
                <a:solidFill>
                  <a:schemeClr val="tx2"/>
                </a:solidFill>
              </a:rPr>
              <a:t>FC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22</a:t>
            </a:fld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363122" y="3048635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363122" y="5928955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643042" y="256490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AFC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5243442" y="5949280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387458" y="5199583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AFC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47098" y="59399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29" name="Arc 28"/>
          <p:cNvSpPr/>
          <p:nvPr/>
        </p:nvSpPr>
        <p:spPr>
          <a:xfrm rot="12006540">
            <a:off x="2623888" y="2663983"/>
            <a:ext cx="4409304" cy="2717618"/>
          </a:xfrm>
          <a:prstGeom prst="arc">
            <a:avLst>
              <a:gd name="adj1" fmla="val 13766033"/>
              <a:gd name="adj2" fmla="val 209534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13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528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131840" y="5517232"/>
            <a:ext cx="2880320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7007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(</a:t>
            </a:r>
            <a:r>
              <a:rPr lang="en-GB" b="1" dirty="0"/>
              <a:t>AC</a:t>
            </a:r>
            <a:r>
              <a:rPr lang="ar-SA" b="1" dirty="0"/>
              <a:t>) </a:t>
            </a:r>
            <a:r>
              <a:rPr lang="ar-SA" b="1" dirty="0" smtClean="0"/>
              <a:t>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(</a:t>
            </a:r>
            <a:r>
              <a:rPr lang="en-GB" b="1" dirty="0" smtClean="0">
                <a:solidFill>
                  <a:schemeClr val="tx2"/>
                </a:solidFill>
              </a:rPr>
              <a:t>ATC</a:t>
            </a:r>
            <a:r>
              <a:rPr lang="ar-SA" b="1" dirty="0" smtClean="0">
                <a:solidFill>
                  <a:schemeClr val="tx2"/>
                </a:solidFill>
              </a:rPr>
              <a:t>) من دالة (</a:t>
            </a:r>
            <a:r>
              <a:rPr lang="en-GB" b="1" dirty="0" smtClean="0">
                <a:solidFill>
                  <a:schemeClr val="tx2"/>
                </a:solidFill>
              </a:rPr>
              <a:t>TC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  <a:endParaRPr lang="en-GB" b="1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24</a:t>
            </a:fld>
            <a:endParaRPr lang="en-GB"/>
          </a:p>
        </p:txBody>
      </p:sp>
      <p:cxnSp>
        <p:nvCxnSpPr>
          <p:cNvPr id="52" name="Straight Arrow Connector 51"/>
          <p:cNvCxnSpPr/>
          <p:nvPr/>
        </p:nvCxnSpPr>
        <p:spPr>
          <a:xfrm flipV="1">
            <a:off x="2539246" y="2924210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539246" y="5804530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819166" y="241428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ATC</a:t>
            </a:r>
            <a:endParaRPr lang="en-GB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48664" y="5824855"/>
            <a:ext cx="595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62" name="TextBox 61"/>
          <p:cNvSpPr txBox="1"/>
          <p:nvPr/>
        </p:nvSpPr>
        <p:spPr>
          <a:xfrm>
            <a:off x="2323222" y="581556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5851614" y="3467401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51" name="Arc 50"/>
          <p:cNvSpPr/>
          <p:nvPr/>
        </p:nvSpPr>
        <p:spPr>
          <a:xfrm rot="8965494">
            <a:off x="2763675" y="1098926"/>
            <a:ext cx="3523822" cy="3960440"/>
          </a:xfrm>
          <a:prstGeom prst="arc">
            <a:avLst>
              <a:gd name="adj1" fmla="val 14358652"/>
              <a:gd name="adj2" fmla="val 21513923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442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المتوسطة الكلية: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التكاليف المتوسطة الكلية تشتق من منحنى التكاليف الكلية.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منحنى التكاليف المتوسطة الكلية يأخذ شكل </a:t>
            </a:r>
            <a:r>
              <a:rPr lang="en-GB" dirty="0" smtClean="0"/>
              <a:t>U</a:t>
            </a:r>
            <a:r>
              <a:rPr lang="ar-SA" dirty="0" smtClean="0"/>
              <a:t> (شكل منحنى التكاليف المتوسطة المتغيرة لأن التكاليف الكلية تأخذ شكل التكاليف المتغيرة) حيث تتناقص التكاليف في البداية إلى أن تصل لأدنى مستوى لها ثم تتزايد مع تزايد حجم الإنتاج.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1583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1520" y="1935480"/>
            <a:ext cx="8568952" cy="4589864"/>
          </a:xfrm>
          <a:blipFill rotWithShape="1">
            <a:blip r:embed="rId2" cstate="print"/>
            <a:stretch>
              <a:fillRect l="-2134" t="-2261" r="-1351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85720" y="5143512"/>
            <a:ext cx="8572560" cy="1143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278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عند مستويات الإنتاج المنخفضة: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(</a:t>
            </a:r>
            <a:r>
              <a:rPr lang="en-GB" dirty="0" smtClean="0"/>
              <a:t>AVC</a:t>
            </a:r>
            <a:r>
              <a:rPr lang="ar-SA" dirty="0" smtClean="0"/>
              <a:t>) تتناقص.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(</a:t>
            </a:r>
            <a:r>
              <a:rPr lang="en-GB" dirty="0" smtClean="0"/>
              <a:t>AFC</a:t>
            </a:r>
            <a:r>
              <a:rPr lang="ar-SA" dirty="0" smtClean="0"/>
              <a:t>) تتناقص دوماً وهي مرتفعة نسبياً.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(</a:t>
            </a:r>
            <a:r>
              <a:rPr lang="en-GB" dirty="0" smtClean="0"/>
              <a:t>ATC</a:t>
            </a:r>
            <a:r>
              <a:rPr lang="ar-SA" dirty="0" smtClean="0"/>
              <a:t>) تتناقص</a:t>
            </a:r>
            <a:r>
              <a:rPr lang="en-GB" dirty="0"/>
              <a:t>.</a:t>
            </a:r>
            <a:endParaRPr lang="en-GB" dirty="0" smtClean="0"/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عند مستويات الإنتاج </a:t>
            </a:r>
            <a:r>
              <a:rPr lang="ar-SA" b="1" dirty="0" smtClean="0">
                <a:solidFill>
                  <a:schemeClr val="tx2"/>
                </a:solidFill>
              </a:rPr>
              <a:t>المرتفعة:</a:t>
            </a:r>
            <a:endParaRPr lang="ar-SA" b="1" dirty="0">
              <a:solidFill>
                <a:schemeClr val="tx2"/>
              </a:solidFill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(</a:t>
            </a:r>
            <a:r>
              <a:rPr lang="en-GB" dirty="0"/>
              <a:t>AVC</a:t>
            </a:r>
            <a:r>
              <a:rPr lang="ar-SA" dirty="0"/>
              <a:t>) </a:t>
            </a:r>
            <a:r>
              <a:rPr lang="ar-SA" dirty="0" smtClean="0"/>
              <a:t>تتزايد.</a:t>
            </a: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(</a:t>
            </a:r>
            <a:r>
              <a:rPr lang="en-GB" dirty="0"/>
              <a:t>AFC</a:t>
            </a:r>
            <a:r>
              <a:rPr lang="ar-SA" dirty="0"/>
              <a:t>) تتناقص دوماً وهي </a:t>
            </a:r>
            <a:r>
              <a:rPr lang="ar-SA" dirty="0" smtClean="0"/>
              <a:t>منخفضة </a:t>
            </a:r>
            <a:r>
              <a:rPr lang="ar-SA" dirty="0"/>
              <a:t>نسبياً.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(</a:t>
            </a:r>
            <a:r>
              <a:rPr lang="en-GB" dirty="0"/>
              <a:t>ATC</a:t>
            </a:r>
            <a:r>
              <a:rPr lang="ar-SA" dirty="0"/>
              <a:t>) </a:t>
            </a:r>
            <a:r>
              <a:rPr lang="ar-SA" dirty="0" smtClean="0"/>
              <a:t>إما ترتفع أو تنخفض.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27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1520" y="2875002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51520" y="5755322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252536" y="1844824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AFC, AVC, ATC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5775647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501008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131840" y="3814795"/>
            <a:ext cx="0" cy="1960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331640" y="2875002"/>
            <a:ext cx="0" cy="287015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96" y="576635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3563888" y="2348880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 rot="21275806">
            <a:off x="1024594" y="3191702"/>
            <a:ext cx="2556458" cy="124618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reeform 19"/>
          <p:cNvSpPr/>
          <p:nvPr/>
        </p:nvSpPr>
        <p:spPr>
          <a:xfrm rot="20594393">
            <a:off x="1427062" y="2500686"/>
            <a:ext cx="2275028" cy="149636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3309916" y="5199583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AFC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27" name="Arc 26"/>
          <p:cNvSpPr/>
          <p:nvPr/>
        </p:nvSpPr>
        <p:spPr>
          <a:xfrm rot="12006540">
            <a:off x="584294" y="2663983"/>
            <a:ext cx="4409304" cy="2717618"/>
          </a:xfrm>
          <a:prstGeom prst="arc">
            <a:avLst>
              <a:gd name="adj1" fmla="val 13766033"/>
              <a:gd name="adj2" fmla="val 209534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>
            <a:off x="2627784" y="3962673"/>
            <a:ext cx="0" cy="181297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411760" y="3814795"/>
            <a:ext cx="0" cy="19082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195736" y="573325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2699792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q3</a:t>
            </a:r>
            <a:endParaRPr lang="en-GB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915816" y="3962673"/>
            <a:ext cx="0" cy="178721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0068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إذا كان: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معدل تناقص (</a:t>
            </a:r>
            <a:r>
              <a:rPr lang="en-GB" dirty="0" smtClean="0"/>
              <a:t>AFC</a:t>
            </a:r>
            <a:r>
              <a:rPr lang="ar-SA" dirty="0" smtClean="0"/>
              <a:t>) &gt; معدل تزايد (</a:t>
            </a:r>
            <a:r>
              <a:rPr lang="en-GB" dirty="0" smtClean="0"/>
              <a:t>AVC</a:t>
            </a:r>
            <a:r>
              <a:rPr lang="ar-SA" dirty="0" smtClean="0"/>
              <a:t>)         (</a:t>
            </a:r>
            <a:r>
              <a:rPr lang="en-GB" dirty="0" smtClean="0"/>
              <a:t>ATC</a:t>
            </a:r>
            <a:r>
              <a:rPr lang="ar-SA" dirty="0" smtClean="0"/>
              <a:t>) تتناقص.</a:t>
            </a:r>
            <a:endParaRPr lang="en-GB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معدل تناقص (</a:t>
            </a:r>
            <a:r>
              <a:rPr lang="en-GB" dirty="0"/>
              <a:t>AFC</a:t>
            </a:r>
            <a:r>
              <a:rPr lang="ar-SA" dirty="0"/>
              <a:t>) </a:t>
            </a:r>
            <a:r>
              <a:rPr lang="ar-SA" dirty="0" smtClean="0"/>
              <a:t>&lt; </a:t>
            </a:r>
            <a:r>
              <a:rPr lang="ar-SA" dirty="0"/>
              <a:t>معدل تزايد (</a:t>
            </a:r>
            <a:r>
              <a:rPr lang="en-GB" dirty="0"/>
              <a:t>AVC</a:t>
            </a:r>
            <a:r>
              <a:rPr lang="ar-SA" dirty="0"/>
              <a:t>)         (</a:t>
            </a:r>
            <a:r>
              <a:rPr lang="en-GB" dirty="0"/>
              <a:t>ATC</a:t>
            </a:r>
            <a:r>
              <a:rPr lang="ar-SA" dirty="0"/>
              <a:t>) </a:t>
            </a:r>
            <a:r>
              <a:rPr lang="ar-SA" dirty="0" smtClean="0"/>
              <a:t>تتزايد.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معدل تناقص (</a:t>
            </a:r>
            <a:r>
              <a:rPr lang="en-GB" dirty="0"/>
              <a:t>AFC</a:t>
            </a:r>
            <a:r>
              <a:rPr lang="ar-SA" dirty="0"/>
              <a:t>) </a:t>
            </a:r>
            <a:r>
              <a:rPr lang="ar-SA" dirty="0" smtClean="0"/>
              <a:t>= </a:t>
            </a:r>
            <a:r>
              <a:rPr lang="ar-SA" dirty="0"/>
              <a:t>معدل تزايد (</a:t>
            </a:r>
            <a:r>
              <a:rPr lang="en-GB" dirty="0"/>
              <a:t>AVC</a:t>
            </a:r>
            <a:r>
              <a:rPr lang="ar-SA" dirty="0"/>
              <a:t>)         (</a:t>
            </a:r>
            <a:r>
              <a:rPr lang="en-GB" dirty="0"/>
              <a:t>ATC</a:t>
            </a:r>
            <a:r>
              <a:rPr lang="ar-SA" dirty="0"/>
              <a:t>) </a:t>
            </a:r>
            <a:r>
              <a:rPr lang="ar-SA" dirty="0" smtClean="0"/>
              <a:t>أدنى قيمة له.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أي أن (</a:t>
            </a:r>
            <a:r>
              <a:rPr lang="en-GB" b="1" dirty="0" smtClean="0">
                <a:solidFill>
                  <a:schemeClr val="tx2"/>
                </a:solidFill>
              </a:rPr>
              <a:t>ATC</a:t>
            </a:r>
            <a:r>
              <a:rPr lang="ar-SA" b="1" dirty="0" smtClean="0">
                <a:solidFill>
                  <a:schemeClr val="tx2"/>
                </a:solidFill>
              </a:rPr>
              <a:t>) تواجه قوتان بعد تزايد (</a:t>
            </a:r>
            <a:r>
              <a:rPr lang="en-GB" b="1" dirty="0" smtClean="0">
                <a:solidFill>
                  <a:schemeClr val="tx2"/>
                </a:solidFill>
              </a:rPr>
              <a:t>AVC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قوة تجذبها إلى التزايد (</a:t>
            </a:r>
            <a:r>
              <a:rPr lang="en-GB" dirty="0" smtClean="0"/>
              <a:t>AVC</a:t>
            </a:r>
            <a:r>
              <a:rPr lang="ar-SA" dirty="0" smtClean="0"/>
              <a:t>).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قوة تجذبها إلى التناقص (</a:t>
            </a:r>
            <a:r>
              <a:rPr lang="en-GB" dirty="0" smtClean="0"/>
              <a:t>AFC</a:t>
            </a:r>
            <a:r>
              <a:rPr lang="ar-SA" dirty="0" smtClean="0"/>
              <a:t>).</a:t>
            </a:r>
          </a:p>
          <a:p>
            <a:pPr algn="r" rtl="1"/>
            <a:r>
              <a:rPr lang="ar-SA" dirty="0" smtClean="0"/>
              <a:t>المسافة الرأسية بين (</a:t>
            </a:r>
            <a:r>
              <a:rPr lang="en-GB" dirty="0" smtClean="0"/>
              <a:t>ATC</a:t>
            </a:r>
            <a:r>
              <a:rPr lang="ar-SA" dirty="0" smtClean="0"/>
              <a:t>) و(</a:t>
            </a:r>
            <a:r>
              <a:rPr lang="en-GB" dirty="0" smtClean="0"/>
              <a:t>AVC</a:t>
            </a:r>
            <a:r>
              <a:rPr lang="ar-SA" dirty="0" smtClean="0"/>
              <a:t>) هي (</a:t>
            </a:r>
            <a:r>
              <a:rPr lang="en-GB" dirty="0" smtClean="0"/>
              <a:t>AFC</a:t>
            </a:r>
            <a:r>
              <a:rPr lang="ar-SA" dirty="0" smtClean="0"/>
              <a:t>) وهي متناقصة دوماً.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99792" y="2708920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699792" y="3212976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699792" y="3645024"/>
            <a:ext cx="57606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6200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مثال: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إذا عند (</a:t>
            </a:r>
            <a:r>
              <a:rPr lang="en-GB" b="1" dirty="0" smtClean="0">
                <a:solidFill>
                  <a:schemeClr val="tx2"/>
                </a:solidFill>
              </a:rPr>
              <a:t>q2 = 12</a:t>
            </a:r>
            <a:r>
              <a:rPr lang="ar-SA" b="1" dirty="0" smtClean="0">
                <a:solidFill>
                  <a:schemeClr val="tx2"/>
                </a:solidFill>
              </a:rPr>
              <a:t>) كانت:</a:t>
            </a:r>
          </a:p>
          <a:p>
            <a:pPr marL="0" indent="0" algn="r" rtl="1">
              <a:buNone/>
            </a:pPr>
            <a:r>
              <a:rPr lang="en-US" dirty="0" smtClean="0"/>
              <a:t>AFC = 8 , AVC = 20</a:t>
            </a:r>
          </a:p>
          <a:p>
            <a:pPr marL="0" indent="0"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فإن:</a:t>
            </a:r>
            <a:endParaRPr lang="en-US" b="1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r>
              <a:rPr lang="en-US" dirty="0" smtClean="0"/>
              <a:t>ATC = AFC + AVC = 8 + 20 = 28</a:t>
            </a:r>
            <a:endParaRPr lang="ar-SA" dirty="0" smtClean="0"/>
          </a:p>
          <a:p>
            <a:pPr marL="0" indent="0" algn="r" rtl="1">
              <a:buNone/>
            </a:pPr>
            <a:r>
              <a:rPr lang="en-US" dirty="0" smtClean="0"/>
              <a:t>TC = ATC × Q = 28 × 12 = 336</a:t>
            </a:r>
          </a:p>
          <a:p>
            <a:pPr marL="0" indent="0" algn="r" rtl="1">
              <a:buNone/>
            </a:pPr>
            <a:r>
              <a:rPr lang="en-US" dirty="0" smtClean="0"/>
              <a:t>VC = AVC × Q = 20 × 12 = 240</a:t>
            </a:r>
          </a:p>
          <a:p>
            <a:pPr marL="0" indent="0" algn="r" rtl="1">
              <a:buNone/>
            </a:pPr>
            <a:r>
              <a:rPr lang="en-US" dirty="0" smtClean="0"/>
              <a:t>FC = AFC × Q = 8 × 12 = 96</a:t>
            </a:r>
          </a:p>
          <a:p>
            <a:pPr marL="0" indent="0" algn="r" rtl="1">
              <a:buNone/>
            </a:pPr>
            <a:r>
              <a:rPr lang="en-US" dirty="0" smtClean="0"/>
              <a:t>FC = TC – VC = 336 – 240 = 96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29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23528" y="3080573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3528" y="5960893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180528" y="2050395"/>
            <a:ext cx="1224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AFC, AVC, ATC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598121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419872" y="3706579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504" y="597192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2554451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 rot="21275806">
            <a:off x="1096602" y="3397273"/>
            <a:ext cx="2556458" cy="124618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/>
          <p:cNvSpPr/>
          <p:nvPr/>
        </p:nvSpPr>
        <p:spPr>
          <a:xfrm rot="20594393">
            <a:off x="1499070" y="2706257"/>
            <a:ext cx="2275028" cy="149636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381924" y="5405154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AFC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6" name="Arc 15"/>
          <p:cNvSpPr/>
          <p:nvPr/>
        </p:nvSpPr>
        <p:spPr>
          <a:xfrm rot="12006540">
            <a:off x="656302" y="2869554"/>
            <a:ext cx="4409304" cy="2717618"/>
          </a:xfrm>
          <a:prstGeom prst="arc">
            <a:avLst>
              <a:gd name="adj1" fmla="val 13766033"/>
              <a:gd name="adj2" fmla="val 2095346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2483768" y="4020366"/>
            <a:ext cx="0" cy="19082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323528" y="5517232"/>
            <a:ext cx="2160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496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051720" y="5949280"/>
            <a:ext cx="111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 = 12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23528" y="4581128"/>
            <a:ext cx="2160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-36512" y="43651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</a:t>
            </a:r>
            <a:endParaRPr lang="en-GB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23528" y="4005064"/>
            <a:ext cx="216024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-36512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r>
              <a:rPr lang="en-GB" dirty="0"/>
              <a:t>8</a:t>
            </a:r>
          </a:p>
        </p:txBody>
      </p:sp>
    </p:spTree>
    <p:extLst>
      <p:ext uri="{BB962C8B-B14F-4D97-AF65-F5344CB8AC3E}">
        <p14:creationId xmlns="" xmlns:p14="http://schemas.microsoft.com/office/powerpoint/2010/main" val="315977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ماذا نقصد بالتكاليف: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يعرف الاقتصاديون التكاليف تعريفاً مختلفاً عن تعريف المحاسبين للتكاليف.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التكاليف المحاسبية: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dirty="0" smtClean="0">
                <a:solidFill>
                  <a:schemeClr val="tx2"/>
                </a:solidFill>
              </a:rPr>
              <a:t>          </a:t>
            </a:r>
            <a:r>
              <a:rPr lang="ar-SA" dirty="0" smtClean="0"/>
              <a:t>هي التكاليف الجارية التي تتحملها المنشأة بشكل مباشر. هذا التعريف يساعد على استنتاج قيمة الأرباح والخسائر من معلومات الإيرادات والتكاليف.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التكاليف الاقتصادية:</a:t>
            </a:r>
            <a:r>
              <a:rPr lang="ar-SA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هي تكلفة الفرصة البديلة (عوائد عناصر الإنتاج في الاستخدامات البديلة) بالإضافة للتكاليف المحاسبية. هذا التعريف يساعد المنشأة على اتخاذ قرارات الإنتاج (نوع و كمية الإنتاج، الاستمرار أو التوقف عن الإنتاج).</a:t>
            </a:r>
          </a:p>
          <a:p>
            <a:pPr algn="r" rtl="1"/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522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935480"/>
            <a:ext cx="8229600" cy="4589864"/>
          </a:xfrm>
          <a:blipFill rotWithShape="1">
            <a:blip r:embed="rId2" cstate="print"/>
            <a:stretch>
              <a:fillRect t="-1463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75856" y="4941168"/>
            <a:ext cx="2808312" cy="9361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123728" y="5877272"/>
            <a:ext cx="4896544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938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الحدية: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التكاليف </a:t>
            </a:r>
            <a:r>
              <a:rPr lang="ar-SA" dirty="0" smtClean="0"/>
              <a:t>الحدية تشتق إما من منحنى </a:t>
            </a:r>
            <a:r>
              <a:rPr lang="ar-SA" dirty="0"/>
              <a:t>التكاليف </a:t>
            </a:r>
            <a:r>
              <a:rPr lang="ar-SA" dirty="0" smtClean="0"/>
              <a:t>الكلية أو منحنى التكاليف المتغيرة.</a:t>
            </a: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منحنى التكاليف </a:t>
            </a:r>
            <a:r>
              <a:rPr lang="ar-SA" dirty="0" smtClean="0"/>
              <a:t>الحدية يأخذ شكل مقارب لمنحنى </a:t>
            </a:r>
            <a:r>
              <a:rPr lang="ar-SA" dirty="0"/>
              <a:t>التكاليف المتوسطة المتغيرة </a:t>
            </a:r>
            <a:r>
              <a:rPr lang="ar-SA" dirty="0" smtClean="0"/>
              <a:t>و المتوسطة الكلية حيث </a:t>
            </a:r>
            <a:r>
              <a:rPr lang="ar-SA" dirty="0"/>
              <a:t>تتناقص التكاليف </a:t>
            </a:r>
            <a:r>
              <a:rPr lang="ar-SA" dirty="0" smtClean="0"/>
              <a:t>الحدية في </a:t>
            </a:r>
            <a:r>
              <a:rPr lang="ar-SA" dirty="0"/>
              <a:t>البداية إلى أن تصل لأدنى مستوى لها ثم تتزايد مع تزايد حجم </a:t>
            </a:r>
            <a:r>
              <a:rPr lang="ar-SA" dirty="0" smtClean="0"/>
              <a:t>الإنتاج وذلك بسبب انعكاس قانون تناقص الغلة على التكاليف.</a:t>
            </a:r>
            <a:endParaRPr lang="en-GB" dirty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419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(</a:t>
            </a:r>
            <a:r>
              <a:rPr lang="en-GB" b="1" dirty="0"/>
              <a:t>AC</a:t>
            </a:r>
            <a:r>
              <a:rPr lang="ar-SA" b="1" dirty="0"/>
              <a:t>) و (</a:t>
            </a:r>
            <a:r>
              <a:rPr lang="en-GB" b="1" dirty="0"/>
              <a:t>MC</a:t>
            </a:r>
            <a:r>
              <a:rPr lang="ar-SA" b="1" dirty="0"/>
              <a:t>) في الأجل القصير: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يتم اشتقاق منحنى (</a:t>
            </a:r>
            <a:r>
              <a:rPr lang="en-GB" b="1" dirty="0" smtClean="0">
                <a:solidFill>
                  <a:schemeClr val="tx2"/>
                </a:solidFill>
              </a:rPr>
              <a:t>MC</a:t>
            </a:r>
            <a:r>
              <a:rPr lang="ar-SA" b="1" dirty="0" smtClean="0">
                <a:solidFill>
                  <a:schemeClr val="tx2"/>
                </a:solidFill>
              </a:rPr>
              <a:t>) من منحنى (</a:t>
            </a:r>
            <a:r>
              <a:rPr lang="en-GB" b="1" dirty="0" smtClean="0">
                <a:solidFill>
                  <a:schemeClr val="tx2"/>
                </a:solidFill>
              </a:rPr>
              <a:t>TC</a:t>
            </a:r>
            <a:r>
              <a:rPr lang="ar-SA" b="1" dirty="0" smtClean="0">
                <a:solidFill>
                  <a:schemeClr val="tx2"/>
                </a:solidFill>
              </a:rPr>
              <a:t>) أو ميل منحنى (</a:t>
            </a:r>
            <a:r>
              <a:rPr lang="en-GB" b="1" dirty="0" smtClean="0">
                <a:solidFill>
                  <a:schemeClr val="tx2"/>
                </a:solidFill>
              </a:rPr>
              <a:t>VC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  <a:endParaRPr lang="en-GB" dirty="0" smtClean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32</a:t>
            </a:fld>
            <a:endParaRPr lang="en-GB"/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2678132" y="2941646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678132" y="5821966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030060" y="250030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MC</a:t>
            </a:r>
            <a:endParaRPr lang="en-GB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5558452" y="5842291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Q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2462108" y="583299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57" name="Freeform 56"/>
          <p:cNvSpPr/>
          <p:nvPr/>
        </p:nvSpPr>
        <p:spPr>
          <a:xfrm>
            <a:off x="3182188" y="3694167"/>
            <a:ext cx="2770909" cy="1542443"/>
          </a:xfrm>
          <a:custGeom>
            <a:avLst/>
            <a:gdLst>
              <a:gd name="connsiteX0" fmla="*/ 0 w 2770909"/>
              <a:gd name="connsiteY0" fmla="*/ 886691 h 1542443"/>
              <a:gd name="connsiteX1" fmla="*/ 540327 w 2770909"/>
              <a:gd name="connsiteY1" fmla="*/ 1510146 h 1542443"/>
              <a:gd name="connsiteX2" fmla="*/ 2770909 w 2770909"/>
              <a:gd name="connsiteY2" fmla="*/ 0 h 1542443"/>
              <a:gd name="connsiteX3" fmla="*/ 2770909 w 2770909"/>
              <a:gd name="connsiteY3" fmla="*/ 0 h 1542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0909" h="1542443">
                <a:moveTo>
                  <a:pt x="0" y="886691"/>
                </a:moveTo>
                <a:cubicBezTo>
                  <a:pt x="39254" y="1272309"/>
                  <a:pt x="78509" y="1657928"/>
                  <a:pt x="540327" y="1510146"/>
                </a:cubicBezTo>
                <a:cubicBezTo>
                  <a:pt x="1002145" y="1362364"/>
                  <a:pt x="2770909" y="0"/>
                  <a:pt x="2770909" y="0"/>
                </a:cubicBezTo>
                <a:lnTo>
                  <a:pt x="2770909" y="0"/>
                </a:ln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5902600" y="3622817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MC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784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80" y="692696"/>
            <a:ext cx="86868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علاقة التكاليف الحدية (</a:t>
            </a:r>
            <a:r>
              <a:rPr lang="en-GB" b="1" dirty="0" smtClean="0"/>
              <a:t>MC</a:t>
            </a:r>
            <a:r>
              <a:rPr lang="ar-SA" b="1" dirty="0" smtClean="0"/>
              <a:t>) بالإنتاج الحدي (</a:t>
            </a:r>
            <a:r>
              <a:rPr lang="en-GB" b="1" dirty="0" smtClean="0"/>
              <a:t>MP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250" r="-96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33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39952" y="5373216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5403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352928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علاقة (</a:t>
            </a:r>
            <a:r>
              <a:rPr lang="en-GB" b="1" dirty="0" smtClean="0"/>
              <a:t>MC</a:t>
            </a:r>
            <a:r>
              <a:rPr lang="ar-SA" b="1" dirty="0" smtClean="0"/>
              <a:t>) </a:t>
            </a:r>
            <a:r>
              <a:rPr lang="ar-SA" b="1" dirty="0"/>
              <a:t>و</a:t>
            </a:r>
            <a:r>
              <a:rPr lang="ar-SA" b="1" dirty="0" smtClean="0"/>
              <a:t>(</a:t>
            </a:r>
            <a:r>
              <a:rPr lang="en-GB" b="1" dirty="0" smtClean="0"/>
              <a:t>MP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t="-1250" r="-1333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34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60032" y="2780928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940152" y="2420888"/>
            <a:ext cx="1584176" cy="79208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1102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2576" y="548680"/>
            <a:ext cx="9684568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SA" b="1" dirty="0" smtClean="0"/>
              <a:t>علاقة التكاليف الحدية(</a:t>
            </a:r>
            <a:r>
              <a:rPr lang="en-GB" b="1" dirty="0" smtClean="0"/>
              <a:t>MC</a:t>
            </a:r>
            <a:r>
              <a:rPr lang="ar-SA" b="1" dirty="0" smtClean="0"/>
              <a:t>) والتكاليف المتوسطة(</a:t>
            </a:r>
            <a:r>
              <a:rPr lang="en-GB" b="1" dirty="0" smtClean="0"/>
              <a:t>AC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لأن التكاليف المتوسطة المتغيرة (</a:t>
            </a:r>
            <a:r>
              <a:rPr lang="en-US" dirty="0" smtClean="0"/>
              <a:t>AVC</a:t>
            </a:r>
            <a:r>
              <a:rPr lang="ar-SA" dirty="0" smtClean="0"/>
              <a:t>) والتكاليف المتوسطة الكلية (</a:t>
            </a:r>
            <a:r>
              <a:rPr lang="en-US" dirty="0" smtClean="0"/>
              <a:t>ATC</a:t>
            </a:r>
            <a:r>
              <a:rPr lang="ar-SA" dirty="0" smtClean="0"/>
              <a:t>) والتكاليف الحدية (</a:t>
            </a:r>
            <a:r>
              <a:rPr lang="en-US" dirty="0" smtClean="0"/>
              <a:t>MC</a:t>
            </a:r>
            <a:r>
              <a:rPr lang="ar-SA" dirty="0" smtClean="0"/>
              <a:t>) يتم اشتقاقها من دالتي التكاليف المتغيرة (</a:t>
            </a:r>
            <a:r>
              <a:rPr lang="en-US" dirty="0" smtClean="0"/>
              <a:t>VC</a:t>
            </a:r>
            <a:r>
              <a:rPr lang="ar-SA" dirty="0" smtClean="0"/>
              <a:t>) والتكاليف الكلية (</a:t>
            </a:r>
            <a:r>
              <a:rPr lang="en-US" dirty="0" smtClean="0"/>
              <a:t>TC</a:t>
            </a:r>
            <a:r>
              <a:rPr lang="ar-SA" dirty="0" smtClean="0"/>
              <a:t>)، فلا بد من وجود علاقة بين التكاليف الحدية والتكاليف المتوسطة (المتغيرة والكلية).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3040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45" y="620688"/>
            <a:ext cx="7892511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علاقة (</a:t>
            </a:r>
            <a:r>
              <a:rPr lang="en-GB" b="1" dirty="0" smtClean="0"/>
              <a:t>MC</a:t>
            </a:r>
            <a:r>
              <a:rPr lang="ar-SA" b="1" dirty="0" smtClean="0"/>
              <a:t>) و(</a:t>
            </a:r>
            <a:r>
              <a:rPr lang="en-GB" b="1" dirty="0" smtClean="0"/>
              <a:t>AC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عندما: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en-GB" dirty="0" smtClean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&lt;</a:t>
            </a:r>
            <a:r>
              <a:rPr lang="en-GB" dirty="0" smtClean="0"/>
              <a:t> ATC , AVC       ATC, AVC</a:t>
            </a:r>
          </a:p>
          <a:p>
            <a:pPr marL="514350" indent="-514350" algn="r" rtl="1">
              <a:buFont typeface="+mj-lt"/>
              <a:buAutoNum type="arabicPeriod" startAt="2"/>
            </a:pPr>
            <a:r>
              <a:rPr lang="en-GB" dirty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&gt;</a:t>
            </a:r>
            <a:r>
              <a:rPr lang="en-GB" dirty="0" smtClean="0"/>
              <a:t> </a:t>
            </a:r>
            <a:r>
              <a:rPr lang="en-GB" dirty="0"/>
              <a:t>ATC , </a:t>
            </a:r>
            <a:r>
              <a:rPr lang="en-GB" dirty="0" smtClean="0"/>
              <a:t>AVC       ATC</a:t>
            </a:r>
            <a:r>
              <a:rPr lang="en-GB" dirty="0"/>
              <a:t>, </a:t>
            </a:r>
            <a:r>
              <a:rPr lang="en-GB" dirty="0" smtClean="0"/>
              <a:t>AVC</a:t>
            </a:r>
            <a:endParaRPr lang="en-GB" dirty="0"/>
          </a:p>
          <a:p>
            <a:pPr marL="514350" indent="-514350" algn="r" rtl="1">
              <a:buFont typeface="+mj-lt"/>
              <a:buAutoNum type="arabicPeriod" startAt="3"/>
            </a:pPr>
            <a:r>
              <a:rPr lang="en-GB" dirty="0" smtClean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= </a:t>
            </a:r>
            <a:r>
              <a:rPr lang="en-GB" dirty="0" smtClean="0"/>
              <a:t>AVC       </a:t>
            </a:r>
            <a:r>
              <a:rPr lang="en-GB" dirty="0" err="1" smtClean="0"/>
              <a:t>AVC</a:t>
            </a:r>
            <a:r>
              <a:rPr lang="en-GB" dirty="0" smtClean="0"/>
              <a:t> at </a:t>
            </a:r>
            <a:r>
              <a:rPr lang="en-GB" b="1" dirty="0" smtClean="0">
                <a:solidFill>
                  <a:schemeClr val="tx2"/>
                </a:solidFill>
              </a:rPr>
              <a:t>c</a:t>
            </a:r>
          </a:p>
          <a:p>
            <a:pPr marL="514350" indent="-514350" algn="r" rtl="1">
              <a:buFont typeface="+mj-lt"/>
              <a:buAutoNum type="arabicPeriod" startAt="3"/>
            </a:pPr>
            <a:r>
              <a:rPr lang="en-GB" dirty="0" smtClean="0"/>
              <a:t>MC </a:t>
            </a:r>
            <a:r>
              <a:rPr lang="en-GB" b="1" dirty="0" smtClean="0">
                <a:solidFill>
                  <a:schemeClr val="tx2"/>
                </a:solidFill>
              </a:rPr>
              <a:t>= </a:t>
            </a:r>
            <a:r>
              <a:rPr lang="en-GB" dirty="0" smtClean="0"/>
              <a:t>ATC        </a:t>
            </a:r>
            <a:r>
              <a:rPr lang="en-GB" dirty="0" err="1" smtClean="0"/>
              <a:t>ATC</a:t>
            </a:r>
            <a:r>
              <a:rPr lang="en-GB" dirty="0" smtClean="0"/>
              <a:t> at </a:t>
            </a:r>
            <a:r>
              <a:rPr lang="en-GB" b="1" dirty="0" smtClean="0">
                <a:solidFill>
                  <a:schemeClr val="tx2"/>
                </a:solidFill>
              </a:rPr>
              <a:t>f</a:t>
            </a:r>
          </a:p>
          <a:p>
            <a:pPr marL="0" indent="0" algn="r" rtl="1">
              <a:buNone/>
            </a:pPr>
            <a:endParaRPr lang="en-GB" b="1" dirty="0">
              <a:solidFill>
                <a:schemeClr val="tx2"/>
              </a:solidFill>
            </a:endParaRP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إذن:</a:t>
            </a:r>
          </a:p>
          <a:p>
            <a:pPr marL="0" indent="0" algn="r" rtl="1">
              <a:buNone/>
            </a:pP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>
                <a:solidFill>
                  <a:schemeClr val="tx2"/>
                </a:solidFill>
              </a:rPr>
              <a:t>   </a:t>
            </a:r>
            <a:r>
              <a:rPr lang="ar-SA" dirty="0" smtClean="0"/>
              <a:t>المتوسطات تتأثر بالمتغيرات الحدية.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36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73612" y="3224589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73612" y="6104909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108520" y="2564904"/>
            <a:ext cx="1503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AVC</a:t>
            </a:r>
            <a:r>
              <a:rPr lang="en-GB" sz="2000" dirty="0" smtClean="0"/>
              <a:t>, ATC, MC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102004" y="612523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4205739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482130" y="4982398"/>
            <a:ext cx="1638" cy="10909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38524" y="3377358"/>
            <a:ext cx="0" cy="27173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7588" y="611594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331640" y="612523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q1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61560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q2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915816" y="609329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q3</a:t>
            </a:r>
            <a:endParaRPr lang="en-GB" dirty="0"/>
          </a:p>
        </p:txBody>
      </p:sp>
      <p:sp>
        <p:nvSpPr>
          <p:cNvPr id="17" name="Freeform 16"/>
          <p:cNvSpPr/>
          <p:nvPr/>
        </p:nvSpPr>
        <p:spPr>
          <a:xfrm rot="21275806">
            <a:off x="735352" y="3802536"/>
            <a:ext cx="3101215" cy="1246186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131840" y="3327375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MC</a:t>
            </a:r>
            <a:endParaRPr lang="en-GB" sz="2400" dirty="0">
              <a:solidFill>
                <a:srgbClr val="7030A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048587" y="4454412"/>
            <a:ext cx="11245" cy="16531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918372" y="3377358"/>
            <a:ext cx="3127516" cy="2223540"/>
          </a:xfrm>
          <a:custGeom>
            <a:avLst/>
            <a:gdLst>
              <a:gd name="connsiteX0" fmla="*/ 0 w 2895600"/>
              <a:gd name="connsiteY0" fmla="*/ 1011382 h 1437549"/>
              <a:gd name="connsiteX1" fmla="*/ 886691 w 2895600"/>
              <a:gd name="connsiteY1" fmla="*/ 1385455 h 1437549"/>
              <a:gd name="connsiteX2" fmla="*/ 2895600 w 2895600"/>
              <a:gd name="connsiteY2" fmla="*/ 0 h 1437549"/>
              <a:gd name="connsiteX3" fmla="*/ 2895600 w 2895600"/>
              <a:gd name="connsiteY3" fmla="*/ 0 h 143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37549">
                <a:moveTo>
                  <a:pt x="0" y="1011382"/>
                </a:moveTo>
                <a:cubicBezTo>
                  <a:pt x="202045" y="1282700"/>
                  <a:pt x="404091" y="1554019"/>
                  <a:pt x="886691" y="1385455"/>
                </a:cubicBezTo>
                <a:cubicBezTo>
                  <a:pt x="1369291" y="1216891"/>
                  <a:pt x="2895600" y="0"/>
                  <a:pt x="2895600" y="0"/>
                </a:cubicBezTo>
                <a:lnTo>
                  <a:pt x="2895600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 rot="21275806">
            <a:off x="1392493" y="3058431"/>
            <a:ext cx="2902631" cy="1429429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3995936" y="3429000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2987824" y="4365104"/>
            <a:ext cx="144016" cy="1957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2411760" y="4889466"/>
            <a:ext cx="144016" cy="1957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1475656" y="5465530"/>
            <a:ext cx="144016" cy="19571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1259632" y="51571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23728" y="461306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771800" y="40677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</a:t>
            </a:r>
            <a:endParaRPr lang="en-GB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483768" y="3789040"/>
            <a:ext cx="0" cy="100869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059832" y="2924944"/>
            <a:ext cx="0" cy="12247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979712" y="2924944"/>
            <a:ext cx="936104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نقطة إغلاق</a:t>
            </a:r>
            <a:endParaRPr lang="en-GB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2627784" y="2093947"/>
            <a:ext cx="936104" cy="830997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نقطة تعادل</a:t>
            </a:r>
            <a:endParaRPr lang="en-GB" sz="2400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228184" y="2708920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228184" y="3140968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372200" y="3645024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372200" y="4077072"/>
            <a:ext cx="43204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8244408" y="2924944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244408" y="2509445"/>
            <a:ext cx="0" cy="35187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8132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945" y="620688"/>
            <a:ext cx="7892511" cy="114300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/>
              <a:t>علاقة (</a:t>
            </a:r>
            <a:r>
              <a:rPr lang="en-GB" b="1" dirty="0" smtClean="0"/>
              <a:t>MC</a:t>
            </a:r>
            <a:r>
              <a:rPr lang="ar-SA" b="1" dirty="0" smtClean="0"/>
              <a:t>) و(</a:t>
            </a:r>
            <a:r>
              <a:rPr lang="en-GB" b="1" dirty="0" smtClean="0"/>
              <a:t>AC</a:t>
            </a:r>
            <a:r>
              <a:rPr lang="ar-SA" b="1" dirty="0" smtClean="0"/>
              <a:t>):</a:t>
            </a:r>
            <a:endParaRPr lang="en-GB" dirty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 cstate="print"/>
            <a:stretch>
              <a:fillRect l="-2074" t="-1250" r="-1407" b="-278"/>
            </a:stretch>
          </a:blipFill>
        </p:spPr>
        <p:txBody>
          <a:bodyPr/>
          <a:lstStyle/>
          <a:p>
            <a:pPr>
              <a:buNone/>
            </a:pPr>
            <a:r>
              <a:rPr lang="en-GB">
                <a:noFill/>
              </a:rPr>
              <a:t> 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37</a:t>
            </a:fld>
            <a:endParaRPr lang="en-GB"/>
          </a:p>
        </p:txBody>
      </p:sp>
      <p:sp>
        <p:nvSpPr>
          <p:cNvPr id="6" name="Right Bracket 5"/>
          <p:cNvSpPr/>
          <p:nvPr/>
        </p:nvSpPr>
        <p:spPr>
          <a:xfrm>
            <a:off x="5652120" y="4653136"/>
            <a:ext cx="144016" cy="50405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Left Bracket 7"/>
          <p:cNvSpPr/>
          <p:nvPr/>
        </p:nvSpPr>
        <p:spPr>
          <a:xfrm>
            <a:off x="3995936" y="4653136"/>
            <a:ext cx="108012" cy="504056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Bracket 10"/>
          <p:cNvSpPr/>
          <p:nvPr/>
        </p:nvSpPr>
        <p:spPr>
          <a:xfrm>
            <a:off x="2699792" y="5661248"/>
            <a:ext cx="144016" cy="504056"/>
          </a:xfrm>
          <a:prstGeom prst="righ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Left Bracket 11"/>
          <p:cNvSpPr/>
          <p:nvPr/>
        </p:nvSpPr>
        <p:spPr>
          <a:xfrm>
            <a:off x="503548" y="5661248"/>
            <a:ext cx="108012" cy="504056"/>
          </a:xfrm>
          <a:prstGeom prst="leftBracket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614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تكاليف المنشأة رقمياً: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إذا وجدت منشأة لإنتاج الحقائب، وكانت التكاليف الثابتة مليون ريال، وكانت تكاليفها المتغيرة عند الأحجام المختلفة للإنتاج كما هو موضح في الجدول التالي، فإننا نستطيع إيجاد باقي التكاليف.</a:t>
            </a:r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8963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685992"/>
              </p:ext>
            </p:extLst>
          </p:nvPr>
        </p:nvGraphicFramePr>
        <p:xfrm>
          <a:off x="395536" y="718016"/>
          <a:ext cx="8352928" cy="573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5328"/>
                <a:gridCol w="1096306"/>
                <a:gridCol w="1169394"/>
                <a:gridCol w="1169394"/>
                <a:gridCol w="1242481"/>
                <a:gridCol w="730871"/>
                <a:gridCol w="730871"/>
                <a:gridCol w="668283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MC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(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TC/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Q) (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VC/</a:t>
                      </a:r>
                      <a:r>
                        <a:rPr lang="el-GR" dirty="0" smtClean="0"/>
                        <a:t>Δ</a:t>
                      </a:r>
                      <a:r>
                        <a:rPr lang="en-GB" dirty="0" smtClean="0"/>
                        <a:t>Q)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ATC</a:t>
                      </a:r>
                    </a:p>
                    <a:p>
                      <a:pPr algn="ctr" rtl="1"/>
                      <a:r>
                        <a:rPr lang="en-GB" dirty="0" smtClean="0"/>
                        <a:t>(TC/Q)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AVC</a:t>
                      </a:r>
                    </a:p>
                    <a:p>
                      <a:pPr algn="ctr" rtl="1"/>
                      <a:r>
                        <a:rPr lang="en-GB" dirty="0" smtClean="0"/>
                        <a:t>(VC/Q)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AFC</a:t>
                      </a:r>
                    </a:p>
                    <a:p>
                      <a:pPr algn="ctr" rtl="1"/>
                      <a:r>
                        <a:rPr lang="en-GB" dirty="0" smtClean="0"/>
                        <a:t>(FC/Q)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TC</a:t>
                      </a:r>
                    </a:p>
                    <a:p>
                      <a:pPr algn="ctr" rtl="1"/>
                      <a:r>
                        <a:rPr lang="en-GB" dirty="0" smtClean="0"/>
                        <a:t>(FC+VC)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VC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FC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Q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2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403.3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333.3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210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3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315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260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4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300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5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226.7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166.7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1360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360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6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65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1455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455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7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1560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560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8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111.1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1720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720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9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900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10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99.1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99.9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2090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1090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11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108.7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83.3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2300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1300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dirty="0" smtClean="0"/>
                        <a:t>1000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GB" b="1" dirty="0" smtClean="0"/>
                        <a:t>12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39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99592" y="386104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99592" y="5733256"/>
            <a:ext cx="576064" cy="3600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347864" y="386104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195736" y="5733256"/>
            <a:ext cx="576064" cy="36004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899592" y="3501008"/>
            <a:ext cx="576064" cy="36004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73088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ماذا نقصد بالتكاليف: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مثال: </a:t>
            </a:r>
            <a:r>
              <a:rPr lang="ar-SA" dirty="0" smtClean="0"/>
              <a:t>منشأة يملكها سليمان ويعمل مديراً إدارياً بها وتمارس أعمالها في متجر يملكه سليمان وتعمل برأس مال يملكه سليمان وقدره 3 مليون ريال. تحقق المنشأة إيراداً قدره 2 مليون ريال سنوياً. 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51690705"/>
              </p:ext>
            </p:extLst>
          </p:nvPr>
        </p:nvGraphicFramePr>
        <p:xfrm>
          <a:off x="1259632" y="3247856"/>
          <a:ext cx="60960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الأرباح الاقتصادية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الأرباح المحاسبية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الإيرادات السنوية    2000000</a:t>
                      </a:r>
                    </a:p>
                    <a:p>
                      <a:pPr algn="r" rtl="1"/>
                      <a:r>
                        <a:rPr lang="ar-SA" dirty="0" smtClean="0"/>
                        <a:t>ناقصة التكاليف  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    1800000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dirty="0" smtClean="0"/>
                        <a:t>أجور ورواتب</a:t>
                      </a:r>
                      <a:r>
                        <a:rPr lang="ar-SA" baseline="0" dirty="0" smtClean="0"/>
                        <a:t>     400000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مصروفات تشغيل 200000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مشتريات          500000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راتب سليمان      100000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ايجار المتاجر     200000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عائد رأس المال   400000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 ___________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الأرباح الاقتصادية     200000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الإيرادات السنوية    2000000</a:t>
                      </a:r>
                    </a:p>
                    <a:p>
                      <a:pPr algn="r" rtl="1"/>
                      <a:r>
                        <a:rPr lang="ar-SA" dirty="0" smtClean="0"/>
                        <a:t>ناقصة التكاليف  </a:t>
                      </a:r>
                      <a:r>
                        <a:rPr lang="ar-SA" baseline="0" dirty="0" smtClean="0"/>
                        <a:t> </a:t>
                      </a:r>
                      <a:r>
                        <a:rPr lang="ar-SA" dirty="0" smtClean="0"/>
                        <a:t>    1100000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dirty="0" smtClean="0"/>
                        <a:t>أجور ورواتب</a:t>
                      </a:r>
                      <a:r>
                        <a:rPr lang="ar-SA" baseline="0" dirty="0" smtClean="0"/>
                        <a:t>     400000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مصروفات تشغيل 200000</a:t>
                      </a:r>
                    </a:p>
                    <a:p>
                      <a:pPr marL="285750" indent="-285750" algn="r" rtl="1">
                        <a:buFont typeface="Arial" charset="0"/>
                        <a:buChar char="•"/>
                      </a:pPr>
                      <a:r>
                        <a:rPr lang="ar-SA" baseline="0" dirty="0" smtClean="0"/>
                        <a:t>مشتريات          500000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                      ___________</a:t>
                      </a:r>
                    </a:p>
                    <a:p>
                      <a:pPr marL="0" indent="0" algn="r" rtl="1">
                        <a:buFont typeface="Arial" charset="0"/>
                        <a:buNone/>
                      </a:pPr>
                      <a:r>
                        <a:rPr lang="ar-SA" baseline="0" dirty="0" smtClean="0"/>
                        <a:t>الأرباح المحاسبية     900000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7452320" y="4077072"/>
            <a:ext cx="432048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812360" y="4221088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نقدية جارية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5496" y="3884855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نقدية جارية</a:t>
            </a:r>
            <a:endParaRPr lang="en-GB" sz="2000" dirty="0"/>
          </a:p>
        </p:txBody>
      </p:sp>
      <p:sp>
        <p:nvSpPr>
          <p:cNvPr id="11" name="Right Brace 10"/>
          <p:cNvSpPr/>
          <p:nvPr/>
        </p:nvSpPr>
        <p:spPr>
          <a:xfrm rot="10800000">
            <a:off x="755576" y="4005064"/>
            <a:ext cx="432048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 rot="10800000">
            <a:off x="755577" y="5013176"/>
            <a:ext cx="432048" cy="93610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5495" y="4883676"/>
            <a:ext cx="9361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+ تكلفة الفرصة البديلة</a:t>
            </a:r>
            <a:endParaRPr lang="en-GB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-36512" y="2876743"/>
            <a:ext cx="1152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اقتصادية </a:t>
            </a:r>
          </a:p>
          <a:p>
            <a:pPr algn="ctr" rtl="1"/>
            <a:r>
              <a:rPr lang="ar-SA" sz="2000" dirty="0" smtClean="0"/>
              <a:t>=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668343" y="3212976"/>
            <a:ext cx="11521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000" dirty="0" smtClean="0"/>
              <a:t>تكاليف محاسبية </a:t>
            </a:r>
          </a:p>
          <a:p>
            <a:pPr algn="ctr" rtl="1"/>
            <a:r>
              <a:rPr lang="ar-SA" sz="2000" dirty="0" smtClean="0"/>
              <a:t>=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392820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تكاليف المنشأة رقمياً: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يلاحظ من الجدول والرسم أن: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التكاليف المتوسطة الثابتة تتناقص مع زيادة حجم الإنتاج. وهي تتناقص بمعدل سريع في البداية ثم بمعدل بطئ مع تزايد حجم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التكاليف المتوسطة المتغيرة تتناقص في البداية إلى أن تصل لأدنى قيمة لها عند إنتاج الوحدة السادسة (حيث تتساوى مع التكاليف الحدية) ثم تتزايد بعد ذلك مع تزايد حجم الإنتاج.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/>
              <a:t>التكاليف المتوسطة </a:t>
            </a:r>
            <a:r>
              <a:rPr lang="ar-SA" dirty="0" smtClean="0"/>
              <a:t>الكلية </a:t>
            </a:r>
            <a:r>
              <a:rPr lang="ar-SA" dirty="0"/>
              <a:t>تتناقص في البداية إلى أن تصل لأدنى قيمة لها عند إنتاج الوحدة </a:t>
            </a:r>
            <a:r>
              <a:rPr lang="ar-SA" dirty="0" smtClean="0"/>
              <a:t>الحادية عشر </a:t>
            </a:r>
            <a:r>
              <a:rPr lang="ar-SA" dirty="0"/>
              <a:t>(حيث تتساوى مع التكاليف الحدية) ثم تتزايد بعد ذلك مع تزايد حجم الإنتاج.</a:t>
            </a:r>
          </a:p>
          <a:p>
            <a:pPr marL="514350" indent="-514350" algn="r" rtl="1">
              <a:buFont typeface="+mj-lt"/>
              <a:buAutoNum type="arabicPeriod"/>
            </a:pPr>
            <a:endParaRPr lang="ar-SA" dirty="0" smtClean="0"/>
          </a:p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2422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تكاليف المنشأة رقمياً: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41</a:t>
            </a:fld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301804" y="2792541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301804" y="5672861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19672" y="2132856"/>
            <a:ext cx="15030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AVC</a:t>
            </a:r>
            <a:r>
              <a:rPr lang="en-GB" sz="2000" dirty="0" smtClean="0"/>
              <a:t>, ATC, MC</a:t>
            </a:r>
            <a:endParaRPr lang="en-GB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830196" y="569318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185206" y="4302228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A</a:t>
            </a:r>
            <a:r>
              <a:rPr lang="en-GB" sz="2400" dirty="0" smtClean="0">
                <a:solidFill>
                  <a:srgbClr val="C00000"/>
                </a:solidFill>
              </a:rPr>
              <a:t>VC</a:t>
            </a:r>
            <a:endParaRPr lang="en-GB" sz="2400" dirty="0">
              <a:solidFill>
                <a:srgbClr val="C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707904" y="5088273"/>
            <a:ext cx="0" cy="5729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85780" y="56838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44008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64220" y="2463279"/>
            <a:ext cx="66396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MC</a:t>
            </a:r>
            <a:endParaRPr lang="en-GB" sz="2400" dirty="0">
              <a:solidFill>
                <a:srgbClr val="7030A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776779" y="4022364"/>
            <a:ext cx="11245" cy="16531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2646564" y="2924944"/>
            <a:ext cx="3127516" cy="2223540"/>
          </a:xfrm>
          <a:custGeom>
            <a:avLst/>
            <a:gdLst>
              <a:gd name="connsiteX0" fmla="*/ 0 w 2895600"/>
              <a:gd name="connsiteY0" fmla="*/ 1011382 h 1437549"/>
              <a:gd name="connsiteX1" fmla="*/ 886691 w 2895600"/>
              <a:gd name="connsiteY1" fmla="*/ 1385455 h 1437549"/>
              <a:gd name="connsiteX2" fmla="*/ 2895600 w 2895600"/>
              <a:gd name="connsiteY2" fmla="*/ 0 h 1437549"/>
              <a:gd name="connsiteX3" fmla="*/ 2895600 w 2895600"/>
              <a:gd name="connsiteY3" fmla="*/ 0 h 1437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600" h="1437549">
                <a:moveTo>
                  <a:pt x="0" y="1011382"/>
                </a:moveTo>
                <a:cubicBezTo>
                  <a:pt x="202045" y="1282700"/>
                  <a:pt x="404091" y="1554019"/>
                  <a:pt x="886691" y="1385455"/>
                </a:cubicBezTo>
                <a:cubicBezTo>
                  <a:pt x="1369291" y="1216891"/>
                  <a:pt x="2895600" y="0"/>
                  <a:pt x="2895600" y="0"/>
                </a:cubicBezTo>
                <a:lnTo>
                  <a:pt x="2895600" y="0"/>
                </a:lnTo>
              </a:path>
            </a:pathLst>
          </a:cu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rot="21275806">
            <a:off x="3120685" y="2626383"/>
            <a:ext cx="2902631" cy="1429429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046220" y="3111351"/>
            <a:ext cx="75802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ATC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275856" y="5168850"/>
            <a:ext cx="0" cy="4724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31840" y="57239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</a:t>
            </a:r>
            <a:endParaRPr lang="en-GB" dirty="0"/>
          </a:p>
        </p:txBody>
      </p:sp>
      <p:sp>
        <p:nvSpPr>
          <p:cNvPr id="36" name="Oval 35"/>
          <p:cNvSpPr/>
          <p:nvPr/>
        </p:nvSpPr>
        <p:spPr>
          <a:xfrm>
            <a:off x="2483768" y="4581128"/>
            <a:ext cx="325980" cy="315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445820" y="4509120"/>
            <a:ext cx="325980" cy="3158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/>
          <p:cNvSpPr/>
          <p:nvPr/>
        </p:nvSpPr>
        <p:spPr>
          <a:xfrm rot="21237527">
            <a:off x="2270737" y="4088694"/>
            <a:ext cx="2474647" cy="940889"/>
          </a:xfrm>
          <a:custGeom>
            <a:avLst/>
            <a:gdLst>
              <a:gd name="connsiteX0" fmla="*/ 0 w 1773382"/>
              <a:gd name="connsiteY0" fmla="*/ 0 h 1394996"/>
              <a:gd name="connsiteX1" fmla="*/ 928254 w 1773382"/>
              <a:gd name="connsiteY1" fmla="*/ 1371600 h 1394996"/>
              <a:gd name="connsiteX2" fmla="*/ 1773382 w 1773382"/>
              <a:gd name="connsiteY2" fmla="*/ 900546 h 1394996"/>
              <a:gd name="connsiteX3" fmla="*/ 1773382 w 1773382"/>
              <a:gd name="connsiteY3" fmla="*/ 900546 h 1394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382" h="1394996">
                <a:moveTo>
                  <a:pt x="0" y="0"/>
                </a:moveTo>
                <a:cubicBezTo>
                  <a:pt x="316345" y="610754"/>
                  <a:pt x="632690" y="1221509"/>
                  <a:pt x="928254" y="1371600"/>
                </a:cubicBezTo>
                <a:cubicBezTo>
                  <a:pt x="1223818" y="1521691"/>
                  <a:pt x="1773382" y="900546"/>
                  <a:pt x="1773382" y="900546"/>
                </a:cubicBezTo>
                <a:lnTo>
                  <a:pt x="1773382" y="900546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37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الخلاصة: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التكاليف الاقتصادية تشير لتكلفة الفرصة البديلة وهناك تكاليف ثابتة ومتغيرة و كلية (ثابتة + متغيرة) لكل منها خصائصها.</a:t>
            </a:r>
          </a:p>
          <a:p>
            <a:pPr algn="r" rtl="1"/>
            <a:r>
              <a:rPr lang="ar-SA" dirty="0" smtClean="0"/>
              <a:t>لكل نوع من التكاليف السابقة تكاليف متوسطة, فهناك تكاليف متوسطة ثابتة ومتوسطة متغيرة ومتوسطة كلية ولكل منها خصائصها.</a:t>
            </a:r>
          </a:p>
          <a:p>
            <a:pPr algn="r" rtl="1"/>
            <a:r>
              <a:rPr lang="ar-SA" dirty="0" smtClean="0"/>
              <a:t>هناك أيضاً تكاليف حدية تشير للتغير في التكاليف الكلية (أو المتغيرة) نتيجة تغير الإنتاج.</a:t>
            </a:r>
          </a:p>
          <a:p>
            <a:pPr algn="r" rtl="1"/>
            <a:r>
              <a:rPr lang="ar-SA" dirty="0" smtClean="0"/>
              <a:t>تتقاطع التكاليف الحدية مع التكاليف المتوسطة المتغيرة والمتوسطة الكلية عند أدنى نقطة لكل منهما.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42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7574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/>
              <a:t>ماذا نقصد بالتكاليف: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بما أن:</a:t>
            </a:r>
          </a:p>
          <a:p>
            <a:pPr algn="ct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 </a:t>
            </a:r>
            <a:r>
              <a:rPr lang="ar-SA" dirty="0" smtClean="0"/>
              <a:t>التكاليف الاقتصادية &gt; التكاليف المحاسبية</a:t>
            </a:r>
          </a:p>
          <a:p>
            <a:pPr algn="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فإذن:</a:t>
            </a:r>
          </a:p>
          <a:p>
            <a:pPr algn="ctr" rtl="1">
              <a:buNone/>
            </a:pPr>
            <a:r>
              <a:rPr lang="ar-SA" b="1" dirty="0" smtClean="0">
                <a:solidFill>
                  <a:schemeClr val="tx2"/>
                </a:solidFill>
              </a:rPr>
              <a:t> </a:t>
            </a:r>
            <a:r>
              <a:rPr lang="ar-SA" dirty="0" smtClean="0"/>
              <a:t>الأرباح الاقتصادية &lt; الأرباح المحاسبية.</a:t>
            </a:r>
          </a:p>
          <a:p>
            <a:pPr algn="ctr" rtl="1">
              <a:buNone/>
            </a:pPr>
            <a:endParaRPr lang="ar-SA" dirty="0" smtClean="0"/>
          </a:p>
          <a:p>
            <a:pPr algn="r" rtl="1"/>
            <a:r>
              <a:rPr lang="ar-SA" dirty="0" smtClean="0"/>
              <a:t>عدم تحقيق أرباح أو خسائر اقتصادية يعني أن المنشأة لن تحقق ربح أو خسارة إضافية إذا حولت الموارد التي بحوزتها إلى أي استخدامات بديلة.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9177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/>
              <a:t>لأن المنشأة تعمل في الأجل القصير حيث هناك عناصر إنتاجية ثابتة وعناصر إنتاجية متغيرة فإن التكاليف التي تتحملها المنشأة تكون على هيئة تكاليف ثابتة (للعناصر الثابتة) وتكاليف متغيرة (للعناصر المتغيرة).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تكلفة العنصر الثابت: </a:t>
            </a:r>
            <a:r>
              <a:rPr lang="ar-SA" dirty="0"/>
              <a:t>ما يُدفع لقاء استخدامه </a:t>
            </a:r>
            <a:r>
              <a:rPr lang="ar-SA" dirty="0" smtClean="0"/>
              <a:t>وهي تكلفة ثابتة بافتراض أن سعر العنصر لا يتغير وتساوي:</a:t>
            </a:r>
          </a:p>
          <a:p>
            <a:pPr marL="0" indent="0" algn="ctr" rtl="1">
              <a:buNone/>
            </a:pPr>
            <a:r>
              <a:rPr lang="ar-SA" dirty="0" smtClean="0"/>
              <a:t>سعر العنصر الإنتاجي × الكمية المستخدمة منه (ثابتة)</a:t>
            </a:r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تكلفة العنصر </a:t>
            </a:r>
            <a:r>
              <a:rPr lang="ar-SA" b="1" dirty="0" smtClean="0">
                <a:solidFill>
                  <a:schemeClr val="tx2"/>
                </a:solidFill>
              </a:rPr>
              <a:t>المتغير: </a:t>
            </a:r>
            <a:r>
              <a:rPr lang="ar-SA" dirty="0"/>
              <a:t>ما يُدفع لقاء استخدامه </a:t>
            </a:r>
            <a:r>
              <a:rPr lang="ar-SA" dirty="0" smtClean="0"/>
              <a:t>وهي </a:t>
            </a:r>
            <a:r>
              <a:rPr lang="ar-SA" dirty="0"/>
              <a:t>تكلفة </a:t>
            </a:r>
            <a:r>
              <a:rPr lang="ar-SA" dirty="0" smtClean="0"/>
              <a:t>متغيرة </a:t>
            </a:r>
            <a:r>
              <a:rPr lang="ar-SA" dirty="0"/>
              <a:t>بافتراض أن سعر العنصر لا يتغير </a:t>
            </a:r>
            <a:r>
              <a:rPr lang="ar-SA" dirty="0" smtClean="0"/>
              <a:t>وتساوي</a:t>
            </a:r>
            <a:r>
              <a:rPr lang="ar-SA" dirty="0"/>
              <a:t>:</a:t>
            </a:r>
          </a:p>
          <a:p>
            <a:pPr marL="0" indent="0" algn="ctr" rtl="1">
              <a:buNone/>
            </a:pPr>
            <a:r>
              <a:rPr lang="ar-SA" dirty="0"/>
              <a:t>سعر العنصر الإنتاجي × الكمية المستخدمة منه </a:t>
            </a:r>
            <a:r>
              <a:rPr lang="ar-SA" dirty="0" smtClean="0"/>
              <a:t>(متغيرة)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5337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992208"/>
            <a:ext cx="8686800" cy="4389120"/>
          </a:xfrm>
        </p:spPr>
        <p:txBody>
          <a:bodyPr>
            <a:normAutofit/>
          </a:bodyPr>
          <a:lstStyle/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هناك 3 أنواع للتكاليف:</a:t>
            </a:r>
          </a:p>
          <a:p>
            <a:pPr marL="571500" indent="-571500" algn="r" rtl="1">
              <a:buFont typeface="+mj-lt"/>
              <a:buAutoNum type="romanUcPeriod"/>
            </a:pPr>
            <a:r>
              <a:rPr lang="ar-SA" b="1" dirty="0" smtClean="0">
                <a:solidFill>
                  <a:schemeClr val="tx2"/>
                </a:solidFill>
              </a:rPr>
              <a:t>التكاليف الثابتة  </a:t>
            </a:r>
            <a:r>
              <a:rPr lang="en-GB" b="1" dirty="0" smtClean="0">
                <a:solidFill>
                  <a:schemeClr val="tx2"/>
                </a:solidFill>
              </a:rPr>
              <a:t>Fixed Costs</a:t>
            </a:r>
            <a:r>
              <a:rPr lang="ar-SA" b="1" dirty="0" smtClean="0">
                <a:solidFill>
                  <a:schemeClr val="tx2"/>
                </a:solidFill>
              </a:rPr>
              <a:t> (</a:t>
            </a:r>
            <a:r>
              <a:rPr lang="en-GB" b="1" dirty="0" smtClean="0">
                <a:solidFill>
                  <a:schemeClr val="tx2"/>
                </a:solidFill>
              </a:rPr>
              <a:t>FC</a:t>
            </a:r>
            <a:r>
              <a:rPr lang="ar-SA" b="1" dirty="0" smtClean="0">
                <a:solidFill>
                  <a:schemeClr val="tx2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     تكلفة عناصر الإنتاج الثابتة التي تستخدمها المنشأة وهي لا تتغير بتغير الإنتاج.</a:t>
            </a:r>
          </a:p>
          <a:p>
            <a:pPr algn="r" rtl="1"/>
            <a:r>
              <a:rPr lang="ar-SA" b="1" dirty="0" smtClean="0">
                <a:solidFill>
                  <a:schemeClr val="tx2"/>
                </a:solidFill>
              </a:rPr>
              <a:t>خصائص التكاليف الثابتة: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يجب أن تتحملها المنشأة في الأجل القصير.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لاتتغير بتغير حجم الإنتاج.</a:t>
            </a:r>
          </a:p>
          <a:p>
            <a:pPr algn="r" rtl="1"/>
            <a:r>
              <a:rPr lang="ar-SA" dirty="0" smtClean="0"/>
              <a:t>تتحمل المنشأة هذه التكاليف سواء أنتجت أم لم تنتج.</a:t>
            </a:r>
            <a:endParaRPr lang="en-GB" dirty="0" smtClean="0"/>
          </a:p>
          <a:p>
            <a:pPr algn="r" rtl="1"/>
            <a:r>
              <a:rPr lang="ar-SA" dirty="0" smtClean="0"/>
              <a:t>التكاليف الثابتة تُرسم كخط أفقي للتعبير عن ثبات التكاليف أياً كان حجم الإنتاج.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88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8</a:t>
            </a:fld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11760" y="2636912"/>
            <a:ext cx="0" cy="2880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11760" y="5517232"/>
            <a:ext cx="38884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11760" y="4077072"/>
            <a:ext cx="3672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7664" y="22768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التكاليف الثابتة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84168" y="521990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400" dirty="0" smtClean="0"/>
              <a:t>حجم الإنتاج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3789040"/>
            <a:ext cx="544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FC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5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الإنتاج والتكاليف في الأجل القصير: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r" rtl="1">
              <a:buFont typeface="+mj-lt"/>
              <a:buAutoNum type="romanUcPeriod" startAt="2"/>
            </a:pPr>
            <a:r>
              <a:rPr lang="ar-SA" b="1" dirty="0">
                <a:solidFill>
                  <a:schemeClr val="tx2"/>
                </a:solidFill>
              </a:rPr>
              <a:t>التكاليف </a:t>
            </a:r>
            <a:r>
              <a:rPr lang="ar-SA" b="1" dirty="0" smtClean="0">
                <a:solidFill>
                  <a:schemeClr val="tx2"/>
                </a:solidFill>
              </a:rPr>
              <a:t>المتغيرة  </a:t>
            </a:r>
            <a:r>
              <a:rPr lang="en-GB" b="1" dirty="0" smtClean="0">
                <a:solidFill>
                  <a:schemeClr val="tx2"/>
                </a:solidFill>
              </a:rPr>
              <a:t>Variable </a:t>
            </a:r>
            <a:r>
              <a:rPr lang="en-GB" b="1" dirty="0">
                <a:solidFill>
                  <a:schemeClr val="tx2"/>
                </a:solidFill>
              </a:rPr>
              <a:t>Costs</a:t>
            </a:r>
            <a:r>
              <a:rPr lang="ar-SA" b="1" dirty="0">
                <a:solidFill>
                  <a:schemeClr val="tx2"/>
                </a:solidFill>
              </a:rPr>
              <a:t> </a:t>
            </a:r>
            <a:r>
              <a:rPr lang="ar-SA" b="1" dirty="0" smtClean="0">
                <a:solidFill>
                  <a:schemeClr val="tx2"/>
                </a:solidFill>
              </a:rPr>
              <a:t>(</a:t>
            </a:r>
            <a:r>
              <a:rPr lang="en-GB" b="1" dirty="0" smtClean="0">
                <a:solidFill>
                  <a:schemeClr val="tx2"/>
                </a:solidFill>
              </a:rPr>
              <a:t>VC</a:t>
            </a:r>
            <a:r>
              <a:rPr lang="ar-SA" b="1" dirty="0">
                <a:solidFill>
                  <a:schemeClr val="tx2"/>
                </a:solidFill>
              </a:rPr>
              <a:t>):</a:t>
            </a:r>
          </a:p>
          <a:p>
            <a:pPr marL="0" indent="0" algn="r" rtl="1">
              <a:buNone/>
            </a:pPr>
            <a:r>
              <a:rPr lang="ar-SA" dirty="0"/>
              <a:t>          تكلفة </a:t>
            </a:r>
            <a:r>
              <a:rPr lang="ar-SA" dirty="0" smtClean="0"/>
              <a:t>عنصر أو عناصر </a:t>
            </a:r>
            <a:r>
              <a:rPr lang="ar-SA" dirty="0"/>
              <a:t>الإنتاج </a:t>
            </a:r>
            <a:r>
              <a:rPr lang="ar-SA" dirty="0" smtClean="0"/>
              <a:t>المتغيرة اللازمة لإنتاج السلعة وهي تلك التكاليف التي </a:t>
            </a:r>
            <a:r>
              <a:rPr lang="ar-SA" dirty="0"/>
              <a:t>تتغير بتغير </a:t>
            </a:r>
            <a:r>
              <a:rPr lang="ar-SA" dirty="0" smtClean="0"/>
              <a:t>حجم الإنتاج في الأجل القصير. </a:t>
            </a:r>
            <a:r>
              <a:rPr lang="en-GB" dirty="0"/>
              <a:t>VC = w × </a:t>
            </a:r>
            <a:r>
              <a:rPr lang="en-GB" dirty="0" smtClean="0"/>
              <a:t>L</a:t>
            </a:r>
            <a:endParaRPr lang="ar-SA" dirty="0"/>
          </a:p>
          <a:p>
            <a:pPr algn="r" rtl="1"/>
            <a:r>
              <a:rPr lang="ar-SA" b="1" dirty="0">
                <a:solidFill>
                  <a:schemeClr val="tx2"/>
                </a:solidFill>
              </a:rPr>
              <a:t>خصائص التكاليف </a:t>
            </a:r>
            <a:r>
              <a:rPr lang="ar-SA" b="1" dirty="0" smtClean="0">
                <a:solidFill>
                  <a:schemeClr val="tx2"/>
                </a:solidFill>
              </a:rPr>
              <a:t>المتغيرة</a:t>
            </a:r>
            <a:r>
              <a:rPr lang="ar-SA" b="1" dirty="0">
                <a:solidFill>
                  <a:schemeClr val="tx2"/>
                </a:solidFill>
              </a:rPr>
              <a:t>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تبدأ من نقطة الأصل (تساوي صفر إذا الإنتاج صفر).</a:t>
            </a:r>
            <a:endParaRPr lang="ar-SA" dirty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مشتقة من سعر محدد للعنصر الإنتاجي المتغير.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تتزايد في البداية بمعدل متناقص ثم تتزايد بمعدل متزايد.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يتم اشتقاقها من افتراض تقنية معينة في عملية الإنتاج.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أ.عايشة العجروش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8F51C-D5EA-4311-9A7E-897834F6F1FC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39552" y="2852936"/>
            <a:ext cx="172819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4427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1065</TotalTime>
  <Words>2209</Words>
  <Application>Microsoft Office PowerPoint</Application>
  <PresentationFormat>On-screen Show (4:3)</PresentationFormat>
  <Paragraphs>529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Flow</vt:lpstr>
      <vt:lpstr>الفصل الثامن: تكاليف الإنتاج في الأجل القصير</vt:lpstr>
      <vt:lpstr>مقدمة:</vt:lpstr>
      <vt:lpstr>ماذا نقصد بالتكاليف:</vt:lpstr>
      <vt:lpstr>ماذا نقصد بالتكاليف:</vt:lpstr>
      <vt:lpstr>ماذا نقصد بالتكاليف: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الإنتاج والتكاليف في الأجل القصير:</vt:lpstr>
      <vt:lpstr>التكاليف المتوسطة (AC) والتكاليف الحدية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(AC) و (MC) في الأجل القصير:</vt:lpstr>
      <vt:lpstr>علاقة التكاليف الحدية (MC) بالإنتاج الحدي (MP):</vt:lpstr>
      <vt:lpstr>علاقة (MC) و(MP):</vt:lpstr>
      <vt:lpstr>علاقة التكاليف الحدية(MC) والتكاليف المتوسطة(AC):</vt:lpstr>
      <vt:lpstr>علاقة (MC) و(AC):</vt:lpstr>
      <vt:lpstr>علاقة (MC) و(AC):</vt:lpstr>
      <vt:lpstr>تكاليف المنشأة رقمياً:</vt:lpstr>
      <vt:lpstr>Slide 39</vt:lpstr>
      <vt:lpstr>تكاليف المنشأة رقمياً:</vt:lpstr>
      <vt:lpstr>تكاليف المنشأة رقمياً:</vt:lpstr>
      <vt:lpstr>الخلاصة: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الثامن: تكاليف الإنتاج في الأجل القصير</dc:title>
  <dc:creator>Bodour</dc:creator>
  <cp:lastModifiedBy>ksu</cp:lastModifiedBy>
  <cp:revision>96</cp:revision>
  <dcterms:created xsi:type="dcterms:W3CDTF">2013-03-10T13:57:49Z</dcterms:created>
  <dcterms:modified xsi:type="dcterms:W3CDTF">2019-01-15T08:37:41Z</dcterms:modified>
</cp:coreProperties>
</file>