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586E22-06AA-4E58-81DC-73C793B37E50}" type="doc">
      <dgm:prSet loTypeId="urn:microsoft.com/office/officeart/2005/8/layout/matrix3" loCatId="matrix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B93337AA-0344-48CB-926C-A53D4B54F5C3}">
      <dgm:prSet phldrT="[نص]"/>
      <dgm:spPr/>
      <dgm:t>
        <a:bodyPr/>
        <a:lstStyle/>
        <a:p>
          <a:pPr rtl="1"/>
          <a:r>
            <a:rPr lang="ar-SA" dirty="0" smtClean="0"/>
            <a:t>التسعير</a:t>
          </a:r>
          <a:endParaRPr lang="ar-SA" dirty="0"/>
        </a:p>
      </dgm:t>
    </dgm:pt>
    <dgm:pt modelId="{C50C6931-46BD-4BCD-A8F3-58B528CA23B6}" type="parTrans" cxnId="{1AD968B4-C760-4474-BB79-955F13A65A18}">
      <dgm:prSet/>
      <dgm:spPr/>
      <dgm:t>
        <a:bodyPr/>
        <a:lstStyle/>
        <a:p>
          <a:pPr rtl="1"/>
          <a:endParaRPr lang="ar-SA"/>
        </a:p>
      </dgm:t>
    </dgm:pt>
    <dgm:pt modelId="{4D0DC5AC-596E-4FEC-984E-2EF3C164D352}" type="sibTrans" cxnId="{1AD968B4-C760-4474-BB79-955F13A65A18}">
      <dgm:prSet/>
      <dgm:spPr/>
      <dgm:t>
        <a:bodyPr/>
        <a:lstStyle/>
        <a:p>
          <a:pPr rtl="1"/>
          <a:endParaRPr lang="ar-SA"/>
        </a:p>
      </dgm:t>
    </dgm:pt>
    <dgm:pt modelId="{76452254-4A5E-48C4-AAD5-5FDB10C44973}">
      <dgm:prSet phldrT="[نص]"/>
      <dgm:spPr/>
      <dgm:t>
        <a:bodyPr/>
        <a:lstStyle/>
        <a:p>
          <a:pPr rtl="1"/>
          <a:r>
            <a:rPr lang="ar-SA" dirty="0" smtClean="0"/>
            <a:t>المنتج</a:t>
          </a:r>
          <a:endParaRPr lang="ar-SA" dirty="0"/>
        </a:p>
      </dgm:t>
    </dgm:pt>
    <dgm:pt modelId="{09ED094B-20C7-4CBE-98FD-57D8714B9300}" type="parTrans" cxnId="{A58D7062-7F78-49D8-B534-9D7E4E94408B}">
      <dgm:prSet/>
      <dgm:spPr/>
      <dgm:t>
        <a:bodyPr/>
        <a:lstStyle/>
        <a:p>
          <a:pPr rtl="1"/>
          <a:endParaRPr lang="ar-SA"/>
        </a:p>
      </dgm:t>
    </dgm:pt>
    <dgm:pt modelId="{E6141852-CEA9-4B37-A758-CB4BF431C04D}" type="sibTrans" cxnId="{A58D7062-7F78-49D8-B534-9D7E4E94408B}">
      <dgm:prSet/>
      <dgm:spPr/>
      <dgm:t>
        <a:bodyPr/>
        <a:lstStyle/>
        <a:p>
          <a:pPr rtl="1"/>
          <a:endParaRPr lang="ar-SA"/>
        </a:p>
      </dgm:t>
    </dgm:pt>
    <dgm:pt modelId="{A626093D-356E-4C98-AFE0-554B7025C865}">
      <dgm:prSet phldrT="[نص]"/>
      <dgm:spPr/>
      <dgm:t>
        <a:bodyPr/>
        <a:lstStyle/>
        <a:p>
          <a:pPr rtl="1"/>
          <a:r>
            <a:rPr lang="ar-SA" dirty="0" smtClean="0"/>
            <a:t>التوزيع</a:t>
          </a:r>
          <a:endParaRPr lang="ar-SA" dirty="0"/>
        </a:p>
      </dgm:t>
    </dgm:pt>
    <dgm:pt modelId="{367CED54-D871-41DF-8088-11B4D6238497}" type="parTrans" cxnId="{02FA8EBA-6B9E-4CC5-A8A3-AEBF62D3892D}">
      <dgm:prSet/>
      <dgm:spPr/>
      <dgm:t>
        <a:bodyPr/>
        <a:lstStyle/>
        <a:p>
          <a:pPr rtl="1"/>
          <a:endParaRPr lang="ar-SA"/>
        </a:p>
      </dgm:t>
    </dgm:pt>
    <dgm:pt modelId="{C76530C7-CAE2-43F1-A9EB-B49772A9B0EA}" type="sibTrans" cxnId="{02FA8EBA-6B9E-4CC5-A8A3-AEBF62D3892D}">
      <dgm:prSet/>
      <dgm:spPr/>
      <dgm:t>
        <a:bodyPr/>
        <a:lstStyle/>
        <a:p>
          <a:pPr rtl="1"/>
          <a:endParaRPr lang="ar-SA"/>
        </a:p>
      </dgm:t>
    </dgm:pt>
    <dgm:pt modelId="{83C1A5D9-8A39-403B-9036-234D1F71601F}">
      <dgm:prSet phldrT="[نص]"/>
      <dgm:spPr/>
      <dgm:t>
        <a:bodyPr/>
        <a:lstStyle/>
        <a:p>
          <a:pPr rtl="1"/>
          <a:r>
            <a:rPr lang="ar-SA" dirty="0" smtClean="0"/>
            <a:t>الترويج</a:t>
          </a:r>
          <a:endParaRPr lang="ar-SA" dirty="0"/>
        </a:p>
      </dgm:t>
    </dgm:pt>
    <dgm:pt modelId="{F2E12721-85E4-43C4-B817-71F2372AA1C3}" type="parTrans" cxnId="{81502E99-EBA1-4B26-9FFD-D2F52FB0440A}">
      <dgm:prSet/>
      <dgm:spPr/>
      <dgm:t>
        <a:bodyPr/>
        <a:lstStyle/>
        <a:p>
          <a:pPr rtl="1"/>
          <a:endParaRPr lang="ar-SA"/>
        </a:p>
      </dgm:t>
    </dgm:pt>
    <dgm:pt modelId="{A6192DF4-2F2B-498B-BBCF-8918F08FCCA3}" type="sibTrans" cxnId="{81502E99-EBA1-4B26-9FFD-D2F52FB0440A}">
      <dgm:prSet/>
      <dgm:spPr/>
      <dgm:t>
        <a:bodyPr/>
        <a:lstStyle/>
        <a:p>
          <a:pPr rtl="1"/>
          <a:endParaRPr lang="ar-SA"/>
        </a:p>
      </dgm:t>
    </dgm:pt>
    <dgm:pt modelId="{8EE127D0-6A95-4F55-949F-D8BAAD7A09F5}" type="pres">
      <dgm:prSet presAssocID="{53586E22-06AA-4E58-81DC-73C793B37E50}" presName="matrix" presStyleCnt="0">
        <dgm:presLayoutVars>
          <dgm:chMax val="1"/>
          <dgm:dir/>
          <dgm:resizeHandles val="exact"/>
        </dgm:presLayoutVars>
      </dgm:prSet>
      <dgm:spPr/>
    </dgm:pt>
    <dgm:pt modelId="{9FF91619-3C27-4E7A-92F8-CFAAE2AD0BC0}" type="pres">
      <dgm:prSet presAssocID="{53586E22-06AA-4E58-81DC-73C793B37E50}" presName="diamond" presStyleLbl="bgShp" presStyleIdx="0" presStyleCnt="1"/>
      <dgm:spPr/>
    </dgm:pt>
    <dgm:pt modelId="{6AD0BAE1-E263-4CC8-A408-43E1D173DDE3}" type="pres">
      <dgm:prSet presAssocID="{53586E22-06AA-4E58-81DC-73C793B37E50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23176F1-C386-4560-8CC3-CCD9F5FDA1F0}" type="pres">
      <dgm:prSet presAssocID="{53586E22-06AA-4E58-81DC-73C793B37E50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8A546715-43AB-4EDE-9802-8ECB533AF1FF}" type="pres">
      <dgm:prSet presAssocID="{53586E22-06AA-4E58-81DC-73C793B37E50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A71293BB-F7C1-4C5D-A7E7-81358D1EDB23}" type="pres">
      <dgm:prSet presAssocID="{53586E22-06AA-4E58-81DC-73C793B37E50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93A3CE37-F8C2-4848-8C31-3EF93B93D38B}" type="presOf" srcId="{B93337AA-0344-48CB-926C-A53D4B54F5C3}" destId="{6AD0BAE1-E263-4CC8-A408-43E1D173DDE3}" srcOrd="0" destOrd="0" presId="urn:microsoft.com/office/officeart/2005/8/layout/matrix3"/>
    <dgm:cxn modelId="{1AD968B4-C760-4474-BB79-955F13A65A18}" srcId="{53586E22-06AA-4E58-81DC-73C793B37E50}" destId="{B93337AA-0344-48CB-926C-A53D4B54F5C3}" srcOrd="0" destOrd="0" parTransId="{C50C6931-46BD-4BCD-A8F3-58B528CA23B6}" sibTransId="{4D0DC5AC-596E-4FEC-984E-2EF3C164D352}"/>
    <dgm:cxn modelId="{81502E99-EBA1-4B26-9FFD-D2F52FB0440A}" srcId="{53586E22-06AA-4E58-81DC-73C793B37E50}" destId="{83C1A5D9-8A39-403B-9036-234D1F71601F}" srcOrd="3" destOrd="0" parTransId="{F2E12721-85E4-43C4-B817-71F2372AA1C3}" sibTransId="{A6192DF4-2F2B-498B-BBCF-8918F08FCCA3}"/>
    <dgm:cxn modelId="{477A4B3F-6282-4500-B763-6D7880E6B617}" type="presOf" srcId="{A626093D-356E-4C98-AFE0-554B7025C865}" destId="{8A546715-43AB-4EDE-9802-8ECB533AF1FF}" srcOrd="0" destOrd="0" presId="urn:microsoft.com/office/officeart/2005/8/layout/matrix3"/>
    <dgm:cxn modelId="{A58D7062-7F78-49D8-B534-9D7E4E94408B}" srcId="{53586E22-06AA-4E58-81DC-73C793B37E50}" destId="{76452254-4A5E-48C4-AAD5-5FDB10C44973}" srcOrd="1" destOrd="0" parTransId="{09ED094B-20C7-4CBE-98FD-57D8714B9300}" sibTransId="{E6141852-CEA9-4B37-A758-CB4BF431C04D}"/>
    <dgm:cxn modelId="{7983FBD7-72F4-4581-AAA4-CF14D47EC69D}" type="presOf" srcId="{76452254-4A5E-48C4-AAD5-5FDB10C44973}" destId="{223176F1-C386-4560-8CC3-CCD9F5FDA1F0}" srcOrd="0" destOrd="0" presId="urn:microsoft.com/office/officeart/2005/8/layout/matrix3"/>
    <dgm:cxn modelId="{B3CB8A93-E215-4211-A395-36FC2ECE04C4}" type="presOf" srcId="{53586E22-06AA-4E58-81DC-73C793B37E50}" destId="{8EE127D0-6A95-4F55-949F-D8BAAD7A09F5}" srcOrd="0" destOrd="0" presId="urn:microsoft.com/office/officeart/2005/8/layout/matrix3"/>
    <dgm:cxn modelId="{02FA8EBA-6B9E-4CC5-A8A3-AEBF62D3892D}" srcId="{53586E22-06AA-4E58-81DC-73C793B37E50}" destId="{A626093D-356E-4C98-AFE0-554B7025C865}" srcOrd="2" destOrd="0" parTransId="{367CED54-D871-41DF-8088-11B4D6238497}" sibTransId="{C76530C7-CAE2-43F1-A9EB-B49772A9B0EA}"/>
    <dgm:cxn modelId="{63115CC6-95D6-4D14-97ED-EBE3CA7D6F5B}" type="presOf" srcId="{83C1A5D9-8A39-403B-9036-234D1F71601F}" destId="{A71293BB-F7C1-4C5D-A7E7-81358D1EDB23}" srcOrd="0" destOrd="0" presId="urn:microsoft.com/office/officeart/2005/8/layout/matrix3"/>
    <dgm:cxn modelId="{BDA0AB2B-7771-4804-9321-7698B1630459}" type="presParOf" srcId="{8EE127D0-6A95-4F55-949F-D8BAAD7A09F5}" destId="{9FF91619-3C27-4E7A-92F8-CFAAE2AD0BC0}" srcOrd="0" destOrd="0" presId="urn:microsoft.com/office/officeart/2005/8/layout/matrix3"/>
    <dgm:cxn modelId="{E9AD812A-6B0C-4D7B-A8E4-B9EAD1CAF764}" type="presParOf" srcId="{8EE127D0-6A95-4F55-949F-D8BAAD7A09F5}" destId="{6AD0BAE1-E263-4CC8-A408-43E1D173DDE3}" srcOrd="1" destOrd="0" presId="urn:microsoft.com/office/officeart/2005/8/layout/matrix3"/>
    <dgm:cxn modelId="{05D785A9-3D6B-4A65-A892-02584A39EA95}" type="presParOf" srcId="{8EE127D0-6A95-4F55-949F-D8BAAD7A09F5}" destId="{223176F1-C386-4560-8CC3-CCD9F5FDA1F0}" srcOrd="2" destOrd="0" presId="urn:microsoft.com/office/officeart/2005/8/layout/matrix3"/>
    <dgm:cxn modelId="{71FE1A7C-DBAF-46FE-8211-2E6000DB54D4}" type="presParOf" srcId="{8EE127D0-6A95-4F55-949F-D8BAAD7A09F5}" destId="{8A546715-43AB-4EDE-9802-8ECB533AF1FF}" srcOrd="3" destOrd="0" presId="urn:microsoft.com/office/officeart/2005/8/layout/matrix3"/>
    <dgm:cxn modelId="{1C0B1CA4-58AD-4DE0-AB81-8D5B0B948B21}" type="presParOf" srcId="{8EE127D0-6A95-4F55-949F-D8BAAD7A09F5}" destId="{A71293BB-F7C1-4C5D-A7E7-81358D1EDB2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2D9CCD-090F-42F8-911A-DDAA026A74C1}" type="doc">
      <dgm:prSet loTypeId="urn:microsoft.com/office/officeart/2005/8/layout/arrow4" loCatId="process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514CC1A-F812-4F7F-BEB7-811A0F51C5EA}">
      <dgm:prSet phldrT="[نص]"/>
      <dgm:spPr/>
      <dgm:t>
        <a:bodyPr/>
        <a:lstStyle/>
        <a:p>
          <a:pPr rtl="1"/>
          <a:r>
            <a:rPr lang="ar-SA" dirty="0" smtClean="0"/>
            <a:t>رفع مستوى الاداء</a:t>
          </a:r>
          <a:endParaRPr lang="ar-SA" dirty="0"/>
        </a:p>
      </dgm:t>
    </dgm:pt>
    <dgm:pt modelId="{632061A5-EAD8-4C2D-A74A-6888EA66C610}" type="parTrans" cxnId="{20FBCF60-048F-4F9D-87E6-B05213E82043}">
      <dgm:prSet/>
      <dgm:spPr/>
      <dgm:t>
        <a:bodyPr/>
        <a:lstStyle/>
        <a:p>
          <a:pPr rtl="1"/>
          <a:endParaRPr lang="ar-SA"/>
        </a:p>
      </dgm:t>
    </dgm:pt>
    <dgm:pt modelId="{A52085D1-F693-4CFD-ACA8-4104DA7BE59C}" type="sibTrans" cxnId="{20FBCF60-048F-4F9D-87E6-B05213E82043}">
      <dgm:prSet/>
      <dgm:spPr/>
      <dgm:t>
        <a:bodyPr/>
        <a:lstStyle/>
        <a:p>
          <a:pPr rtl="1"/>
          <a:endParaRPr lang="ar-SA"/>
        </a:p>
      </dgm:t>
    </dgm:pt>
    <dgm:pt modelId="{1E55D0F9-E575-431F-9336-E93A481A68FF}">
      <dgm:prSet phldrT="[نص]"/>
      <dgm:spPr/>
      <dgm:t>
        <a:bodyPr/>
        <a:lstStyle/>
        <a:p>
          <a:pPr rtl="1"/>
          <a:r>
            <a:rPr lang="ar-SA" dirty="0" smtClean="0"/>
            <a:t>تخفيض تكلفة التوزيع</a:t>
          </a:r>
          <a:endParaRPr lang="ar-SA" dirty="0"/>
        </a:p>
      </dgm:t>
    </dgm:pt>
    <dgm:pt modelId="{3FD2F296-DAE2-401C-AD7D-38682214D39F}" type="parTrans" cxnId="{2F05775A-0798-4C33-AE31-FB1F98A7667D}">
      <dgm:prSet/>
      <dgm:spPr/>
      <dgm:t>
        <a:bodyPr/>
        <a:lstStyle/>
        <a:p>
          <a:pPr rtl="1"/>
          <a:endParaRPr lang="ar-SA"/>
        </a:p>
      </dgm:t>
    </dgm:pt>
    <dgm:pt modelId="{B0BF3A0D-EE4E-4B90-B59F-4D16CC1EAAC8}" type="sibTrans" cxnId="{2F05775A-0798-4C33-AE31-FB1F98A7667D}">
      <dgm:prSet/>
      <dgm:spPr/>
      <dgm:t>
        <a:bodyPr/>
        <a:lstStyle/>
        <a:p>
          <a:pPr rtl="1"/>
          <a:endParaRPr lang="ar-SA"/>
        </a:p>
      </dgm:t>
    </dgm:pt>
    <dgm:pt modelId="{089B3898-32AF-4ECA-BD94-EF2B8E557CBF}" type="pres">
      <dgm:prSet presAssocID="{632D9CCD-090F-42F8-911A-DDAA026A74C1}" presName="compositeShape" presStyleCnt="0">
        <dgm:presLayoutVars>
          <dgm:chMax val="2"/>
          <dgm:dir/>
          <dgm:resizeHandles val="exact"/>
        </dgm:presLayoutVars>
      </dgm:prSet>
      <dgm:spPr/>
    </dgm:pt>
    <dgm:pt modelId="{71BFB30A-C027-4C06-81E4-8FC5E1B79848}" type="pres">
      <dgm:prSet presAssocID="{0514CC1A-F812-4F7F-BEB7-811A0F51C5EA}" presName="upArrow" presStyleLbl="node1" presStyleIdx="0" presStyleCnt="2"/>
      <dgm:spPr/>
    </dgm:pt>
    <dgm:pt modelId="{CDE630B8-A7D9-4791-9BC5-A6B67C7CE401}" type="pres">
      <dgm:prSet presAssocID="{0514CC1A-F812-4F7F-BEB7-811A0F51C5EA}" presName="upArrowText" presStyleLbl="revTx" presStyleIdx="0" presStyleCnt="2" custScaleX="39066" custScaleY="65253" custLinFactNeighborX="-16008" custLinFactNeighborY="-6578">
        <dgm:presLayoutVars>
          <dgm:chMax val="0"/>
          <dgm:bulletEnabled val="1"/>
        </dgm:presLayoutVars>
      </dgm:prSet>
      <dgm:spPr/>
    </dgm:pt>
    <dgm:pt modelId="{A48FB5DC-4AC8-4703-B2DB-3B9DA070D256}" type="pres">
      <dgm:prSet presAssocID="{1E55D0F9-E575-431F-9336-E93A481A68FF}" presName="downArrow" presStyleLbl="node1" presStyleIdx="1" presStyleCnt="2"/>
      <dgm:spPr/>
    </dgm:pt>
    <dgm:pt modelId="{7D7C72F7-2660-4DBB-B829-45C4777EAA0B}" type="pres">
      <dgm:prSet presAssocID="{1E55D0F9-E575-431F-9336-E93A481A68FF}" presName="downArrowText" presStyleLbl="revTx" presStyleIdx="1" presStyleCnt="2" custScaleX="40952" custScaleY="73804" custLinFactNeighborX="-28409" custLinFactNeighborY="-1315">
        <dgm:presLayoutVars>
          <dgm:chMax val="0"/>
          <dgm:bulletEnabled val="1"/>
        </dgm:presLayoutVars>
      </dgm:prSet>
      <dgm:spPr/>
    </dgm:pt>
  </dgm:ptLst>
  <dgm:cxnLst>
    <dgm:cxn modelId="{2F05775A-0798-4C33-AE31-FB1F98A7667D}" srcId="{632D9CCD-090F-42F8-911A-DDAA026A74C1}" destId="{1E55D0F9-E575-431F-9336-E93A481A68FF}" srcOrd="1" destOrd="0" parTransId="{3FD2F296-DAE2-401C-AD7D-38682214D39F}" sibTransId="{B0BF3A0D-EE4E-4B90-B59F-4D16CC1EAAC8}"/>
    <dgm:cxn modelId="{5D5EF362-0F9D-4CAA-B9BD-63BAF3CBE66F}" type="presOf" srcId="{1E55D0F9-E575-431F-9336-E93A481A68FF}" destId="{7D7C72F7-2660-4DBB-B829-45C4777EAA0B}" srcOrd="0" destOrd="0" presId="urn:microsoft.com/office/officeart/2005/8/layout/arrow4"/>
    <dgm:cxn modelId="{66D4A64D-7E93-45DE-AD69-3E8B7FD57A31}" type="presOf" srcId="{0514CC1A-F812-4F7F-BEB7-811A0F51C5EA}" destId="{CDE630B8-A7D9-4791-9BC5-A6B67C7CE401}" srcOrd="0" destOrd="0" presId="urn:microsoft.com/office/officeart/2005/8/layout/arrow4"/>
    <dgm:cxn modelId="{20FBCF60-048F-4F9D-87E6-B05213E82043}" srcId="{632D9CCD-090F-42F8-911A-DDAA026A74C1}" destId="{0514CC1A-F812-4F7F-BEB7-811A0F51C5EA}" srcOrd="0" destOrd="0" parTransId="{632061A5-EAD8-4C2D-A74A-6888EA66C610}" sibTransId="{A52085D1-F693-4CFD-ACA8-4104DA7BE59C}"/>
    <dgm:cxn modelId="{FCB8E621-8B71-4B14-8E58-F282BBAAEE2E}" type="presOf" srcId="{632D9CCD-090F-42F8-911A-DDAA026A74C1}" destId="{089B3898-32AF-4ECA-BD94-EF2B8E557CBF}" srcOrd="0" destOrd="0" presId="urn:microsoft.com/office/officeart/2005/8/layout/arrow4"/>
    <dgm:cxn modelId="{9CDE9266-50DA-48AC-9EAA-58FAF347B0B1}" type="presParOf" srcId="{089B3898-32AF-4ECA-BD94-EF2B8E557CBF}" destId="{71BFB30A-C027-4C06-81E4-8FC5E1B79848}" srcOrd="0" destOrd="0" presId="urn:microsoft.com/office/officeart/2005/8/layout/arrow4"/>
    <dgm:cxn modelId="{8329A5E1-55EA-4E0E-B770-05ED3BA069DD}" type="presParOf" srcId="{089B3898-32AF-4ECA-BD94-EF2B8E557CBF}" destId="{CDE630B8-A7D9-4791-9BC5-A6B67C7CE401}" srcOrd="1" destOrd="0" presId="urn:microsoft.com/office/officeart/2005/8/layout/arrow4"/>
    <dgm:cxn modelId="{0AAAA065-C2EA-405A-B6B7-20A56DE536E9}" type="presParOf" srcId="{089B3898-32AF-4ECA-BD94-EF2B8E557CBF}" destId="{A48FB5DC-4AC8-4703-B2DB-3B9DA070D256}" srcOrd="2" destOrd="0" presId="urn:microsoft.com/office/officeart/2005/8/layout/arrow4"/>
    <dgm:cxn modelId="{8231F190-70C0-4137-A931-17D50F0A3C02}" type="presParOf" srcId="{089B3898-32AF-4ECA-BD94-EF2B8E557CBF}" destId="{7D7C72F7-2660-4DBB-B829-45C4777EAA0B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F91619-3C27-4E7A-92F8-CFAAE2AD0BC0}">
      <dsp:nvSpPr>
        <dsp:cNvPr id="0" name=""/>
        <dsp:cNvSpPr/>
      </dsp:nvSpPr>
      <dsp:spPr>
        <a:xfrm>
          <a:off x="3017837" y="0"/>
          <a:ext cx="4022725" cy="4022725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AD0BAE1-E263-4CC8-A408-43E1D173DDE3}">
      <dsp:nvSpPr>
        <dsp:cNvPr id="0" name=""/>
        <dsp:cNvSpPr/>
      </dsp:nvSpPr>
      <dsp:spPr>
        <a:xfrm>
          <a:off x="3399996" y="382158"/>
          <a:ext cx="1568862" cy="156886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التسعير</a:t>
          </a:r>
          <a:endParaRPr lang="ar-SA" sz="3700" kern="1200" dirty="0"/>
        </a:p>
      </dsp:txBody>
      <dsp:txXfrm>
        <a:off x="3476582" y="458744"/>
        <a:ext cx="1415690" cy="1415690"/>
      </dsp:txXfrm>
    </dsp:sp>
    <dsp:sp modelId="{223176F1-C386-4560-8CC3-CCD9F5FDA1F0}">
      <dsp:nvSpPr>
        <dsp:cNvPr id="0" name=""/>
        <dsp:cNvSpPr/>
      </dsp:nvSpPr>
      <dsp:spPr>
        <a:xfrm>
          <a:off x="5089540" y="382158"/>
          <a:ext cx="1568862" cy="156886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المنتج</a:t>
          </a:r>
          <a:endParaRPr lang="ar-SA" sz="3700" kern="1200" dirty="0"/>
        </a:p>
      </dsp:txBody>
      <dsp:txXfrm>
        <a:off x="5166126" y="458744"/>
        <a:ext cx="1415690" cy="1415690"/>
      </dsp:txXfrm>
    </dsp:sp>
    <dsp:sp modelId="{8A546715-43AB-4EDE-9802-8ECB533AF1FF}">
      <dsp:nvSpPr>
        <dsp:cNvPr id="0" name=""/>
        <dsp:cNvSpPr/>
      </dsp:nvSpPr>
      <dsp:spPr>
        <a:xfrm>
          <a:off x="3399996" y="2071703"/>
          <a:ext cx="1568862" cy="156886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التوزيع</a:t>
          </a:r>
          <a:endParaRPr lang="ar-SA" sz="3700" kern="1200" dirty="0"/>
        </a:p>
      </dsp:txBody>
      <dsp:txXfrm>
        <a:off x="3476582" y="2148289"/>
        <a:ext cx="1415690" cy="1415690"/>
      </dsp:txXfrm>
    </dsp:sp>
    <dsp:sp modelId="{A71293BB-F7C1-4C5D-A7E7-81358D1EDB23}">
      <dsp:nvSpPr>
        <dsp:cNvPr id="0" name=""/>
        <dsp:cNvSpPr/>
      </dsp:nvSpPr>
      <dsp:spPr>
        <a:xfrm>
          <a:off x="5089540" y="2071703"/>
          <a:ext cx="1568862" cy="156886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الترويج</a:t>
          </a:r>
          <a:endParaRPr lang="ar-SA" sz="3700" kern="1200" dirty="0"/>
        </a:p>
      </dsp:txBody>
      <dsp:txXfrm>
        <a:off x="5166126" y="2148289"/>
        <a:ext cx="1415690" cy="14156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BFB30A-C027-4C06-81E4-8FC5E1B79848}">
      <dsp:nvSpPr>
        <dsp:cNvPr id="0" name=""/>
        <dsp:cNvSpPr/>
      </dsp:nvSpPr>
      <dsp:spPr>
        <a:xfrm>
          <a:off x="1332276" y="0"/>
          <a:ext cx="2574543" cy="1930908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E630B8-A7D9-4791-9BC5-A6B67C7CE401}">
      <dsp:nvSpPr>
        <dsp:cNvPr id="0" name=""/>
        <dsp:cNvSpPr/>
      </dsp:nvSpPr>
      <dsp:spPr>
        <a:xfrm>
          <a:off x="4798488" y="208451"/>
          <a:ext cx="2200472" cy="12599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0" rIns="248920" bIns="248920" numCol="1" spcCol="1270" anchor="ctr" anchorCtr="0">
          <a:noAutofit/>
        </a:bodyPr>
        <a:lstStyle/>
        <a:p>
          <a:pPr lvl="0" algn="l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رفع مستوى الاداء</a:t>
          </a:r>
          <a:endParaRPr lang="ar-SA" sz="3500" kern="1200" dirty="0"/>
        </a:p>
      </dsp:txBody>
      <dsp:txXfrm>
        <a:off x="4798488" y="208451"/>
        <a:ext cx="2200472" cy="1259975"/>
      </dsp:txXfrm>
    </dsp:sp>
    <dsp:sp modelId="{A48FB5DC-4AC8-4703-B2DB-3B9DA070D256}">
      <dsp:nvSpPr>
        <dsp:cNvPr id="0" name=""/>
        <dsp:cNvSpPr/>
      </dsp:nvSpPr>
      <dsp:spPr>
        <a:xfrm>
          <a:off x="2104639" y="2091817"/>
          <a:ext cx="2574543" cy="1930908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7C72F7-2660-4DBB-B829-45C4777EAA0B}">
      <dsp:nvSpPr>
        <dsp:cNvPr id="0" name=""/>
        <dsp:cNvSpPr/>
      </dsp:nvSpPr>
      <dsp:spPr>
        <a:xfrm>
          <a:off x="4819224" y="2319335"/>
          <a:ext cx="2306704" cy="1425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0" rIns="248920" bIns="248920" numCol="1" spcCol="1270" anchor="ctr" anchorCtr="0">
          <a:noAutofit/>
        </a:bodyPr>
        <a:lstStyle/>
        <a:p>
          <a:pPr lvl="0" algn="l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تخفيض تكلفة التوزيع</a:t>
          </a:r>
          <a:endParaRPr lang="ar-SA" sz="3500" kern="1200" dirty="0"/>
        </a:p>
      </dsp:txBody>
      <dsp:txXfrm>
        <a:off x="4819224" y="2319335"/>
        <a:ext cx="2306704" cy="14250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12/2/2017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12/2/2017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12/2/2017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12/2/2017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12/2/2017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12/2/2017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إدارة التوزيع المادي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7966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التوزيع المادي ومشروعات الخدمات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071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مستقبل التوزيع المادي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800" dirty="0" smtClean="0"/>
              <a:t>من اهم الاتجاهات التي ستؤثر على مستقبل التوزيع المادي: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مطالبة العملاء المستمرة بخدمات افضل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زيادة شدة المنافسة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تقديم أنواع جديدة من السلع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الزيادة في تكاليف العمل والنقل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الاعتماد المتزايد على </a:t>
            </a:r>
            <a:r>
              <a:rPr lang="ar-SA" sz="2400" dirty="0" err="1" smtClean="0"/>
              <a:t>الالات</a:t>
            </a:r>
            <a:r>
              <a:rPr lang="ar-SA" sz="2400" dirty="0" smtClean="0"/>
              <a:t> </a:t>
            </a:r>
            <a:r>
              <a:rPr lang="ar-SA" sz="2400" smtClean="0"/>
              <a:t>الحاسبة الالكترونية</a:t>
            </a:r>
          </a:p>
          <a:p>
            <a:pPr marL="457200" indent="-457200">
              <a:buFont typeface="+mj-lt"/>
              <a:buAutoNum type="arabicPeriod"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508225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نظام التوزيع المادي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مجموعة الأنشطة المتعلقة بتسهيل حركة انتقال السلع ماديا من أماكن انتاجها او استخراجها الى أماكن استهلاكها.</a:t>
            </a:r>
          </a:p>
          <a:p>
            <a:endParaRPr lang="ar-SA" sz="2400" dirty="0"/>
          </a:p>
          <a:p>
            <a:r>
              <a:rPr lang="ar-SA" sz="2400" dirty="0" smtClean="0"/>
              <a:t>- يشمل التوزيع المادي على وظائف النقل والتخزين والمناولة ومراقبة المخزون وتجهيز الطلبيات وخدمة المستهلك</a:t>
            </a:r>
          </a:p>
          <a:p>
            <a:r>
              <a:rPr lang="ar-SA" sz="2400" dirty="0" smtClean="0"/>
              <a:t>- يساهم في خلق المنفعة الزمانية والمكانية للسلعة</a:t>
            </a:r>
          </a:p>
          <a:p>
            <a:r>
              <a:rPr lang="ar-SA" sz="2400" dirty="0" smtClean="0"/>
              <a:t>- </a:t>
            </a:r>
            <a:r>
              <a:rPr lang="ar-SA" sz="2400" u="sng" dirty="0" smtClean="0"/>
              <a:t>كفاءة وفعالية </a:t>
            </a:r>
            <a:r>
              <a:rPr lang="ar-SA" sz="2400" dirty="0" smtClean="0"/>
              <a:t>نظام التوزيع المادي يتطلب توفير المنتجات للمستهلكين في الوقت والمكان المناسبين وبالكمية المناسبة بأقل تكلفة ممكنة.</a:t>
            </a:r>
            <a:endParaRPr lang="ar-SA" sz="2400" u="sng" dirty="0"/>
          </a:p>
        </p:txBody>
      </p:sp>
    </p:spTree>
    <p:extLst>
      <p:ext uri="{BB962C8B-B14F-4D97-AF65-F5344CB8AC3E}">
        <p14:creationId xmlns:p14="http://schemas.microsoft.com/office/powerpoint/2010/main" val="3987050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أهمية التوزيع المادي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تحقيق اهداف المنشأة بتقديم السلع والخدمات للمستهلكين بأقل تكلفة ممكنة عن طريق تخفيض نوعين من التكاليف: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ar-SA" sz="2400" dirty="0" smtClean="0"/>
              <a:t>تكاليف التوزيع المنظورة ( المباشرة والغير مباشرة)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ar-SA" sz="2400" dirty="0" smtClean="0"/>
              <a:t>تكاليف التوزيع الغير منظورة</a:t>
            </a:r>
          </a:p>
          <a:p>
            <a:pPr>
              <a:buFont typeface="Courier New" panose="02070309020205020404" pitchFamily="49" charset="0"/>
              <a:buChar char="o"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711004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علاقة التوزيع المادي بعناصر المزيج التسويقي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8924110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967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أهداف التوزيع المادي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3652818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141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الدور الاستراتيجي للتوزيع المادي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ar-SA" sz="2800" dirty="0" smtClean="0"/>
              <a:t>تحسين خدمة العملاء</a:t>
            </a:r>
          </a:p>
          <a:p>
            <a:pPr marL="514350" indent="-514350">
              <a:buFont typeface="+mj-lt"/>
              <a:buAutoNum type="arabicParenR"/>
            </a:pPr>
            <a:r>
              <a:rPr lang="ar-SA" sz="2800" dirty="0" smtClean="0"/>
              <a:t>تخفيض تكاليف التوزيع</a:t>
            </a:r>
          </a:p>
          <a:p>
            <a:pPr marL="514350" indent="-514350">
              <a:buFont typeface="+mj-lt"/>
              <a:buAutoNum type="arabicParenR"/>
            </a:pPr>
            <a:r>
              <a:rPr lang="ar-SA" sz="2800" dirty="0" smtClean="0"/>
              <a:t>تحقيق الموائمة بين جانبي الاستهلاك والإنتاج</a:t>
            </a:r>
          </a:p>
          <a:p>
            <a:pPr marL="514350" indent="-514350">
              <a:buFont typeface="+mj-lt"/>
              <a:buAutoNum type="arabicParenR"/>
            </a:pPr>
            <a:r>
              <a:rPr lang="ar-SA" sz="2800" dirty="0" smtClean="0"/>
              <a:t>تحقيق الاستقرار في الأسعار</a:t>
            </a:r>
          </a:p>
          <a:p>
            <a:pPr marL="514350" indent="-514350">
              <a:buFont typeface="+mj-lt"/>
              <a:buAutoNum type="arabicParenR"/>
            </a:pPr>
            <a:r>
              <a:rPr lang="ar-SA" sz="2800" dirty="0" smtClean="0"/>
              <a:t>التأثير على قرار اختيار نوعية ومواقع الوسطاء</a:t>
            </a:r>
          </a:p>
          <a:p>
            <a:pPr marL="514350" indent="-514350">
              <a:buFont typeface="+mj-lt"/>
              <a:buAutoNum type="arabicParenR"/>
            </a:pPr>
            <a:r>
              <a:rPr lang="ar-SA" sz="2800" dirty="0" smtClean="0"/>
              <a:t>ترشيد تكاليف النقل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590656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مكونات نظام التوزيع المادي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ar-SA" sz="2800" dirty="0" smtClean="0"/>
              <a:t>إدارة المخزون</a:t>
            </a:r>
          </a:p>
          <a:p>
            <a:pPr marL="514350" indent="-514350">
              <a:buFont typeface="+mj-lt"/>
              <a:buAutoNum type="arabicParenR"/>
            </a:pPr>
            <a:r>
              <a:rPr lang="ar-SA" sz="2800" dirty="0" smtClean="0"/>
              <a:t>التخزين وإدارة المواد</a:t>
            </a:r>
          </a:p>
          <a:p>
            <a:pPr marL="514350" indent="-514350">
              <a:buFont typeface="+mj-lt"/>
              <a:buAutoNum type="arabicParenR"/>
            </a:pPr>
            <a:r>
              <a:rPr lang="ar-SA" sz="2800" dirty="0" smtClean="0"/>
              <a:t>النقل</a:t>
            </a:r>
          </a:p>
          <a:p>
            <a:pPr marL="514350" indent="-514350">
              <a:buFont typeface="+mj-lt"/>
              <a:buAutoNum type="arabicParenR"/>
            </a:pPr>
            <a:r>
              <a:rPr lang="ar-SA" sz="2800" dirty="0" smtClean="0"/>
              <a:t>أنشطة أخرى (المناولة , التغليف , تجهيز الأوامر , تشغيل المعلومات)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772598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تصميم نظام التوزيع المادي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العوامل الأساسية التي يجب مراعاتها عند بناء هيكل التوزيع المادي: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800" dirty="0" smtClean="0"/>
              <a:t>مراجعة الأنظمة الحالية للتوزيع المادي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800" dirty="0" smtClean="0"/>
              <a:t>وضع معايير ومستويات أداء جديده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800" dirty="0" smtClean="0"/>
              <a:t>دراسة خصائص السوق وظروفه الاقتصادية والتنافسية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800" dirty="0" smtClean="0"/>
              <a:t>دراسة إمكانية المشروع المادية والبشرية والقيود على التنفيذ</a:t>
            </a:r>
          </a:p>
          <a:p>
            <a:pPr marL="514350" indent="-514350">
              <a:buFont typeface="+mj-lt"/>
              <a:buAutoNum type="arabicPeriod"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30473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إدارة التوزيع المادي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ايقنت يعض المشروعات بأهمية تجميع أنشطة التوزيع المادي داخل إدارة واحدة وتجميع السلطات في يد شخص واحد , بحيث تكون هذه الإدارة مساوية لباقي الإدارات الأخرى في المشروع ومرتبطة مباشرة بالإدارة العليا</a:t>
            </a:r>
          </a:p>
          <a:p>
            <a:endParaRPr lang="ar-SA" sz="28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267" y="2727819"/>
            <a:ext cx="7321826" cy="353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98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أثر رجعي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</TotalTime>
  <Words>286</Words>
  <Application>Microsoft Office PowerPoint</Application>
  <PresentationFormat>ملء الشاشة</PresentationFormat>
  <Paragraphs>47</Paragraphs>
  <Slides>11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Times New Roman</vt:lpstr>
      <vt:lpstr>أثر رجعي</vt:lpstr>
      <vt:lpstr>إدارة التوزيع المادي</vt:lpstr>
      <vt:lpstr>مفهوم نظام التوزيع المادي</vt:lpstr>
      <vt:lpstr>أهمية التوزيع المادي</vt:lpstr>
      <vt:lpstr>علاقة التوزيع المادي بعناصر المزيج التسويقي</vt:lpstr>
      <vt:lpstr>أهداف التوزيع المادي</vt:lpstr>
      <vt:lpstr>الدور الاستراتيجي للتوزيع المادي</vt:lpstr>
      <vt:lpstr>مكونات نظام التوزيع المادي</vt:lpstr>
      <vt:lpstr>تصميم نظام التوزيع المادي</vt:lpstr>
      <vt:lpstr>إدارة التوزيع المادي</vt:lpstr>
      <vt:lpstr>التوزيع المادي ومشروعات الخدمات</vt:lpstr>
      <vt:lpstr>مستقبل التوزيع المادي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إدارة التوزيع المادي</dc:title>
  <dc:creator>user</dc:creator>
  <cp:lastModifiedBy>user</cp:lastModifiedBy>
  <cp:revision>6</cp:revision>
  <dcterms:created xsi:type="dcterms:W3CDTF">2017-12-02T20:45:06Z</dcterms:created>
  <dcterms:modified xsi:type="dcterms:W3CDTF">2017-12-02T21:36:53Z</dcterms:modified>
</cp:coreProperties>
</file>