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80" r:id="rId3"/>
    <p:sldId id="28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64" r:id="rId13"/>
    <p:sldId id="265" r:id="rId14"/>
    <p:sldId id="266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5" autoAdjust="0"/>
    <p:restoredTop sz="94660"/>
  </p:normalViewPr>
  <p:slideViewPr>
    <p:cSldViewPr snapToGrid="0">
      <p:cViewPr>
        <p:scale>
          <a:sx n="99" d="100"/>
          <a:sy n="99" d="100"/>
        </p:scale>
        <p:origin x="-12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D6D9-ADF6-4883-BB6D-13E5DAF25A70}" type="datetimeFigureOut">
              <a:rPr lang="ar-SA" smtClean="0"/>
              <a:pPr/>
              <a:t>13/02/39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3E99-E302-4EC6-BE16-FAB69570605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D6D9-ADF6-4883-BB6D-13E5DAF25A70}" type="datetimeFigureOut">
              <a:rPr lang="ar-SA" smtClean="0"/>
              <a:pPr/>
              <a:t>13/02/39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3E99-E302-4EC6-BE16-FAB69570605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D6D9-ADF6-4883-BB6D-13E5DAF25A70}" type="datetimeFigureOut">
              <a:rPr lang="ar-SA" smtClean="0"/>
              <a:pPr/>
              <a:t>13/02/39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3E99-E302-4EC6-BE16-FAB69570605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D6D9-ADF6-4883-BB6D-13E5DAF25A70}" type="datetimeFigureOut">
              <a:rPr lang="ar-SA" smtClean="0"/>
              <a:pPr/>
              <a:t>13/02/39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3E99-E302-4EC6-BE16-FAB69570605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D6D9-ADF6-4883-BB6D-13E5DAF25A70}" type="datetimeFigureOut">
              <a:rPr lang="ar-SA" smtClean="0"/>
              <a:pPr/>
              <a:t>13/02/39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3E99-E302-4EC6-BE16-FAB69570605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D6D9-ADF6-4883-BB6D-13E5DAF25A70}" type="datetimeFigureOut">
              <a:rPr lang="ar-SA" smtClean="0"/>
              <a:pPr/>
              <a:t>13/02/39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3E99-E302-4EC6-BE16-FAB69570605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D6D9-ADF6-4883-BB6D-13E5DAF25A70}" type="datetimeFigureOut">
              <a:rPr lang="ar-SA" smtClean="0"/>
              <a:pPr/>
              <a:t>13/02/39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3E99-E302-4EC6-BE16-FAB69570605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D6D9-ADF6-4883-BB6D-13E5DAF25A70}" type="datetimeFigureOut">
              <a:rPr lang="ar-SA" smtClean="0"/>
              <a:pPr/>
              <a:t>13/02/39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3E99-E302-4EC6-BE16-FAB69570605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D6D9-ADF6-4883-BB6D-13E5DAF25A70}" type="datetimeFigureOut">
              <a:rPr lang="ar-SA" smtClean="0"/>
              <a:pPr/>
              <a:t>13/02/39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3E99-E302-4EC6-BE16-FAB69570605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D6D9-ADF6-4883-BB6D-13E5DAF25A70}" type="datetimeFigureOut">
              <a:rPr lang="ar-SA" smtClean="0"/>
              <a:pPr/>
              <a:t>13/02/39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3E99-E302-4EC6-BE16-FAB69570605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D6D9-ADF6-4883-BB6D-13E5DAF25A70}" type="datetimeFigureOut">
              <a:rPr lang="ar-SA" smtClean="0"/>
              <a:pPr/>
              <a:t>13/02/39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3E99-E302-4EC6-BE16-FAB69570605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5AD6D9-ADF6-4883-BB6D-13E5DAF25A70}" type="datetimeFigureOut">
              <a:rPr lang="ar-SA" smtClean="0"/>
              <a:pPr/>
              <a:t>13/02/39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1B3E99-E302-4EC6-BE16-FAB69570605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الثامن عشر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38621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أدوات سوق رأس المال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ar-SA" sz="5900" b="1" dirty="0" smtClean="0">
                <a:solidFill>
                  <a:schemeClr val="tx1"/>
                </a:solidFill>
              </a:rPr>
              <a:t>2</a:t>
            </a:r>
            <a:r>
              <a:rPr lang="ar-SA" sz="7400" b="1" dirty="0" smtClean="0">
                <a:solidFill>
                  <a:schemeClr val="tx1"/>
                </a:solidFill>
              </a:rPr>
              <a:t> – أدوات سوق </a:t>
            </a:r>
            <a:r>
              <a:rPr lang="ar-SA" sz="7400" b="1" dirty="0" smtClean="0">
                <a:solidFill>
                  <a:schemeClr val="tx1"/>
                </a:solidFill>
              </a:rPr>
              <a:t>المال: </a:t>
            </a:r>
            <a:endParaRPr lang="ar-SA" sz="7400" b="1" dirty="0" smtClean="0">
              <a:solidFill>
                <a:schemeClr val="tx1"/>
              </a:solidFill>
            </a:endParaRPr>
          </a:p>
          <a:p>
            <a:r>
              <a:rPr lang="ar-SA" sz="7400" dirty="0" smtClean="0">
                <a:solidFill>
                  <a:schemeClr val="bg2">
                    <a:lumMod val="50000"/>
                  </a:schemeClr>
                </a:solidFill>
              </a:rPr>
              <a:t>ما هو </a:t>
            </a:r>
            <a:r>
              <a:rPr lang="ar-SA" sz="7400" dirty="0" smtClean="0">
                <a:solidFill>
                  <a:schemeClr val="bg2">
                    <a:lumMod val="50000"/>
                  </a:schemeClr>
                </a:solidFill>
              </a:rPr>
              <a:t>سوق </a:t>
            </a:r>
            <a:r>
              <a:rPr lang="ar-SA" sz="7400" dirty="0" smtClean="0">
                <a:solidFill>
                  <a:schemeClr val="bg2">
                    <a:lumMod val="50000"/>
                  </a:schemeClr>
                </a:solidFill>
              </a:rPr>
              <a:t>المال ؟ </a:t>
            </a:r>
            <a:endParaRPr lang="ar-SA" sz="7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sz="7400" dirty="0" smtClean="0">
                <a:solidFill>
                  <a:schemeClr val="accent1">
                    <a:lumMod val="75000"/>
                  </a:schemeClr>
                </a:solidFill>
              </a:rPr>
              <a:t>هو سوق الأوراق المالية ( </a:t>
            </a:r>
            <a:r>
              <a:rPr lang="ar-SA" sz="7400" dirty="0" smtClean="0">
                <a:solidFill>
                  <a:schemeClr val="accent1">
                    <a:lumMod val="75000"/>
                  </a:schemeClr>
                </a:solidFill>
              </a:rPr>
              <a:t>أسهم </a:t>
            </a:r>
            <a:r>
              <a:rPr lang="ar-SA" sz="7400" dirty="0" smtClean="0">
                <a:solidFill>
                  <a:schemeClr val="accent1">
                    <a:lumMod val="75000"/>
                  </a:schemeClr>
                </a:solidFill>
              </a:rPr>
              <a:t>وسندات ) طويلة </a:t>
            </a:r>
            <a:r>
              <a:rPr lang="ar-SA" sz="7400" dirty="0" smtClean="0">
                <a:solidFill>
                  <a:schemeClr val="accent1">
                    <a:lumMod val="75000"/>
                  </a:schemeClr>
                </a:solidFill>
              </a:rPr>
              <a:t>الأجل .</a:t>
            </a:r>
          </a:p>
          <a:p>
            <a:endParaRPr lang="ar-SA" sz="7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sz="7400" dirty="0" smtClean="0">
                <a:solidFill>
                  <a:schemeClr val="bg2">
                    <a:lumMod val="50000"/>
                  </a:schemeClr>
                </a:solidFill>
              </a:rPr>
              <a:t>ما هو </a:t>
            </a:r>
            <a:r>
              <a:rPr lang="ar-SA" sz="7400" dirty="0" smtClean="0">
                <a:solidFill>
                  <a:schemeClr val="bg2">
                    <a:lumMod val="50000"/>
                  </a:schemeClr>
                </a:solidFill>
              </a:rPr>
              <a:t>الاختلاف بين الأوراق المتداولة في </a:t>
            </a:r>
            <a:r>
              <a:rPr lang="ar-SA" sz="7400" dirty="0" smtClean="0">
                <a:solidFill>
                  <a:schemeClr val="bg2">
                    <a:lumMod val="50000"/>
                  </a:schemeClr>
                </a:solidFill>
              </a:rPr>
              <a:t>سوق </a:t>
            </a:r>
            <a:r>
              <a:rPr lang="ar-SA" sz="7400" dirty="0" smtClean="0">
                <a:solidFill>
                  <a:schemeClr val="bg2">
                    <a:lumMod val="50000"/>
                  </a:schemeClr>
                </a:solidFill>
              </a:rPr>
              <a:t>النقود و تلك المتداولة في سوق </a:t>
            </a:r>
            <a:r>
              <a:rPr lang="ar-SA" sz="7400" dirty="0" smtClean="0">
                <a:solidFill>
                  <a:schemeClr val="bg2">
                    <a:lumMod val="50000"/>
                  </a:schemeClr>
                </a:solidFill>
              </a:rPr>
              <a:t>المال ؟ </a:t>
            </a:r>
            <a:endParaRPr lang="ar-SA" sz="7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sz="7400" dirty="0" smtClean="0">
                <a:solidFill>
                  <a:schemeClr val="accent1">
                    <a:lumMod val="75000"/>
                  </a:schemeClr>
                </a:solidFill>
              </a:rPr>
              <a:t>أ – في سوق المال موعد الاستحقاق يتجاوز </a:t>
            </a:r>
            <a:r>
              <a:rPr lang="ar-SA" sz="7400" dirty="0" smtClean="0">
                <a:solidFill>
                  <a:schemeClr val="accent1">
                    <a:lumMod val="75000"/>
                  </a:schemeClr>
                </a:solidFill>
              </a:rPr>
              <a:t>السنة.</a:t>
            </a:r>
            <a:endParaRPr lang="ar-SA" sz="7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sz="7400" dirty="0" smtClean="0">
                <a:solidFill>
                  <a:schemeClr val="accent1">
                    <a:lumMod val="75000"/>
                  </a:schemeClr>
                </a:solidFill>
              </a:rPr>
              <a:t>ب - في سوق المال خطر الإفلاس </a:t>
            </a:r>
            <a:r>
              <a:rPr lang="ar-SA" sz="7400" dirty="0" smtClean="0">
                <a:solidFill>
                  <a:schemeClr val="accent1">
                    <a:lumMod val="75000"/>
                  </a:schemeClr>
                </a:solidFill>
              </a:rPr>
              <a:t>أكبر. </a:t>
            </a:r>
            <a:endParaRPr lang="ar-SA" sz="7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sz="7400" dirty="0" smtClean="0">
                <a:solidFill>
                  <a:schemeClr val="accent1">
                    <a:lumMod val="75000"/>
                  </a:schemeClr>
                </a:solidFill>
              </a:rPr>
              <a:t>ج - في سوق المال القدرة على تسويق الأوراق المالية </a:t>
            </a:r>
            <a:r>
              <a:rPr lang="ar-SA" sz="7400" dirty="0" smtClean="0">
                <a:solidFill>
                  <a:schemeClr val="accent1">
                    <a:lumMod val="75000"/>
                  </a:schemeClr>
                </a:solidFill>
              </a:rPr>
              <a:t>أقل. </a:t>
            </a:r>
            <a:endParaRPr lang="ar-SA" sz="7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06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75550" y="4882307"/>
            <a:ext cx="8683348" cy="1143000"/>
          </a:xfrm>
        </p:spPr>
        <p:txBody>
          <a:bodyPr/>
          <a:lstStyle/>
          <a:p>
            <a:r>
              <a:rPr lang="ar-SA" dirty="0"/>
              <a:t>أدوات سوق رأس المال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524000" y="731519"/>
            <a:ext cx="8534400" cy="4090737"/>
          </a:xfrm>
        </p:spPr>
        <p:txBody>
          <a:bodyPr>
            <a:normAutofit fontScale="85000" lnSpcReduction="20000"/>
          </a:bodyPr>
          <a:lstStyle/>
          <a:p>
            <a:r>
              <a:rPr lang="ar-SA" b="1" dirty="0">
                <a:solidFill>
                  <a:schemeClr val="bg2">
                    <a:lumMod val="50000"/>
                  </a:schemeClr>
                </a:solidFill>
              </a:rPr>
              <a:t>1 – السندات </a:t>
            </a:r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الحكومية:</a:t>
            </a:r>
          </a:p>
          <a:p>
            <a:endParaRPr lang="ar-SA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ولها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قسمين: 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أ – سندات حكومية متوسطة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الأجل.</a:t>
            </a: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ب 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– سندات حكومية طويلة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الأجل 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( اكثر من 10 سنوات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endParaRPr lang="ar-SA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تباع عن طريق المزايدة التنافسية ( كما في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أذونات الخزينة).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تباع بسعر قريب جدا من القيمة الاسمية للسند(وليس بسعر الخصم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تدفع الفائدة عليها كل 6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أشهر.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تدفع القيمة الاسمية عند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الاستحقاق. 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أ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قل 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أوراق سوق المال خطورة و 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أ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كثرها تسويقا. 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معدل الفائدة لها مؤشر لمعدل الفائدة في سوق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المال. 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2589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أدوات سوق رأس المال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2 – سندات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الشركات: </a:t>
            </a:r>
            <a:endParaRPr lang="ar-SA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طويلة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الأجل 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مدة الاستحقاق 5 سنوات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فأكثر.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تصدرها غالبا الشركات ذات المركز المالي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الجيد.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تدفع الفائدة عليها مرتين في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السنة.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تدفع القيمة الاسمية للسند كاملة عند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الاستحقاق.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26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أدوات سوق رأس المال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3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الصكوك: 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هي ورقة مالية تصدرها الشركات و المؤسسات المالية بصيغة متوافقة مع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أحكام </a:t>
            </a:r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الشريعة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الإسلامية. 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تنقسم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إلى نوعين: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 –مستمدة من أصول محددة و يجوز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تداولها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مثل  صكوك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المضاربة.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ب – قائمة على دين ولا يجوز تداولها مثل صكوك المرابحة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  <a:p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57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أدوات سوق رأس المال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4 –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الأسهم: </a:t>
            </a:r>
            <a:endParaRPr lang="ar-SA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تختلف الأسهم عن السندات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أن: </a:t>
            </a: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1 - الأسهم لا يدفع عليها عائد ثابت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2 - الأسهم ليس لها مدة استحقاق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أنواع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الأسهم:</a:t>
            </a: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 – الأسهم الممتازة                    ب – الأسهم العادية 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834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أدوات سوق رأس المال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أ –الأسهم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الممتازة:</a:t>
            </a: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لها ميزة الأسهم و السندات معا فهي تدفع عائدا محددا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إذا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كان دخل الشركة يسمح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بذلك.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العائد على الأسهم  الممتازة هو نسبة مئوية من القيمة الاسمية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للسهم.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يعطى مالكوها الحق في التصويت في مجلس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الإدارة.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تعطي أفضلية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لمالكوها في استرداد حقوقهم عند تصفية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الشركة.</a:t>
            </a:r>
          </a:p>
          <a:p>
            <a:endParaRPr lang="ar-SA" dirty="0" smtClean="0"/>
          </a:p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ب – الأسهم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العادية: </a:t>
            </a: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تعطي مالكها الحق في الحصول على الأرباح بعد توزيع حقوق مالكي السندات و الأسهم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الممتازة.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ترتبط استفادة مالكي الأسهم العادية بنجاح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الشركة.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لمالكوها حق الإدارة ويعطون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حق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شراء نسبة محددة من الأسهم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الجديدة.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28016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المؤسسات المالية الوسيطة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أسباب 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وجودها:</a:t>
            </a:r>
            <a:endParaRPr lang="ar-SA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1-عدم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كفاءة السوق  بالتالي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ارتفاع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التكاليف (المتعلقة بجمع المعلومات و المراكز المالية للشركات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).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2-الاستمارات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كبيرة يعجز عنها صغار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المستثمرين. </a:t>
            </a:r>
          </a:p>
          <a:p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عملها: </a:t>
            </a:r>
            <a:endParaRPr lang="ar-SA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حل المشكلات السابقة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أي: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تحويل الأموال من المدخرين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إلى المقترضين.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تخفيض التكاليف للمدخرين و المقترضين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معا.  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216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8548" y="5132563"/>
            <a:ext cx="8683348" cy="1143000"/>
          </a:xfrm>
        </p:spPr>
        <p:txBody>
          <a:bodyPr/>
          <a:lstStyle/>
          <a:p>
            <a:r>
              <a:rPr lang="ar-SA" dirty="0"/>
              <a:t>المؤسسات المالية الوسيطة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9169667" cy="4138863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تصنيف المؤسسات المالية 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الوسيطة: </a:t>
            </a:r>
            <a:endParaRPr lang="ar-SA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1 – مؤسسات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إيداع: </a:t>
            </a:r>
            <a:endParaRPr lang="ar-SA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مؤسسات مالية وسيطة تقبل الودائع من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الأفراد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و المؤسسات و تعطي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القروض.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لديها القدرة على خلق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الودائع ← التأثير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على عرض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النقود.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استثماراتها تتركز في سوق النقود لحاجتها للسيولة ( مقابل سحب الودائع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).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تستثمر في السندات الحكومية  لقلة </a:t>
            </a:r>
            <a:r>
              <a:rPr lang="ar-SA" dirty="0" err="1" smtClean="0">
                <a:solidFill>
                  <a:schemeClr val="bg2">
                    <a:lumMod val="50000"/>
                  </a:schemeClr>
                </a:solidFill>
              </a:rPr>
              <a:t>مخاطرها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839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المؤسسات المالية الوسيطة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أنواع مؤسسات الإيداع 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ar-SA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أ – البنوك التجارية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  <a:endParaRPr lang="ar-SA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أ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كبر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المؤسسات التجارية و أهمها من حيت الأصول و تنوع الاستثمار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خصومها ( مواردها المالية)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:  من الودائع الجارية و الادخارية و الزمنية </a:t>
            </a: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أصولها  :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القروض التجارية و القروض الاستهلاكية و الاستثمارية و الاستثمار في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أذونات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الخزانة و السندات الحكومية </a:t>
            </a:r>
          </a:p>
        </p:txBody>
      </p:sp>
    </p:spTree>
    <p:extLst>
      <p:ext uri="{BB962C8B-B14F-4D97-AF65-F5344CB8AC3E}">
        <p14:creationId xmlns:p14="http://schemas.microsoft.com/office/powerpoint/2010/main" val="3673975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المؤسسات المالية الوسيطة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b="1" dirty="0">
                <a:solidFill>
                  <a:schemeClr val="tx1"/>
                </a:solidFill>
              </a:rPr>
              <a:t>ب – </a:t>
            </a:r>
            <a:r>
              <a:rPr lang="ar-SA" b="1" dirty="0" smtClean="0">
                <a:solidFill>
                  <a:schemeClr val="tx1"/>
                </a:solidFill>
              </a:rPr>
              <a:t>مؤسسات </a:t>
            </a:r>
            <a:r>
              <a:rPr lang="ar-SA" b="1" dirty="0">
                <a:solidFill>
                  <a:schemeClr val="tx1"/>
                </a:solidFill>
              </a:rPr>
              <a:t>الادخار و </a:t>
            </a:r>
            <a:r>
              <a:rPr lang="ar-SA" b="1" dirty="0" smtClean="0">
                <a:solidFill>
                  <a:schemeClr val="tx1"/>
                </a:solidFill>
              </a:rPr>
              <a:t>الإقراض: </a:t>
            </a:r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تأتي في المرتبة الثانية بعد مؤسسات الإيداع من حيث حجم الأصول </a:t>
            </a:r>
          </a:p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خصومها( مواردها) : 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الودائع الادخارية  وهي قروض قصيرة و متوسطة 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الأجل. 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أصولها ( الإقراض ) :  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رهون الإسكان و هي قروض طويلة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الأجل .</a:t>
            </a:r>
          </a:p>
          <a:p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ج – بنوك الادخار </a:t>
            </a:r>
            <a:r>
              <a:rPr lang="ar-SA" b="1" dirty="0" smtClean="0">
                <a:solidFill>
                  <a:schemeClr val="tx1"/>
                </a:solidFill>
              </a:rPr>
              <a:t>المشتركة: </a:t>
            </a:r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تشابه مؤسسات الادخار و الإقراض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في: </a:t>
            </a: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خصومها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الودائع الادخارية </a:t>
            </a:r>
          </a:p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أصولها: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رهونات الإسكان </a:t>
            </a: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تختلف عن مؤسسات الادخار و الإقراض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في: </a:t>
            </a: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الملكية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حيث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أنها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مملوكة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للمودعين. 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08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ماذا سنتناول في هذا الفصل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1- مقدمة</a:t>
            </a:r>
          </a:p>
          <a:p>
            <a:pPr marL="45720" indent="0">
              <a:buNone/>
            </a:pP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2- أدوات السوق المالية</a:t>
            </a:r>
          </a:p>
          <a:p>
            <a:pPr marL="45720" indent="0">
              <a:buNone/>
            </a:pP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3- المؤسسات المالية الوسيطة</a:t>
            </a:r>
          </a:p>
          <a:p>
            <a:pPr marL="45720" indent="0">
              <a:buNone/>
            </a:pP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4- تنظيم السوق المالية</a:t>
            </a: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866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المؤسسات المالية الوسيطة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dirty="0">
                <a:solidFill>
                  <a:schemeClr val="tx1"/>
                </a:solidFill>
              </a:rPr>
              <a:t>د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– بنوك اتحاد العاملين ( تتعلق بأعضائها فقط</a:t>
            </a:r>
            <a:r>
              <a:rPr lang="ar-SA" dirty="0" smtClean="0">
                <a:solidFill>
                  <a:schemeClr val="tx1"/>
                </a:solidFill>
              </a:rPr>
              <a:t>): </a:t>
            </a:r>
            <a:endParaRPr lang="ar-SA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مؤسسات مالية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صغيرة.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يكونها نقابات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العاملون.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خصومها ودائع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الأعضاء.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أصولها قروض استهلاكية و قروض اسكان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لأعضائها. 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908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المؤسسات المالية الوسيطة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2 – مؤسسات الادخار التعاقدية ( تعريفها و أصول وخصوم فقط</a:t>
            </a:r>
            <a:r>
              <a:rPr lang="ar-SA" b="1" dirty="0" smtClean="0">
                <a:solidFill>
                  <a:schemeClr val="tx1"/>
                </a:solidFill>
              </a:rPr>
              <a:t>):</a:t>
            </a:r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مؤسسات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مالية.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خصومها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: تحصل عليها على أساس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تعاقدي.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أصولها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: طويلة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الأجل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( سوق المال)  سندات و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أسهم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سندات حكومية و رهونات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الإسكان.</a:t>
            </a: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أ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هم مؤسساتها: </a:t>
            </a:r>
            <a:endParaRPr lang="ar-SA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أ - شركات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التأمين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على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الحياه:</a:t>
            </a: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خصومها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: أقساط التامين تدفع للمستفيدين في حالة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الوفاة.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أصولها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: نفس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السابق.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أصولها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أقل سيولة.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74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المؤسسات المالية </a:t>
            </a:r>
            <a:r>
              <a:rPr lang="ar-SA" dirty="0" smtClean="0"/>
              <a:t>الوسيطة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ar-SA" b="1" dirty="0">
                <a:solidFill>
                  <a:schemeClr val="tx1"/>
                </a:solidFill>
              </a:rPr>
              <a:t>ب – شركات </a:t>
            </a:r>
            <a:r>
              <a:rPr lang="ar-SA" b="1" dirty="0" smtClean="0">
                <a:solidFill>
                  <a:schemeClr val="tx1"/>
                </a:solidFill>
              </a:rPr>
              <a:t>التأمين </a:t>
            </a:r>
            <a:r>
              <a:rPr lang="ar-SA" b="1" dirty="0">
                <a:solidFill>
                  <a:schemeClr val="tx1"/>
                </a:solidFill>
              </a:rPr>
              <a:t>ضد المخاطر </a:t>
            </a:r>
            <a:r>
              <a:rPr lang="ar-SA" b="1" dirty="0" smtClean="0">
                <a:solidFill>
                  <a:schemeClr val="tx1"/>
                </a:solidFill>
              </a:rPr>
              <a:t>( الأصول و الخصوم </a:t>
            </a:r>
            <a:r>
              <a:rPr lang="ar-SA" b="1" dirty="0" smtClean="0">
                <a:solidFill>
                  <a:schemeClr val="tx1"/>
                </a:solidFill>
              </a:rPr>
              <a:t>):</a:t>
            </a:r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خصومها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: أقساط التامين ضد اخطار مثل  الحريق  والحوادث  </a:t>
            </a:r>
          </a:p>
          <a:p>
            <a:r>
              <a:rPr lang="ar-SA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أصولها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: نفس السابق </a:t>
            </a: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أصولها اكثر سيولة  لاحتمالات استنزاف مواردها( مقارنة بتأمين الوفاه)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ج – صناديق معاشات </a:t>
            </a:r>
            <a:r>
              <a:rPr lang="ar-SA" b="1" dirty="0" smtClean="0">
                <a:solidFill>
                  <a:schemeClr val="tx1"/>
                </a:solidFill>
              </a:rPr>
              <a:t>التقاعد: </a:t>
            </a:r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خصومها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:اقساط معاشات التقاعد ( تأخذ من العمال لتدفع لهم عند التقاعد)</a:t>
            </a:r>
          </a:p>
          <a:p>
            <a:r>
              <a:rPr lang="ar-SA" dirty="0">
                <a:solidFill>
                  <a:schemeClr val="tx2">
                    <a:lumMod val="40000"/>
                    <a:lumOff val="60000"/>
                  </a:schemeClr>
                </a:solidFill>
              </a:rPr>
              <a:t>أ</a:t>
            </a:r>
            <a:r>
              <a:rPr lang="ar-SA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صولها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:نفس السابق</a:t>
            </a: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لديها قدرة على التنبؤ باحتياجاتها المالية </a:t>
            </a:r>
          </a:p>
          <a:p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86174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المؤسسات المالية الوسيطة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3 – مؤسسات </a:t>
            </a:r>
            <a:r>
              <a:rPr lang="ar-SA" b="1" dirty="0" smtClean="0">
                <a:solidFill>
                  <a:schemeClr val="tx1"/>
                </a:solidFill>
              </a:rPr>
              <a:t>الاستثمار:</a:t>
            </a:r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أ – شركات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التمويل: </a:t>
            </a: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خصومها بيع الأوراق التجارية و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إصدار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الأسهم و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السندات.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أصولها القروض الاستهلاكية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للأفراد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و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المنشآت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الصغيرة ( سلع معمرة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).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ب - صناديق الاستثمار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خصومها</a:t>
            </a: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بيع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وحدات استثمار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للأفراد.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أصولها: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اقراض الأموال المتحصلة من بيع الخصوم في شراء الأسهم و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السندات.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منخفضة المخاطر لتنوع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استثماراتها.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قد تكون المخاطر فيها عالية في حالة حدوث تقلب  كبير في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الأسعار. 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081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المؤسسات المالية الوسيطة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tx1"/>
                </a:solidFill>
              </a:rPr>
              <a:t>ج – صناديق الاستثمار بسوق النقود </a:t>
            </a:r>
            <a:r>
              <a:rPr lang="ar-SA" dirty="0" smtClean="0">
                <a:solidFill>
                  <a:schemeClr val="tx1"/>
                </a:solidFill>
              </a:rPr>
              <a:t>:</a:t>
            </a:r>
            <a:endParaRPr lang="ar-SA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خصومها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الأسهم</a:t>
            </a:r>
          </a:p>
          <a:p>
            <a:r>
              <a:rPr lang="ar-S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الأصول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: شراء أوراق مالية بقيمة بيع الأسهم ( الخصوم) </a:t>
            </a: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مرتفعة السيولة </a:t>
            </a: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يمكن للمساهم فيها كتابة شيك مقابل ما </a:t>
            </a:r>
            <a:r>
              <a:rPr lang="ar-SA" dirty="0" err="1" smtClean="0">
                <a:solidFill>
                  <a:schemeClr val="accent1">
                    <a:lumMod val="75000"/>
                  </a:schemeClr>
                </a:solidFill>
              </a:rPr>
              <a:t>يملكة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بشرط </a:t>
            </a: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1 – لا تقل قيمة الشيك عن مبلغ معين </a:t>
            </a: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تحتاج المشاركة في الصندوق الى مبلغ كبير 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933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المؤسسات المالية الوسيطة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د – بنوك </a:t>
            </a:r>
            <a:r>
              <a:rPr lang="ar-SA" b="1" dirty="0" smtClean="0">
                <a:solidFill>
                  <a:schemeClr val="tx1"/>
                </a:solidFill>
              </a:rPr>
              <a:t>الاستثمار: </a:t>
            </a:r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تقدم خدماتها للشركات الراغبة في الحصول على تمويل  وتساعدها في بيع اوراقها(الشركة)  المالية </a:t>
            </a: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ماهي هذه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الخدمات؟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1 – أوضاع السوق المالية</a:t>
            </a: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2 – تقدم لعملائها توصيات عن مدة الاستحقاق و معدلات الفائدة  </a:t>
            </a: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3 – تساعد عملائها في تحديد أسعار الأسهم و السندات وتوقيت عملية البيع   </a:t>
            </a: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أرباحها : الفرق بين السعر الذي تضمنه و سعر البيع في السوق 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5239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تنظيم السوق المالية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b="1" dirty="0">
                <a:solidFill>
                  <a:schemeClr val="tx1"/>
                </a:solidFill>
              </a:rPr>
              <a:t>أ</a:t>
            </a:r>
            <a:r>
              <a:rPr lang="ar-SA" b="1" dirty="0" smtClean="0">
                <a:solidFill>
                  <a:schemeClr val="tx1"/>
                </a:solidFill>
              </a:rPr>
              <a:t>هداف </a:t>
            </a:r>
            <a:r>
              <a:rPr lang="ar-SA" b="1" dirty="0" smtClean="0">
                <a:solidFill>
                  <a:schemeClr val="tx1"/>
                </a:solidFill>
              </a:rPr>
              <a:t>تنظيم السوق </a:t>
            </a:r>
            <a:r>
              <a:rPr lang="ar-SA" b="1" dirty="0" smtClean="0">
                <a:solidFill>
                  <a:schemeClr val="tx1"/>
                </a:solidFill>
              </a:rPr>
              <a:t>المالي: </a:t>
            </a:r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1 – توفير معلومات للمستثمرين </a:t>
            </a: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الأنظمة المنظمة للسوق  _ درجة المخاطرة _ معلومات عن أصول و أرباح الشركات في السوق </a:t>
            </a: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2 – المحافظة على حسن سمعة القطاع المالي </a:t>
            </a: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الأنظمة </a:t>
            </a:r>
            <a:r>
              <a:rPr lang="ar-SA" dirty="0" err="1" smtClean="0">
                <a:solidFill>
                  <a:schemeClr val="bg2">
                    <a:lumMod val="50000"/>
                  </a:schemeClr>
                </a:solidFill>
              </a:rPr>
              <a:t>الإشرافية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و الرقابية على المؤسسات المالية _ توفر معلومات للعامة لتقليل خطر الإفلاس  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5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منشآت الأعمال تحصل على التمويل من وسيلتين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1- إصدار أدوات أو أوراق دين : السندات والصكوك.</a:t>
            </a:r>
          </a:p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2- إصدار أسهم .</a:t>
            </a:r>
          </a:p>
          <a:p>
            <a:endParaRPr lang="ar-SA" dirty="0"/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تتيح الأسواق المالية من خلال إصدار الأوراق المالية (أسهم – سندات وغيرها) وسيلة عملية تحويل الأموال من المقرضين إلى المقترضين.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1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dirty="0" smtClean="0"/>
              <a:t>معايير الاختلاف بين الاوراق المالية </a:t>
            </a:r>
            <a:r>
              <a:rPr lang="ar-SA" sz="4000" dirty="0" smtClean="0"/>
              <a:t>والمخاطر المصاحبة للتعامل بها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SA" b="1" u="sng" dirty="0" smtClean="0">
                <a:solidFill>
                  <a:schemeClr val="tx1"/>
                </a:solidFill>
              </a:rPr>
              <a:t>معايير الاختلاف :</a:t>
            </a:r>
          </a:p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- موعد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الاستحقاق : </a:t>
            </a:r>
            <a:r>
              <a:rPr lang="ar-SA" dirty="0" smtClean="0">
                <a:solidFill>
                  <a:schemeClr val="bg2">
                    <a:lumMod val="75000"/>
                  </a:schemeClr>
                </a:solidFill>
              </a:rPr>
              <a:t>( علاقة طردية مع معدل الفائدة)</a:t>
            </a:r>
          </a:p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2 – إمكانية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التسويق : </a:t>
            </a:r>
            <a:r>
              <a:rPr lang="ar-SA" dirty="0" smtClean="0">
                <a:solidFill>
                  <a:schemeClr val="bg2">
                    <a:lumMod val="75000"/>
                  </a:schemeClr>
                </a:solidFill>
              </a:rPr>
              <a:t>( علاقة عكسية مع معدل الفائدة )</a:t>
            </a:r>
          </a:p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خطر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الإفلاس : </a:t>
            </a:r>
            <a:r>
              <a:rPr lang="ar-SA" dirty="0" smtClean="0">
                <a:solidFill>
                  <a:schemeClr val="bg2">
                    <a:lumMod val="75000"/>
                  </a:schemeClr>
                </a:solidFill>
              </a:rPr>
              <a:t>( علاقة  طردية مع معدل الفائدة) </a:t>
            </a:r>
            <a:endParaRPr lang="ar-SA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ar-SA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ar-SA" b="1" u="sng" dirty="0" smtClean="0">
                <a:solidFill>
                  <a:schemeClr val="tx1"/>
                </a:solidFill>
              </a:rPr>
              <a:t>المخاطر المصاحبة للتعامل </a:t>
            </a:r>
            <a:r>
              <a:rPr lang="ar-SA" b="1" u="sng" dirty="0" smtClean="0">
                <a:solidFill>
                  <a:schemeClr val="tx1"/>
                </a:solidFill>
              </a:rPr>
              <a:t>بالأوراق </a:t>
            </a:r>
            <a:r>
              <a:rPr lang="ar-SA" b="1" u="sng" dirty="0" smtClean="0">
                <a:solidFill>
                  <a:schemeClr val="tx1"/>
                </a:solidFill>
              </a:rPr>
              <a:t>المالية في السوق المالية </a:t>
            </a:r>
            <a:r>
              <a:rPr lang="ar-SA" b="1" u="sng" dirty="0" smtClean="0">
                <a:solidFill>
                  <a:schemeClr val="tx1"/>
                </a:solidFill>
              </a:rPr>
              <a:t>:</a:t>
            </a:r>
            <a:endParaRPr lang="ar-SA" b="1" u="sng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1 – خطر الإفلاس: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عدم مقدرة المصدر دفع الفائدة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أو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القيمة الاسمية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أو كليهما.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– خطر التسويق :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تحمل خسارة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كبيرة عند تسييل الورقة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المالية.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3- خطر معدل الفائدة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لأن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ارتفاع معدل الفائدة يخفض من قيمة الورقة المالية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–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خطر التركز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أو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عدم التنوع :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يحدث عندما تتركز الاستثمارات في محفظة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أو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سوق واحد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–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 اخطار نظامية :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تتعلق يتغير الأنظمة من قبل الحكومة مثل نظام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الضرائب.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854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02295" y="5325069"/>
            <a:ext cx="8683348" cy="1143000"/>
          </a:xfrm>
        </p:spPr>
        <p:txBody>
          <a:bodyPr/>
          <a:lstStyle/>
          <a:p>
            <a:r>
              <a:rPr lang="ar-SA" sz="3600" dirty="0" smtClean="0"/>
              <a:t>الأوراق المالية المتداولة في السوق 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523999" y="731520"/>
            <a:ext cx="9092665" cy="4417996"/>
          </a:xfrm>
        </p:spPr>
        <p:txBody>
          <a:bodyPr>
            <a:normAutofit fontScale="70000" lnSpcReduction="20000"/>
          </a:bodyPr>
          <a:lstStyle/>
          <a:p>
            <a:r>
              <a:rPr lang="ar-SA" dirty="0" smtClean="0"/>
              <a:t>لمعرفة كيفية قيام السوق المالية بوظيفتها الحيوية في الاقتصاد لابد من التعرف على أنواع الأوراق المالية التي يتعامل بها في الأسواق المالية:</a:t>
            </a:r>
          </a:p>
          <a:p>
            <a:endParaRPr lang="ar-SA" dirty="0" smtClean="0"/>
          </a:p>
          <a:p>
            <a:r>
              <a:rPr lang="ar-SA" b="1" u="sng" dirty="0" smtClean="0">
                <a:solidFill>
                  <a:schemeClr val="tx2">
                    <a:lumMod val="50000"/>
                  </a:schemeClr>
                </a:solidFill>
              </a:rPr>
              <a:t>أدوات </a:t>
            </a:r>
            <a:r>
              <a:rPr lang="ar-SA" b="1" u="sng" dirty="0" smtClean="0">
                <a:solidFill>
                  <a:schemeClr val="tx2">
                    <a:lumMod val="50000"/>
                  </a:schemeClr>
                </a:solidFill>
              </a:rPr>
              <a:t>سوق النقود و أدوات سوق  المال </a:t>
            </a:r>
            <a:r>
              <a:rPr lang="ar-SA" b="1" u="sng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ar-SA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ar-SA" b="1" u="sng" dirty="0" smtClean="0">
                <a:solidFill>
                  <a:schemeClr val="accent1">
                    <a:lumMod val="75000"/>
                  </a:schemeClr>
                </a:solidFill>
              </a:rPr>
              <a:t>1 – أدوات سوق النقود </a:t>
            </a:r>
            <a:r>
              <a:rPr lang="ar-SA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endParaRPr lang="ar-SA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ما هو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سوق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النقود؟</a:t>
            </a:r>
            <a:endParaRPr lang="ar-SA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سوق الأدوات المالية قصيرة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الأجل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(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أقل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من سنة)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عارضو النقود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هم الأفراد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و المؤسسات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المالية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الوسيطة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الذين يرون ( استثمار للأموال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بدلا من تركها عاطلة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).</a:t>
            </a:r>
          </a:p>
          <a:p>
            <a:endParaRPr lang="ar-SA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طالبوا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النقود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هم  منشآت الأعمال و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البنوك حيث يمكنها السوق من الحصول على التمويل و السيولة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ar-SA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سوق النقود ليس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له سوق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محدد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ولكن التعامل فيه يكون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من خلال وسائل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الاتصال. </a:t>
            </a:r>
          </a:p>
          <a:p>
            <a:endParaRPr lang="ar-SA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تتميز أدوات  سوق النقود :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قلة تقلب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الأسعار ← يقلل المخاطر ← زيادة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السيولة </a:t>
            </a:r>
            <a:endParaRPr lang="ar-SA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98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21545" y="5507950"/>
            <a:ext cx="8683348" cy="1143000"/>
          </a:xfrm>
        </p:spPr>
        <p:txBody>
          <a:bodyPr/>
          <a:lstStyle/>
          <a:p>
            <a:r>
              <a:rPr lang="ar-SA" sz="3600" dirty="0" smtClean="0"/>
              <a:t>أدوات سوق النقود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4706754"/>
          </a:xfrm>
        </p:spPr>
        <p:txBody>
          <a:bodyPr>
            <a:normAutofit fontScale="77500" lnSpcReduction="20000"/>
          </a:bodyPr>
          <a:lstStyle/>
          <a:p>
            <a:r>
              <a:rPr lang="ar-SA" b="1" u="sng" dirty="0" smtClean="0">
                <a:solidFill>
                  <a:schemeClr val="bg2">
                    <a:lumMod val="25000"/>
                  </a:schemeClr>
                </a:solidFill>
              </a:rPr>
              <a:t>ماهي أدوات سوق النقود </a:t>
            </a:r>
            <a:r>
              <a:rPr lang="ar-SA" b="1" u="sng" dirty="0" smtClean="0">
                <a:solidFill>
                  <a:schemeClr val="bg2">
                    <a:lumMod val="25000"/>
                  </a:schemeClr>
                </a:solidFill>
              </a:rPr>
              <a:t>؟</a:t>
            </a:r>
          </a:p>
          <a:p>
            <a:endParaRPr lang="ar-SA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1 - اذونات الخزانة العامة </a:t>
            </a:r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endParaRPr lang="ar-SA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قصيرة الأجل </a:t>
            </a: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تصدرها الحكومة من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أجل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تمويل انفاقها </a:t>
            </a: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تباع في السوق الرئيسية </a:t>
            </a: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يعاد تداولها في السوق الثانوية </a:t>
            </a: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تباع بسعر الخصم أي ليس لها سعر فائدة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محدد (العائد من ملكيتها يتمثل في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الفرق بين سعر الشراء و القيمة الاسمية) </a:t>
            </a:r>
          </a:p>
          <a:p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أ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كثر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أدوات سوق النقود سيولة و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أقلها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خطورة </a:t>
            </a: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تباع عن طريق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المزايدة بطريقتين: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1-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مزايدة تنافسية: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تباع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الأذونات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لمن يعرض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سعر أعلى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←  يستبعد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صغار المستثمرين.</a:t>
            </a: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2- مزايدة 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غير 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تنافسية: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تتحدد سعر البيع  بمتوسط الأسعار للمزايد غير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التنافسية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التي تم البيع فيها في ذلك اليوم  و يقدم عليها صغار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المستثمرين. 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845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 smtClean="0"/>
              <a:t>أدوات سوق النقود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2 - تعاقدات إعادة الشراء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  <a:endParaRPr lang="ar-SA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هي عقد بين طرفين للبيع ثم إعادة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لشراء أوراق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مالية غالبا ما تكون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أذونات خزينة.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قصيرة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أجل لأنها </a:t>
            </a:r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أ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ذونات خزينة.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تستطيع المنشآت من خلالها سد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العجز </a:t>
            </a:r>
            <a:r>
              <a:rPr lang="ar-SA" dirty="0" err="1" smtClean="0">
                <a:solidFill>
                  <a:schemeClr val="bg2">
                    <a:lumMod val="50000"/>
                  </a:schemeClr>
                </a:solidFill>
              </a:rPr>
              <a:t>الطارىء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 في السيولة.</a:t>
            </a:r>
          </a:p>
          <a:p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3 – الأوراق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التجارية: </a:t>
            </a:r>
            <a:endParaRPr lang="ar-SA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قصيرة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الأجل.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تصدرها شركات ذات سمعة جيدة في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السوق.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مدة استحقاقها بين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4-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6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أشهر.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تباع بين المتعاملين في السوق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أو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بواسطة شركات متخصصة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60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 smtClean="0"/>
              <a:t>أدوات سوق النقود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4 – شهادات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الإيداع:</a:t>
            </a:r>
            <a:endParaRPr lang="ar-SA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ar-SA" dirty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يصدرها البنك المركزي بعملة البلد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أو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بعملات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أخرى.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أدوات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دين.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تبيعها البنوك التجارية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للمدخرين.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معدلات الفائدة فيها محددة على مدد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دورية.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تدفع قيمتها عند الاستحقاق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كاملة.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درجة المخاطرة فيها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أكبر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من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الأذونات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و القدرة على تسويقها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أقل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من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الأذونات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←معدلات الفائدة فيها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أعلى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قليلا من معدلات الفائدة على </a:t>
            </a:r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أ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ذونات الخزانة. 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29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86054" y="4749879"/>
            <a:ext cx="10515600" cy="1325563"/>
          </a:xfrm>
        </p:spPr>
        <p:txBody>
          <a:bodyPr/>
          <a:lstStyle/>
          <a:p>
            <a:r>
              <a:rPr lang="ar-SA" sz="3600" dirty="0" smtClean="0"/>
              <a:t>أدوات سوق النقود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5 – سندات القبول المصرفية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  <a:endParaRPr lang="ar-SA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من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الأشكال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القديمة للائتمان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يقبل البنك عدد غير محدد منها ←زيادة درجة المخاطرة ←وضع حدود قانونية من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البنك </a:t>
            </a:r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المركزي على القيمة الكلية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للسندات.</a:t>
            </a:r>
          </a:p>
          <a:p>
            <a:endParaRPr lang="ar-SA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b="1" dirty="0">
                <a:solidFill>
                  <a:schemeClr val="bg2">
                    <a:lumMod val="25000"/>
                  </a:schemeClr>
                </a:solidFill>
              </a:rPr>
              <a:t>6 – الإقراض الداخلي بين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البنوك: 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سببه وجود فائض نقدي لدى بعض البنوك بينما هناك نقص في السيولة عند بنوك أخرى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أدى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إلى </a:t>
            </a:r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وجود سوق قصير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الأجل </a:t>
            </a:r>
            <a:r>
              <a:rPr lang="ar-SA" dirty="0">
                <a:solidFill>
                  <a:schemeClr val="bg2">
                    <a:lumMod val="50000"/>
                  </a:schemeClr>
                </a:solidFill>
              </a:rPr>
              <a:t>بين البنوك و يتميز سوق الإقراض بين البنوك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بـ:  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أ- سوق نشيط يُتعامل فيه بمبالغ كبيرة من النقود.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ب – الإقراض يتم لليلة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واحدة.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ج – معدل الفائدة في هذا السوق مؤشر لمعدلات الفائدة الأخرى في باقي سوق </a:t>
            </a:r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النقود.  </a:t>
            </a:r>
            <a:endParaRPr lang="ar-SA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504333"/>
      </p:ext>
    </p:extLst>
  </p:cSld>
  <p:clrMapOvr>
    <a:masterClrMapping/>
  </p:clrMapOvr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435</TotalTime>
  <Words>1735</Words>
  <Application>Microsoft Office PowerPoint</Application>
  <PresentationFormat>مخصص</PresentationFormat>
  <Paragraphs>231</Paragraphs>
  <Slides>26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دفق الهواء</vt:lpstr>
      <vt:lpstr>الفصل الثامن عشر</vt:lpstr>
      <vt:lpstr>ماذا سنتناول في هذا الفصل</vt:lpstr>
      <vt:lpstr>منشآت الأعمال تحصل على التمويل من وسيلتين</vt:lpstr>
      <vt:lpstr>معايير الاختلاف بين الاوراق المالية والمخاطر المصاحبة للتعامل بها</vt:lpstr>
      <vt:lpstr>الأوراق المالية المتداولة في السوق </vt:lpstr>
      <vt:lpstr>أدوات سوق النقود</vt:lpstr>
      <vt:lpstr>أدوات سوق النقود</vt:lpstr>
      <vt:lpstr>أدوات سوق النقود</vt:lpstr>
      <vt:lpstr>أدوات سوق النقود</vt:lpstr>
      <vt:lpstr>أدوات سوق رأس المال</vt:lpstr>
      <vt:lpstr>أدوات سوق رأس المال</vt:lpstr>
      <vt:lpstr>أدوات سوق رأس المال</vt:lpstr>
      <vt:lpstr>أدوات سوق رأس المال</vt:lpstr>
      <vt:lpstr>أدوات سوق رأس المال</vt:lpstr>
      <vt:lpstr>أدوات سوق رأس المال</vt:lpstr>
      <vt:lpstr>المؤسسات المالية الوسيطة </vt:lpstr>
      <vt:lpstr>المؤسسات المالية الوسيطة </vt:lpstr>
      <vt:lpstr>المؤسسات المالية الوسيطة </vt:lpstr>
      <vt:lpstr>المؤسسات المالية الوسيطة </vt:lpstr>
      <vt:lpstr>المؤسسات المالية الوسيطة </vt:lpstr>
      <vt:lpstr>المؤسسات المالية الوسيطة </vt:lpstr>
      <vt:lpstr>المؤسسات المالية الوسيطة</vt:lpstr>
      <vt:lpstr>المؤسسات المالية الوسيطة</vt:lpstr>
      <vt:lpstr>المؤسسات المالية الوسيطة</vt:lpstr>
      <vt:lpstr>المؤسسات المالية الوسيطة</vt:lpstr>
      <vt:lpstr>تنظيم السوق المالية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الثامن عشر</dc:title>
  <dc:creator>n</dc:creator>
  <cp:lastModifiedBy>samalmalki</cp:lastModifiedBy>
  <cp:revision>52</cp:revision>
  <dcterms:created xsi:type="dcterms:W3CDTF">2016-12-13T18:58:46Z</dcterms:created>
  <dcterms:modified xsi:type="dcterms:W3CDTF">2017-11-02T05:12:09Z</dcterms:modified>
</cp:coreProperties>
</file>