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48" d="100"/>
          <a:sy n="48" d="100"/>
        </p:scale>
        <p:origin x="-996"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565EAD38-7234-48F6-9A13-7B2D74902EC2}" type="datetimeFigureOut">
              <a:rPr lang="ar-SA" smtClean="0"/>
              <a:t>29/10/1432</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8F050561-C6F2-4B4D-BA92-FD5F2A365925}"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565EAD38-7234-48F6-9A13-7B2D74902EC2}" type="datetimeFigureOut">
              <a:rPr lang="ar-SA" smtClean="0"/>
              <a:t>29/10/1432</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8F050561-C6F2-4B4D-BA92-FD5F2A365925}"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565EAD38-7234-48F6-9A13-7B2D74902EC2}" type="datetimeFigureOut">
              <a:rPr lang="ar-SA" smtClean="0"/>
              <a:t>29/10/1432</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8F050561-C6F2-4B4D-BA92-FD5F2A365925}"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565EAD38-7234-48F6-9A13-7B2D74902EC2}" type="datetimeFigureOut">
              <a:rPr lang="ar-SA" smtClean="0"/>
              <a:t>29/10/1432</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8F050561-C6F2-4B4D-BA92-FD5F2A365925}"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565EAD38-7234-48F6-9A13-7B2D74902EC2}" type="datetimeFigureOut">
              <a:rPr lang="ar-SA" smtClean="0"/>
              <a:t>29/10/1432</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8F050561-C6F2-4B4D-BA92-FD5F2A365925}"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565EAD38-7234-48F6-9A13-7B2D74902EC2}" type="datetimeFigureOut">
              <a:rPr lang="ar-SA" smtClean="0"/>
              <a:t>29/10/1432</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8F050561-C6F2-4B4D-BA92-FD5F2A365925}"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565EAD38-7234-48F6-9A13-7B2D74902EC2}" type="datetimeFigureOut">
              <a:rPr lang="ar-SA" smtClean="0"/>
              <a:t>29/10/1432</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8F050561-C6F2-4B4D-BA92-FD5F2A365925}"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565EAD38-7234-48F6-9A13-7B2D74902EC2}" type="datetimeFigureOut">
              <a:rPr lang="ar-SA" smtClean="0"/>
              <a:t>29/10/1432</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8F050561-C6F2-4B4D-BA92-FD5F2A365925}"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565EAD38-7234-48F6-9A13-7B2D74902EC2}" type="datetimeFigureOut">
              <a:rPr lang="ar-SA" smtClean="0"/>
              <a:t>29/10/1432</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8F050561-C6F2-4B4D-BA92-FD5F2A365925}"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565EAD38-7234-48F6-9A13-7B2D74902EC2}" type="datetimeFigureOut">
              <a:rPr lang="ar-SA" smtClean="0"/>
              <a:t>29/10/1432</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8F050561-C6F2-4B4D-BA92-FD5F2A365925}"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565EAD38-7234-48F6-9A13-7B2D74902EC2}" type="datetimeFigureOut">
              <a:rPr lang="ar-SA" smtClean="0"/>
              <a:t>29/10/1432</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8F050561-C6F2-4B4D-BA92-FD5F2A365925}"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565EAD38-7234-48F6-9A13-7B2D74902EC2}" type="datetimeFigureOut">
              <a:rPr lang="ar-SA" smtClean="0"/>
              <a:t>29/10/1432</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8F050561-C6F2-4B4D-BA92-FD5F2A365925}" type="slidenum">
              <a:rPr lang="ar-SA" smtClean="0"/>
              <a:t>‹#›</a:t>
            </a:fld>
            <a:endParaRPr lang="ar-SA"/>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3568" y="404664"/>
            <a:ext cx="7772400" cy="1470025"/>
          </a:xfrm>
        </p:spPr>
        <p:txBody>
          <a:bodyPr>
            <a:normAutofit/>
          </a:bodyPr>
          <a:lstStyle/>
          <a:p>
            <a:r>
              <a:rPr lang="ar-SA" sz="3600" b="1" dirty="0"/>
              <a:t>الفصل الثامن عشر (النظام المحاسبي الحكومي)</a:t>
            </a:r>
            <a:endParaRPr lang="ar-SA" sz="3600" dirty="0"/>
          </a:p>
        </p:txBody>
      </p:sp>
      <p:sp>
        <p:nvSpPr>
          <p:cNvPr id="3" name="عنوان فرعي 2"/>
          <p:cNvSpPr>
            <a:spLocks noGrp="1"/>
          </p:cNvSpPr>
          <p:nvPr>
            <p:ph type="subTitle" idx="1"/>
          </p:nvPr>
        </p:nvSpPr>
        <p:spPr>
          <a:xfrm>
            <a:off x="611560" y="1844824"/>
            <a:ext cx="7848872" cy="4320480"/>
          </a:xfrm>
        </p:spPr>
        <p:txBody>
          <a:bodyPr>
            <a:normAutofit fontScale="92500" lnSpcReduction="20000"/>
          </a:bodyPr>
          <a:lstStyle/>
          <a:p>
            <a:pPr lvl="0"/>
            <a:r>
              <a:rPr lang="ar-SA" b="1" u="sng" dirty="0"/>
              <a:t>تعريف المحاسبة الحكومية:</a:t>
            </a:r>
            <a:endParaRPr lang="en-US" dirty="0"/>
          </a:p>
          <a:p>
            <a:r>
              <a:rPr lang="ar-SA" dirty="0"/>
              <a:t>هي فرع من فروع المحاسبة تعنى بمعالجة المعلومات المالية ذات العلاقة بالأجهزة الحكومية وتوصيلها إلى أصحاب العلاقة تمكنهم أيضاً من التصرف في ضوء رؤية واضحة.</a:t>
            </a:r>
            <a:endParaRPr lang="en-US" dirty="0"/>
          </a:p>
          <a:p>
            <a:pPr lvl="0"/>
            <a:r>
              <a:rPr lang="ar-SA" b="1" u="sng" dirty="0"/>
              <a:t>أهداف المحاسبة الحكومية:</a:t>
            </a:r>
            <a:endParaRPr lang="en-US" dirty="0"/>
          </a:p>
          <a:p>
            <a:pPr lvl="0"/>
            <a:r>
              <a:rPr lang="ar-SA" dirty="0" smtClean="0"/>
              <a:t>*الاستغلال </a:t>
            </a:r>
            <a:r>
              <a:rPr lang="ar-SA" dirty="0"/>
              <a:t>الأمثل للموارد المالية المتاحة.</a:t>
            </a:r>
            <a:endParaRPr lang="en-US" dirty="0"/>
          </a:p>
          <a:p>
            <a:pPr lvl="0"/>
            <a:r>
              <a:rPr lang="ar-SA" dirty="0" smtClean="0"/>
              <a:t>*حفظ </a:t>
            </a:r>
            <a:r>
              <a:rPr lang="ar-SA" dirty="0"/>
              <a:t>الأموال العامة والرقابة على تحصيلها وصرفها.</a:t>
            </a:r>
            <a:endParaRPr lang="en-US" dirty="0"/>
          </a:p>
          <a:p>
            <a:pPr lvl="0"/>
            <a:r>
              <a:rPr lang="ar-SA" dirty="0" smtClean="0"/>
              <a:t>*مساعدة </a:t>
            </a:r>
            <a:r>
              <a:rPr lang="ar-SA" dirty="0"/>
              <a:t>الأجهزة الحكومية على تحقيق أهدافها عن  طريق نظام معلومات سليم.</a:t>
            </a:r>
            <a:endParaRPr lang="en-US" dirty="0"/>
          </a:p>
          <a:p>
            <a:r>
              <a:rPr lang="ar-SA" dirty="0"/>
              <a:t> </a:t>
            </a:r>
            <a:endParaRPr lang="en-US" dirty="0"/>
          </a:p>
          <a:p>
            <a:endParaRPr lang="ar-SA"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u="sng" dirty="0"/>
              <a:t>الإجراءات المالية في المحاسبة </a:t>
            </a:r>
            <a:r>
              <a:rPr lang="ar-SA" b="1" u="sng" dirty="0" smtClean="0"/>
              <a:t>الحكومية</a:t>
            </a:r>
            <a:endParaRPr lang="ar-SA" dirty="0"/>
          </a:p>
        </p:txBody>
      </p:sp>
      <p:sp>
        <p:nvSpPr>
          <p:cNvPr id="3" name="عنصر نائب للمحتوى 2"/>
          <p:cNvSpPr>
            <a:spLocks noGrp="1"/>
          </p:cNvSpPr>
          <p:nvPr>
            <p:ph idx="1"/>
          </p:nvPr>
        </p:nvSpPr>
        <p:spPr/>
        <p:txBody>
          <a:bodyPr/>
          <a:lstStyle/>
          <a:p>
            <a:r>
              <a:rPr lang="ar-SA" dirty="0"/>
              <a:t>ويتم تقسيمها إلى:</a:t>
            </a:r>
            <a:r>
              <a:rPr lang="ar-SA" u="sng" dirty="0"/>
              <a:t> </a:t>
            </a:r>
            <a:endParaRPr lang="ar-SA" u="sng" dirty="0" smtClean="0"/>
          </a:p>
          <a:p>
            <a:r>
              <a:rPr lang="ar-SA" b="1" dirty="0"/>
              <a:t>أولاً: إجراءات قبض </a:t>
            </a:r>
            <a:r>
              <a:rPr lang="ar-SA" b="1" dirty="0" smtClean="0"/>
              <a:t>النقود</a:t>
            </a:r>
          </a:p>
          <a:p>
            <a:r>
              <a:rPr lang="ar-SA" b="1" u="sng" dirty="0"/>
              <a:t>المبالغ المقبوضة</a:t>
            </a:r>
            <a:r>
              <a:rPr lang="ar-SA" dirty="0"/>
              <a:t> إما أن تكون:       </a:t>
            </a:r>
            <a:endParaRPr lang="en-US" dirty="0"/>
          </a:p>
          <a:p>
            <a:pPr lvl="0"/>
            <a:r>
              <a:rPr lang="ar-SA" dirty="0"/>
              <a:t>إيرادات حكومية</a:t>
            </a:r>
            <a:endParaRPr lang="en-US" dirty="0"/>
          </a:p>
          <a:p>
            <a:pPr lvl="0"/>
            <a:r>
              <a:rPr lang="ar-SA" dirty="0"/>
              <a:t>أمانات للغير</a:t>
            </a:r>
            <a:endParaRPr lang="en-US" dirty="0"/>
          </a:p>
          <a:p>
            <a:r>
              <a:rPr lang="ar-SA" dirty="0"/>
              <a:t>تسديد العهد على الغير</a:t>
            </a:r>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922114"/>
          </a:xfrm>
        </p:spPr>
        <p:txBody>
          <a:bodyPr>
            <a:normAutofit/>
          </a:bodyPr>
          <a:lstStyle/>
          <a:p>
            <a:r>
              <a:rPr lang="ar-SA" b="1" dirty="0" smtClean="0"/>
              <a:t>1-تحصيل </a:t>
            </a:r>
            <a:r>
              <a:rPr lang="ar-SA" b="1" dirty="0"/>
              <a:t>المبالغ المقبوضة</a:t>
            </a:r>
          </a:p>
        </p:txBody>
      </p:sp>
      <p:sp>
        <p:nvSpPr>
          <p:cNvPr id="3" name="عنصر نائب للمحتوى 2"/>
          <p:cNvSpPr>
            <a:spLocks noGrp="1"/>
          </p:cNvSpPr>
          <p:nvPr>
            <p:ph idx="1"/>
          </p:nvPr>
        </p:nvSpPr>
        <p:spPr>
          <a:xfrm>
            <a:off x="457200" y="1556792"/>
            <a:ext cx="8229600" cy="4569371"/>
          </a:xfrm>
        </p:spPr>
        <p:txBody>
          <a:bodyPr/>
          <a:lstStyle/>
          <a:p>
            <a:r>
              <a:rPr lang="ar-SA" b="1" u="sng" dirty="0" smtClean="0"/>
              <a:t>1-الإدارة </a:t>
            </a:r>
            <a:r>
              <a:rPr lang="ar-SA" b="1" u="sng" dirty="0"/>
              <a:t>المالية</a:t>
            </a:r>
            <a:endParaRPr lang="en-US" b="1" dirty="0"/>
          </a:p>
          <a:p>
            <a:r>
              <a:rPr lang="ar-SA" dirty="0"/>
              <a:t>تحرير </a:t>
            </a:r>
            <a:r>
              <a:rPr lang="ar-SA" b="1" dirty="0"/>
              <a:t>أمر قبض</a:t>
            </a:r>
            <a:r>
              <a:rPr lang="ar-SA" dirty="0"/>
              <a:t> </a:t>
            </a:r>
            <a:r>
              <a:rPr lang="ar-SA" dirty="0" err="1"/>
              <a:t>و</a:t>
            </a:r>
            <a:r>
              <a:rPr lang="ar-SA" dirty="0"/>
              <a:t> يسلم الجزء الأيمن لدافع النقود بينما يبقى الجزء الأيسر(الكعب) في الدفتر للرجوع إليه وقت الحاجة. (شكل 1 ص368</a:t>
            </a:r>
            <a:r>
              <a:rPr lang="ar-SA" dirty="0" smtClean="0"/>
              <a:t>)</a:t>
            </a:r>
          </a:p>
          <a:p>
            <a:r>
              <a:rPr lang="ar-SA" b="1" u="sng" dirty="0" smtClean="0"/>
              <a:t>2-دافع </a:t>
            </a:r>
            <a:r>
              <a:rPr lang="ar-SA" b="1" u="sng" dirty="0"/>
              <a:t>النقود</a:t>
            </a:r>
            <a:endParaRPr lang="en-US" b="1" dirty="0"/>
          </a:p>
          <a:p>
            <a:r>
              <a:rPr lang="ar-SA" dirty="0"/>
              <a:t>يتقدم إلى أمين الصندوق لتسليمه</a:t>
            </a:r>
            <a:endParaRPr lang="en-US" dirty="0"/>
          </a:p>
          <a:p>
            <a:r>
              <a:rPr lang="ar-SA" dirty="0"/>
              <a:t>( النقود + أمر القبض)</a:t>
            </a:r>
            <a:endParaRPr lang="en-US" dirty="0"/>
          </a:p>
          <a:p>
            <a:endParaRPr lang="ar-SA"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418058"/>
          </a:xfrm>
        </p:spPr>
        <p:txBody>
          <a:bodyPr>
            <a:normAutofit fontScale="90000"/>
          </a:bodyPr>
          <a:lstStyle/>
          <a:p>
            <a:endParaRPr lang="ar-SA" dirty="0"/>
          </a:p>
        </p:txBody>
      </p:sp>
      <p:sp>
        <p:nvSpPr>
          <p:cNvPr id="3" name="عنصر نائب للمحتوى 2"/>
          <p:cNvSpPr>
            <a:spLocks noGrp="1"/>
          </p:cNvSpPr>
          <p:nvPr>
            <p:ph idx="1"/>
          </p:nvPr>
        </p:nvSpPr>
        <p:spPr>
          <a:xfrm>
            <a:off x="457200" y="1052736"/>
            <a:ext cx="8229600" cy="5073427"/>
          </a:xfrm>
        </p:spPr>
        <p:txBody>
          <a:bodyPr>
            <a:normAutofit fontScale="77500" lnSpcReduction="20000"/>
          </a:bodyPr>
          <a:lstStyle/>
          <a:p>
            <a:r>
              <a:rPr lang="ar-SA" b="1" u="sng" dirty="0"/>
              <a:t>أمين الصندوق</a:t>
            </a:r>
            <a:endParaRPr lang="en-US" b="1" u="sng" dirty="0"/>
          </a:p>
          <a:p>
            <a:r>
              <a:rPr lang="ar-SA" dirty="0"/>
              <a:t>1). يحرر </a:t>
            </a:r>
            <a:r>
              <a:rPr lang="ar-SA" b="1" u="sng" dirty="0"/>
              <a:t>إيصال استلام</a:t>
            </a:r>
            <a:r>
              <a:rPr lang="ar-SA" dirty="0"/>
              <a:t> من اصل </a:t>
            </a:r>
            <a:r>
              <a:rPr lang="ar-SA" dirty="0" err="1"/>
              <a:t>و</a:t>
            </a:r>
            <a:r>
              <a:rPr lang="ar-SA" dirty="0"/>
              <a:t> صورتين تسلم إلى كل من: </a:t>
            </a:r>
            <a:endParaRPr lang="en-US" dirty="0"/>
          </a:p>
          <a:p>
            <a:r>
              <a:rPr lang="ar-SA" dirty="0"/>
              <a:t>أ). نسخة لدافع النقود.</a:t>
            </a:r>
            <a:endParaRPr lang="en-US" dirty="0"/>
          </a:p>
          <a:p>
            <a:r>
              <a:rPr lang="ar-SA" dirty="0"/>
              <a:t>ب). نسخة بكشف متحصلات الصندوق.</a:t>
            </a:r>
            <a:endParaRPr lang="en-US" dirty="0"/>
          </a:p>
          <a:p>
            <a:r>
              <a:rPr lang="ar-SA" dirty="0"/>
              <a:t>ج). نسخة تبقى بدفتر الإيصالات (للرجوع إليها عند الحاجة)</a:t>
            </a:r>
            <a:endParaRPr lang="en-US" dirty="0"/>
          </a:p>
          <a:p>
            <a:r>
              <a:rPr lang="ar-SA" dirty="0"/>
              <a:t>2). يعد أمين الصندوق في نهاية اليوم ( أو في نهاية فترة معينة قد تكون اكثر من يوم حسب حجم الحركة ) كشفا بمقبوضاته خلال الفترة و يرفق بالكشف ما يلي: </a:t>
            </a:r>
            <a:endParaRPr lang="en-US" dirty="0"/>
          </a:p>
          <a:p>
            <a:r>
              <a:rPr lang="ar-SA" dirty="0"/>
              <a:t>أ). أوامر القبض </a:t>
            </a:r>
            <a:endParaRPr lang="en-US" dirty="0"/>
          </a:p>
          <a:p>
            <a:r>
              <a:rPr lang="ar-SA" dirty="0"/>
              <a:t>ب). صور إيصالات الاستلام </a:t>
            </a:r>
            <a:endParaRPr lang="en-US" dirty="0"/>
          </a:p>
          <a:p>
            <a:r>
              <a:rPr lang="ar-SA" dirty="0"/>
              <a:t>3). يرسل الكشف للإدارة المالية لإعداد </a:t>
            </a:r>
            <a:r>
              <a:rPr lang="ar-SA" b="1" dirty="0" err="1"/>
              <a:t>أذونات</a:t>
            </a:r>
            <a:r>
              <a:rPr lang="ar-SA" b="1" dirty="0"/>
              <a:t> التسوية</a:t>
            </a:r>
            <a:r>
              <a:rPr lang="ar-SA" dirty="0"/>
              <a:t> (مستند قيد يتضمن تفصيل القيود المحاسبية وفقا لنظرية القيد المزدوج)</a:t>
            </a:r>
            <a:endParaRPr lang="en-US" dirty="0"/>
          </a:p>
          <a:p>
            <a:r>
              <a:rPr lang="ar-SA" dirty="0"/>
              <a:t>4). القيد في السجلات ذات العلاقة</a:t>
            </a:r>
            <a:endParaRPr lang="en-US" dirty="0"/>
          </a:p>
          <a:p>
            <a:endParaRPr lang="ar-SA"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418058"/>
          </a:xfrm>
        </p:spPr>
        <p:txBody>
          <a:bodyPr>
            <a:normAutofit fontScale="90000"/>
          </a:bodyPr>
          <a:lstStyle/>
          <a:p>
            <a:endParaRPr lang="ar-SA" dirty="0"/>
          </a:p>
        </p:txBody>
      </p:sp>
      <p:sp>
        <p:nvSpPr>
          <p:cNvPr id="3" name="عنصر نائب للمحتوى 2"/>
          <p:cNvSpPr>
            <a:spLocks noGrp="1"/>
          </p:cNvSpPr>
          <p:nvPr>
            <p:ph idx="1"/>
          </p:nvPr>
        </p:nvSpPr>
        <p:spPr>
          <a:xfrm>
            <a:off x="457200" y="980728"/>
            <a:ext cx="8229600" cy="5145435"/>
          </a:xfrm>
        </p:spPr>
        <p:txBody>
          <a:bodyPr/>
          <a:lstStyle/>
          <a:p>
            <a:r>
              <a:rPr lang="ar-SA" b="1" dirty="0"/>
              <a:t>تقوم الإدارة المالية بإعداد أذن التسوية يتضمن القيد التالي:</a:t>
            </a:r>
            <a:endParaRPr lang="en-US" dirty="0"/>
          </a:p>
          <a:p>
            <a:r>
              <a:rPr lang="ar-SA" dirty="0"/>
              <a:t>القيد</a:t>
            </a:r>
            <a:endParaRPr lang="en-US" dirty="0"/>
          </a:p>
          <a:p>
            <a:r>
              <a:rPr lang="ar-SA" dirty="0"/>
              <a:t>                   × من </a:t>
            </a:r>
            <a:r>
              <a:rPr lang="ar-SA" dirty="0" err="1"/>
              <a:t>حـ</a:t>
            </a:r>
            <a:r>
              <a:rPr lang="ar-SA" dirty="0"/>
              <a:t>/ الصندوق (المبلغ المقبوض ) </a:t>
            </a:r>
            <a:endParaRPr lang="en-US" dirty="0"/>
          </a:p>
          <a:p>
            <a:r>
              <a:rPr lang="ar-SA" b="1" dirty="0"/>
              <a:t>                         إلى مذكورين</a:t>
            </a:r>
            <a:endParaRPr lang="en-US" b="1" dirty="0"/>
          </a:p>
          <a:p>
            <a:r>
              <a:rPr lang="ar-SA" dirty="0"/>
              <a:t>                  ×× </a:t>
            </a:r>
            <a:r>
              <a:rPr lang="ar-SA" dirty="0" err="1"/>
              <a:t>حـ</a:t>
            </a:r>
            <a:r>
              <a:rPr lang="ar-SA" dirty="0"/>
              <a:t>/ إيرادات الميزانية – بند.. (حسب الحال)</a:t>
            </a:r>
            <a:endParaRPr lang="en-US" dirty="0"/>
          </a:p>
          <a:p>
            <a:r>
              <a:rPr lang="ar-SA" dirty="0"/>
              <a:t>                  ××  </a:t>
            </a:r>
            <a:r>
              <a:rPr lang="ar-SA" dirty="0" err="1"/>
              <a:t>حـ</a:t>
            </a:r>
            <a:r>
              <a:rPr lang="ar-SA" dirty="0"/>
              <a:t>/ الأمانات- ....... (حسب الحال)</a:t>
            </a:r>
            <a:endParaRPr lang="en-US" dirty="0"/>
          </a:p>
          <a:p>
            <a:r>
              <a:rPr lang="ar-SA" dirty="0"/>
              <a:t>                  ×× </a:t>
            </a:r>
            <a:r>
              <a:rPr lang="ar-SA" dirty="0" err="1"/>
              <a:t>حـ</a:t>
            </a:r>
            <a:r>
              <a:rPr lang="ar-SA" dirty="0"/>
              <a:t>/ العهد-......(حسب الحال)</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4082"/>
          </a:xfrm>
        </p:spPr>
        <p:txBody>
          <a:bodyPr>
            <a:normAutofit fontScale="90000"/>
          </a:bodyPr>
          <a:lstStyle/>
          <a:p>
            <a:endParaRPr lang="ar-SA" dirty="0"/>
          </a:p>
        </p:txBody>
      </p:sp>
      <p:sp>
        <p:nvSpPr>
          <p:cNvPr id="3" name="عنصر نائب للمحتوى 2"/>
          <p:cNvSpPr>
            <a:spLocks noGrp="1"/>
          </p:cNvSpPr>
          <p:nvPr>
            <p:ph idx="1"/>
          </p:nvPr>
        </p:nvSpPr>
        <p:spPr>
          <a:xfrm>
            <a:off x="457200" y="1196752"/>
            <a:ext cx="8229600" cy="4929411"/>
          </a:xfrm>
        </p:spPr>
        <p:txBody>
          <a:bodyPr/>
          <a:lstStyle/>
          <a:p>
            <a:r>
              <a:rPr lang="ar-SA" dirty="0"/>
              <a:t>و بموجب إذن التسوية يتم القيد في اليومية العامة (تقيد المبالغ في أحد أعمدة الجانب المدين او الجانب الدائن من الصفحة</a:t>
            </a:r>
            <a:r>
              <a:rPr lang="ar-SA" dirty="0" smtClean="0"/>
              <a:t>)</a:t>
            </a:r>
          </a:p>
          <a:p>
            <a:r>
              <a:rPr lang="ar-SA" dirty="0"/>
              <a:t>تنتقل المستندات إلى ممسكي سجلات الأستاذ ذات العلاقة ليتم بموجبها ترحيل المبالغ المقبوضة إلى حساب الصندوق  </a:t>
            </a:r>
            <a:r>
              <a:rPr lang="ar-SA" dirty="0" err="1"/>
              <a:t>و</a:t>
            </a:r>
            <a:r>
              <a:rPr lang="ar-SA" dirty="0"/>
              <a:t> ترحل المبالغ الدائنة إلى الحسابات المختصة ذات العلاقة. </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2-الإيداع</a:t>
            </a:r>
            <a:endParaRPr lang="ar-SA" b="1" dirty="0"/>
          </a:p>
        </p:txBody>
      </p:sp>
      <p:sp>
        <p:nvSpPr>
          <p:cNvPr id="3" name="عنصر نائب للمحتوى 2"/>
          <p:cNvSpPr>
            <a:spLocks noGrp="1"/>
          </p:cNvSpPr>
          <p:nvPr>
            <p:ph idx="1"/>
          </p:nvPr>
        </p:nvSpPr>
        <p:spPr/>
        <p:txBody>
          <a:bodyPr/>
          <a:lstStyle/>
          <a:p>
            <a:r>
              <a:rPr lang="ar-SA" b="1" u="sng" dirty="0"/>
              <a:t>أولا: في حالة وجود أمين الصندوق ( خزينة الجهة الحكومية</a:t>
            </a:r>
            <a:r>
              <a:rPr lang="ar-SA" b="1" u="sng" dirty="0" smtClean="0"/>
              <a:t>):</a:t>
            </a:r>
          </a:p>
          <a:p>
            <a:r>
              <a:rPr lang="ar-SA" b="1" dirty="0" smtClean="0"/>
              <a:t>1). </a:t>
            </a:r>
            <a:r>
              <a:rPr lang="ar-SA" b="1" dirty="0"/>
              <a:t>يورد أمين الصندوق </a:t>
            </a:r>
            <a:r>
              <a:rPr lang="ar-SA" b="1" dirty="0" err="1"/>
              <a:t>مقبوضاته</a:t>
            </a:r>
            <a:r>
              <a:rPr lang="ar-SA" b="1" dirty="0"/>
              <a:t> النقدية إلى مؤسسة النقد العربي السعودي </a:t>
            </a:r>
            <a:r>
              <a:rPr lang="ar-SA" dirty="0"/>
              <a:t>في نهاية اليوم أو في نهاية فترة معينة </a:t>
            </a:r>
            <a:r>
              <a:rPr lang="ar-SA" dirty="0" err="1"/>
              <a:t>و</a:t>
            </a:r>
            <a:r>
              <a:rPr lang="ar-SA" dirty="0"/>
              <a:t> يأخذ من المؤسسة إيصالا </a:t>
            </a:r>
            <a:r>
              <a:rPr lang="ar-SA" dirty="0" smtClean="0"/>
              <a:t>بذلك</a:t>
            </a:r>
          </a:p>
          <a:p>
            <a:r>
              <a:rPr lang="ar-SA" b="1" dirty="0" smtClean="0"/>
              <a:t>2). </a:t>
            </a:r>
            <a:r>
              <a:rPr lang="ar-SA" b="1" dirty="0"/>
              <a:t>ترسل</a:t>
            </a:r>
            <a:r>
              <a:rPr lang="ar-SA" dirty="0"/>
              <a:t> المؤسسة صورة من الإيصال إلى الإدارة المالية في المرفق الحكومي ( التابع له أمين الصندوق</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490066"/>
          </a:xfrm>
        </p:spPr>
        <p:txBody>
          <a:bodyPr>
            <a:normAutofit fontScale="90000"/>
          </a:bodyPr>
          <a:lstStyle/>
          <a:p>
            <a:endParaRPr lang="ar-SA" dirty="0"/>
          </a:p>
        </p:txBody>
      </p:sp>
      <p:sp>
        <p:nvSpPr>
          <p:cNvPr id="3" name="عنصر نائب للمحتوى 2"/>
          <p:cNvSpPr>
            <a:spLocks noGrp="1"/>
          </p:cNvSpPr>
          <p:nvPr>
            <p:ph idx="1"/>
          </p:nvPr>
        </p:nvSpPr>
        <p:spPr>
          <a:xfrm>
            <a:off x="457200" y="908720"/>
            <a:ext cx="8229600" cy="5217443"/>
          </a:xfrm>
        </p:spPr>
        <p:txBody>
          <a:bodyPr/>
          <a:lstStyle/>
          <a:p>
            <a:r>
              <a:rPr lang="ar-SA" b="1" dirty="0" smtClean="0"/>
              <a:t>3). </a:t>
            </a:r>
            <a:r>
              <a:rPr lang="ar-SA" b="1" dirty="0"/>
              <a:t>عندما ترد هذه الصورة إلى الإدارة المالية فإنها تحرر أذن تسوية :</a:t>
            </a:r>
            <a:endParaRPr lang="en-US" dirty="0"/>
          </a:p>
          <a:p>
            <a:pPr rtl="0"/>
            <a:r>
              <a:rPr lang="ar-SA" dirty="0"/>
              <a:t> ××× من </a:t>
            </a:r>
            <a:r>
              <a:rPr lang="ar-SA" dirty="0" err="1"/>
              <a:t>ح</a:t>
            </a:r>
            <a:r>
              <a:rPr lang="ar-SA" dirty="0"/>
              <a:t>/ جاري وزارة المالية (بالمبلغ المودع في المؤسسة) ( الحساب الذي يظهر العلاقة بين المرفق الحكومي ووزارة المالية)</a:t>
            </a:r>
            <a:endParaRPr lang="en-US" dirty="0"/>
          </a:p>
          <a:p>
            <a:r>
              <a:rPr lang="ar-SA" dirty="0"/>
              <a:t>                 ××× إلى </a:t>
            </a:r>
            <a:r>
              <a:rPr lang="ar-SA" dirty="0" err="1"/>
              <a:t>ح</a:t>
            </a:r>
            <a:r>
              <a:rPr lang="ar-SA" dirty="0"/>
              <a:t>/ الصندوق</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490066"/>
          </a:xfrm>
        </p:spPr>
        <p:txBody>
          <a:bodyPr>
            <a:normAutofit fontScale="90000"/>
          </a:bodyPr>
          <a:lstStyle/>
          <a:p>
            <a:endParaRPr lang="ar-SA" dirty="0"/>
          </a:p>
        </p:txBody>
      </p:sp>
      <p:sp>
        <p:nvSpPr>
          <p:cNvPr id="3" name="عنصر نائب للمحتوى 2"/>
          <p:cNvSpPr>
            <a:spLocks noGrp="1"/>
          </p:cNvSpPr>
          <p:nvPr>
            <p:ph idx="1"/>
          </p:nvPr>
        </p:nvSpPr>
        <p:spPr>
          <a:xfrm>
            <a:off x="457200" y="1052736"/>
            <a:ext cx="8229600" cy="5073427"/>
          </a:xfrm>
        </p:spPr>
        <p:txBody>
          <a:bodyPr>
            <a:normAutofit fontScale="85000" lnSpcReduction="10000"/>
          </a:bodyPr>
          <a:lstStyle/>
          <a:p>
            <a:r>
              <a:rPr lang="ar-SA" b="1" u="sng" dirty="0"/>
              <a:t>ثانيا: قد ترد  </a:t>
            </a:r>
            <a:r>
              <a:rPr lang="ar-SA" b="1" u="sng" dirty="0" err="1"/>
              <a:t>مقبوضات</a:t>
            </a:r>
            <a:r>
              <a:rPr lang="ar-SA" b="1" u="sng" dirty="0"/>
              <a:t> نقدية  (من الغير) تخص إدارة حكومية إلى مؤسسة النقد العربي السعودي رأسا (مباشرة)</a:t>
            </a:r>
            <a:endParaRPr lang="en-US" dirty="0"/>
          </a:p>
          <a:p>
            <a:pPr lvl="0"/>
            <a:r>
              <a:rPr lang="ar-SA" dirty="0"/>
              <a:t>ترسل المؤسسة صورة من إيصال القبض إلى الإدارة المالية في الجهة الحكومية التي تم التوريد باسمها أو لصالحها</a:t>
            </a:r>
            <a:endParaRPr lang="en-US" dirty="0"/>
          </a:p>
          <a:p>
            <a:pPr lvl="0"/>
            <a:r>
              <a:rPr lang="ar-SA" dirty="0"/>
              <a:t>عندما ترد الصورة إلى الإدارة المالية فانه تحرر أذن تسوية تجعل:</a:t>
            </a:r>
            <a:endParaRPr lang="en-US" dirty="0"/>
          </a:p>
          <a:p>
            <a:r>
              <a:rPr lang="ar-SA" b="1" dirty="0"/>
              <a:t>3). ×××         من </a:t>
            </a:r>
            <a:r>
              <a:rPr lang="ar-SA" b="1" dirty="0" err="1"/>
              <a:t>حـ</a:t>
            </a:r>
            <a:r>
              <a:rPr lang="ar-SA" b="1" dirty="0"/>
              <a:t>/ جاري وزارة المالية</a:t>
            </a:r>
            <a:endParaRPr lang="en-US" dirty="0"/>
          </a:p>
          <a:p>
            <a:r>
              <a:rPr lang="ar-SA" b="1" dirty="0"/>
              <a:t>              </a:t>
            </a:r>
            <a:r>
              <a:rPr lang="ar-SA" b="1" dirty="0" smtClean="0"/>
              <a:t>  </a:t>
            </a:r>
            <a:r>
              <a:rPr lang="ar-SA" b="1" dirty="0"/>
              <a:t>×××       إلى </a:t>
            </a:r>
            <a:r>
              <a:rPr lang="ar-SA" b="1" dirty="0" err="1"/>
              <a:t>حـ</a:t>
            </a:r>
            <a:r>
              <a:rPr lang="ar-SA" b="1" dirty="0"/>
              <a:t>/ الإيرادات المتنوعة (حسب الحالة)</a:t>
            </a:r>
            <a:endParaRPr lang="en-US" dirty="0"/>
          </a:p>
          <a:p>
            <a:r>
              <a:rPr lang="ar-SA" dirty="0"/>
              <a:t> </a:t>
            </a:r>
            <a:endParaRPr lang="en-US" dirty="0"/>
          </a:p>
          <a:p>
            <a:r>
              <a:rPr lang="en-US" dirty="0"/>
              <a:t> </a:t>
            </a:r>
          </a:p>
          <a:p>
            <a:r>
              <a:rPr lang="ar-SA" dirty="0"/>
              <a:t> </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4082"/>
          </a:xfrm>
        </p:spPr>
        <p:txBody>
          <a:bodyPr>
            <a:normAutofit fontScale="90000"/>
          </a:bodyPr>
          <a:lstStyle/>
          <a:p>
            <a:endParaRPr lang="ar-SA" dirty="0"/>
          </a:p>
        </p:txBody>
      </p:sp>
      <p:sp>
        <p:nvSpPr>
          <p:cNvPr id="3" name="عنصر نائب للمحتوى 2"/>
          <p:cNvSpPr>
            <a:spLocks noGrp="1"/>
          </p:cNvSpPr>
          <p:nvPr>
            <p:ph idx="1"/>
          </p:nvPr>
        </p:nvSpPr>
        <p:spPr>
          <a:xfrm>
            <a:off x="457200" y="1196752"/>
            <a:ext cx="8229600" cy="4929411"/>
          </a:xfrm>
        </p:spPr>
        <p:txBody>
          <a:bodyPr>
            <a:normAutofit fontScale="92500" lnSpcReduction="20000"/>
          </a:bodyPr>
          <a:lstStyle/>
          <a:p>
            <a:r>
              <a:rPr lang="ar-SA" b="1" u="sng" dirty="0"/>
              <a:t> ثالثا: إذا لم يصاحب حصول الإيرادات تدفقان نقدية ( الإجراء المالي بين مرفقين حكوميين ):</a:t>
            </a:r>
            <a:endParaRPr lang="en-US" dirty="0"/>
          </a:p>
          <a:p>
            <a:r>
              <a:rPr lang="ar-SA" dirty="0"/>
              <a:t>مثال</a:t>
            </a:r>
            <a:endParaRPr lang="en-US" dirty="0"/>
          </a:p>
          <a:p>
            <a:pPr lvl="0"/>
            <a:r>
              <a:rPr lang="ar-SA" dirty="0"/>
              <a:t>الخدمات  التي تقدمها وزارة البرق والبريد والهاتف للأجهزة الحكومية </a:t>
            </a:r>
            <a:endParaRPr lang="en-US" dirty="0"/>
          </a:p>
          <a:p>
            <a:r>
              <a:rPr lang="ar-SA" b="1" dirty="0"/>
              <a:t>و يترتب عليها ما يلي:</a:t>
            </a:r>
            <a:endParaRPr lang="en-US" dirty="0"/>
          </a:p>
          <a:p>
            <a:r>
              <a:rPr lang="ar-SA" b="1" dirty="0"/>
              <a:t>1). أن الإجراء المالي يتم بين جهتين حكوميتين:</a:t>
            </a:r>
            <a:endParaRPr lang="en-US" dirty="0"/>
          </a:p>
          <a:p>
            <a:r>
              <a:rPr lang="ar-SA" dirty="0"/>
              <a:t>أ). جهة تقد </a:t>
            </a:r>
            <a:r>
              <a:rPr lang="ar-SA" dirty="0" err="1"/>
              <a:t>م</a:t>
            </a:r>
            <a:r>
              <a:rPr lang="ar-SA" dirty="0"/>
              <a:t> الخدمة</a:t>
            </a:r>
            <a:endParaRPr lang="en-US" dirty="0"/>
          </a:p>
          <a:p>
            <a:r>
              <a:rPr lang="ar-SA" dirty="0"/>
              <a:t>ب). جهة التي استفادت من الخدمة</a:t>
            </a:r>
            <a:endParaRPr lang="en-US" dirty="0"/>
          </a:p>
          <a:p>
            <a:r>
              <a:rPr lang="ar-SA" b="1" dirty="0"/>
              <a:t>2). تتم التسوية المحاسبية في حساب تسوية المستحقات العامة</a:t>
            </a:r>
            <a:endParaRPr lang="ar-SA"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a:t> الإجراء المالي بين مرفقين حكوميين </a:t>
            </a:r>
            <a:r>
              <a:rPr lang="ar-SA" dirty="0" smtClean="0"/>
              <a:t>هي</a:t>
            </a:r>
            <a:endParaRPr lang="ar-SA" dirty="0"/>
          </a:p>
        </p:txBody>
      </p:sp>
      <p:sp>
        <p:nvSpPr>
          <p:cNvPr id="3" name="عنصر نائب للمحتوى 2"/>
          <p:cNvSpPr>
            <a:spLocks noGrp="1"/>
          </p:cNvSpPr>
          <p:nvPr>
            <p:ph idx="1"/>
          </p:nvPr>
        </p:nvSpPr>
        <p:spPr/>
        <p:txBody>
          <a:bodyPr/>
          <a:lstStyle/>
          <a:p>
            <a:pPr lvl="1"/>
            <a:r>
              <a:rPr lang="ar-SA" dirty="0"/>
              <a:t>ويتم تقسيمها </a:t>
            </a:r>
            <a:r>
              <a:rPr lang="ar-SA" dirty="0" smtClean="0"/>
              <a:t>إلى:</a:t>
            </a:r>
          </a:p>
          <a:p>
            <a:r>
              <a:rPr lang="ar-SA" b="1" u="sng" dirty="0"/>
              <a:t>أ). جهة تقد </a:t>
            </a:r>
            <a:r>
              <a:rPr lang="ar-SA" b="1" u="sng" dirty="0" err="1"/>
              <a:t>م</a:t>
            </a:r>
            <a:r>
              <a:rPr lang="ar-SA" b="1" u="sng" dirty="0"/>
              <a:t> الخدمة 0 (حصلت إيراد)</a:t>
            </a:r>
            <a:endParaRPr lang="en-US" sz="2800" dirty="0"/>
          </a:p>
          <a:p>
            <a:r>
              <a:rPr lang="ar-SA" dirty="0"/>
              <a:t>تعد أذن التسوية</a:t>
            </a:r>
            <a:endParaRPr lang="en-US" sz="2800" dirty="0"/>
          </a:p>
          <a:p>
            <a:r>
              <a:rPr lang="ar-SA" dirty="0"/>
              <a:t>×××       من </a:t>
            </a:r>
            <a:r>
              <a:rPr lang="ar-SA" dirty="0" err="1"/>
              <a:t>حـ</a:t>
            </a:r>
            <a:r>
              <a:rPr lang="ar-SA" dirty="0"/>
              <a:t>/ تسوية المستحقات العامة ( وزارة المعارف)</a:t>
            </a:r>
            <a:endParaRPr lang="en-US" sz="2800" dirty="0"/>
          </a:p>
          <a:p>
            <a:r>
              <a:rPr lang="ar-SA" dirty="0"/>
              <a:t>                ×××    إلى </a:t>
            </a:r>
            <a:r>
              <a:rPr lang="ar-SA" dirty="0" err="1"/>
              <a:t>حـ</a:t>
            </a:r>
            <a:r>
              <a:rPr lang="ar-SA" dirty="0"/>
              <a:t>/ الإيرادات – بند.......</a:t>
            </a:r>
            <a:endParaRPr lang="en-US" sz="2800" dirty="0"/>
          </a:p>
          <a:p>
            <a:r>
              <a:rPr lang="ar-SA" dirty="0"/>
              <a:t>تظهر بالسجلات دون أن يصاحب ذلك تدفقات نقدية واردة من وزارة المعارف</a:t>
            </a:r>
            <a:endParaRPr lang="en-US" sz="2800"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346050"/>
          </a:xfrm>
        </p:spPr>
        <p:txBody>
          <a:bodyPr>
            <a:normAutofit fontScale="90000"/>
          </a:bodyPr>
          <a:lstStyle/>
          <a:p>
            <a:endParaRPr lang="ar-SA" dirty="0"/>
          </a:p>
        </p:txBody>
      </p:sp>
      <p:sp>
        <p:nvSpPr>
          <p:cNvPr id="3" name="عنصر نائب للمحتوى 2"/>
          <p:cNvSpPr>
            <a:spLocks noGrp="1"/>
          </p:cNvSpPr>
          <p:nvPr>
            <p:ph idx="1"/>
          </p:nvPr>
        </p:nvSpPr>
        <p:spPr>
          <a:xfrm>
            <a:off x="457200" y="1052736"/>
            <a:ext cx="8229600" cy="5073427"/>
          </a:xfrm>
        </p:spPr>
        <p:txBody>
          <a:bodyPr/>
          <a:lstStyle/>
          <a:p>
            <a:pPr lvl="1"/>
            <a:r>
              <a:rPr lang="ar-SA" b="1" u="sng" dirty="0"/>
              <a:t>الميزانية العامة للدولة:</a:t>
            </a:r>
            <a:endParaRPr lang="en-US" b="1" u="sng" dirty="0"/>
          </a:p>
          <a:p>
            <a:r>
              <a:rPr lang="ar-SA" b="1" u="sng" dirty="0">
                <a:solidFill>
                  <a:srgbClr val="FF0000"/>
                </a:solidFill>
              </a:rPr>
              <a:t>أ). تعريف الميزانية العامة للدولة:</a:t>
            </a:r>
            <a:endParaRPr lang="en-US" b="1" u="sng" dirty="0">
              <a:solidFill>
                <a:srgbClr val="FF0000"/>
              </a:solidFill>
            </a:endParaRPr>
          </a:p>
          <a:p>
            <a:r>
              <a:rPr lang="ar-SA" dirty="0"/>
              <a:t>هي خطة تقديرية لإيرادات ونفقات الدولة وخلال فترة قادمة غالباً ما تكون سنة. </a:t>
            </a:r>
            <a:endParaRPr lang="en-US" sz="2800" dirty="0"/>
          </a:p>
          <a:p>
            <a:r>
              <a:rPr lang="ar-SA" dirty="0"/>
              <a:t>وتبدأ السنة المالية في المملكة في أول يوم من برج الجدي وتنتهي بنهاية برج القوس.</a:t>
            </a: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4082"/>
          </a:xfrm>
        </p:spPr>
        <p:txBody>
          <a:bodyPr>
            <a:normAutofit fontScale="90000"/>
          </a:bodyPr>
          <a:lstStyle/>
          <a:p>
            <a:endParaRPr lang="ar-SA" dirty="0"/>
          </a:p>
        </p:txBody>
      </p:sp>
      <p:sp>
        <p:nvSpPr>
          <p:cNvPr id="3" name="عنصر نائب للمحتوى 2"/>
          <p:cNvSpPr>
            <a:spLocks noGrp="1"/>
          </p:cNvSpPr>
          <p:nvPr>
            <p:ph idx="1"/>
          </p:nvPr>
        </p:nvSpPr>
        <p:spPr>
          <a:xfrm>
            <a:off x="457200" y="1196752"/>
            <a:ext cx="8229600" cy="4929411"/>
          </a:xfrm>
        </p:spPr>
        <p:txBody>
          <a:bodyPr/>
          <a:lstStyle/>
          <a:p>
            <a:r>
              <a:rPr lang="ar-SA" b="1" u="sng" dirty="0"/>
              <a:t>ب). جهة التي استفادت من الخدمة 0 (دفعت مصروف)</a:t>
            </a:r>
            <a:endParaRPr lang="en-US" dirty="0"/>
          </a:p>
          <a:p>
            <a:r>
              <a:rPr lang="ar-SA" dirty="0"/>
              <a:t>تعد أذن تسوية بالقيد:</a:t>
            </a:r>
            <a:endParaRPr lang="en-US" dirty="0"/>
          </a:p>
          <a:p>
            <a:r>
              <a:rPr lang="ar-SA" dirty="0"/>
              <a:t>         ×××    </a:t>
            </a:r>
            <a:r>
              <a:rPr lang="ar-SA" dirty="0" smtClean="0"/>
              <a:t> </a:t>
            </a:r>
            <a:r>
              <a:rPr lang="ar-SA" dirty="0"/>
              <a:t>من </a:t>
            </a:r>
            <a:r>
              <a:rPr lang="ar-SA" dirty="0" err="1"/>
              <a:t>حـ</a:t>
            </a:r>
            <a:r>
              <a:rPr lang="ar-SA" dirty="0"/>
              <a:t>/ المصروفات – باب .... – بند.....</a:t>
            </a:r>
            <a:endParaRPr lang="en-US" dirty="0"/>
          </a:p>
          <a:p>
            <a:r>
              <a:rPr lang="ar-SA" dirty="0"/>
              <a:t>               ×××    إلى </a:t>
            </a:r>
            <a:r>
              <a:rPr lang="ar-SA" dirty="0" err="1"/>
              <a:t>حـ</a:t>
            </a:r>
            <a:r>
              <a:rPr lang="ar-SA" dirty="0"/>
              <a:t>/ تسوية المستحقات العامة</a:t>
            </a:r>
            <a:endParaRPr lang="en-US" dirty="0"/>
          </a:p>
          <a:p>
            <a:r>
              <a:rPr lang="ar-SA" dirty="0"/>
              <a:t>تظهر بالسجلات دون أن يصاحب ذلك تدفقات نقدية خارجة إلى  تقدمها وزارة البرق والبريد والهاتف .</a:t>
            </a:r>
            <a:endParaRPr lang="en-US" dirty="0"/>
          </a:p>
          <a:p>
            <a:endParaRPr lang="ar-SA"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3600" b="1" u="sng" dirty="0" smtClean="0"/>
              <a:t>ثانياً</a:t>
            </a:r>
            <a:r>
              <a:rPr lang="ar-SA" sz="3600" b="1" u="sng" dirty="0"/>
              <a:t>: إجراءات صرف النقود: (</a:t>
            </a:r>
            <a:r>
              <a:rPr lang="ar-SA" sz="3600" b="1" dirty="0"/>
              <a:t>أمر اعتماد </a:t>
            </a:r>
            <a:r>
              <a:rPr lang="ar-SA" sz="3600" b="1" dirty="0" smtClean="0"/>
              <a:t>الصرف)</a:t>
            </a:r>
            <a:endParaRPr lang="ar-SA" sz="3600" dirty="0"/>
          </a:p>
        </p:txBody>
      </p:sp>
      <p:sp>
        <p:nvSpPr>
          <p:cNvPr id="3" name="عنصر نائب للمحتوى 2"/>
          <p:cNvSpPr>
            <a:spLocks noGrp="1"/>
          </p:cNvSpPr>
          <p:nvPr>
            <p:ph idx="1"/>
          </p:nvPr>
        </p:nvSpPr>
        <p:spPr/>
        <p:txBody>
          <a:bodyPr/>
          <a:lstStyle/>
          <a:p>
            <a:r>
              <a:rPr lang="ar-SA" b="1" dirty="0" smtClean="0"/>
              <a:t>1). </a:t>
            </a:r>
            <a:r>
              <a:rPr lang="ar-SA" dirty="0"/>
              <a:t>تبدأ إجراءات الصرف في الأجهزة الحكومية من الإدارة التي استفادت من الخدمة أو لها علاقة مباشرة بموضوع الصرف ، حيث تقوم بتحرير الجزء الأول من </a:t>
            </a:r>
            <a:r>
              <a:rPr lang="ar-SA" b="1" u="sng" dirty="0"/>
              <a:t>أمر اعتماد الصرف (الجزء أ) </a:t>
            </a:r>
            <a:r>
              <a:rPr lang="ar-SA" dirty="0"/>
              <a:t>وترفق به المستندات المؤيدة للصرف من فواتير وكشوف وإيصالات استلام ثم يرسل للإدارة المالية في المرفق الحكومي.</a:t>
            </a:r>
            <a:endParaRPr lang="en-US" dirty="0"/>
          </a:p>
          <a:p>
            <a:endParaRPr lang="ar-SA" dirty="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562074"/>
          </a:xfrm>
        </p:spPr>
        <p:txBody>
          <a:bodyPr>
            <a:normAutofit fontScale="90000"/>
          </a:bodyPr>
          <a:lstStyle/>
          <a:p>
            <a:endParaRPr lang="ar-SA" dirty="0"/>
          </a:p>
        </p:txBody>
      </p:sp>
      <p:sp>
        <p:nvSpPr>
          <p:cNvPr id="3" name="عنصر نائب للمحتوى 2"/>
          <p:cNvSpPr>
            <a:spLocks noGrp="1"/>
          </p:cNvSpPr>
          <p:nvPr>
            <p:ph idx="1"/>
          </p:nvPr>
        </p:nvSpPr>
        <p:spPr>
          <a:xfrm>
            <a:off x="457200" y="1124744"/>
            <a:ext cx="8229600" cy="5001419"/>
          </a:xfrm>
        </p:spPr>
        <p:txBody>
          <a:bodyPr/>
          <a:lstStyle/>
          <a:p>
            <a:r>
              <a:rPr lang="ar-SA" b="1" dirty="0" smtClean="0"/>
              <a:t>2). </a:t>
            </a:r>
            <a:r>
              <a:rPr lang="ar-SA" dirty="0"/>
              <a:t>عندما يرد أمر اعتماد الصرف </a:t>
            </a:r>
            <a:r>
              <a:rPr lang="ar-SA" dirty="0" err="1"/>
              <a:t>و</a:t>
            </a:r>
            <a:r>
              <a:rPr lang="ar-SA" dirty="0"/>
              <a:t> مرفقاته  إلى الإدارة المالية فإنه يسجل في </a:t>
            </a:r>
            <a:r>
              <a:rPr lang="ar-SA" b="1" dirty="0"/>
              <a:t>سجل حصر أوامر اعتماد الصرف</a:t>
            </a:r>
            <a:r>
              <a:rPr lang="ar-SA" dirty="0"/>
              <a:t> حتى يكون مرجعاً للمتابعة. ثم بعد ذلك تتم بعض الإجراءات الرقابية والحسابية للتأكد من صحة </a:t>
            </a:r>
            <a:r>
              <a:rPr lang="ar-SA" dirty="0" err="1"/>
              <a:t>و</a:t>
            </a:r>
            <a:r>
              <a:rPr lang="ar-SA" dirty="0"/>
              <a:t> وجود المبلغ الذي يمكن الصرف منه </a:t>
            </a:r>
            <a:r>
              <a:rPr lang="ar-SA" dirty="0" err="1"/>
              <a:t>و</a:t>
            </a:r>
            <a:r>
              <a:rPr lang="ar-SA" dirty="0"/>
              <a:t> بعد ذلك التأكد ببعض العمليات الحسابية لتحديد مبلغ </a:t>
            </a:r>
            <a:r>
              <a:rPr lang="ar-SA" dirty="0" err="1"/>
              <a:t>الحسميات</a:t>
            </a:r>
            <a:r>
              <a:rPr lang="ar-SA" dirty="0"/>
              <a:t> إن وجد ومن ثم تحديد المبلغ الصافي الواجب دفعه لصاحب الاستحقاق كما تتأكد من نظامية الوثائق المرفقة. </a:t>
            </a: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490066"/>
          </a:xfrm>
        </p:spPr>
        <p:txBody>
          <a:bodyPr>
            <a:normAutofit fontScale="90000"/>
          </a:bodyPr>
          <a:lstStyle/>
          <a:p>
            <a:endParaRPr lang="ar-SA" dirty="0"/>
          </a:p>
        </p:txBody>
      </p:sp>
      <p:sp>
        <p:nvSpPr>
          <p:cNvPr id="3" name="عنصر نائب للمحتوى 2"/>
          <p:cNvSpPr>
            <a:spLocks noGrp="1"/>
          </p:cNvSpPr>
          <p:nvPr>
            <p:ph idx="1"/>
          </p:nvPr>
        </p:nvSpPr>
        <p:spPr>
          <a:xfrm>
            <a:off x="457200" y="1124744"/>
            <a:ext cx="8229600" cy="5001419"/>
          </a:xfrm>
        </p:spPr>
        <p:txBody>
          <a:bodyPr>
            <a:normAutofit fontScale="85000" lnSpcReduction="10000"/>
          </a:bodyPr>
          <a:lstStyle/>
          <a:p>
            <a:r>
              <a:rPr lang="ar-SA" b="1" dirty="0" smtClean="0"/>
              <a:t>3). </a:t>
            </a:r>
            <a:r>
              <a:rPr lang="ar-SA" dirty="0"/>
              <a:t>ينتقل أمر اعتماد الصرف </a:t>
            </a:r>
            <a:r>
              <a:rPr lang="ar-SA" dirty="0" err="1"/>
              <a:t>و</a:t>
            </a:r>
            <a:r>
              <a:rPr lang="ar-SA" dirty="0"/>
              <a:t> مرفقاته إلى الموظف المختص </a:t>
            </a:r>
            <a:r>
              <a:rPr lang="ar-SA" b="1" u="sng" dirty="0"/>
              <a:t>بإعداد الجزء الأخير من اعتماد الصرف أو الجزء (ج) </a:t>
            </a:r>
            <a:r>
              <a:rPr lang="ar-SA" dirty="0"/>
              <a:t>فنه يحرر إما</a:t>
            </a:r>
            <a:r>
              <a:rPr lang="ar-SA" dirty="0" smtClean="0"/>
              <a:t>:</a:t>
            </a:r>
          </a:p>
          <a:p>
            <a:pPr rtl="0"/>
            <a:r>
              <a:rPr lang="ar-SA" b="1" dirty="0"/>
              <a:t>أ). إذا كان المبلغ يقل عن 000 20 ريال </a:t>
            </a:r>
            <a:endParaRPr lang="en-US" dirty="0"/>
          </a:p>
          <a:p>
            <a:r>
              <a:rPr lang="ar-SA" dirty="0"/>
              <a:t>يتم تحرير </a:t>
            </a:r>
            <a:r>
              <a:rPr lang="ar-SA" b="1" dirty="0" err="1"/>
              <a:t>حوالة</a:t>
            </a:r>
            <a:r>
              <a:rPr lang="ar-SA" b="1" dirty="0"/>
              <a:t> بالمبلغ</a:t>
            </a:r>
            <a:r>
              <a:rPr lang="ar-SA" b="1" dirty="0" smtClean="0"/>
              <a:t>.</a:t>
            </a:r>
            <a:r>
              <a:rPr lang="ar-SA" b="1" dirty="0"/>
              <a:t> بعد تحرير </a:t>
            </a:r>
            <a:r>
              <a:rPr lang="ar-SA" b="1" dirty="0" err="1"/>
              <a:t>الحوالة</a:t>
            </a:r>
            <a:r>
              <a:rPr lang="ar-SA" b="1" dirty="0"/>
              <a:t> ستتم تعبئة الجزء </a:t>
            </a:r>
            <a:r>
              <a:rPr lang="ar-SA" b="1" dirty="0" err="1"/>
              <a:t>جـ</a:t>
            </a:r>
            <a:r>
              <a:rPr lang="ar-SA" b="1" dirty="0"/>
              <a:t> ثم تسلم </a:t>
            </a:r>
            <a:r>
              <a:rPr lang="ar-SA" b="1" dirty="0" err="1"/>
              <a:t>الحوالة</a:t>
            </a:r>
            <a:r>
              <a:rPr lang="ar-SA" b="1" dirty="0"/>
              <a:t> إلى صاحب الاستحقاق ويتم تسجيل القيد التالي:</a:t>
            </a:r>
            <a:endParaRPr lang="en-US" dirty="0"/>
          </a:p>
          <a:p>
            <a:r>
              <a:rPr lang="ar-SA" dirty="0"/>
              <a:t>     ×××   من </a:t>
            </a:r>
            <a:r>
              <a:rPr lang="ar-SA" dirty="0" err="1"/>
              <a:t>حـ</a:t>
            </a:r>
            <a:r>
              <a:rPr lang="ar-SA" dirty="0"/>
              <a:t>/ مصاريف الميزانية أو الأمانات</a:t>
            </a:r>
            <a:endParaRPr lang="en-US" dirty="0"/>
          </a:p>
          <a:p>
            <a:r>
              <a:rPr lang="ar-SA" dirty="0"/>
              <a:t>       ×××      إلى </a:t>
            </a:r>
            <a:r>
              <a:rPr lang="ar-SA" dirty="0" err="1"/>
              <a:t>حـ</a:t>
            </a:r>
            <a:r>
              <a:rPr lang="ar-SA" dirty="0"/>
              <a:t>/ </a:t>
            </a:r>
            <a:r>
              <a:rPr lang="ar-SA" dirty="0" err="1"/>
              <a:t>الحوالات</a:t>
            </a:r>
            <a:r>
              <a:rPr lang="ar-SA" dirty="0"/>
              <a:t> </a:t>
            </a:r>
            <a:endParaRPr lang="en-US" dirty="0"/>
          </a:p>
          <a:p>
            <a:r>
              <a:rPr lang="ar-SA" b="1" dirty="0"/>
              <a:t>- عند صرف </a:t>
            </a:r>
            <a:r>
              <a:rPr lang="ar-SA" b="1" dirty="0" err="1"/>
              <a:t>الحوالة</a:t>
            </a:r>
            <a:r>
              <a:rPr lang="ar-SA" b="1" dirty="0"/>
              <a:t> من الصندوق (الجهة الحكومية) مما يتطلب تحرير إذن التسوية:</a:t>
            </a:r>
            <a:endParaRPr lang="en-US" dirty="0"/>
          </a:p>
          <a:p>
            <a:r>
              <a:rPr lang="ar-SA" dirty="0"/>
              <a:t>×××      من </a:t>
            </a:r>
            <a:r>
              <a:rPr lang="ar-SA" dirty="0" err="1"/>
              <a:t>حـ</a:t>
            </a:r>
            <a:r>
              <a:rPr lang="ar-SA" dirty="0"/>
              <a:t>/ </a:t>
            </a:r>
            <a:r>
              <a:rPr lang="ar-SA" dirty="0" err="1"/>
              <a:t>الحوالات</a:t>
            </a:r>
            <a:endParaRPr lang="en-US" dirty="0"/>
          </a:p>
          <a:p>
            <a:r>
              <a:rPr lang="ar-SA" dirty="0"/>
              <a:t>            ×××      إلى </a:t>
            </a:r>
            <a:r>
              <a:rPr lang="ar-SA" dirty="0" err="1"/>
              <a:t>حـ</a:t>
            </a:r>
            <a:r>
              <a:rPr lang="ar-SA" dirty="0"/>
              <a:t>/ الصندوق</a:t>
            </a:r>
            <a:endParaRPr lang="en-US" dirty="0"/>
          </a:p>
          <a:p>
            <a:endParaRPr lang="ar-SA" b="1" dirty="0" smtClean="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706090"/>
          </a:xfrm>
        </p:spPr>
        <p:txBody>
          <a:bodyPr>
            <a:normAutofit fontScale="90000"/>
          </a:bodyPr>
          <a:lstStyle/>
          <a:p>
            <a:endParaRPr lang="ar-SA" dirty="0"/>
          </a:p>
        </p:txBody>
      </p:sp>
      <p:sp>
        <p:nvSpPr>
          <p:cNvPr id="3" name="عنصر نائب للمحتوى 2"/>
          <p:cNvSpPr>
            <a:spLocks noGrp="1"/>
          </p:cNvSpPr>
          <p:nvPr>
            <p:ph idx="1"/>
          </p:nvPr>
        </p:nvSpPr>
        <p:spPr>
          <a:xfrm>
            <a:off x="457200" y="1196752"/>
            <a:ext cx="8229600" cy="4929411"/>
          </a:xfrm>
        </p:spPr>
        <p:txBody>
          <a:bodyPr>
            <a:normAutofit fontScale="70000" lnSpcReduction="20000"/>
          </a:bodyPr>
          <a:lstStyle/>
          <a:p>
            <a:r>
              <a:rPr lang="ar-SA" b="1" dirty="0" smtClean="0"/>
              <a:t>ب). إذا كان المبلغ المستحق   000 20 ريال أو </a:t>
            </a:r>
            <a:r>
              <a:rPr lang="ar-SA" b="1" dirty="0" err="1" smtClean="0"/>
              <a:t>اكثر</a:t>
            </a:r>
            <a:r>
              <a:rPr lang="ar-SA" b="1" dirty="0" smtClean="0"/>
              <a:t> </a:t>
            </a:r>
            <a:endParaRPr lang="en-US" dirty="0" smtClean="0"/>
          </a:p>
          <a:p>
            <a:r>
              <a:rPr lang="ar-SA" b="1" dirty="0" smtClean="0"/>
              <a:t>يتم بعد ذلك تحرير أمر دفع</a:t>
            </a:r>
            <a:r>
              <a:rPr lang="ar-SA" dirty="0" smtClean="0"/>
              <a:t> لصاحب الاستحقاق</a:t>
            </a:r>
          </a:p>
          <a:p>
            <a:endParaRPr lang="ar-SA" dirty="0" smtClean="0"/>
          </a:p>
          <a:p>
            <a:r>
              <a:rPr lang="ar-SA" b="1" dirty="0"/>
              <a:t>بعد تحرير أمر الدفع ستتم تعبئة الجزء </a:t>
            </a:r>
            <a:r>
              <a:rPr lang="ar-SA" b="1" dirty="0" err="1"/>
              <a:t>جـ</a:t>
            </a:r>
            <a:r>
              <a:rPr lang="ar-SA" b="1" dirty="0"/>
              <a:t> ثم أمر الدفع إلى صاحب الاستحقاق ويتم تسجيل القيد التالي:</a:t>
            </a:r>
            <a:endParaRPr lang="en-US" dirty="0"/>
          </a:p>
          <a:p>
            <a:r>
              <a:rPr lang="ar-SA" dirty="0"/>
              <a:t>×××          من </a:t>
            </a:r>
            <a:r>
              <a:rPr lang="ar-SA" dirty="0" err="1"/>
              <a:t>حـ</a:t>
            </a:r>
            <a:r>
              <a:rPr lang="ar-SA" dirty="0"/>
              <a:t>/ مصاريف الميزانية – بند </a:t>
            </a:r>
            <a:endParaRPr lang="en-US" dirty="0"/>
          </a:p>
          <a:p>
            <a:r>
              <a:rPr lang="ar-SA" dirty="0"/>
              <a:t>                     ×××      إلى </a:t>
            </a:r>
            <a:r>
              <a:rPr lang="ar-SA" dirty="0" err="1"/>
              <a:t>حـ</a:t>
            </a:r>
            <a:r>
              <a:rPr lang="ar-SA" dirty="0"/>
              <a:t>/ أوامر الدفع – </a:t>
            </a:r>
            <a:endParaRPr lang="en-US" dirty="0"/>
          </a:p>
          <a:p>
            <a:r>
              <a:rPr lang="ar-SA" b="1" dirty="0"/>
              <a:t>- يتم إرسال أمر الدفع إلى وزارة المالية التي تقوم بدورها بتحرير شيك على مؤسسة النقد العربي السعودي  باسم صاحب الاستحقاق وبصافي المبلغ الواجب دفعه. تقوم بعد ذلك بإشعار الإدارة المالية في الإدارة الحكومية بأنه قد تم استلام أمر الدفع وتحرير الشيك.</a:t>
            </a:r>
            <a:endParaRPr lang="en-US" dirty="0"/>
          </a:p>
          <a:p>
            <a:r>
              <a:rPr lang="ar-SA" b="1" dirty="0"/>
              <a:t>تقوم الإدارة المالية بعمل أذن تسوية بالقيد التالي:</a:t>
            </a:r>
            <a:endParaRPr lang="en-US" dirty="0"/>
          </a:p>
          <a:p>
            <a:r>
              <a:rPr lang="ar-SA" dirty="0"/>
              <a:t>                        ×××       من </a:t>
            </a:r>
            <a:r>
              <a:rPr lang="ar-SA" dirty="0" err="1"/>
              <a:t>حـ</a:t>
            </a:r>
            <a:r>
              <a:rPr lang="ar-SA" dirty="0"/>
              <a:t>/ أوامر الدفع</a:t>
            </a:r>
            <a:endParaRPr lang="en-US" dirty="0"/>
          </a:p>
          <a:p>
            <a:r>
              <a:rPr lang="ar-SA" dirty="0"/>
              <a:t>                              ×××   إلى </a:t>
            </a:r>
            <a:r>
              <a:rPr lang="ar-SA" dirty="0" err="1"/>
              <a:t>حـ</a:t>
            </a:r>
            <a:r>
              <a:rPr lang="ar-SA" dirty="0"/>
              <a:t>/ جاري وزارة المالية</a:t>
            </a: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4082"/>
          </a:xfrm>
        </p:spPr>
        <p:txBody>
          <a:bodyPr>
            <a:normAutofit fontScale="90000"/>
          </a:bodyPr>
          <a:lstStyle/>
          <a:p>
            <a:r>
              <a:rPr lang="ar-SA" b="1" u="sng" dirty="0"/>
              <a:t>الأمانات والعهد في النظام المحاسبي</a:t>
            </a:r>
            <a:endParaRPr lang="ar-SA" dirty="0"/>
          </a:p>
        </p:txBody>
      </p:sp>
      <p:sp>
        <p:nvSpPr>
          <p:cNvPr id="3" name="عنصر نائب للمحتوى 2"/>
          <p:cNvSpPr>
            <a:spLocks noGrp="1"/>
          </p:cNvSpPr>
          <p:nvPr>
            <p:ph idx="1"/>
          </p:nvPr>
        </p:nvSpPr>
        <p:spPr>
          <a:xfrm>
            <a:off x="457200" y="1124744"/>
            <a:ext cx="8229600" cy="5001419"/>
          </a:xfrm>
        </p:spPr>
        <p:txBody>
          <a:bodyPr/>
          <a:lstStyle/>
          <a:p>
            <a:r>
              <a:rPr lang="ar-SA" b="1" u="sng" dirty="0">
                <a:solidFill>
                  <a:srgbClr val="FF0000"/>
                </a:solidFill>
              </a:rPr>
              <a:t>( </a:t>
            </a:r>
            <a:r>
              <a:rPr lang="ar-SA" b="1" u="sng" dirty="0" err="1">
                <a:solidFill>
                  <a:srgbClr val="FF0000"/>
                </a:solidFill>
              </a:rPr>
              <a:t>أ</a:t>
            </a:r>
            <a:r>
              <a:rPr lang="ar-SA" b="1" u="sng" dirty="0">
                <a:solidFill>
                  <a:srgbClr val="FF0000"/>
                </a:solidFill>
              </a:rPr>
              <a:t> ) الأمانات:</a:t>
            </a:r>
            <a:endParaRPr lang="en-US" dirty="0">
              <a:solidFill>
                <a:srgbClr val="FF0000"/>
              </a:solidFill>
            </a:endParaRPr>
          </a:p>
          <a:p>
            <a:r>
              <a:rPr lang="ar-SA" dirty="0"/>
              <a:t>عندما تقبض الأجهزة الحكومية مبالغ لا تعتبر إيرادات  حال قبضها أي أنها لا تزال ملك الغير لا ملك الحكومة.</a:t>
            </a:r>
            <a:endParaRPr lang="en-US" dirty="0"/>
          </a:p>
          <a:p>
            <a:r>
              <a:rPr lang="ar-SA" b="1" dirty="0"/>
              <a:t>تنقسم الأمانات في النظام المحاسبي الحكومي إلى:</a:t>
            </a:r>
            <a:endParaRPr lang="en-US" dirty="0"/>
          </a:p>
          <a:p>
            <a:pPr lvl="0"/>
            <a:r>
              <a:rPr lang="ar-SA" dirty="0" smtClean="0"/>
              <a:t>1-الأمانات </a:t>
            </a:r>
            <a:r>
              <a:rPr lang="ar-SA" dirty="0"/>
              <a:t>- مرتجع رواتب</a:t>
            </a:r>
            <a:endParaRPr lang="en-US" dirty="0"/>
          </a:p>
          <a:p>
            <a:pPr lvl="0"/>
            <a:r>
              <a:rPr lang="ar-SA" dirty="0" smtClean="0"/>
              <a:t>2-الأمانات </a:t>
            </a:r>
            <a:r>
              <a:rPr lang="ar-SA" dirty="0"/>
              <a:t>- المتنوعة</a:t>
            </a:r>
            <a:endParaRPr lang="en-US" dirty="0"/>
          </a:p>
          <a:p>
            <a:r>
              <a:rPr lang="ar-SA" dirty="0" smtClean="0"/>
              <a:t>3-الأمانات </a:t>
            </a:r>
            <a:r>
              <a:rPr lang="ar-SA" dirty="0"/>
              <a:t>– النقدية (التأمينات التي تدفع عند الدخول في مناقصة إلا أنه لم يعد مستخدما بعد صدور نظام المشتريات الحكومية)</a:t>
            </a:r>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562074"/>
          </a:xfrm>
        </p:spPr>
        <p:txBody>
          <a:bodyPr>
            <a:normAutofit fontScale="90000"/>
          </a:bodyPr>
          <a:lstStyle/>
          <a:p>
            <a:endParaRPr lang="ar-SA" dirty="0"/>
          </a:p>
        </p:txBody>
      </p:sp>
      <p:sp>
        <p:nvSpPr>
          <p:cNvPr id="3" name="عنصر نائب للمحتوى 2"/>
          <p:cNvSpPr>
            <a:spLocks noGrp="1"/>
          </p:cNvSpPr>
          <p:nvPr>
            <p:ph idx="1"/>
          </p:nvPr>
        </p:nvSpPr>
        <p:spPr>
          <a:xfrm>
            <a:off x="457200" y="1124744"/>
            <a:ext cx="8229600" cy="5001419"/>
          </a:xfrm>
        </p:spPr>
        <p:txBody>
          <a:bodyPr>
            <a:normAutofit/>
          </a:bodyPr>
          <a:lstStyle/>
          <a:p>
            <a:r>
              <a:rPr lang="ar-SA" dirty="0" smtClean="0"/>
              <a:t>4-الأمانات </a:t>
            </a:r>
            <a:r>
              <a:rPr lang="ar-SA" dirty="0"/>
              <a:t>- اعتمادات </a:t>
            </a:r>
            <a:r>
              <a:rPr lang="ar-SA" dirty="0" smtClean="0"/>
              <a:t>مستندية</a:t>
            </a:r>
          </a:p>
          <a:p>
            <a:r>
              <a:rPr lang="ar-SA" dirty="0"/>
              <a:t>). </a:t>
            </a:r>
            <a:r>
              <a:rPr lang="ar-SA" b="1" u="sng" dirty="0"/>
              <a:t>الأمانات مرتجع رواتب:</a:t>
            </a:r>
            <a:r>
              <a:rPr lang="ar-SA" dirty="0"/>
              <a:t> قد يتأخر بعض الموظفين عن استلام راتبه في آخر الشهر إما لمرضه أو لغيابه </a:t>
            </a:r>
            <a:r>
              <a:rPr lang="ar-SA" dirty="0" smtClean="0"/>
              <a:t>..</a:t>
            </a:r>
          </a:p>
          <a:p>
            <a:r>
              <a:rPr lang="ar-SA" dirty="0" smtClean="0"/>
              <a:t> </a:t>
            </a:r>
            <a:r>
              <a:rPr lang="ar-SA" b="1" dirty="0"/>
              <a:t>أ). إذا تأخر الموظف أكثر من 15 يوماً عن استلام راتبه فإنه يجب تعلية راتبه في سجل الأمانات( </a:t>
            </a:r>
            <a:r>
              <a:rPr lang="ar-SA" b="1" dirty="0" err="1"/>
              <a:t>حـ</a:t>
            </a:r>
            <a:r>
              <a:rPr lang="ar-SA" b="1" dirty="0"/>
              <a:t>/ الأمانات). أي يقوم الصراف بتوريد صافي الراتب للصندوق</a:t>
            </a:r>
            <a:r>
              <a:rPr lang="ar-SA" dirty="0"/>
              <a:t> </a:t>
            </a:r>
            <a:endParaRPr lang="en-US" dirty="0"/>
          </a:p>
          <a:p>
            <a:r>
              <a:rPr lang="ar-SA" dirty="0"/>
              <a:t>تقوم الإدارة المالية بتحرير أذن تسوية بالقيد التالي:</a:t>
            </a:r>
            <a:endParaRPr lang="en-US" dirty="0"/>
          </a:p>
          <a:p>
            <a:r>
              <a:rPr lang="ar-SA" dirty="0"/>
              <a:t>                </a:t>
            </a:r>
            <a:r>
              <a:rPr lang="ar-SA" dirty="0" smtClean="0"/>
              <a:t> </a:t>
            </a:r>
            <a:r>
              <a:rPr lang="ar-SA" dirty="0"/>
              <a:t>من </a:t>
            </a:r>
            <a:r>
              <a:rPr lang="ar-SA" dirty="0" err="1"/>
              <a:t>حـ</a:t>
            </a:r>
            <a:r>
              <a:rPr lang="ar-SA" dirty="0"/>
              <a:t>/ الصندوق</a:t>
            </a:r>
            <a:endParaRPr lang="en-US" dirty="0"/>
          </a:p>
          <a:p>
            <a:r>
              <a:rPr lang="ar-SA" dirty="0"/>
              <a:t>                        </a:t>
            </a:r>
            <a:r>
              <a:rPr lang="ar-SA" dirty="0" smtClean="0"/>
              <a:t> </a:t>
            </a:r>
            <a:r>
              <a:rPr lang="ar-SA" dirty="0"/>
              <a:t>إلى </a:t>
            </a:r>
            <a:r>
              <a:rPr lang="ar-SA" dirty="0" err="1"/>
              <a:t>حـ</a:t>
            </a:r>
            <a:r>
              <a:rPr lang="ar-SA" dirty="0"/>
              <a:t>/ الأمانات -  مرتجع رواتب</a:t>
            </a: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4082"/>
          </a:xfrm>
        </p:spPr>
        <p:txBody>
          <a:bodyPr>
            <a:normAutofit fontScale="90000"/>
          </a:bodyPr>
          <a:lstStyle/>
          <a:p>
            <a:endParaRPr lang="ar-SA" dirty="0"/>
          </a:p>
        </p:txBody>
      </p:sp>
      <p:sp>
        <p:nvSpPr>
          <p:cNvPr id="3" name="عنصر نائب للمحتوى 2"/>
          <p:cNvSpPr>
            <a:spLocks noGrp="1"/>
          </p:cNvSpPr>
          <p:nvPr>
            <p:ph idx="1"/>
          </p:nvPr>
        </p:nvSpPr>
        <p:spPr>
          <a:xfrm>
            <a:off x="457200" y="1268760"/>
            <a:ext cx="8229600" cy="4857403"/>
          </a:xfrm>
        </p:spPr>
        <p:txBody>
          <a:bodyPr/>
          <a:lstStyle/>
          <a:p>
            <a:r>
              <a:rPr lang="ar-SA" b="1" dirty="0"/>
              <a:t>ب). إذا  تقدم الموظف(صاحب الراتب المعلى )خلال السنة المالية لاستلام راتبه فسيتم صرفه له و فق إجراءات الصرف العادية بموجب أمر اعتماد صرف بالقيد:</a:t>
            </a:r>
            <a:endParaRPr lang="en-US" dirty="0"/>
          </a:p>
          <a:p>
            <a:r>
              <a:rPr lang="ar-SA" dirty="0"/>
              <a:t>              </a:t>
            </a:r>
            <a:r>
              <a:rPr lang="ar-SA" dirty="0" smtClean="0"/>
              <a:t>من </a:t>
            </a:r>
            <a:r>
              <a:rPr lang="ar-SA" dirty="0" err="1"/>
              <a:t>حـ</a:t>
            </a:r>
            <a:r>
              <a:rPr lang="ar-SA" dirty="0"/>
              <a:t>/ الأمانات – مرتجع رواتب</a:t>
            </a:r>
            <a:endParaRPr lang="en-US" dirty="0"/>
          </a:p>
          <a:p>
            <a:r>
              <a:rPr lang="ar-SA" dirty="0"/>
              <a:t>                     </a:t>
            </a:r>
            <a:r>
              <a:rPr lang="ar-SA" dirty="0" smtClean="0"/>
              <a:t> </a:t>
            </a:r>
            <a:r>
              <a:rPr lang="ar-SA" dirty="0"/>
              <a:t>إلى </a:t>
            </a:r>
            <a:r>
              <a:rPr lang="ar-SA" dirty="0" err="1"/>
              <a:t>حـ</a:t>
            </a:r>
            <a:r>
              <a:rPr lang="ar-SA" dirty="0"/>
              <a:t>/ </a:t>
            </a:r>
            <a:r>
              <a:rPr lang="ar-SA" dirty="0" err="1"/>
              <a:t>الحوالات</a:t>
            </a:r>
            <a:r>
              <a:rPr lang="ar-SA" dirty="0"/>
              <a:t> (حسب مبلغ الراتب)</a:t>
            </a:r>
            <a:endParaRPr lang="en-US" dirty="0"/>
          </a:p>
          <a:p>
            <a:r>
              <a:rPr lang="ar-SA" dirty="0"/>
              <a:t>                           أو     إلى </a:t>
            </a:r>
            <a:r>
              <a:rPr lang="ar-SA" dirty="0" err="1"/>
              <a:t>حـ</a:t>
            </a:r>
            <a:r>
              <a:rPr lang="ar-SA" dirty="0"/>
              <a:t>/ أوامر الدفع</a:t>
            </a:r>
            <a:endParaRPr lang="en-US" dirty="0"/>
          </a:p>
          <a:p>
            <a:endParaRPr lang="ar-SA" dirty="0"/>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562074"/>
          </a:xfrm>
        </p:spPr>
        <p:txBody>
          <a:bodyPr>
            <a:normAutofit fontScale="90000"/>
          </a:bodyPr>
          <a:lstStyle/>
          <a:p>
            <a:endParaRPr lang="ar-SA" dirty="0"/>
          </a:p>
        </p:txBody>
      </p:sp>
      <p:sp>
        <p:nvSpPr>
          <p:cNvPr id="3" name="عنصر نائب للمحتوى 2"/>
          <p:cNvSpPr>
            <a:spLocks noGrp="1"/>
          </p:cNvSpPr>
          <p:nvPr>
            <p:ph idx="1"/>
          </p:nvPr>
        </p:nvSpPr>
        <p:spPr>
          <a:xfrm>
            <a:off x="457200" y="1268760"/>
            <a:ext cx="8229600" cy="4857403"/>
          </a:xfrm>
        </p:spPr>
        <p:txBody>
          <a:bodyPr/>
          <a:lstStyle/>
          <a:p>
            <a:r>
              <a:rPr lang="ar-SA" dirty="0"/>
              <a:t>و بعد الصرف يحرر أذن تسوية بالقيد:</a:t>
            </a:r>
            <a:endParaRPr lang="en-US" dirty="0"/>
          </a:p>
          <a:p>
            <a:r>
              <a:rPr lang="ar-SA" dirty="0"/>
              <a:t>                      من </a:t>
            </a:r>
            <a:r>
              <a:rPr lang="ar-SA" dirty="0" err="1"/>
              <a:t>حـ</a:t>
            </a:r>
            <a:r>
              <a:rPr lang="ar-SA" dirty="0"/>
              <a:t>/ </a:t>
            </a:r>
            <a:r>
              <a:rPr lang="ar-SA" dirty="0" err="1"/>
              <a:t>الحوالات</a:t>
            </a:r>
            <a:endParaRPr lang="en-US" dirty="0"/>
          </a:p>
          <a:p>
            <a:r>
              <a:rPr lang="ar-SA" dirty="0"/>
              <a:t>                        من </a:t>
            </a:r>
            <a:r>
              <a:rPr lang="ar-SA" dirty="0" err="1"/>
              <a:t>حـ</a:t>
            </a:r>
            <a:r>
              <a:rPr lang="ar-SA" dirty="0"/>
              <a:t>/ أوامر الدفع</a:t>
            </a:r>
            <a:endParaRPr lang="en-US" dirty="0"/>
          </a:p>
          <a:p>
            <a:r>
              <a:rPr lang="ar-SA" dirty="0"/>
              <a:t>                                  إلى </a:t>
            </a:r>
            <a:r>
              <a:rPr lang="ar-SA" dirty="0" err="1"/>
              <a:t>حـ</a:t>
            </a:r>
            <a:r>
              <a:rPr lang="ar-SA" dirty="0"/>
              <a:t>/ الصندوق</a:t>
            </a: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4082"/>
          </a:xfrm>
        </p:spPr>
        <p:txBody>
          <a:bodyPr>
            <a:normAutofit fontScale="90000"/>
          </a:bodyPr>
          <a:lstStyle/>
          <a:p>
            <a:endParaRPr lang="ar-SA" dirty="0"/>
          </a:p>
        </p:txBody>
      </p:sp>
      <p:sp>
        <p:nvSpPr>
          <p:cNvPr id="3" name="عنصر نائب للمحتوى 2"/>
          <p:cNvSpPr>
            <a:spLocks noGrp="1"/>
          </p:cNvSpPr>
          <p:nvPr>
            <p:ph idx="1"/>
          </p:nvPr>
        </p:nvSpPr>
        <p:spPr>
          <a:xfrm>
            <a:off x="457200" y="1124744"/>
            <a:ext cx="8229600" cy="5001419"/>
          </a:xfrm>
        </p:spPr>
        <p:txBody>
          <a:bodyPr/>
          <a:lstStyle/>
          <a:p>
            <a:r>
              <a:rPr lang="ar-SA" b="1" dirty="0"/>
              <a:t>ج). عندما  تنتهي السنة المالية دون أن يتقدم صاحب الراتب لصرفه فسيتم تسجيل القيد التالي في نهاية السنة(أن رصيد الأمانات مرتجع رواتب يقفل في الإيرادات) :</a:t>
            </a:r>
            <a:endParaRPr lang="en-US" dirty="0"/>
          </a:p>
          <a:p>
            <a:r>
              <a:rPr lang="ar-SA" dirty="0"/>
              <a:t>                   من </a:t>
            </a:r>
            <a:r>
              <a:rPr lang="ar-SA" dirty="0" err="1"/>
              <a:t>حـ</a:t>
            </a:r>
            <a:r>
              <a:rPr lang="ar-SA" dirty="0"/>
              <a:t>/ الأمانات – مرتجع رواتب</a:t>
            </a:r>
            <a:endParaRPr lang="en-US" dirty="0"/>
          </a:p>
          <a:p>
            <a:r>
              <a:rPr lang="ar-SA" dirty="0"/>
              <a:t>                           إلى </a:t>
            </a:r>
            <a:r>
              <a:rPr lang="ar-SA" dirty="0" err="1"/>
              <a:t>حـ</a:t>
            </a:r>
            <a:r>
              <a:rPr lang="ar-SA" dirty="0"/>
              <a:t>/ الإيرادات</a:t>
            </a:r>
            <a:endParaRPr lang="en-US" dirty="0"/>
          </a:p>
          <a:p>
            <a:endParaRPr lang="ar-SA"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418058"/>
          </a:xfrm>
        </p:spPr>
        <p:txBody>
          <a:bodyPr>
            <a:normAutofit fontScale="90000"/>
          </a:bodyPr>
          <a:lstStyle/>
          <a:p>
            <a:endParaRPr lang="ar-SA" dirty="0"/>
          </a:p>
        </p:txBody>
      </p:sp>
      <p:sp>
        <p:nvSpPr>
          <p:cNvPr id="3" name="عنصر نائب للمحتوى 2"/>
          <p:cNvSpPr>
            <a:spLocks noGrp="1"/>
          </p:cNvSpPr>
          <p:nvPr>
            <p:ph idx="1"/>
          </p:nvPr>
        </p:nvSpPr>
        <p:spPr>
          <a:xfrm>
            <a:off x="457200" y="1052736"/>
            <a:ext cx="8229600" cy="5073427"/>
          </a:xfrm>
        </p:spPr>
        <p:txBody>
          <a:bodyPr/>
          <a:lstStyle/>
          <a:p>
            <a:r>
              <a:rPr lang="ar-SA" b="1" u="sng" dirty="0">
                <a:solidFill>
                  <a:srgbClr val="FF0000"/>
                </a:solidFill>
              </a:rPr>
              <a:t>ب).  مراحل إعداد الميزانية العامة للدولة</a:t>
            </a:r>
            <a:r>
              <a:rPr lang="ar-SA" b="1" u="sng" dirty="0" smtClean="0">
                <a:solidFill>
                  <a:srgbClr val="FF0000"/>
                </a:solidFill>
              </a:rPr>
              <a:t>:</a:t>
            </a:r>
          </a:p>
          <a:p>
            <a:r>
              <a:rPr lang="ar-SA" dirty="0" smtClean="0"/>
              <a:t>1). </a:t>
            </a:r>
            <a:r>
              <a:rPr lang="ar-SA" dirty="0"/>
              <a:t>تعد وزارة المالية منشور دوري </a:t>
            </a:r>
            <a:r>
              <a:rPr lang="ar-SA" dirty="0" err="1"/>
              <a:t>و</a:t>
            </a:r>
            <a:r>
              <a:rPr lang="ar-SA" dirty="0"/>
              <a:t> توزعه على الجهات الحكومية ذات الميزانيات المستقلة </a:t>
            </a:r>
            <a:r>
              <a:rPr lang="ar-SA" dirty="0" err="1"/>
              <a:t>و</a:t>
            </a:r>
            <a:r>
              <a:rPr lang="ar-SA" dirty="0"/>
              <a:t> يشمل ما يلي:         </a:t>
            </a:r>
            <a:r>
              <a:rPr lang="ar-SA" dirty="0" err="1"/>
              <a:t>أ</a:t>
            </a:r>
            <a:r>
              <a:rPr lang="ar-SA" dirty="0"/>
              <a:t>). التعليمات الواجب </a:t>
            </a:r>
            <a:r>
              <a:rPr lang="ar-SA" dirty="0" err="1"/>
              <a:t>اتباعها</a:t>
            </a:r>
            <a:r>
              <a:rPr lang="ar-SA" dirty="0"/>
              <a:t> عند تحضير الميزانية</a:t>
            </a:r>
            <a:endParaRPr lang="en-US" dirty="0"/>
          </a:p>
          <a:p>
            <a:r>
              <a:rPr lang="ar-SA" dirty="0"/>
              <a:t>ب). التواريخ الواجب مراعاتها عند تقديم مشروعات الميزانية لوزارة المالية للمناقشة</a:t>
            </a:r>
            <a:r>
              <a:rPr lang="ar-SA" dirty="0" smtClean="0"/>
              <a:t>.</a:t>
            </a:r>
            <a:endParaRPr lang="en-US" dirty="0"/>
          </a:p>
          <a:p>
            <a:r>
              <a:rPr lang="ar-SA" dirty="0" smtClean="0"/>
              <a:t>2). </a:t>
            </a:r>
            <a:r>
              <a:rPr lang="ar-SA" dirty="0"/>
              <a:t>تقوم كل الأجهزة الحكومية بتقديم مشروع ميزانيتها ثم تقدمها لوزارة المالية </a:t>
            </a:r>
            <a:r>
              <a:rPr lang="ar-SA" dirty="0" err="1"/>
              <a:t>و</a:t>
            </a:r>
            <a:r>
              <a:rPr lang="ar-SA" dirty="0"/>
              <a:t> الاقتصاد الوطني للمناقشة.</a:t>
            </a:r>
            <a:endParaRPr lang="en-US" dirty="0"/>
          </a:p>
          <a:p>
            <a:endParaRPr lang="en-US" dirty="0"/>
          </a:p>
          <a:p>
            <a:endParaRPr lang="ar-SA"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562074"/>
          </a:xfrm>
        </p:spPr>
        <p:txBody>
          <a:bodyPr>
            <a:normAutofit fontScale="90000"/>
          </a:bodyPr>
          <a:lstStyle/>
          <a:p>
            <a:endParaRPr lang="ar-SA" dirty="0"/>
          </a:p>
        </p:txBody>
      </p:sp>
      <p:sp>
        <p:nvSpPr>
          <p:cNvPr id="3" name="عنصر نائب للمحتوى 2"/>
          <p:cNvSpPr>
            <a:spLocks noGrp="1"/>
          </p:cNvSpPr>
          <p:nvPr>
            <p:ph idx="1"/>
          </p:nvPr>
        </p:nvSpPr>
        <p:spPr>
          <a:xfrm>
            <a:off x="457200" y="1052736"/>
            <a:ext cx="8229600" cy="5073427"/>
          </a:xfrm>
        </p:spPr>
        <p:txBody>
          <a:bodyPr/>
          <a:lstStyle/>
          <a:p>
            <a:r>
              <a:rPr lang="ar-SA" b="1" dirty="0"/>
              <a:t>د). وفي السنة المالية التالية عندما يتقدم الموظف لاستلام راتبه فإنه يصرف له من حساب الإيرادات بالاستبعاد بعد موافقة  وزارة المالية ثم تحرير أمر اعتماد صرف بالقيد التالي:</a:t>
            </a:r>
            <a:endParaRPr lang="en-US" dirty="0"/>
          </a:p>
          <a:p>
            <a:r>
              <a:rPr lang="ar-SA" dirty="0"/>
              <a:t>               من </a:t>
            </a:r>
            <a:r>
              <a:rPr lang="ar-SA" dirty="0" err="1"/>
              <a:t>حـ</a:t>
            </a:r>
            <a:r>
              <a:rPr lang="ar-SA" dirty="0"/>
              <a:t>/ الإيرادات بالاستبعاد</a:t>
            </a:r>
            <a:endParaRPr lang="en-US" dirty="0"/>
          </a:p>
          <a:p>
            <a:r>
              <a:rPr lang="ar-SA" dirty="0"/>
              <a:t>                     إلى </a:t>
            </a:r>
            <a:r>
              <a:rPr lang="ar-SA" dirty="0" err="1"/>
              <a:t>حـ</a:t>
            </a:r>
            <a:r>
              <a:rPr lang="ar-SA" dirty="0"/>
              <a:t>/ </a:t>
            </a:r>
            <a:r>
              <a:rPr lang="ar-SA" dirty="0" err="1"/>
              <a:t>الحوالات</a:t>
            </a:r>
            <a:endParaRPr lang="en-US" dirty="0"/>
          </a:p>
          <a:p>
            <a:endParaRPr lang="ar-SA" dirty="0"/>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346050"/>
          </a:xfrm>
        </p:spPr>
        <p:txBody>
          <a:bodyPr>
            <a:normAutofit fontScale="90000"/>
          </a:bodyPr>
          <a:lstStyle/>
          <a:p>
            <a:endParaRPr lang="ar-SA" dirty="0"/>
          </a:p>
        </p:txBody>
      </p:sp>
      <p:sp>
        <p:nvSpPr>
          <p:cNvPr id="3" name="عنصر نائب للمحتوى 2"/>
          <p:cNvSpPr>
            <a:spLocks noGrp="1"/>
          </p:cNvSpPr>
          <p:nvPr>
            <p:ph idx="1"/>
          </p:nvPr>
        </p:nvSpPr>
        <p:spPr>
          <a:xfrm>
            <a:off x="457200" y="836712"/>
            <a:ext cx="8229600" cy="5289451"/>
          </a:xfrm>
        </p:spPr>
        <p:txBody>
          <a:bodyPr>
            <a:normAutofit lnSpcReduction="10000"/>
          </a:bodyPr>
          <a:lstStyle/>
          <a:p>
            <a:r>
              <a:rPr lang="ar-SA" b="1" u="sng" dirty="0"/>
              <a:t> (2) الأمانات – المتنوعة:</a:t>
            </a:r>
            <a:endParaRPr lang="en-US" dirty="0"/>
          </a:p>
          <a:p>
            <a:r>
              <a:rPr lang="ar-SA" dirty="0"/>
              <a:t>هي المبالغ التي تستقطع من المصروفات وتخص جهات أخرى غير صاحب الاستحقاق الأصلي.</a:t>
            </a:r>
            <a:endParaRPr lang="en-US" dirty="0"/>
          </a:p>
          <a:p>
            <a:r>
              <a:rPr lang="ar-SA" dirty="0"/>
              <a:t>- مثل ما يخصم من رواتب الموظفين للتقاعد أو لسداد قسط قرض من بنك التسليف.</a:t>
            </a:r>
            <a:endParaRPr lang="en-US" dirty="0"/>
          </a:p>
          <a:p>
            <a:r>
              <a:rPr lang="ar-SA" dirty="0"/>
              <a:t>- تشمل جميع الأمانات التي لا تدخل ضمن مرتجع الرواتب </a:t>
            </a:r>
            <a:r>
              <a:rPr lang="ar-SA" b="1" dirty="0"/>
              <a:t>يكون القيد</a:t>
            </a:r>
            <a:r>
              <a:rPr lang="ar-SA" dirty="0"/>
              <a:t>: </a:t>
            </a:r>
            <a:endParaRPr lang="en-US" dirty="0"/>
          </a:p>
          <a:p>
            <a:r>
              <a:rPr lang="ar-SA" dirty="0"/>
              <a:t>××من </a:t>
            </a:r>
            <a:r>
              <a:rPr lang="ar-SA" dirty="0" err="1"/>
              <a:t>حـ</a:t>
            </a:r>
            <a:r>
              <a:rPr lang="ar-SA" dirty="0"/>
              <a:t>/ مصاريف الميزانية – بند - الرواتب</a:t>
            </a:r>
            <a:endParaRPr lang="en-US" dirty="0"/>
          </a:p>
          <a:p>
            <a:r>
              <a:rPr lang="ar-SA" dirty="0"/>
              <a:t>       ×  إلى </a:t>
            </a:r>
            <a:r>
              <a:rPr lang="ar-SA" dirty="0" err="1"/>
              <a:t>حـ</a:t>
            </a:r>
            <a:r>
              <a:rPr lang="ar-SA" dirty="0"/>
              <a:t>/ أوامر الدفع أو </a:t>
            </a:r>
            <a:r>
              <a:rPr lang="ar-SA" dirty="0" err="1"/>
              <a:t>الحولات</a:t>
            </a:r>
            <a:r>
              <a:rPr lang="ar-SA" dirty="0"/>
              <a:t> ( حسب الحال)</a:t>
            </a:r>
            <a:endParaRPr lang="en-US" dirty="0"/>
          </a:p>
          <a:p>
            <a:r>
              <a:rPr lang="ar-SA" dirty="0"/>
              <a:t>       × إلى </a:t>
            </a:r>
            <a:r>
              <a:rPr lang="ar-SA" dirty="0" err="1"/>
              <a:t>حـ</a:t>
            </a:r>
            <a:r>
              <a:rPr lang="ar-SA" dirty="0"/>
              <a:t>/ الأمانات المتنوعة_ تقاعد</a:t>
            </a:r>
            <a:endParaRPr lang="en-US" dirty="0"/>
          </a:p>
          <a:p>
            <a:endParaRPr lang="ar-SA" dirty="0"/>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562074"/>
          </a:xfrm>
        </p:spPr>
        <p:txBody>
          <a:bodyPr>
            <a:normAutofit fontScale="90000"/>
          </a:bodyPr>
          <a:lstStyle/>
          <a:p>
            <a:endParaRPr lang="ar-SA" dirty="0"/>
          </a:p>
        </p:txBody>
      </p:sp>
      <p:sp>
        <p:nvSpPr>
          <p:cNvPr id="3" name="عنصر نائب للمحتوى 2"/>
          <p:cNvSpPr>
            <a:spLocks noGrp="1"/>
          </p:cNvSpPr>
          <p:nvPr>
            <p:ph idx="1"/>
          </p:nvPr>
        </p:nvSpPr>
        <p:spPr>
          <a:xfrm>
            <a:off x="457200" y="1124744"/>
            <a:ext cx="8229600" cy="5001419"/>
          </a:xfrm>
        </p:spPr>
        <p:txBody>
          <a:bodyPr/>
          <a:lstStyle/>
          <a:p>
            <a:r>
              <a:rPr lang="ar-SA" b="1" u="sng" dirty="0"/>
              <a:t>عادة ما تمسك الوحدات الحكومية نوعين من السجلات للأمانات:</a:t>
            </a:r>
            <a:endParaRPr lang="en-US" dirty="0"/>
          </a:p>
          <a:p>
            <a:pPr lvl="0"/>
            <a:r>
              <a:rPr lang="ar-SA" dirty="0"/>
              <a:t>دفتر إفرادي الأمانات: يظهر </a:t>
            </a:r>
            <a:r>
              <a:rPr lang="ar-SA" dirty="0" err="1"/>
              <a:t>به</a:t>
            </a:r>
            <a:r>
              <a:rPr lang="ar-SA" dirty="0"/>
              <a:t> صفحة لكل أمانة لدى حكومية.</a:t>
            </a:r>
            <a:endParaRPr lang="en-US" dirty="0"/>
          </a:p>
          <a:p>
            <a:pPr lvl="0"/>
            <a:r>
              <a:rPr lang="ar-SA" dirty="0"/>
              <a:t>دفتر إجمالي الأمانات: يظهر </a:t>
            </a:r>
            <a:r>
              <a:rPr lang="ar-SA" dirty="0" err="1"/>
              <a:t>به</a:t>
            </a:r>
            <a:r>
              <a:rPr lang="ar-SA" dirty="0"/>
              <a:t> إجمالي الأمانات لدى الحكومة.</a:t>
            </a:r>
            <a:endParaRPr lang="en-US" dirty="0"/>
          </a:p>
          <a:p>
            <a:endParaRPr lang="ar-SA" dirty="0"/>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562074"/>
          </a:xfrm>
        </p:spPr>
        <p:txBody>
          <a:bodyPr>
            <a:normAutofit fontScale="90000"/>
          </a:bodyPr>
          <a:lstStyle/>
          <a:p>
            <a:endParaRPr lang="ar-SA" dirty="0"/>
          </a:p>
        </p:txBody>
      </p:sp>
      <p:sp>
        <p:nvSpPr>
          <p:cNvPr id="3" name="عنصر نائب للمحتوى 2"/>
          <p:cNvSpPr>
            <a:spLocks noGrp="1"/>
          </p:cNvSpPr>
          <p:nvPr>
            <p:ph idx="1"/>
          </p:nvPr>
        </p:nvSpPr>
        <p:spPr>
          <a:xfrm>
            <a:off x="457200" y="1124744"/>
            <a:ext cx="8229600" cy="5001419"/>
          </a:xfrm>
        </p:spPr>
        <p:txBody>
          <a:bodyPr>
            <a:normAutofit lnSpcReduction="10000"/>
          </a:bodyPr>
          <a:lstStyle/>
          <a:p>
            <a:r>
              <a:rPr lang="ar-SA" b="1" u="sng" dirty="0"/>
              <a:t> </a:t>
            </a:r>
            <a:r>
              <a:rPr lang="ar-SA" b="1" u="sng" dirty="0">
                <a:solidFill>
                  <a:srgbClr val="FF0000"/>
                </a:solidFill>
              </a:rPr>
              <a:t>(ب) العهد:</a:t>
            </a:r>
            <a:endParaRPr lang="en-US" dirty="0">
              <a:solidFill>
                <a:srgbClr val="FF0000"/>
              </a:solidFill>
            </a:endParaRPr>
          </a:p>
          <a:p>
            <a:r>
              <a:rPr lang="ar-SA" dirty="0"/>
              <a:t>هي انتقال أموال حكومية إلى الغير بطريقة مشروعة دون حصول الحكومة على ما يقابلها من سلع أو خدمات. أي أن العهد هي أموال للحكومة لدى الغير تسترد مستقبلاً أو يتم الحصول مقابلها على سلع أو خدمات (مثل المدينون). (طبيعتها مدينة</a:t>
            </a:r>
            <a:r>
              <a:rPr lang="ar-SA" dirty="0" smtClean="0"/>
              <a:t>)</a:t>
            </a:r>
          </a:p>
          <a:p>
            <a:r>
              <a:rPr lang="ar-SA" b="1" u="sng" dirty="0"/>
              <a:t>تنقسم العهد في النظام المحاسبي الحكومي إلى أربعة أنواع:</a:t>
            </a:r>
            <a:endParaRPr lang="en-US" dirty="0"/>
          </a:p>
          <a:p>
            <a:pPr lvl="0"/>
            <a:r>
              <a:rPr lang="ar-SA" dirty="0" smtClean="0"/>
              <a:t>1-العهد </a:t>
            </a:r>
            <a:r>
              <a:rPr lang="ar-SA" dirty="0"/>
              <a:t>– سلف مؤقتة</a:t>
            </a:r>
            <a:endParaRPr lang="en-US" dirty="0"/>
          </a:p>
          <a:p>
            <a:pPr lvl="0"/>
            <a:r>
              <a:rPr lang="ar-SA" dirty="0" smtClean="0"/>
              <a:t>2-العهد </a:t>
            </a:r>
            <a:r>
              <a:rPr lang="ar-SA" dirty="0"/>
              <a:t>– تحت التحصيل</a:t>
            </a:r>
            <a:endParaRPr lang="en-US" dirty="0"/>
          </a:p>
          <a:p>
            <a:endParaRPr lang="en-US" dirty="0"/>
          </a:p>
          <a:p>
            <a:endParaRPr lang="ar-SA" dirty="0"/>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562074"/>
          </a:xfrm>
        </p:spPr>
        <p:txBody>
          <a:bodyPr>
            <a:normAutofit fontScale="90000"/>
          </a:bodyPr>
          <a:lstStyle/>
          <a:p>
            <a:endParaRPr lang="ar-SA" dirty="0"/>
          </a:p>
        </p:txBody>
      </p:sp>
      <p:sp>
        <p:nvSpPr>
          <p:cNvPr id="3" name="عنصر نائب للمحتوى 2"/>
          <p:cNvSpPr>
            <a:spLocks noGrp="1"/>
          </p:cNvSpPr>
          <p:nvPr>
            <p:ph idx="1"/>
          </p:nvPr>
        </p:nvSpPr>
        <p:spPr>
          <a:xfrm>
            <a:off x="457200" y="1268760"/>
            <a:ext cx="8229600" cy="4857403"/>
          </a:xfrm>
        </p:spPr>
        <p:txBody>
          <a:bodyPr>
            <a:normAutofit fontScale="92500" lnSpcReduction="20000"/>
          </a:bodyPr>
          <a:lstStyle/>
          <a:p>
            <a:pPr lvl="0"/>
            <a:r>
              <a:rPr lang="ar-SA" dirty="0" smtClean="0"/>
              <a:t>3-العهد </a:t>
            </a:r>
            <a:r>
              <a:rPr lang="ar-SA" dirty="0"/>
              <a:t>– سلف مستديمة</a:t>
            </a:r>
            <a:endParaRPr lang="en-US" dirty="0"/>
          </a:p>
          <a:p>
            <a:pPr lvl="0"/>
            <a:r>
              <a:rPr lang="ar-SA" dirty="0" smtClean="0"/>
              <a:t>4-العهد </a:t>
            </a:r>
            <a:r>
              <a:rPr lang="ar-SA" dirty="0"/>
              <a:t>– اعتمادات </a:t>
            </a:r>
            <a:r>
              <a:rPr lang="ar-SA" dirty="0" smtClean="0"/>
              <a:t>مستندية</a:t>
            </a:r>
          </a:p>
          <a:p>
            <a:r>
              <a:rPr lang="ar-SA" dirty="0" smtClean="0">
                <a:solidFill>
                  <a:srgbClr val="FF0000"/>
                </a:solidFill>
              </a:rPr>
              <a:t>أ</a:t>
            </a:r>
            <a:r>
              <a:rPr lang="ar-SA" b="1" u="sng" dirty="0" smtClean="0">
                <a:solidFill>
                  <a:srgbClr val="FF0000"/>
                </a:solidFill>
              </a:rPr>
              <a:t>). </a:t>
            </a:r>
            <a:r>
              <a:rPr lang="ar-SA" b="1" u="sng" dirty="0">
                <a:solidFill>
                  <a:srgbClr val="FF0000"/>
                </a:solidFill>
              </a:rPr>
              <a:t>العهد – سلف مؤقتة:</a:t>
            </a:r>
            <a:endParaRPr lang="en-US" dirty="0">
              <a:solidFill>
                <a:srgbClr val="FF0000"/>
              </a:solidFill>
            </a:endParaRPr>
          </a:p>
          <a:p>
            <a:r>
              <a:rPr lang="ar-SA" dirty="0"/>
              <a:t>هي المبالغ التي تصرف بصفة مؤقتة لمن سيعمل أو يشرف على تأمين السلعة أو الخدمة.</a:t>
            </a:r>
            <a:endParaRPr lang="en-US" dirty="0"/>
          </a:p>
          <a:p>
            <a:r>
              <a:rPr lang="ar-SA" dirty="0"/>
              <a:t> </a:t>
            </a:r>
            <a:endParaRPr lang="en-US" dirty="0"/>
          </a:p>
          <a:p>
            <a:r>
              <a:rPr lang="ar-SA" b="1" u="sng" dirty="0"/>
              <a:t>1) .قيد إنشاء السلفة المؤقتة:</a:t>
            </a:r>
            <a:endParaRPr lang="en-US" dirty="0"/>
          </a:p>
          <a:p>
            <a:r>
              <a:rPr lang="ar-SA" dirty="0"/>
              <a:t>              </a:t>
            </a:r>
            <a:endParaRPr lang="en-US" dirty="0"/>
          </a:p>
          <a:p>
            <a:r>
              <a:rPr lang="ar-SA" dirty="0"/>
              <a:t>        </a:t>
            </a:r>
            <a:r>
              <a:rPr lang="ar-SA" dirty="0" smtClean="0"/>
              <a:t> </a:t>
            </a:r>
            <a:r>
              <a:rPr lang="ar-SA" dirty="0"/>
              <a:t>من </a:t>
            </a:r>
            <a:r>
              <a:rPr lang="ar-SA" dirty="0" err="1"/>
              <a:t>حـ</a:t>
            </a:r>
            <a:r>
              <a:rPr lang="ar-SA" dirty="0"/>
              <a:t>/ العهد – سلف مؤقتة</a:t>
            </a:r>
            <a:endParaRPr lang="en-US" dirty="0"/>
          </a:p>
          <a:p>
            <a:r>
              <a:rPr lang="ar-SA" dirty="0"/>
              <a:t>                </a:t>
            </a:r>
            <a:r>
              <a:rPr lang="ar-SA" dirty="0" smtClean="0"/>
              <a:t>إلى </a:t>
            </a:r>
            <a:r>
              <a:rPr lang="ar-SA" dirty="0" err="1"/>
              <a:t>حـ</a:t>
            </a:r>
            <a:r>
              <a:rPr lang="ar-SA" dirty="0"/>
              <a:t>/ </a:t>
            </a:r>
            <a:r>
              <a:rPr lang="ar-SA" dirty="0" err="1"/>
              <a:t>الحوالات</a:t>
            </a:r>
            <a:r>
              <a:rPr lang="ar-SA" dirty="0"/>
              <a:t> أو أوامر الدفع ( حسب الحال)</a:t>
            </a:r>
            <a:endParaRPr lang="en-US" dirty="0"/>
          </a:p>
          <a:p>
            <a:endParaRPr lang="ar-SA" dirty="0"/>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490066"/>
          </a:xfrm>
        </p:spPr>
        <p:txBody>
          <a:bodyPr>
            <a:normAutofit fontScale="90000"/>
          </a:bodyPr>
          <a:lstStyle/>
          <a:p>
            <a:endParaRPr lang="ar-SA" dirty="0"/>
          </a:p>
        </p:txBody>
      </p:sp>
      <p:sp>
        <p:nvSpPr>
          <p:cNvPr id="3" name="عنصر نائب للمحتوى 2"/>
          <p:cNvSpPr>
            <a:spLocks noGrp="1"/>
          </p:cNvSpPr>
          <p:nvPr>
            <p:ph idx="1"/>
          </p:nvPr>
        </p:nvSpPr>
        <p:spPr>
          <a:xfrm>
            <a:off x="457200" y="1196752"/>
            <a:ext cx="8229600" cy="4929411"/>
          </a:xfrm>
        </p:spPr>
        <p:txBody>
          <a:bodyPr/>
          <a:lstStyle/>
          <a:p>
            <a:r>
              <a:rPr lang="en-US" b="1" dirty="0"/>
              <a:t> </a:t>
            </a:r>
            <a:r>
              <a:rPr lang="ar-SA" b="1" u="sng" dirty="0"/>
              <a:t>2).  قيد صرف (سداد) السلفة المؤقتة:</a:t>
            </a:r>
            <a:endParaRPr lang="en-US" dirty="0"/>
          </a:p>
          <a:p>
            <a:r>
              <a:rPr lang="ar-SA" b="1" dirty="0"/>
              <a:t>(أ) في حال تم إرجاع كامل قيمة </a:t>
            </a:r>
            <a:r>
              <a:rPr lang="ar-SA" b="1" dirty="0" err="1"/>
              <a:t>السلفة</a:t>
            </a:r>
            <a:r>
              <a:rPr lang="ar-SA" b="1" dirty="0"/>
              <a:t> دون صرف شيء منها</a:t>
            </a:r>
            <a:r>
              <a:rPr lang="ar-SA" b="1" dirty="0" smtClean="0"/>
              <a:t>:</a:t>
            </a:r>
          </a:p>
          <a:p>
            <a:r>
              <a:rPr lang="ar-SA" dirty="0"/>
              <a:t>من </a:t>
            </a:r>
            <a:r>
              <a:rPr lang="ar-SA" dirty="0" err="1"/>
              <a:t>حـ</a:t>
            </a:r>
            <a:r>
              <a:rPr lang="ar-SA" dirty="0"/>
              <a:t>/ الصندوق</a:t>
            </a:r>
            <a:endParaRPr lang="en-US" dirty="0"/>
          </a:p>
          <a:p>
            <a:r>
              <a:rPr lang="ar-SA" dirty="0"/>
              <a:t>      إلى </a:t>
            </a:r>
            <a:r>
              <a:rPr lang="ar-SA" dirty="0" err="1"/>
              <a:t>حـ</a:t>
            </a:r>
            <a:r>
              <a:rPr lang="ar-SA" dirty="0"/>
              <a:t>/ العهد سلف مؤقتة</a:t>
            </a:r>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490066"/>
          </a:xfrm>
        </p:spPr>
        <p:txBody>
          <a:bodyPr>
            <a:normAutofit fontScale="90000"/>
          </a:bodyPr>
          <a:lstStyle/>
          <a:p>
            <a:endParaRPr lang="ar-SA" dirty="0"/>
          </a:p>
        </p:txBody>
      </p:sp>
      <p:sp>
        <p:nvSpPr>
          <p:cNvPr id="3" name="عنصر نائب للمحتوى 2"/>
          <p:cNvSpPr>
            <a:spLocks noGrp="1"/>
          </p:cNvSpPr>
          <p:nvPr>
            <p:ph idx="1"/>
          </p:nvPr>
        </p:nvSpPr>
        <p:spPr>
          <a:xfrm>
            <a:off x="457200" y="980728"/>
            <a:ext cx="8229600" cy="5145435"/>
          </a:xfrm>
        </p:spPr>
        <p:txBody>
          <a:bodyPr>
            <a:normAutofit fontScale="92500"/>
          </a:bodyPr>
          <a:lstStyle/>
          <a:p>
            <a:r>
              <a:rPr lang="ar-SA" b="1" dirty="0"/>
              <a:t>(ب) في حال تم صرف كامل قيمة </a:t>
            </a:r>
            <a:r>
              <a:rPr lang="ar-SA" b="1" dirty="0" err="1"/>
              <a:t>السلفة</a:t>
            </a:r>
            <a:r>
              <a:rPr lang="ar-SA" b="1" dirty="0"/>
              <a:t> دون بقاء شيء منها</a:t>
            </a:r>
            <a:r>
              <a:rPr lang="ar-SA" b="1" dirty="0" smtClean="0"/>
              <a:t>:</a:t>
            </a:r>
          </a:p>
          <a:p>
            <a:r>
              <a:rPr lang="ar-SA" dirty="0"/>
              <a:t>من </a:t>
            </a:r>
            <a:r>
              <a:rPr lang="ar-SA" dirty="0" err="1"/>
              <a:t>حـ</a:t>
            </a:r>
            <a:r>
              <a:rPr lang="ar-SA" dirty="0"/>
              <a:t>/ المصروفات</a:t>
            </a:r>
            <a:endParaRPr lang="en-US" dirty="0"/>
          </a:p>
          <a:p>
            <a:r>
              <a:rPr lang="ar-SA" dirty="0"/>
              <a:t>         إلى </a:t>
            </a:r>
            <a:r>
              <a:rPr lang="ar-SA" dirty="0" err="1"/>
              <a:t>حـ</a:t>
            </a:r>
            <a:r>
              <a:rPr lang="ar-SA" dirty="0"/>
              <a:t>/ العهد سلف </a:t>
            </a:r>
            <a:r>
              <a:rPr lang="ar-SA" dirty="0" smtClean="0"/>
              <a:t>مؤقتة</a:t>
            </a:r>
          </a:p>
          <a:p>
            <a:r>
              <a:rPr lang="ar-SA" b="1" dirty="0"/>
              <a:t>(</a:t>
            </a:r>
            <a:r>
              <a:rPr lang="ar-SA" b="1" dirty="0" err="1"/>
              <a:t>جـ</a:t>
            </a:r>
            <a:r>
              <a:rPr lang="ar-SA" b="1" dirty="0"/>
              <a:t>) في حال تم صرف جزء من </a:t>
            </a:r>
            <a:r>
              <a:rPr lang="ar-SA" b="1" dirty="0" err="1"/>
              <a:t>السلفة</a:t>
            </a:r>
            <a:r>
              <a:rPr lang="ar-SA" b="1" dirty="0"/>
              <a:t> مع رد مبلغ نقدي فائض لم يصرف</a:t>
            </a:r>
            <a:r>
              <a:rPr lang="ar-SA" b="1" dirty="0" smtClean="0"/>
              <a:t>:</a:t>
            </a:r>
          </a:p>
          <a:p>
            <a:r>
              <a:rPr lang="ar-SA" dirty="0"/>
              <a:t>من مذكورين</a:t>
            </a:r>
            <a:endParaRPr lang="en-US" dirty="0"/>
          </a:p>
          <a:p>
            <a:r>
              <a:rPr lang="ar-SA" dirty="0"/>
              <a:t>           </a:t>
            </a:r>
            <a:r>
              <a:rPr lang="ar-SA" dirty="0" err="1"/>
              <a:t>حـ</a:t>
            </a:r>
            <a:r>
              <a:rPr lang="ar-SA" dirty="0"/>
              <a:t>/ الصندوق (ماتبقى منها)</a:t>
            </a:r>
            <a:endParaRPr lang="en-US" dirty="0"/>
          </a:p>
          <a:p>
            <a:r>
              <a:rPr lang="ar-SA" dirty="0"/>
              <a:t>           </a:t>
            </a:r>
            <a:r>
              <a:rPr lang="ar-SA" dirty="0" err="1"/>
              <a:t>حـ</a:t>
            </a:r>
            <a:r>
              <a:rPr lang="ar-SA" dirty="0"/>
              <a:t>/ المصروفات (ما صرف)</a:t>
            </a:r>
            <a:endParaRPr lang="en-US" dirty="0"/>
          </a:p>
          <a:p>
            <a:r>
              <a:rPr lang="ar-SA" dirty="0"/>
              <a:t>                </a:t>
            </a:r>
            <a:r>
              <a:rPr lang="ar-SA" dirty="0" smtClean="0"/>
              <a:t>      إلى </a:t>
            </a:r>
            <a:r>
              <a:rPr lang="ar-SA" dirty="0" err="1"/>
              <a:t>حـ</a:t>
            </a:r>
            <a:r>
              <a:rPr lang="ar-SA" dirty="0"/>
              <a:t>/ العهد سلف مؤقتة</a:t>
            </a:r>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346050"/>
          </a:xfrm>
        </p:spPr>
        <p:txBody>
          <a:bodyPr>
            <a:normAutofit fontScale="90000"/>
          </a:bodyPr>
          <a:lstStyle/>
          <a:p>
            <a:endParaRPr lang="ar-SA" dirty="0"/>
          </a:p>
        </p:txBody>
      </p:sp>
      <p:sp>
        <p:nvSpPr>
          <p:cNvPr id="3" name="عنصر نائب للمحتوى 2"/>
          <p:cNvSpPr>
            <a:spLocks noGrp="1"/>
          </p:cNvSpPr>
          <p:nvPr>
            <p:ph idx="1"/>
          </p:nvPr>
        </p:nvSpPr>
        <p:spPr>
          <a:xfrm>
            <a:off x="457200" y="836712"/>
            <a:ext cx="8229600" cy="5289451"/>
          </a:xfrm>
        </p:spPr>
        <p:txBody>
          <a:bodyPr>
            <a:normAutofit fontScale="92500" lnSpcReduction="20000"/>
          </a:bodyPr>
          <a:lstStyle/>
          <a:p>
            <a:pPr lvl="0"/>
            <a:r>
              <a:rPr lang="ar-SA" dirty="0"/>
              <a:t>عند صرف كل أو جزء من </a:t>
            </a:r>
            <a:r>
              <a:rPr lang="ar-SA" dirty="0" err="1"/>
              <a:t>السلفة</a:t>
            </a:r>
            <a:r>
              <a:rPr lang="ar-SA" dirty="0"/>
              <a:t> المؤقتة فإن الشخص الذي أعطيت له </a:t>
            </a:r>
            <a:r>
              <a:rPr lang="ar-SA" dirty="0" err="1"/>
              <a:t>السلفة</a:t>
            </a:r>
            <a:r>
              <a:rPr lang="ar-SA" dirty="0"/>
              <a:t> يجب أن يقدم مستندات تثبت صرف المبلغ وذلك حتى يتم إثبات المصروفات.</a:t>
            </a:r>
            <a:endParaRPr lang="en-US" sz="2800" dirty="0"/>
          </a:p>
          <a:p>
            <a:r>
              <a:rPr lang="ar-SA" dirty="0"/>
              <a:t> </a:t>
            </a:r>
            <a:endParaRPr lang="en-US" sz="2800" dirty="0"/>
          </a:p>
          <a:p>
            <a:pPr lvl="0"/>
            <a:r>
              <a:rPr lang="ar-SA" dirty="0"/>
              <a:t>ثم يتم بعد ذلك ترحيل القيود المذكورة إلى الحسابات ذات العلاقة في السجلات.</a:t>
            </a:r>
            <a:endParaRPr lang="en-US" sz="2800" dirty="0"/>
          </a:p>
          <a:p>
            <a:r>
              <a:rPr lang="ar-SA" dirty="0"/>
              <a:t> </a:t>
            </a:r>
            <a:endParaRPr lang="en-US" sz="2800" dirty="0"/>
          </a:p>
          <a:p>
            <a:pPr lvl="0"/>
            <a:r>
              <a:rPr lang="ar-SA" dirty="0"/>
              <a:t>عادة ما تمسك الوحدات الحكومية نوعين من السجلات للعهد:</a:t>
            </a:r>
            <a:endParaRPr lang="en-US" sz="2800" dirty="0"/>
          </a:p>
          <a:p>
            <a:pPr lvl="1"/>
            <a:r>
              <a:rPr lang="ar-SA" dirty="0"/>
              <a:t>دفتر إفرادي العهد: يظهر </a:t>
            </a:r>
            <a:r>
              <a:rPr lang="ar-SA" dirty="0" err="1"/>
              <a:t>به</a:t>
            </a:r>
            <a:r>
              <a:rPr lang="ar-SA" dirty="0"/>
              <a:t> صفحة لكل عهدة أو لكل من لديه عهدة حكومية.</a:t>
            </a:r>
            <a:endParaRPr lang="en-US" sz="2400" dirty="0"/>
          </a:p>
          <a:p>
            <a:pPr lvl="1"/>
            <a:r>
              <a:rPr lang="ar-SA" dirty="0"/>
              <a:t>دفتر إجمالي العهد: يظهر </a:t>
            </a:r>
            <a:r>
              <a:rPr lang="ar-SA" dirty="0" err="1"/>
              <a:t>به</a:t>
            </a:r>
            <a:r>
              <a:rPr lang="ar-SA" dirty="0"/>
              <a:t> إجمالي العهد الحكومية لدى الغير.</a:t>
            </a:r>
            <a:endParaRPr lang="en-US" sz="2400" dirty="0"/>
          </a:p>
          <a:p>
            <a:r>
              <a:rPr lang="ar-SA" dirty="0"/>
              <a:t> </a:t>
            </a:r>
            <a:endParaRPr lang="en-US" sz="2800" dirty="0"/>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b="1" dirty="0" smtClean="0">
                <a:solidFill>
                  <a:srgbClr val="FF0000"/>
                </a:solidFill>
              </a:rPr>
              <a:t>ب). </a:t>
            </a:r>
            <a:r>
              <a:rPr lang="ar-SA" b="1" dirty="0">
                <a:solidFill>
                  <a:srgbClr val="FF0000"/>
                </a:solidFill>
              </a:rPr>
              <a:t>العهد – تحت التحصيل</a:t>
            </a:r>
            <a:endParaRPr lang="en-US" b="1" dirty="0">
              <a:solidFill>
                <a:srgbClr val="FF0000"/>
              </a:solidFill>
            </a:endParaRPr>
          </a:p>
          <a:p>
            <a:r>
              <a:rPr lang="ar-SA" dirty="0"/>
              <a:t>هي أموال الدولة التي انتقلت إلى الغير </a:t>
            </a:r>
            <a:r>
              <a:rPr lang="ar-SA" dirty="0" err="1"/>
              <a:t>و</a:t>
            </a:r>
            <a:r>
              <a:rPr lang="ar-SA" dirty="0"/>
              <a:t> تعمل الدولة على استبعادها </a:t>
            </a:r>
            <a:endParaRPr lang="ar-SA" dirty="0" smtClean="0"/>
          </a:p>
          <a:p>
            <a:endParaRPr lang="en-US" dirty="0"/>
          </a:p>
          <a:p>
            <a:endParaRPr lang="ar-SA"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490066"/>
          </a:xfrm>
        </p:spPr>
        <p:txBody>
          <a:bodyPr>
            <a:normAutofit fontScale="90000"/>
          </a:bodyPr>
          <a:lstStyle/>
          <a:p>
            <a:endParaRPr lang="ar-SA" dirty="0"/>
          </a:p>
        </p:txBody>
      </p:sp>
      <p:sp>
        <p:nvSpPr>
          <p:cNvPr id="3" name="عنصر نائب للمحتوى 2"/>
          <p:cNvSpPr>
            <a:spLocks noGrp="1"/>
          </p:cNvSpPr>
          <p:nvPr>
            <p:ph idx="1"/>
          </p:nvPr>
        </p:nvSpPr>
        <p:spPr>
          <a:xfrm>
            <a:off x="457200" y="1052736"/>
            <a:ext cx="8229600" cy="5073427"/>
          </a:xfrm>
        </p:spPr>
        <p:txBody>
          <a:bodyPr/>
          <a:lstStyle/>
          <a:p>
            <a:r>
              <a:rPr lang="ar-SA" dirty="0" smtClean="0"/>
              <a:t>3). </a:t>
            </a:r>
            <a:r>
              <a:rPr lang="ar-SA" dirty="0"/>
              <a:t>تقوم وزارة المالية بترتيب اللقاءات مع الوزارات المعنية </a:t>
            </a:r>
            <a:r>
              <a:rPr lang="ar-SA" dirty="0" err="1"/>
              <a:t>و</a:t>
            </a:r>
            <a:r>
              <a:rPr lang="ar-SA" dirty="0"/>
              <a:t> مناقشة مشروع الميزانية لكل جهة حكومية </a:t>
            </a:r>
            <a:r>
              <a:rPr lang="ar-SA" dirty="0" err="1"/>
              <a:t>و</a:t>
            </a:r>
            <a:r>
              <a:rPr lang="ar-SA" dirty="0"/>
              <a:t> تعديل  ما يلزم بما يخدم الأهداف </a:t>
            </a:r>
            <a:r>
              <a:rPr lang="ar-SA" dirty="0" err="1"/>
              <a:t>و</a:t>
            </a:r>
            <a:r>
              <a:rPr lang="ar-SA" dirty="0"/>
              <a:t> يتفق مع الظروف المالية ولاقتصادية</a:t>
            </a:r>
            <a:r>
              <a:rPr lang="ar-SA" dirty="0" smtClean="0"/>
              <a:t>.</a:t>
            </a:r>
          </a:p>
          <a:p>
            <a:r>
              <a:rPr lang="ar-SA" dirty="0"/>
              <a:t>4). بعد الانتهاء من تعديل ومناقشة كل مشاريع ميزانية الجهات الحكومية تقوم وزارة المالية بإعداد مشروع واحد </a:t>
            </a:r>
            <a:r>
              <a:rPr lang="ar-SA" dirty="0" err="1"/>
              <a:t>و</a:t>
            </a:r>
            <a:r>
              <a:rPr lang="ar-SA" dirty="0"/>
              <a:t> </a:t>
            </a:r>
            <a:endParaRPr lang="en-US" dirty="0"/>
          </a:p>
          <a:p>
            <a:r>
              <a:rPr lang="ar-SA" dirty="0"/>
              <a:t>تعد الجداول الإجمالية  حيث  يشمل ميزانية الدولة كلها.</a:t>
            </a:r>
            <a:endParaRPr lang="en-US" dirty="0"/>
          </a:p>
          <a:p>
            <a:endParaRPr lang="en-US" dirty="0"/>
          </a:p>
          <a:p>
            <a:endParaRPr lang="ar-SA"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418058"/>
          </a:xfrm>
        </p:spPr>
        <p:txBody>
          <a:bodyPr>
            <a:normAutofit fontScale="90000"/>
          </a:bodyPr>
          <a:lstStyle/>
          <a:p>
            <a:endParaRPr lang="ar-SA" dirty="0"/>
          </a:p>
        </p:txBody>
      </p:sp>
      <p:sp>
        <p:nvSpPr>
          <p:cNvPr id="3" name="عنصر نائب للمحتوى 2"/>
          <p:cNvSpPr>
            <a:spLocks noGrp="1"/>
          </p:cNvSpPr>
          <p:nvPr>
            <p:ph idx="1"/>
          </p:nvPr>
        </p:nvSpPr>
        <p:spPr>
          <a:xfrm>
            <a:off x="457200" y="908720"/>
            <a:ext cx="8229600" cy="5217443"/>
          </a:xfrm>
        </p:spPr>
        <p:txBody>
          <a:bodyPr/>
          <a:lstStyle/>
          <a:p>
            <a:r>
              <a:rPr lang="ar-SA" dirty="0" smtClean="0"/>
              <a:t>5). </a:t>
            </a:r>
            <a:r>
              <a:rPr lang="ar-SA" dirty="0"/>
              <a:t>رفع مشروع ميزانية الدولة لمجلس الوزراء ( تتشكل لجنة وزارية لدراسة المشروع و مناقشته</a:t>
            </a:r>
            <a:r>
              <a:rPr lang="ar-SA" dirty="0" smtClean="0"/>
              <a:t>).</a:t>
            </a:r>
          </a:p>
          <a:p>
            <a:pPr>
              <a:buNone/>
            </a:pPr>
            <a:r>
              <a:rPr lang="ar-SA" dirty="0" smtClean="0"/>
              <a:t>6).</a:t>
            </a:r>
            <a:r>
              <a:rPr lang="ar-SA" dirty="0"/>
              <a:t>عندما يقرها مجلس الوزراء ترفع للملك لاعتمادها بمرسوم ملكي بحيث يضفي عليها الصفة القانونية </a:t>
            </a:r>
            <a:r>
              <a:rPr lang="ar-SA" dirty="0" err="1"/>
              <a:t>و</a:t>
            </a:r>
            <a:r>
              <a:rPr lang="ar-SA" dirty="0"/>
              <a:t> يلزم بتنفيذها</a:t>
            </a:r>
            <a:r>
              <a:rPr lang="ar-SA" dirty="0" smtClean="0"/>
              <a:t>.</a:t>
            </a:r>
          </a:p>
          <a:p>
            <a:pPr>
              <a:buNone/>
            </a:pPr>
            <a:r>
              <a:rPr lang="ar-SA" dirty="0" smtClean="0"/>
              <a:t>7). </a:t>
            </a:r>
            <a:r>
              <a:rPr lang="ar-SA" dirty="0"/>
              <a:t>تعاد إلى وزارة المالية </a:t>
            </a:r>
            <a:r>
              <a:rPr lang="ar-SA" dirty="0" err="1"/>
              <a:t>و</a:t>
            </a:r>
            <a:r>
              <a:rPr lang="ar-SA" dirty="0"/>
              <a:t> الاقتصاد الوطني لتتولى  تبليغ جميع الجهات الحكومية بالميزانية ليتم تنفيذها.</a:t>
            </a:r>
            <a:endParaRPr lang="en-US" dirty="0"/>
          </a:p>
          <a:p>
            <a:pPr>
              <a:buNone/>
            </a:pPr>
            <a:endParaRPr lang="en-US" dirty="0"/>
          </a:p>
          <a:p>
            <a:endParaRPr lang="ar-SA"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202034"/>
          </a:xfrm>
        </p:spPr>
        <p:txBody>
          <a:bodyPr>
            <a:normAutofit fontScale="90000"/>
          </a:bodyPr>
          <a:lstStyle/>
          <a:p>
            <a:endParaRPr lang="ar-SA" dirty="0"/>
          </a:p>
        </p:txBody>
      </p:sp>
      <p:sp>
        <p:nvSpPr>
          <p:cNvPr id="3" name="عنصر نائب للمحتوى 2"/>
          <p:cNvSpPr>
            <a:spLocks noGrp="1"/>
          </p:cNvSpPr>
          <p:nvPr>
            <p:ph idx="1"/>
          </p:nvPr>
        </p:nvSpPr>
        <p:spPr>
          <a:xfrm>
            <a:off x="457200" y="836712"/>
            <a:ext cx="8229600" cy="5289451"/>
          </a:xfrm>
        </p:spPr>
        <p:txBody>
          <a:bodyPr>
            <a:normAutofit fontScale="92500" lnSpcReduction="20000"/>
          </a:bodyPr>
          <a:lstStyle/>
          <a:p>
            <a:r>
              <a:rPr lang="ar-SA" b="1" u="sng" dirty="0">
                <a:solidFill>
                  <a:srgbClr val="FF0000"/>
                </a:solidFill>
              </a:rPr>
              <a:t>ج). تبويب الميزانية</a:t>
            </a:r>
            <a:r>
              <a:rPr lang="ar-SA" b="1" u="sng" dirty="0" smtClean="0">
                <a:solidFill>
                  <a:srgbClr val="FF0000"/>
                </a:solidFill>
              </a:rPr>
              <a:t>:</a:t>
            </a:r>
          </a:p>
          <a:p>
            <a:r>
              <a:rPr lang="ar-SA" b="1" dirty="0"/>
              <a:t>لكي يسهل على الجهات الحكومية تحضير ميزانياتها </a:t>
            </a:r>
            <a:endParaRPr lang="en-US" b="1" dirty="0"/>
          </a:p>
          <a:p>
            <a:r>
              <a:rPr lang="ar-SA" b="1" dirty="0"/>
              <a:t>    وضعت وزارة المالية دليلا بأسماء أنواع الإيرادات، </a:t>
            </a:r>
            <a:r>
              <a:rPr lang="ar-SA" b="1" dirty="0" err="1"/>
              <a:t>و</a:t>
            </a:r>
            <a:r>
              <a:rPr lang="ar-SA" b="1" dirty="0"/>
              <a:t> أنواع المصروفات يسمى </a:t>
            </a:r>
            <a:r>
              <a:rPr lang="ar-SA" b="1" u="sng" dirty="0"/>
              <a:t>دليل تبويب الميزانية  بحيث يشمل :</a:t>
            </a:r>
            <a:endParaRPr lang="en-US" b="1" dirty="0"/>
          </a:p>
          <a:p>
            <a:r>
              <a:rPr lang="ar-SA" b="1" dirty="0"/>
              <a:t>        </a:t>
            </a:r>
            <a:r>
              <a:rPr lang="ar-SA" b="1" u="sng" dirty="0"/>
              <a:t> أ – الإيرادات :</a:t>
            </a:r>
            <a:r>
              <a:rPr lang="ar-SA" u="sng" dirty="0"/>
              <a:t> </a:t>
            </a:r>
            <a:r>
              <a:rPr lang="ar-SA" dirty="0"/>
              <a:t>قسمت الإيرادات إلى اثنا عشر بابا هي (تبوب وفقاً لأنواعها الرئيسية إلى 12 باباً: (ص 360 )  </a:t>
            </a:r>
            <a:endParaRPr lang="en-US" dirty="0"/>
          </a:p>
          <a:p>
            <a:r>
              <a:rPr lang="ar-SA" b="1" dirty="0"/>
              <a:t>        </a:t>
            </a:r>
            <a:r>
              <a:rPr lang="ar-SA" b="1" u="sng" dirty="0"/>
              <a:t>ب- المصروفات:</a:t>
            </a:r>
            <a:r>
              <a:rPr lang="ar-SA" dirty="0"/>
              <a:t> قسمت إلى أربعة أبواب رئيسية  (ص 360 )</a:t>
            </a:r>
            <a:endParaRPr lang="en-US" dirty="0"/>
          </a:p>
          <a:p>
            <a:pPr lvl="0"/>
            <a:r>
              <a:rPr lang="ar-SA" dirty="0"/>
              <a:t>و أعطيت كل نوع رقما رئيسيا يعرف </a:t>
            </a:r>
            <a:r>
              <a:rPr lang="ar-SA" dirty="0" err="1"/>
              <a:t>به</a:t>
            </a:r>
            <a:r>
              <a:rPr lang="ar-SA" dirty="0"/>
              <a:t>.</a:t>
            </a:r>
            <a:endParaRPr lang="en-US" dirty="0"/>
          </a:p>
          <a:p>
            <a:pPr lvl="0"/>
            <a:r>
              <a:rPr lang="ar-SA" dirty="0"/>
              <a:t>كما قسمت كل نوع رئيسي إلى أقسمها التابعة له </a:t>
            </a:r>
            <a:r>
              <a:rPr lang="ar-SA" dirty="0" err="1"/>
              <a:t>و</a:t>
            </a:r>
            <a:r>
              <a:rPr lang="ar-SA" dirty="0"/>
              <a:t> أعطت كل قسم فرعي رقما يعرف </a:t>
            </a:r>
            <a:r>
              <a:rPr lang="ar-SA" dirty="0" err="1"/>
              <a:t>به</a:t>
            </a:r>
            <a:r>
              <a:rPr lang="ar-SA" dirty="0"/>
              <a:t> هذا الرقم مبني على الرقم الرئيسي أو تابع له. </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b="1" u="sng" dirty="0"/>
              <a:t>عناصر النظام المحاسبي الحكومي</a:t>
            </a:r>
            <a:r>
              <a:rPr lang="en-US" dirty="0"/>
              <a:t/>
            </a:r>
            <a:br>
              <a:rPr lang="en-US" dirty="0"/>
            </a:br>
            <a:endParaRPr lang="ar-SA" dirty="0"/>
          </a:p>
        </p:txBody>
      </p:sp>
      <p:sp>
        <p:nvSpPr>
          <p:cNvPr id="3" name="عنصر نائب للمحتوى 2"/>
          <p:cNvSpPr>
            <a:spLocks noGrp="1"/>
          </p:cNvSpPr>
          <p:nvPr>
            <p:ph idx="1"/>
          </p:nvPr>
        </p:nvSpPr>
        <p:spPr>
          <a:xfrm>
            <a:off x="457200" y="1196752"/>
            <a:ext cx="8229600" cy="4929411"/>
          </a:xfrm>
        </p:spPr>
        <p:txBody>
          <a:bodyPr>
            <a:normAutofit fontScale="85000" lnSpcReduction="10000"/>
          </a:bodyPr>
          <a:lstStyle/>
          <a:p>
            <a:r>
              <a:rPr lang="ar-SA" dirty="0"/>
              <a:t>ويتم تقسيمها إلى:</a:t>
            </a:r>
            <a:r>
              <a:rPr lang="ar-SA" u="sng" dirty="0"/>
              <a:t> </a:t>
            </a:r>
            <a:endParaRPr lang="ar-SA" u="sng" dirty="0" smtClean="0"/>
          </a:p>
          <a:p>
            <a:r>
              <a:rPr lang="ar-SA" b="1" dirty="0" smtClean="0">
                <a:solidFill>
                  <a:srgbClr val="FF0000"/>
                </a:solidFill>
              </a:rPr>
              <a:t>1). المستندات (الوثائق)</a:t>
            </a:r>
          </a:p>
          <a:p>
            <a:r>
              <a:rPr lang="ar-SA" b="1" dirty="0"/>
              <a:t>أ). المستندات التي يتم بموجبها القيد في السجلات </a:t>
            </a:r>
            <a:r>
              <a:rPr lang="ar-SA" b="1" dirty="0" err="1"/>
              <a:t>و</a:t>
            </a:r>
            <a:r>
              <a:rPr lang="ar-SA" b="1" dirty="0"/>
              <a:t> تشمل على:</a:t>
            </a:r>
            <a:endParaRPr lang="en-US" dirty="0"/>
          </a:p>
          <a:p>
            <a:r>
              <a:rPr lang="ar-SA" dirty="0"/>
              <a:t> أ- </a:t>
            </a:r>
            <a:r>
              <a:rPr lang="ar-SA" dirty="0" err="1"/>
              <a:t>أ</a:t>
            </a:r>
            <a:r>
              <a:rPr lang="ar-SA" dirty="0"/>
              <a:t>مر اعتماد الصرف</a:t>
            </a:r>
            <a:endParaRPr lang="en-US" dirty="0"/>
          </a:p>
          <a:p>
            <a:r>
              <a:rPr lang="ar-SA" dirty="0"/>
              <a:t>   ب- أذن </a:t>
            </a:r>
            <a:r>
              <a:rPr lang="ar-SA" dirty="0" smtClean="0"/>
              <a:t>التسوية</a:t>
            </a:r>
          </a:p>
          <a:p>
            <a:r>
              <a:rPr lang="ar-SA" b="1" dirty="0"/>
              <a:t>ب): مستندات مؤيدة للإجراء (أو تثبيته) و تشمل على:</a:t>
            </a:r>
            <a:endParaRPr lang="en-US" dirty="0"/>
          </a:p>
          <a:p>
            <a:r>
              <a:rPr lang="ar-SA" dirty="0"/>
              <a:t>      أ- </a:t>
            </a:r>
            <a:r>
              <a:rPr lang="ar-SA" dirty="0" err="1"/>
              <a:t>أ</a:t>
            </a:r>
            <a:r>
              <a:rPr lang="ar-SA" dirty="0"/>
              <a:t>مر الدفع</a:t>
            </a:r>
            <a:endParaRPr lang="en-US" dirty="0"/>
          </a:p>
          <a:p>
            <a:r>
              <a:rPr lang="ar-SA" dirty="0"/>
              <a:t>     ب- </a:t>
            </a:r>
            <a:r>
              <a:rPr lang="ar-SA" dirty="0" err="1"/>
              <a:t>الحوالة</a:t>
            </a:r>
            <a:endParaRPr lang="en-US" dirty="0"/>
          </a:p>
          <a:p>
            <a:r>
              <a:rPr lang="ar-SA" dirty="0"/>
              <a:t>     ج- أمر القبض</a:t>
            </a:r>
            <a:endParaRPr lang="en-US" dirty="0"/>
          </a:p>
          <a:p>
            <a:r>
              <a:rPr lang="ar-SA" dirty="0"/>
              <a:t>      د- الإيصال </a:t>
            </a:r>
            <a:r>
              <a:rPr lang="ar-SA" dirty="0" err="1"/>
              <a:t>و</a:t>
            </a:r>
            <a:r>
              <a:rPr lang="ar-SA" dirty="0"/>
              <a:t> أشعار الاستلام</a:t>
            </a:r>
            <a:endParaRPr lang="en-US" dirty="0"/>
          </a:p>
          <a:p>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346050"/>
          </a:xfrm>
        </p:spPr>
        <p:txBody>
          <a:bodyPr>
            <a:normAutofit fontScale="90000"/>
          </a:bodyPr>
          <a:lstStyle/>
          <a:p>
            <a:endParaRPr lang="ar-SA" dirty="0"/>
          </a:p>
        </p:txBody>
      </p:sp>
      <p:sp>
        <p:nvSpPr>
          <p:cNvPr id="3" name="عنصر نائب للمحتوى 2"/>
          <p:cNvSpPr>
            <a:spLocks noGrp="1"/>
          </p:cNvSpPr>
          <p:nvPr>
            <p:ph idx="1"/>
          </p:nvPr>
        </p:nvSpPr>
        <p:spPr>
          <a:xfrm>
            <a:off x="457200" y="692696"/>
            <a:ext cx="8229600" cy="5433467"/>
          </a:xfrm>
        </p:spPr>
        <p:txBody>
          <a:bodyPr>
            <a:normAutofit lnSpcReduction="10000"/>
          </a:bodyPr>
          <a:lstStyle/>
          <a:p>
            <a:r>
              <a:rPr lang="ar-SA" b="1" dirty="0" smtClean="0">
                <a:solidFill>
                  <a:srgbClr val="FF0000"/>
                </a:solidFill>
              </a:rPr>
              <a:t>2). السجلات:</a:t>
            </a:r>
            <a:endParaRPr lang="en-US" b="1" dirty="0">
              <a:solidFill>
                <a:srgbClr val="FF0000"/>
              </a:solidFill>
            </a:endParaRPr>
          </a:p>
          <a:p>
            <a:r>
              <a:rPr lang="ar-SA" dirty="0" smtClean="0"/>
              <a:t>    أ)- </a:t>
            </a:r>
            <a:r>
              <a:rPr lang="ar-SA" b="1" dirty="0" smtClean="0"/>
              <a:t>سجلات محاسبية:</a:t>
            </a:r>
            <a:r>
              <a:rPr lang="ar-SA" dirty="0" smtClean="0"/>
              <a:t> وتشمل </a:t>
            </a:r>
            <a:endParaRPr lang="en-US" dirty="0"/>
          </a:p>
          <a:p>
            <a:r>
              <a:rPr lang="ar-SA" dirty="0"/>
              <a:t>- اليومية العامة </a:t>
            </a:r>
            <a:endParaRPr lang="en-US" dirty="0"/>
          </a:p>
          <a:p>
            <a:r>
              <a:rPr lang="ar-SA" dirty="0"/>
              <a:t>-دفتر المصروفات </a:t>
            </a:r>
            <a:r>
              <a:rPr lang="ar-SA" dirty="0" err="1"/>
              <a:t>و</a:t>
            </a:r>
            <a:r>
              <a:rPr lang="ar-SA" dirty="0"/>
              <a:t> إيرادات الميزانية  -دفتر الحوالات </a:t>
            </a:r>
            <a:endParaRPr lang="en-US" dirty="0"/>
          </a:p>
          <a:p>
            <a:r>
              <a:rPr lang="ar-SA" dirty="0"/>
              <a:t>-دفتر أوامر الدفع. </a:t>
            </a:r>
            <a:endParaRPr lang="ar-SA" dirty="0" smtClean="0"/>
          </a:p>
          <a:p>
            <a:r>
              <a:rPr lang="en-US" b="1" dirty="0"/>
              <a:t> </a:t>
            </a:r>
            <a:r>
              <a:rPr lang="ar-SA" b="1" dirty="0"/>
              <a:t>ب)- </a:t>
            </a:r>
            <a:r>
              <a:rPr lang="ar-SA" b="1" u="sng" dirty="0"/>
              <a:t>السجلات الإحصائية</a:t>
            </a:r>
            <a:r>
              <a:rPr lang="ar-SA" b="1" dirty="0"/>
              <a:t>: </a:t>
            </a:r>
            <a:endParaRPr lang="en-US" dirty="0"/>
          </a:p>
          <a:p>
            <a:r>
              <a:rPr lang="ar-SA" dirty="0"/>
              <a:t>- سجل حصر أوامر الصرف </a:t>
            </a:r>
            <a:endParaRPr lang="en-US" dirty="0"/>
          </a:p>
          <a:p>
            <a:r>
              <a:rPr lang="ar-SA" dirty="0"/>
              <a:t>– سجل </a:t>
            </a:r>
            <a:r>
              <a:rPr lang="ar-SA" dirty="0" err="1"/>
              <a:t>الحوالات</a:t>
            </a:r>
            <a:r>
              <a:rPr lang="ar-SA" dirty="0"/>
              <a:t> والسلف </a:t>
            </a:r>
            <a:endParaRPr lang="en-US" dirty="0"/>
          </a:p>
          <a:p>
            <a:r>
              <a:rPr lang="ar-SA" dirty="0"/>
              <a:t>- دفتر يومية </a:t>
            </a:r>
            <a:endParaRPr lang="en-US" dirty="0"/>
          </a:p>
          <a:p>
            <a:r>
              <a:rPr lang="ar-SA" dirty="0"/>
              <a:t>- الصندوق.</a:t>
            </a:r>
            <a:endParaRPr lang="en-US" dirty="0"/>
          </a:p>
          <a:p>
            <a:endParaRPr lang="en-US" dirty="0"/>
          </a:p>
          <a:p>
            <a:endParaRPr lang="ar-SA"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346050"/>
          </a:xfrm>
        </p:spPr>
        <p:txBody>
          <a:bodyPr>
            <a:normAutofit fontScale="90000"/>
          </a:bodyPr>
          <a:lstStyle/>
          <a:p>
            <a:endParaRPr lang="ar-SA" dirty="0"/>
          </a:p>
        </p:txBody>
      </p:sp>
      <p:sp>
        <p:nvSpPr>
          <p:cNvPr id="3" name="عنصر نائب للمحتوى 2"/>
          <p:cNvSpPr>
            <a:spLocks noGrp="1"/>
          </p:cNvSpPr>
          <p:nvPr>
            <p:ph idx="1"/>
          </p:nvPr>
        </p:nvSpPr>
        <p:spPr>
          <a:xfrm>
            <a:off x="457200" y="1052736"/>
            <a:ext cx="8229600" cy="5073427"/>
          </a:xfrm>
        </p:spPr>
        <p:txBody>
          <a:bodyPr>
            <a:normAutofit lnSpcReduction="10000"/>
          </a:bodyPr>
          <a:lstStyle/>
          <a:p>
            <a:r>
              <a:rPr lang="ar-SA" b="1" dirty="0" smtClean="0">
                <a:solidFill>
                  <a:srgbClr val="FF0000"/>
                </a:solidFill>
              </a:rPr>
              <a:t>3). التقارير:</a:t>
            </a:r>
          </a:p>
          <a:p>
            <a:r>
              <a:rPr lang="en-US" dirty="0" smtClean="0">
                <a:sym typeface="Wingdings 2"/>
              </a:rPr>
              <a:t></a:t>
            </a:r>
            <a:r>
              <a:rPr lang="en-US" dirty="0" smtClean="0"/>
              <a:t> </a:t>
            </a:r>
            <a:r>
              <a:rPr lang="ar-SA" dirty="0"/>
              <a:t>تهدف التقارير بنوعيها إلى تلخيص العمليات المالية التي تمت في الوحدة الحكومية خلال الشهر أو خلال العام ، وعرضها على المسئولين للتعرف على نتيجة وآثار تلك الإجراءات ولتكون أساساً لما يتخذون من قرارات بهذا الخصوص</a:t>
            </a:r>
            <a:r>
              <a:rPr lang="ar-SA" dirty="0" smtClean="0"/>
              <a:t>.</a:t>
            </a:r>
          </a:p>
          <a:p>
            <a:r>
              <a:rPr lang="ar-SA" dirty="0"/>
              <a:t>أ- التقرير الشهري:</a:t>
            </a:r>
            <a:endParaRPr lang="en-US" dirty="0"/>
          </a:p>
          <a:p>
            <a:r>
              <a:rPr lang="ar-SA" dirty="0"/>
              <a:t>ب – التقرير السنوي:</a:t>
            </a:r>
            <a:endParaRPr lang="en-US" dirty="0"/>
          </a:p>
          <a:p>
            <a:endParaRPr lang="en-US" dirty="0"/>
          </a:p>
          <a:p>
            <a:r>
              <a:rPr lang="ar-SA" b="1" dirty="0"/>
              <a:t> </a:t>
            </a:r>
            <a:endParaRPr lang="en-US" dirty="0"/>
          </a:p>
          <a:p>
            <a:endParaRPr lang="en-US" b="1" dirty="0">
              <a:solidFill>
                <a:srgbClr val="FF0000"/>
              </a:solidFill>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50</TotalTime>
  <Words>2208</Words>
  <Application>Microsoft Office PowerPoint</Application>
  <PresentationFormat>عرض على الشاشة (3:4)‏</PresentationFormat>
  <Paragraphs>217</Paragraphs>
  <Slides>38</Slides>
  <Notes>0</Notes>
  <HiddenSlides>0</HiddenSlides>
  <MMClips>0</MMClips>
  <ScaleCrop>false</ScaleCrop>
  <HeadingPairs>
    <vt:vector size="4" baseType="variant">
      <vt:variant>
        <vt:lpstr>سمة</vt:lpstr>
      </vt:variant>
      <vt:variant>
        <vt:i4>1</vt:i4>
      </vt:variant>
      <vt:variant>
        <vt:lpstr>عناوين الشرائح</vt:lpstr>
      </vt:variant>
      <vt:variant>
        <vt:i4>38</vt:i4>
      </vt:variant>
    </vt:vector>
  </HeadingPairs>
  <TitlesOfParts>
    <vt:vector size="39" baseType="lpstr">
      <vt:lpstr>سمة Office</vt:lpstr>
      <vt:lpstr>الفصل الثامن عشر (النظام المحاسبي الحكومي)</vt:lpstr>
      <vt:lpstr>الشريحة 2</vt:lpstr>
      <vt:lpstr>الشريحة 3</vt:lpstr>
      <vt:lpstr>الشريحة 4</vt:lpstr>
      <vt:lpstr>الشريحة 5</vt:lpstr>
      <vt:lpstr>الشريحة 6</vt:lpstr>
      <vt:lpstr>عناصر النظام المحاسبي الحكومي </vt:lpstr>
      <vt:lpstr>الشريحة 8</vt:lpstr>
      <vt:lpstr>الشريحة 9</vt:lpstr>
      <vt:lpstr>الإجراءات المالية في المحاسبة الحكومية</vt:lpstr>
      <vt:lpstr>1-تحصيل المبالغ المقبوضة</vt:lpstr>
      <vt:lpstr>الشريحة 12</vt:lpstr>
      <vt:lpstr>الشريحة 13</vt:lpstr>
      <vt:lpstr>الشريحة 14</vt:lpstr>
      <vt:lpstr>2-الإيداع</vt:lpstr>
      <vt:lpstr>الشريحة 16</vt:lpstr>
      <vt:lpstr>الشريحة 17</vt:lpstr>
      <vt:lpstr>الشريحة 18</vt:lpstr>
      <vt:lpstr> الإجراء المالي بين مرفقين حكوميين هي</vt:lpstr>
      <vt:lpstr>الشريحة 20</vt:lpstr>
      <vt:lpstr>ثانياً: إجراءات صرف النقود: (أمر اعتماد الصرف)</vt:lpstr>
      <vt:lpstr>الشريحة 22</vt:lpstr>
      <vt:lpstr>الشريحة 23</vt:lpstr>
      <vt:lpstr>الشريحة 24</vt:lpstr>
      <vt:lpstr>الأمانات والعهد في النظام المحاسبي</vt:lpstr>
      <vt:lpstr>الشريحة 26</vt:lpstr>
      <vt:lpstr>الشريحة 27</vt:lpstr>
      <vt:lpstr>الشريحة 28</vt:lpstr>
      <vt:lpstr>الشريحة 29</vt:lpstr>
      <vt:lpstr>الشريحة 30</vt:lpstr>
      <vt:lpstr>الشريحة 31</vt:lpstr>
      <vt:lpstr>الشريحة 32</vt:lpstr>
      <vt:lpstr>الشريحة 33</vt:lpstr>
      <vt:lpstr>الشريحة 34</vt:lpstr>
      <vt:lpstr>الشريحة 35</vt:lpstr>
      <vt:lpstr>الشريحة 36</vt:lpstr>
      <vt:lpstr>الشريحة 37</vt:lpstr>
      <vt:lpstr>الشريحة 38</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الشريحة 1</dc:title>
  <dc:creator>Amal alfawaz</dc:creator>
  <cp:lastModifiedBy>Amal alfawaz</cp:lastModifiedBy>
  <cp:revision>2</cp:revision>
  <dcterms:created xsi:type="dcterms:W3CDTF">2011-09-27T13:46:59Z</dcterms:created>
  <dcterms:modified xsi:type="dcterms:W3CDTF">2011-09-27T14:37:38Z</dcterms:modified>
</cp:coreProperties>
</file>

<file path=docProps/thumbnail.jpeg>
</file>