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su-user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9-11T10:35:10.485" idx="1">
    <p:pos x="4355" y="1963"/>
    <p:text>ما معنى كامل الاهلية ؟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54EFEC-A92C-4F9D-A05B-CB36C7A43CDB}" type="datetimeFigureOut">
              <a:rPr lang="ar-SA" smtClean="0"/>
              <a:t>17/11/35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B440AF0-46D7-4201-B9D8-8CC4F897E5B1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pa.org.sa/Home/License/Accounting-offic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pa.org.sa/Home/Homepage/About-u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fac.org/auditing-assuranc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pa.org.sa/Home/License/Accounting-offic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5400" dirty="0" smtClean="0"/>
              <a:t>المراجعة </a:t>
            </a:r>
            <a:r>
              <a:rPr lang="ar-SA" sz="5400" dirty="0"/>
              <a:t>في المملكة العربية السعودية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الفصل الثاني </a:t>
            </a:r>
          </a:p>
        </p:txBody>
      </p:sp>
    </p:spTree>
    <p:extLst>
      <p:ext uri="{BB962C8B-B14F-4D97-AF65-F5344CB8AC3E}">
        <p14:creationId xmlns:p14="http://schemas.microsoft.com/office/powerpoint/2010/main" val="28565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الأجندة 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000" dirty="0" smtClean="0"/>
              <a:t>الهيئة </a:t>
            </a:r>
            <a:r>
              <a:rPr lang="ar-SA" sz="2000" dirty="0"/>
              <a:t>السعودية للمحاسبين </a:t>
            </a:r>
            <a:r>
              <a:rPr lang="ar-SA" sz="2000" dirty="0" smtClean="0"/>
              <a:t>القانونين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000" dirty="0" smtClean="0"/>
              <a:t>المكاتب </a:t>
            </a:r>
            <a:r>
              <a:rPr lang="ar-SA" sz="2000" dirty="0"/>
              <a:t>المصرح لها بالعمل في المملكة </a:t>
            </a:r>
            <a:endParaRPr lang="ar-SA" sz="2000" dirty="0" smtClean="0"/>
          </a:p>
          <a:p>
            <a:pPr marL="0" indent="0" algn="ctr">
              <a:buNone/>
            </a:pP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www.socpa.org.sa/Home/License/Accounting-offices</a:t>
            </a:r>
            <a:endParaRPr lang="en-US" sz="18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ar-SA" sz="2000" dirty="0" smtClean="0"/>
              <a:t>مستلزمات العمل كمراجع في المملكة </a:t>
            </a:r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4034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الهيئة السعودية للمحاسبين القانونين </a:t>
            </a:r>
            <a:r>
              <a:rPr lang="en-US" sz="4800" dirty="0"/>
              <a:t>SOCPA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ar-SA" sz="2000" dirty="0"/>
              <a:t>الموقع الالكتروني للهيئة  </a:t>
            </a:r>
            <a:endParaRPr lang="ar-SA" sz="2000" dirty="0" smtClean="0"/>
          </a:p>
          <a:p>
            <a:pPr marL="0" indent="0" algn="ctr">
              <a:buNone/>
            </a:pP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www.socpa.org.sa/Home/Homepage/About-us</a:t>
            </a:r>
            <a:endParaRPr lang="en-US" sz="1800" dirty="0" smtClean="0"/>
          </a:p>
          <a:p>
            <a:r>
              <a:rPr lang="ar-SA" sz="2000" dirty="0" smtClean="0"/>
              <a:t>هي </a:t>
            </a:r>
            <a:r>
              <a:rPr lang="ar-SA" sz="2000" dirty="0"/>
              <a:t>منظمة تهتم بريادة مهنة المحاسبة والمراجعة والإشراف عليها بالمملكة العربية السعودية . </a:t>
            </a:r>
            <a:endParaRPr lang="ar-SA" sz="2000" dirty="0" smtClean="0"/>
          </a:p>
          <a:p>
            <a:pPr lvl="1"/>
            <a:r>
              <a:rPr lang="ar-SA" sz="1400" dirty="0" smtClean="0"/>
              <a:t>أسست </a:t>
            </a:r>
            <a:r>
              <a:rPr lang="ar-SA" sz="1400" dirty="0"/>
              <a:t>عام 1992 م و مقرها الرئيسي في الرياض.</a:t>
            </a:r>
          </a:p>
        </p:txBody>
      </p:sp>
    </p:spTree>
    <p:extLst>
      <p:ext uri="{BB962C8B-B14F-4D97-AF65-F5344CB8AC3E}">
        <p14:creationId xmlns:p14="http://schemas.microsoft.com/office/powerpoint/2010/main" val="384357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الهيئة السعودية للمحاسبين القانونين </a:t>
            </a:r>
            <a:r>
              <a:rPr lang="en-US" sz="4800" dirty="0"/>
              <a:t>SOCPA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ar-SA" sz="2000" dirty="0" smtClean="0"/>
              <a:t>أعمالها المتعلقة بالمراجعة </a:t>
            </a:r>
            <a:r>
              <a:rPr lang="ar-SA" sz="2000" dirty="0"/>
              <a:t>تشمل :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مراجعه </a:t>
            </a:r>
            <a:r>
              <a:rPr lang="ar-SA" sz="1400" dirty="0"/>
              <a:t>و تطوير و اعتماد معايير </a:t>
            </a:r>
            <a:r>
              <a:rPr lang="ar-SA" sz="1400" dirty="0" smtClean="0"/>
              <a:t>المراجعة </a:t>
            </a:r>
            <a:endParaRPr lang="ar-SA" sz="1400" dirty="0"/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وضـع </a:t>
            </a:r>
            <a:r>
              <a:rPr lang="ar-SA" sz="1400" dirty="0"/>
              <a:t>التنظيم المناسب للرقابة الميدانية للتأكد من قيام المحاسب القانوني بتطبيق معايير المحاسبة والمراجعة والتقيد بأحكام هذا النظام ولوائحه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إعداد </a:t>
            </a:r>
            <a:r>
              <a:rPr lang="ar-SA" sz="1400" dirty="0"/>
              <a:t>البحوث والدراسات الخاصة بالمحاسبة والمراجعة وما يتصل بهما.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إصدار </a:t>
            </a:r>
            <a:r>
              <a:rPr lang="ar-SA" sz="1400" dirty="0"/>
              <a:t>الدوريات والكتب والنشرات في موضوعات المحاسبة والمراجعة.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المشاركة </a:t>
            </a:r>
            <a:r>
              <a:rPr lang="ar-SA" sz="1400" dirty="0"/>
              <a:t>في الندوات واللجان المحلية والدولية المتعلقة بمهنة المحاسبة والمراجعة</a:t>
            </a:r>
          </a:p>
          <a:p>
            <a:pPr marL="400050"/>
            <a:r>
              <a:rPr lang="ar-SA" sz="2000" dirty="0" smtClean="0"/>
              <a:t>أهم </a:t>
            </a:r>
            <a:r>
              <a:rPr lang="ar-SA" sz="2000" dirty="0"/>
              <a:t>المشاريع الحالية : 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/>
              <a:t>التحول الى معايير </a:t>
            </a:r>
            <a:r>
              <a:rPr lang="ar-SA" sz="1400" dirty="0" smtClean="0"/>
              <a:t>المراجعة </a:t>
            </a:r>
            <a:r>
              <a:rPr lang="ar-SA" sz="1400" dirty="0"/>
              <a:t>الدولية </a:t>
            </a:r>
            <a:r>
              <a:rPr lang="en-US" sz="1400" dirty="0"/>
              <a:t>ISA's  </a:t>
            </a:r>
            <a:r>
              <a:rPr lang="ar-SA" sz="1400" dirty="0" smtClean="0"/>
              <a:t> التم </a:t>
            </a:r>
            <a:r>
              <a:rPr lang="ar-SA" sz="1400" dirty="0"/>
              <a:t>تم اصدارها عام 2010 </a:t>
            </a:r>
          </a:p>
          <a:p>
            <a:pPr marL="457200" lvl="1" indent="0" algn="ctr">
              <a:buNone/>
            </a:pP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www.ifac.org/auditing-assurance</a:t>
            </a:r>
            <a:endParaRPr lang="en-US" sz="1400" dirty="0" smtClean="0"/>
          </a:p>
          <a:p>
            <a:pPr marL="457200" lvl="1" indent="0" algn="ctr">
              <a:buNone/>
            </a:pP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979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المكاتب المصرح لها بالعمل في المملكة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/>
          </a:p>
          <a:p>
            <a:r>
              <a:rPr lang="ar-SA" sz="2000" dirty="0"/>
              <a:t>حسب </a:t>
            </a:r>
            <a:r>
              <a:rPr lang="en-US" sz="2000" dirty="0" smtClean="0"/>
              <a:t> SOCPA  </a:t>
            </a:r>
            <a:r>
              <a:rPr lang="ar-SA" sz="2000" dirty="0" smtClean="0"/>
              <a:t> فانه </a:t>
            </a:r>
            <a:r>
              <a:rPr lang="ar-SA" sz="2000" dirty="0"/>
              <a:t>يوجد في المملكة 139 مكتب محاسبة مرخص لمزاولة </a:t>
            </a:r>
            <a:r>
              <a:rPr lang="ar-SA" sz="2000" dirty="0" smtClean="0"/>
              <a:t>المهنة.</a:t>
            </a:r>
            <a:endParaRPr lang="ar-SA" sz="2000" dirty="0"/>
          </a:p>
          <a:p>
            <a:pPr marL="457200" lvl="1" indent="0" algn="ctr">
              <a:buNone/>
            </a:pPr>
            <a:r>
              <a:rPr lang="en-US" sz="1400" dirty="0">
                <a:hlinkClick r:id="rId2"/>
              </a:rPr>
              <a:t>http://www.socpa.org.sa/Home/License/Accounting-offices</a:t>
            </a:r>
            <a:endParaRPr lang="en-US" sz="14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090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مستلزمات العمل كمراجع في المملكة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ar-SA" sz="2000" dirty="0" smtClean="0"/>
              <a:t>لا </a:t>
            </a:r>
            <a:r>
              <a:rPr lang="ar-SA" sz="2000" dirty="0"/>
              <a:t>يجوز لأي شخص طبيعي أو معنوي مزاولة مهنة مراجعة الحسابات إلا إذا كان اسمه مقيدا في سجل المحاسبين القانونيين لدى وزارة التجارة. , و التي تكون  بالشروط التالية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سعودي </a:t>
            </a:r>
            <a:r>
              <a:rPr lang="ar-SA" sz="1400" dirty="0"/>
              <a:t>الجنسي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كامل </a:t>
            </a:r>
            <a:r>
              <a:rPr lang="ar-SA" sz="1400" dirty="0"/>
              <a:t>الأهلية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حسن </a:t>
            </a:r>
            <a:r>
              <a:rPr lang="ar-SA" sz="1400" dirty="0"/>
              <a:t>السيرة والسلوك 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حاصلا </a:t>
            </a:r>
            <a:r>
              <a:rPr lang="ar-SA" sz="1400" dirty="0"/>
              <a:t>على درجة البكالوريوس (تخصص محاسبة) أو أي شهادة أخرى تعتبرها الجهة المختصة بمعادلة الشهادات معادلة لها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لديه </a:t>
            </a:r>
            <a:r>
              <a:rPr lang="ar-SA" sz="1400" dirty="0"/>
              <a:t>خبرة عملية في أعمال محاسبية 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عضوا </a:t>
            </a:r>
            <a:r>
              <a:rPr lang="ar-SA" sz="1400" dirty="0"/>
              <a:t>أساسياً بالهيئة السعودية للمحاسبين القانونيين.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400" dirty="0" smtClean="0"/>
              <a:t>متفرغا </a:t>
            </a:r>
            <a:r>
              <a:rPr lang="ar-SA" sz="1400" dirty="0"/>
              <a:t>لمزاولة المهنة ، ومع ذلك يجوز للمحاسب القانوني الجمع بين المهنة ومزاولة الأعمال التي لا تتعارض مع سلوك وآداب المهنة طبقا للضوابط التي تحددها اللائحة التنفيذية.</a:t>
            </a:r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05580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المصادر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ar-SA" sz="2000" dirty="0" err="1"/>
              <a:t>المراجعه</a:t>
            </a:r>
            <a:r>
              <a:rPr lang="ar-SA" sz="2000" dirty="0"/>
              <a:t> مدخل متكامل – تأليف ألفين </a:t>
            </a:r>
            <a:r>
              <a:rPr lang="ar-SA" sz="2000" dirty="0" err="1"/>
              <a:t>أرينز</a:t>
            </a:r>
            <a:r>
              <a:rPr lang="ar-SA" sz="2000" dirty="0"/>
              <a:t> </a:t>
            </a:r>
            <a:r>
              <a:rPr lang="en-US" sz="2000" dirty="0"/>
              <a:t>Alvin A. </a:t>
            </a:r>
            <a:r>
              <a:rPr lang="en-US" sz="2000" dirty="0" err="1"/>
              <a:t>Arens</a:t>
            </a:r>
            <a:r>
              <a:rPr lang="en-US" sz="2000" dirty="0"/>
              <a:t>  </a:t>
            </a:r>
            <a:r>
              <a:rPr lang="ar-SA" sz="2000" dirty="0"/>
              <a:t>و جيمس لوبك </a:t>
            </a:r>
            <a:r>
              <a:rPr lang="en-US" sz="2000" dirty="0"/>
              <a:t>James K. </a:t>
            </a:r>
            <a:r>
              <a:rPr lang="en-US" sz="2000" dirty="0" err="1"/>
              <a:t>Loebbeck</a:t>
            </a:r>
            <a:r>
              <a:rPr lang="en-US" sz="2000" dirty="0"/>
              <a:t>  , </a:t>
            </a:r>
            <a:r>
              <a:rPr lang="ar-SA" sz="2000" dirty="0"/>
              <a:t>ترجمه د. محمد </a:t>
            </a:r>
            <a:r>
              <a:rPr lang="ar-SA" sz="2000" dirty="0" err="1"/>
              <a:t>الديسطي</a:t>
            </a:r>
            <a:r>
              <a:rPr lang="ar-SA" sz="2000" dirty="0"/>
              <a:t>. دار المريخ للنشر </a:t>
            </a:r>
          </a:p>
          <a:p>
            <a:r>
              <a:rPr lang="ar-SA" sz="2000" dirty="0" err="1"/>
              <a:t>المراجعه</a:t>
            </a:r>
            <a:r>
              <a:rPr lang="ar-SA" sz="2000" dirty="0"/>
              <a:t>  , المفاهيم و المعايير و الاجراءات. الدكتور مصطفى عيسى خضير.</a:t>
            </a:r>
          </a:p>
          <a:p>
            <a:r>
              <a:rPr lang="ar-SA" sz="2000" dirty="0"/>
              <a:t>ملخصات و ملاحظات أ. هناء </a:t>
            </a:r>
            <a:r>
              <a:rPr lang="ar-SA" sz="2000" dirty="0" err="1"/>
              <a:t>المغامس</a:t>
            </a:r>
            <a:r>
              <a:rPr lang="ar-SA" sz="2000" dirty="0"/>
              <a:t> , قسم المحاسبة , جامعه الملك </a:t>
            </a:r>
            <a:r>
              <a:rPr lang="ar-SA" sz="2000" dirty="0" smtClean="0"/>
              <a:t>سعود</a:t>
            </a:r>
          </a:p>
          <a:p>
            <a:r>
              <a:rPr lang="ar-SA" sz="2000" dirty="0" smtClean="0"/>
              <a:t>الموقع الالكتروني للهيئة السعودية للمحاسبين القانونين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8430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</TotalTime>
  <Words>329</Words>
  <Application>Microsoft Office PowerPoint</Application>
  <PresentationFormat>عرض على الشاشة (3:4)‏</PresentationFormat>
  <Paragraphs>40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مدير تنفيذي</vt:lpstr>
      <vt:lpstr>المراجعة في المملكة العربية السعودية</vt:lpstr>
      <vt:lpstr>الأجندة </vt:lpstr>
      <vt:lpstr>الهيئة السعودية للمحاسبين القانونين SOCPA</vt:lpstr>
      <vt:lpstr>الهيئة السعودية للمحاسبين القانونين SOCPA</vt:lpstr>
      <vt:lpstr>المكاتب المصرح لها بالعمل في المملكة </vt:lpstr>
      <vt:lpstr>مستلزمات العمل كمراجع في المملكة </vt:lpstr>
      <vt:lpstr>المصادر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المراجعة في المملكة العربية السعودية</dc:title>
  <dc:creator>ksu-user</dc:creator>
  <cp:lastModifiedBy>ksu-user</cp:lastModifiedBy>
  <cp:revision>10</cp:revision>
  <dcterms:created xsi:type="dcterms:W3CDTF">2014-09-11T07:21:15Z</dcterms:created>
  <dcterms:modified xsi:type="dcterms:W3CDTF">2014-09-11T07:40:18Z</dcterms:modified>
</cp:coreProperties>
</file>