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10"/>
  </p:notesMasterIdLst>
  <p:sldIdLst>
    <p:sldId id="302" r:id="rId2"/>
    <p:sldId id="257" r:id="rId3"/>
    <p:sldId id="262" r:id="rId4"/>
    <p:sldId id="264" r:id="rId5"/>
    <p:sldId id="297" r:id="rId6"/>
    <p:sldId id="290" r:id="rId7"/>
    <p:sldId id="277" r:id="rId8"/>
    <p:sldId id="303" r:id="rId9"/>
  </p:sldIdLst>
  <p:sldSz cx="9144000" cy="6858000" type="screen4x3"/>
  <p:notesSz cx="6858000" cy="9144000"/>
  <p:custDataLst>
    <p:tags r:id="rId11"/>
  </p:custDataLst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="" xmlns:p14="http://schemas.microsoft.com/office/powerpoint/2010/main">
        <p14:section name="Default Section" id="{BFDEB798-7405-4E4C-A5F1-8C59BCF29ADF}">
          <p14:sldIdLst>
            <p14:sldId id="256"/>
            <p14:sldId id="261"/>
            <p14:sldId id="257"/>
            <p14:sldId id="274"/>
            <p14:sldId id="258"/>
            <p14:sldId id="262"/>
            <p14:sldId id="264"/>
            <p14:sldId id="297"/>
            <p14:sldId id="290"/>
            <p14:sldId id="298"/>
            <p14:sldId id="299"/>
            <p14:sldId id="277"/>
            <p14:sldId id="286"/>
            <p14:sldId id="287"/>
            <p14:sldId id="300"/>
            <p14:sldId id="301"/>
          </p14:sldIdLst>
        </p14:section>
        <p14:section name="Untitled Section" id="{859B1B2E-432C-41CD-BBC0-DCFE2AB1B084}">
          <p14:sldIdLst/>
        </p14:section>
      </p14:section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inimized">
    <p:restoredLeft sz="65412" autoAdjust="0"/>
    <p:restoredTop sz="86364" autoAdjust="0"/>
  </p:normalViewPr>
  <p:slideViewPr>
    <p:cSldViewPr>
      <p:cViewPr varScale="1">
        <p:scale>
          <a:sx n="63" d="100"/>
          <a:sy n="63" d="100"/>
        </p:scale>
        <p:origin x="-136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99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audio1.wav>
</file>

<file path=ppt/media/audio11.wav>
</file>

<file path=ppt/media/audio2.wav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C2FAEB36-D4A7-4DCD-8EB2-8348D4833B76}" type="datetimeFigureOut">
              <a:rPr lang="ar-SA" smtClean="0"/>
              <a:pPr/>
              <a:t>16/01/1438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3A233787-4D02-4ABD-AAA4-391A02B85529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1080281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A233787-4D02-4ABD-AAA4-391A02B85529}" type="slidenum">
              <a:rPr lang="ar-SA" smtClean="0"/>
              <a:pPr/>
              <a:t>3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35271669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71C0D-3D2F-4B6A-BE19-D25B1BF09AF1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23535801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B6880-6A07-4CE3-8451-59A325D1A18E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4151123384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A310EA-6B3F-4696-98AE-81917FA18F11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57421609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367E1-003C-4132-8213-016B979C68A1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788075441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BFA451-3A09-4CE9-AA39-BA628065B307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850816465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0D85B8-272A-42DA-B2D6-437AA0D7A23D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903739861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6F3FA-3CDB-464B-8AF4-5BAF5EA7BDDA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851535315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3A4C74-9112-49F4-9BDB-A90D4573FBDB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444345457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EE93F3-1D43-44C7-9758-C2D3C8F92DF5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455187283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0A35A-4DAD-44B2-902A-1D41449F991A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909238373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187DFD-3824-4024-87F5-FDBD28A1F66F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4191812016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7A2342-81F8-4A76-A9F8-F037E066290E}" type="datetime1">
              <a:rPr lang="ar-SA" smtClean="0"/>
              <a:pPr/>
              <a:t>16/01/1438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4AAA60-B5B4-4371-B6B4-21BFE913F1AA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1711815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>
    <mc:Choice xmlns="" xmlns:p14="http://schemas.microsoft.com/office/powerpoint/2010/main" Requires="p14">
      <p:transition spd="slow" p14:dur="1600">
        <p14:prism dir="r" isContent="1" isInverted="1"/>
      </p:transition>
    </mc:Choice>
    <mc:Fallback>
      <p:transition spd="slow">
        <p:fade/>
      </p:transition>
    </mc:Fallback>
  </mc:AlternateContent>
  <p:hf hdr="0" ftr="0" dt="0"/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611560" y="1412776"/>
            <a:ext cx="7560839" cy="46270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7584" y="404664"/>
            <a:ext cx="7772400" cy="1470025"/>
          </a:xfrm>
        </p:spPr>
        <p:txBody>
          <a:bodyPr>
            <a:norm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ar-SA" sz="36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النقود والبنوك والاسواق المالية (211 قصد)</a:t>
            </a:r>
            <a:endParaRPr lang="ar-SA" sz="36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38824406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600" advTm="15000">
        <p14:prism dir="r" isContent="1" isInverted="1"/>
      </p:transition>
    </mc:Choice>
    <mc:Fallback>
      <p:transition spd="slow" advTm="1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0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 txBox="1">
            <a:spLocks/>
          </p:cNvSpPr>
          <p:nvPr/>
        </p:nvSpPr>
        <p:spPr>
          <a:xfrm>
            <a:off x="533400" y="2819400"/>
            <a:ext cx="8229600" cy="82068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ar-SA" b="1" dirty="0" smtClean="0">
                <a:ln w="1905">
                  <a:solidFill>
                    <a:sysClr val="windowText" lastClr="000000"/>
                  </a:solidFill>
                </a:ln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الفصل الثاني: </a:t>
            </a:r>
            <a:r>
              <a:rPr lang="ar-SA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أساسيات معدلات الفائدة </a:t>
            </a:r>
            <a:endParaRPr lang="ar-SA" b="1" dirty="0">
              <a:ln w="1905">
                <a:solidFill>
                  <a:sysClr val="windowText" lastClr="000000"/>
                </a:solidFill>
              </a:ln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775284" y="2789312"/>
            <a:ext cx="8229600" cy="82068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ar-SA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2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330155427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 advTm="15000">
        <p14:prism dir="r" isContent="1" isInverted="1"/>
        <p:sndAc>
          <p:stSnd>
            <p:snd r:embed="rId3" name="chimes.wav"/>
          </p:stSnd>
        </p:sndAc>
      </p:transition>
    </mc:Choice>
    <mc:Fallback>
      <p:transition spd="slow" advTm="15000">
        <p:fade/>
        <p:sndAc>
          <p:stSnd>
            <p:snd r:embed="rId2" name="chimes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762000"/>
            <a:ext cx="8229600" cy="820688"/>
          </a:xfrm>
        </p:spPr>
        <p:txBody>
          <a:bodyPr>
            <a:normAutofit/>
          </a:bodyPr>
          <a:lstStyle/>
          <a:p>
            <a:r>
              <a:rPr lang="ar-SA" b="1" dirty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أساسيات معدلات </a:t>
            </a:r>
            <a:r>
              <a:rPr lang="ar-SA" b="1" dirty="0" smtClean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الفائدة: </a:t>
            </a:r>
            <a:endParaRPr lang="ar-SA" b="1" dirty="0">
              <a:ln>
                <a:solidFill>
                  <a:sysClr val="windowText" lastClr="00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775284" y="2789312"/>
            <a:ext cx="8229600" cy="82068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ar-SA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8" name="Content Placeholder 2"/>
          <p:cNvSpPr txBox="1">
            <a:spLocks/>
          </p:cNvSpPr>
          <p:nvPr/>
        </p:nvSpPr>
        <p:spPr>
          <a:xfrm>
            <a:off x="838200" y="1676400"/>
            <a:ext cx="7855020" cy="14002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ar-SA" sz="2800" b="1" dirty="0">
                <a:ln>
                  <a:solidFill>
                    <a:schemeClr val="tx1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الفائدة هي المبلغ النقدي الذي يحصل عليه المقرض, أما معدل الفائدة فهو نسبة الفائدة إلي إجمالي المبلغ (المودع أو المقترض).</a:t>
            </a:r>
          </a:p>
        </p:txBody>
      </p:sp>
      <p:sp>
        <p:nvSpPr>
          <p:cNvPr id="9" name="Content Placeholder 2"/>
          <p:cNvSpPr txBox="1">
            <a:spLocks/>
          </p:cNvSpPr>
          <p:nvPr/>
        </p:nvSpPr>
        <p:spPr>
          <a:xfrm>
            <a:off x="949874" y="3381400"/>
            <a:ext cx="7855020" cy="8096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ar-SA" sz="2800" b="1" dirty="0" smtClean="0"/>
              <a:t>مبررات دفع الفائدة:</a:t>
            </a: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11" name="Content Placeholder 2"/>
          <p:cNvSpPr txBox="1">
            <a:spLocks/>
          </p:cNvSpPr>
          <p:nvPr/>
        </p:nvSpPr>
        <p:spPr>
          <a:xfrm>
            <a:off x="962574" y="4038600"/>
            <a:ext cx="7855020" cy="8096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ar-SA" sz="2800" b="1" dirty="0" smtClean="0">
                <a:solidFill>
                  <a:srgbClr val="FF0000"/>
                </a:solidFill>
              </a:rPr>
              <a:t>	- معدل </a:t>
            </a:r>
            <a:r>
              <a:rPr lang="ar-SA" sz="2800" b="1" dirty="0">
                <a:solidFill>
                  <a:srgbClr val="FF0000"/>
                </a:solidFill>
              </a:rPr>
              <a:t>الفائدة هو مقابل التنازل عن </a:t>
            </a:r>
            <a:r>
              <a:rPr lang="ar-SA" sz="2800" b="1" dirty="0" smtClean="0">
                <a:solidFill>
                  <a:srgbClr val="FF0000"/>
                </a:solidFill>
              </a:rPr>
              <a:t>السيولة.</a:t>
            </a:r>
            <a:endParaRPr lang="ar-SA" sz="2800" b="1" dirty="0">
              <a:ln>
                <a:solidFill>
                  <a:srgbClr val="FF0000"/>
                </a:solidFill>
                <a:prstDash val="solid"/>
              </a:ln>
              <a:solidFill>
                <a:srgbClr val="FF0000"/>
              </a:soli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  <a:p>
            <a:pPr marL="0" indent="0">
              <a:lnSpc>
                <a:spcPct val="150000"/>
              </a:lnSpc>
              <a:buNone/>
            </a:pP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12" name="Content Placeholder 2"/>
          <p:cNvSpPr txBox="1">
            <a:spLocks/>
          </p:cNvSpPr>
          <p:nvPr/>
        </p:nvSpPr>
        <p:spPr>
          <a:xfrm>
            <a:off x="962574" y="4632300"/>
            <a:ext cx="7855020" cy="8096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ar-SA" sz="2800" b="1" dirty="0" smtClean="0">
                <a:solidFill>
                  <a:srgbClr val="FF0000"/>
                </a:solidFill>
              </a:rPr>
              <a:t>	</a:t>
            </a:r>
            <a:r>
              <a:rPr lang="ar-SA" sz="2800" b="1" dirty="0">
                <a:solidFill>
                  <a:srgbClr val="FF0000"/>
                </a:solidFill>
              </a:rPr>
              <a:t>- معدل الفائدة هو سعر </a:t>
            </a:r>
            <a:r>
              <a:rPr lang="ar-SA" sz="2800" b="1" dirty="0" smtClean="0">
                <a:solidFill>
                  <a:srgbClr val="FF0000"/>
                </a:solidFill>
              </a:rPr>
              <a:t>الائتمان.</a:t>
            </a: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13" name="Content Placeholder 2"/>
          <p:cNvSpPr txBox="1">
            <a:spLocks/>
          </p:cNvSpPr>
          <p:nvPr/>
        </p:nvSpPr>
        <p:spPr>
          <a:xfrm>
            <a:off x="962574" y="5441900"/>
            <a:ext cx="7855020" cy="1187500"/>
          </a:xfrm>
          <a:prstGeom prst="rect">
            <a:avLst/>
          </a:prstGeom>
        </p:spPr>
        <p:txBody>
          <a:bodyPr vert="horz" lIns="91440" tIns="45720" rIns="91440" bIns="45720" rtlCol="1">
            <a:normAutofit fontScale="92500" lnSpcReduction="20000"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ar-SA" sz="2800" b="1" dirty="0" smtClean="0">
                <a:solidFill>
                  <a:srgbClr val="FF0000"/>
                </a:solidFill>
              </a:rPr>
              <a:t>	</a:t>
            </a:r>
            <a:r>
              <a:rPr lang="ar-SA" sz="2800" b="1" dirty="0">
                <a:solidFill>
                  <a:srgbClr val="FF0000"/>
                </a:solidFill>
              </a:rPr>
              <a:t>- معدل الفائدة هو </a:t>
            </a:r>
            <a:r>
              <a:rPr lang="ar-SA" sz="2800" b="1" dirty="0" smtClean="0">
                <a:solidFill>
                  <a:srgbClr val="FF0000"/>
                </a:solidFill>
              </a:rPr>
              <a:t>قيمة التعويض </a:t>
            </a:r>
            <a:r>
              <a:rPr lang="ar-SA" sz="2800" b="1" dirty="0">
                <a:solidFill>
                  <a:srgbClr val="FF0000"/>
                </a:solidFill>
              </a:rPr>
              <a:t>عن التضحية بالاستهلاك </a:t>
            </a:r>
            <a:r>
              <a:rPr lang="ar-SA" sz="2800" b="1" dirty="0" smtClean="0">
                <a:solidFill>
                  <a:srgbClr val="FF0000"/>
                </a:solidFill>
              </a:rPr>
              <a:t>		   الحالي </a:t>
            </a:r>
            <a:r>
              <a:rPr lang="ar-SA" sz="2800" b="1" dirty="0">
                <a:solidFill>
                  <a:srgbClr val="FF0000"/>
                </a:solidFill>
              </a:rPr>
              <a:t>وتأجيله </a:t>
            </a:r>
            <a:r>
              <a:rPr lang="ar-SA" sz="2800" b="1" dirty="0" smtClean="0">
                <a:solidFill>
                  <a:srgbClr val="FF0000"/>
                </a:solidFill>
              </a:rPr>
              <a:t>للمستقبل.</a:t>
            </a: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3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789882508"/>
      </p:ext>
    </p:extLst>
  </p:cSld>
  <p:clrMapOvr>
    <a:masterClrMapping/>
  </p:clrMapOvr>
  <p:transition spd="slow" advClick="0" advTm="4000">
    <p:fade/>
    <p:sndAc>
      <p:stSnd>
        <p:snd r:embed="rId3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8" grpId="0"/>
      <p:bldP spid="9" grpId="0"/>
      <p:bldP spid="11" grpId="0"/>
      <p:bldP spid="12" grpId="0"/>
      <p:bldP spid="1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609600"/>
            <a:ext cx="8229600" cy="820688"/>
          </a:xfrm>
        </p:spPr>
        <p:txBody>
          <a:bodyPr>
            <a:normAutofit/>
          </a:bodyPr>
          <a:lstStyle/>
          <a:p>
            <a:r>
              <a:rPr lang="ar-SA" b="1" dirty="0" smtClean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نظريات تحديد معدل </a:t>
            </a:r>
            <a:r>
              <a:rPr lang="ar-SA" b="1" dirty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الفائدة التوازني:</a:t>
            </a:r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0" y="1447800"/>
            <a:ext cx="9144000" cy="731912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اولاً: نظرية 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الأرصدة القابلة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للإقراض:</a:t>
            </a: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775284" y="2789312"/>
            <a:ext cx="8229600" cy="82068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ar-SA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8" name="Content Placeholder 2"/>
          <p:cNvSpPr txBox="1">
            <a:spLocks/>
          </p:cNvSpPr>
          <p:nvPr/>
        </p:nvSpPr>
        <p:spPr>
          <a:xfrm>
            <a:off x="142674" y="2057400"/>
            <a:ext cx="9001326" cy="1630288"/>
          </a:xfrm>
          <a:prstGeom prst="rect">
            <a:avLst/>
          </a:prstGeom>
        </p:spPr>
        <p:txBody>
          <a:bodyPr vert="horz" lIns="91440" tIns="45720" rIns="91440" bIns="45720" rtlCol="1">
            <a:normAutofit fontScale="92500" lnSpcReduction="10000"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يتحدد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معدل 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الفائدة التوازني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بتقاطع 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منحني عرض الائتمان بمنحني الطلب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عليه, 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الأول يرتبط بعلاقة طردية بالسعر والثاني يرتبط بعلاقة عكسية, أما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انتقال 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المنحنيات فتكون نتيجة العوامل الأخرى كالتضخم والثروة والعائد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والمخاطر. </a:t>
            </a:r>
            <a:endParaRPr lang="ar-SA" sz="2600" b="1" dirty="0">
              <a:ln>
                <a:solidFill>
                  <a:schemeClr val="tx1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cxnSp>
        <p:nvCxnSpPr>
          <p:cNvPr id="13" name="Straight Arrow Connector 12"/>
          <p:cNvCxnSpPr/>
          <p:nvPr/>
        </p:nvCxnSpPr>
        <p:spPr>
          <a:xfrm flipV="1">
            <a:off x="1981200" y="3962400"/>
            <a:ext cx="0" cy="236220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409700" y="3927956"/>
            <a:ext cx="457200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en-US" b="1" dirty="0"/>
              <a:t>r</a:t>
            </a:r>
            <a:endParaRPr lang="ar-SA" b="1" dirty="0"/>
          </a:p>
        </p:txBody>
      </p:sp>
      <p:cxnSp>
        <p:nvCxnSpPr>
          <p:cNvPr id="16" name="Straight Arrow Connector 15"/>
          <p:cNvCxnSpPr/>
          <p:nvPr/>
        </p:nvCxnSpPr>
        <p:spPr>
          <a:xfrm>
            <a:off x="1981200" y="6324600"/>
            <a:ext cx="3200400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5181600" y="6248400"/>
            <a:ext cx="1295400" cy="38100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b="1" dirty="0" smtClean="0"/>
              <a:t>رصيد الائتمان</a:t>
            </a:r>
            <a:endParaRPr lang="ar-SA" b="1" dirty="0"/>
          </a:p>
        </p:txBody>
      </p:sp>
      <p:cxnSp>
        <p:nvCxnSpPr>
          <p:cNvPr id="19" name="Straight Connector 18"/>
          <p:cNvCxnSpPr/>
          <p:nvPr/>
        </p:nvCxnSpPr>
        <p:spPr>
          <a:xfrm>
            <a:off x="2209800" y="4112622"/>
            <a:ext cx="2433538" cy="183097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4267200" y="5791200"/>
            <a:ext cx="2322932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b="1" dirty="0" smtClean="0"/>
              <a:t>طلب على </a:t>
            </a:r>
            <a:r>
              <a:rPr lang="ar-SA" b="1" dirty="0" smtClean="0"/>
              <a:t>القروض</a:t>
            </a:r>
            <a:r>
              <a:rPr lang="en-US" b="1" dirty="0" smtClean="0"/>
              <a:t> DF </a:t>
            </a:r>
            <a:endParaRPr lang="ar-SA" b="1" dirty="0"/>
          </a:p>
        </p:txBody>
      </p:sp>
      <p:cxnSp>
        <p:nvCxnSpPr>
          <p:cNvPr id="22" name="Straight Connector 21"/>
          <p:cNvCxnSpPr/>
          <p:nvPr/>
        </p:nvCxnSpPr>
        <p:spPr>
          <a:xfrm flipH="1">
            <a:off x="2362200" y="4188822"/>
            <a:ext cx="2667000" cy="175477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4495800" y="3886200"/>
            <a:ext cx="1828800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b="1" dirty="0" smtClean="0"/>
              <a:t>عرض </a:t>
            </a:r>
            <a:r>
              <a:rPr lang="ar-SA" b="1" dirty="0" smtClean="0"/>
              <a:t>الائتمان</a:t>
            </a:r>
            <a:r>
              <a:rPr lang="en-US" b="1" dirty="0" smtClean="0"/>
              <a:t>SF </a:t>
            </a:r>
            <a:endParaRPr lang="ar-SA" b="1" dirty="0"/>
          </a:p>
        </p:txBody>
      </p:sp>
      <p:cxnSp>
        <p:nvCxnSpPr>
          <p:cNvPr id="25" name="Straight Connector 24"/>
          <p:cNvCxnSpPr/>
          <p:nvPr/>
        </p:nvCxnSpPr>
        <p:spPr>
          <a:xfrm flipH="1">
            <a:off x="1981201" y="5143500"/>
            <a:ext cx="1600199" cy="0"/>
          </a:xfrm>
          <a:prstGeom prst="line">
            <a:avLst/>
          </a:prstGeom>
          <a:ln>
            <a:prstDash val="sysDash"/>
          </a:ln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3581400" y="5143500"/>
            <a:ext cx="0" cy="1295400"/>
          </a:xfrm>
          <a:prstGeom prst="line">
            <a:avLst/>
          </a:prstGeom>
          <a:ln>
            <a:prstDash val="sysDash"/>
          </a:ln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1409700" y="4958834"/>
            <a:ext cx="457200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b="1" i="1" dirty="0" smtClean="0"/>
              <a:t>r</a:t>
            </a:r>
            <a:r>
              <a:rPr lang="en-US" b="1" dirty="0" smtClean="0"/>
              <a:t>*</a:t>
            </a:r>
            <a:endParaRPr lang="ar-SA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3276600" y="6438900"/>
            <a:ext cx="57266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en-US" b="1" dirty="0" smtClean="0"/>
              <a:t>Q*</a:t>
            </a:r>
            <a:endParaRPr lang="ar-SA" b="1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4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499928259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 advTm="15000">
        <p14:prism dir="r" isContent="1" isInverted="1"/>
        <p:sndAc>
          <p:stSnd>
            <p:snd r:embed="rId3" name="chimes.wav"/>
          </p:stSnd>
        </p:sndAc>
      </p:transition>
    </mc:Choice>
    <mc:Fallback>
      <p:transition spd="slow" advTm="15000">
        <p:fade/>
        <p:sndAc>
          <p:stSnd>
            <p:snd r:embed="rId2" name="chimes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  <p:bldP spid="8" grpId="0"/>
      <p:bldP spid="14" grpId="0"/>
      <p:bldP spid="17" grpId="0"/>
      <p:bldP spid="20" grpId="0"/>
      <p:bldP spid="23" grpId="0"/>
      <p:bldP spid="29" grpId="0"/>
      <p:bldP spid="30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2"/>
          <p:cNvSpPr txBox="1">
            <a:spLocks/>
          </p:cNvSpPr>
          <p:nvPr/>
        </p:nvSpPr>
        <p:spPr>
          <a:xfrm>
            <a:off x="775284" y="2789312"/>
            <a:ext cx="8229600" cy="82068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ar-SA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8" name="Content Placeholder 2"/>
          <p:cNvSpPr txBox="1">
            <a:spLocks/>
          </p:cNvSpPr>
          <p:nvPr/>
        </p:nvSpPr>
        <p:spPr>
          <a:xfrm>
            <a:off x="142674" y="1752600"/>
            <a:ext cx="9001326" cy="1630288"/>
          </a:xfrm>
          <a:prstGeom prst="rect">
            <a:avLst/>
          </a:prstGeom>
        </p:spPr>
        <p:txBody>
          <a:bodyPr vert="horz" lIns="91440" tIns="45720" rIns="91440" bIns="45720" rtlCol="1"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يتحدد معدل الفائدة التوازني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عند تقاطع 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منحني عرض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النقود 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بمنحني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الطلب عليها.</a:t>
            </a:r>
            <a:endParaRPr lang="ar-SA" sz="2600" b="1" dirty="0">
              <a:ln>
                <a:solidFill>
                  <a:schemeClr val="tx1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cxnSp>
        <p:nvCxnSpPr>
          <p:cNvPr id="13" name="Straight Arrow Connector 12"/>
          <p:cNvCxnSpPr/>
          <p:nvPr/>
        </p:nvCxnSpPr>
        <p:spPr>
          <a:xfrm flipV="1">
            <a:off x="1981200" y="3962400"/>
            <a:ext cx="0" cy="236220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409700" y="3927956"/>
            <a:ext cx="457200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en-US" b="1" dirty="0"/>
              <a:t>r</a:t>
            </a:r>
            <a:endParaRPr lang="ar-SA" b="1" dirty="0"/>
          </a:p>
        </p:txBody>
      </p:sp>
      <p:cxnSp>
        <p:nvCxnSpPr>
          <p:cNvPr id="16" name="Straight Arrow Connector 15"/>
          <p:cNvCxnSpPr/>
          <p:nvPr/>
        </p:nvCxnSpPr>
        <p:spPr>
          <a:xfrm>
            <a:off x="1981200" y="6324600"/>
            <a:ext cx="3200400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5181600" y="6248400"/>
            <a:ext cx="1295400" cy="38100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b="1" dirty="0" smtClean="0"/>
              <a:t>رصيد الائتمان</a:t>
            </a:r>
            <a:endParaRPr lang="ar-SA" b="1" dirty="0"/>
          </a:p>
        </p:txBody>
      </p:sp>
      <p:cxnSp>
        <p:nvCxnSpPr>
          <p:cNvPr id="19" name="Straight Connector 18"/>
          <p:cNvCxnSpPr/>
          <p:nvPr/>
        </p:nvCxnSpPr>
        <p:spPr>
          <a:xfrm>
            <a:off x="2209800" y="4112622"/>
            <a:ext cx="2433538" cy="183097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4038600" y="5715000"/>
            <a:ext cx="2247900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b="1" dirty="0" smtClean="0"/>
              <a:t>الطلب على </a:t>
            </a:r>
            <a:r>
              <a:rPr lang="ar-SA" b="1" dirty="0" smtClean="0"/>
              <a:t>النقود</a:t>
            </a:r>
            <a:r>
              <a:rPr lang="en-US" b="1" dirty="0" smtClean="0"/>
              <a:t> D </a:t>
            </a:r>
            <a:endParaRPr lang="ar-SA" b="1" dirty="0"/>
          </a:p>
        </p:txBody>
      </p:sp>
      <p:cxnSp>
        <p:nvCxnSpPr>
          <p:cNvPr id="22" name="Straight Connector 21"/>
          <p:cNvCxnSpPr/>
          <p:nvPr/>
        </p:nvCxnSpPr>
        <p:spPr>
          <a:xfrm>
            <a:off x="3562934" y="3927956"/>
            <a:ext cx="0" cy="240934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3426568" y="3962400"/>
            <a:ext cx="1678831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b="1" dirty="0" smtClean="0"/>
              <a:t>عرض </a:t>
            </a:r>
            <a:r>
              <a:rPr lang="ar-SA" b="1" dirty="0" smtClean="0"/>
              <a:t>النقود </a:t>
            </a:r>
            <a:r>
              <a:rPr lang="en-US" b="1" dirty="0" smtClean="0"/>
              <a:t>S</a:t>
            </a:r>
            <a:endParaRPr lang="ar-SA" b="1" dirty="0"/>
          </a:p>
        </p:txBody>
      </p:sp>
      <p:cxnSp>
        <p:nvCxnSpPr>
          <p:cNvPr id="25" name="Straight Connector 24"/>
          <p:cNvCxnSpPr/>
          <p:nvPr/>
        </p:nvCxnSpPr>
        <p:spPr>
          <a:xfrm flipH="1">
            <a:off x="1981201" y="5143500"/>
            <a:ext cx="1600199" cy="0"/>
          </a:xfrm>
          <a:prstGeom prst="line">
            <a:avLst/>
          </a:prstGeom>
          <a:ln>
            <a:prstDash val="sysDash"/>
          </a:ln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1409700" y="4958834"/>
            <a:ext cx="457200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b="1" i="1" dirty="0" smtClean="0"/>
              <a:t>r</a:t>
            </a:r>
            <a:r>
              <a:rPr lang="en-US" b="1" dirty="0" smtClean="0"/>
              <a:t>*</a:t>
            </a:r>
            <a:endParaRPr lang="ar-SA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3276600" y="6438900"/>
            <a:ext cx="685800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en-US" b="1" dirty="0" err="1" smtClean="0"/>
              <a:t>Ms</a:t>
            </a:r>
            <a:r>
              <a:rPr lang="en-US" b="1" dirty="0" smtClean="0"/>
              <a:t>*</a:t>
            </a:r>
            <a:endParaRPr lang="ar-SA" b="1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5</a:t>
            </a:fld>
            <a:endParaRPr lang="ar-SA"/>
          </a:p>
        </p:txBody>
      </p:sp>
      <p:sp>
        <p:nvSpPr>
          <p:cNvPr id="24" name="Content Placeholder 2"/>
          <p:cNvSpPr txBox="1">
            <a:spLocks/>
          </p:cNvSpPr>
          <p:nvPr/>
        </p:nvSpPr>
        <p:spPr>
          <a:xfrm>
            <a:off x="2743200" y="838200"/>
            <a:ext cx="6400800" cy="731912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ثانياً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: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النظرية الكينزية (تقضيل السيولة)</a:t>
            </a: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="" xmlns:p14="http://schemas.microsoft.com/office/powerpoint/2010/main" val="1350078031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 advTm="15000">
        <p14:prism dir="r" isContent="1" isInverted="1"/>
        <p:sndAc>
          <p:stSnd>
            <p:snd r:embed="rId3" name="chimes.wav"/>
          </p:stSnd>
        </p:sndAc>
      </p:transition>
    </mc:Choice>
    <mc:Fallback>
      <p:transition spd="slow" advTm="15000">
        <p:fade/>
        <p:sndAc>
          <p:stSnd>
            <p:snd r:embed="rId2" name="chimes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4" grpId="0"/>
      <p:bldP spid="17" grpId="0"/>
      <p:bldP spid="20" grpId="0"/>
      <p:bldP spid="23" grpId="0"/>
      <p:bldP spid="29" grpId="0"/>
      <p:bldP spid="30" grpId="0"/>
      <p:bldP spid="2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762000"/>
            <a:ext cx="8229600" cy="820688"/>
          </a:xfrm>
        </p:spPr>
        <p:txBody>
          <a:bodyPr>
            <a:normAutofit/>
          </a:bodyPr>
          <a:lstStyle/>
          <a:p>
            <a:r>
              <a:rPr lang="ar-SA" b="1" dirty="0" smtClean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مفاهيم معدل الفائدة:</a:t>
            </a:r>
            <a:endParaRPr lang="ar-SA" b="1" dirty="0">
              <a:ln>
                <a:solidFill>
                  <a:sysClr val="windowText" lastClr="00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0" y="1752600"/>
            <a:ext cx="9144000" cy="1066800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</a:t>
            </a:r>
            <a:r>
              <a:rPr lang="ar-SA" b="1" dirty="0" smtClean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• معدل الفائدة الاسمي:</a:t>
            </a:r>
            <a:endParaRPr lang="ar-SA" b="1" dirty="0">
              <a:ln>
                <a:solidFill>
                  <a:sysClr val="windowText" lastClr="00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775284" y="2809900"/>
            <a:ext cx="8229600" cy="82068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ar-SA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8" name="Content Placeholder 2"/>
          <p:cNvSpPr txBox="1">
            <a:spLocks/>
          </p:cNvSpPr>
          <p:nvPr/>
        </p:nvSpPr>
        <p:spPr>
          <a:xfrm>
            <a:off x="142674" y="2438400"/>
            <a:ext cx="9001326" cy="762000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الفائدة الثابتة علي القيمة الاسمية للدين (سواء أكان شهادة إيداع أو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سند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.</a:t>
            </a:r>
            <a:r>
              <a:rPr lang="ar-SA" sz="2800" b="1" dirty="0" smtClean="0"/>
              <a:t> </a:t>
            </a:r>
            <a:endParaRPr lang="ar-SA" sz="2800" b="1" dirty="0">
              <a:ln>
                <a:solidFill>
                  <a:schemeClr val="tx1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9" name="Content Placeholder 2"/>
          <p:cNvSpPr txBox="1">
            <a:spLocks/>
          </p:cNvSpPr>
          <p:nvPr/>
        </p:nvSpPr>
        <p:spPr>
          <a:xfrm>
            <a:off x="34013" y="4140200"/>
            <a:ext cx="9143999" cy="682429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المعدل الاسمي مطروحاً منه معدل التضخم.</a:t>
            </a:r>
            <a:r>
              <a:rPr lang="ar-SA" sz="2800" b="1" dirty="0" smtClean="0"/>
              <a:t>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</a:t>
            </a: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13" name="Content Placeholder 2"/>
          <p:cNvSpPr txBox="1">
            <a:spLocks/>
          </p:cNvSpPr>
          <p:nvPr/>
        </p:nvSpPr>
        <p:spPr>
          <a:xfrm>
            <a:off x="152400" y="3454400"/>
            <a:ext cx="9075974" cy="685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</a:t>
            </a:r>
            <a:r>
              <a:rPr lang="ar-SA" b="1" dirty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 • </a:t>
            </a:r>
            <a:r>
              <a:rPr lang="ar-SA" b="1" dirty="0" smtClean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معدل </a:t>
            </a:r>
            <a:r>
              <a:rPr lang="ar-SA" b="1" dirty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الفائدة </a:t>
            </a:r>
            <a:r>
              <a:rPr lang="ar-SA" b="1" dirty="0" smtClean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الحقيقي:</a:t>
            </a:r>
            <a:endParaRPr lang="ar-SA" b="1" dirty="0">
              <a:ln>
                <a:solidFill>
                  <a:sysClr val="windowText" lastClr="00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6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700660788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 advTm="15000">
        <p14:prism dir="r" isContent="1" isInverted="1"/>
        <p:sndAc>
          <p:stSnd>
            <p:snd r:embed="rId3" name="chimes.wav"/>
          </p:stSnd>
        </p:sndAc>
      </p:transition>
    </mc:Choice>
    <mc:Fallback>
      <p:transition spd="slow" advTm="15000">
        <p:fade/>
        <p:sndAc>
          <p:stSnd>
            <p:snd r:embed="rId2" name="chimes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  <p:bldP spid="8" grpId="0"/>
      <p:bldP spid="9" grpId="0"/>
      <p:bldP spid="1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685800"/>
            <a:ext cx="8229600" cy="82068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ar-SA" b="1" dirty="0" smtClean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 </a:t>
            </a:r>
            <a:r>
              <a:rPr lang="ar-SA" b="1" dirty="0" smtClean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انواع معدلات </a:t>
            </a:r>
            <a:r>
              <a:rPr lang="ar-SA" b="1" dirty="0" smtClean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الفائدة الأسمية</a:t>
            </a:r>
            <a:endParaRPr lang="ar-SA" b="1" dirty="0">
              <a:ln>
                <a:solidFill>
                  <a:sysClr val="windowText" lastClr="00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775284" y="2789312"/>
            <a:ext cx="8229600" cy="82068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ar-SA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685800" y="1600200"/>
            <a:ext cx="8229600" cy="820688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1.	معدل الفائدة الرئيس (متغير): تتقاضاه البنوك على قروض قصيرة الاجل للشركات الممتازة</a:t>
            </a:r>
            <a:endParaRPr lang="ar-SA" sz="2800" b="1" dirty="0">
              <a:ln>
                <a:solidFill>
                  <a:schemeClr val="tx1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 </a:t>
            </a:r>
            <a:endParaRPr lang="en-US" sz="2800" dirty="0"/>
          </a:p>
          <a:p>
            <a:pPr marL="0" indent="0">
              <a:buNone/>
            </a:pPr>
            <a:endParaRPr lang="ar-SA" sz="2800" b="1" dirty="0">
              <a:ln>
                <a:solidFill>
                  <a:schemeClr val="tx1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609600" y="3048000"/>
            <a:ext cx="8229600" cy="820688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2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.	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معدلات الفائدة على الاوراق المالية الحكومية: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سندات (مؤشر للفائدة طويلة الاجل) 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و اذونات خزانه (مؤشر للفائدة قصيرة الاجل)</a:t>
            </a:r>
            <a:endParaRPr lang="ar-SA" sz="2800" b="1" dirty="0">
              <a:ln>
                <a:solidFill>
                  <a:schemeClr val="tx1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8" name="Content Placeholder 2"/>
          <p:cNvSpPr txBox="1">
            <a:spLocks/>
          </p:cNvSpPr>
          <p:nvPr/>
        </p:nvSpPr>
        <p:spPr>
          <a:xfrm>
            <a:off x="609600" y="4800600"/>
            <a:ext cx="8229600" cy="820688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3</a:t>
            </a:r>
            <a:r>
              <a:rPr lang="ar-SA" sz="2800" b="1" dirty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.	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معدل الفائدة على سندات الشركات الممتازة </a:t>
            </a:r>
            <a:endParaRPr lang="ar-SA" sz="2800" b="1" dirty="0">
              <a:ln>
                <a:solidFill>
                  <a:schemeClr val="tx1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7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887770731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 advTm="20000">
        <p14:prism dir="r" isContent="1" isInverted="1"/>
        <p:sndAc>
          <p:stSnd>
            <p:snd r:embed="rId3" name="chimes.wav"/>
          </p:stSnd>
        </p:sndAc>
      </p:transition>
    </mc:Choice>
    <mc:Fallback>
      <p:transition spd="slow" advTm="20000">
        <p:fade/>
        <p:sndAc>
          <p:stSnd>
            <p:snd r:embed="rId2" name="chimes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6" grpId="0"/>
      <p:bldP spid="7" grpId="0"/>
      <p:bldP spid="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609600"/>
            <a:ext cx="8229600" cy="820688"/>
          </a:xfrm>
        </p:spPr>
        <p:txBody>
          <a:bodyPr>
            <a:normAutofit/>
          </a:bodyPr>
          <a:lstStyle/>
          <a:p>
            <a:r>
              <a:rPr lang="ar-SA" b="1" dirty="0" smtClean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العوامل المؤثرة في معدل </a:t>
            </a:r>
            <a:r>
              <a:rPr lang="ar-SA" b="1" dirty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الفائدة </a:t>
            </a:r>
            <a:r>
              <a:rPr lang="ar-SA" b="1" dirty="0" smtClean="0">
                <a:ln>
                  <a:solidFill>
                    <a:sysClr val="windowText" lastClr="00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التوازني:</a:t>
            </a:r>
            <a:endParaRPr lang="ar-SA" b="1" dirty="0">
              <a:ln>
                <a:solidFill>
                  <a:sysClr val="windowText" lastClr="00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5181600" y="1600200"/>
            <a:ext cx="4343400" cy="685800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اولاً: 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التضخم المتوقع:</a:t>
            </a:r>
          </a:p>
          <a:p>
            <a:pPr marL="0" indent="0">
              <a:buNone/>
            </a:pPr>
            <a:endParaRPr lang="ar-SA" sz="2800" b="1" dirty="0" smtClean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  <a:p>
            <a:pPr marL="0" indent="0">
              <a:buNone/>
            </a:pP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685800" y="2789312"/>
            <a:ext cx="8229600" cy="82068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ar-SA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cxnSp>
        <p:nvCxnSpPr>
          <p:cNvPr id="13" name="Straight Arrow Connector 12"/>
          <p:cNvCxnSpPr/>
          <p:nvPr/>
        </p:nvCxnSpPr>
        <p:spPr>
          <a:xfrm flipV="1">
            <a:off x="1981200" y="3962400"/>
            <a:ext cx="0" cy="236220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409700" y="3927956"/>
            <a:ext cx="457200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en-US" b="1" dirty="0"/>
              <a:t>r</a:t>
            </a:r>
            <a:endParaRPr lang="ar-SA" b="1" dirty="0"/>
          </a:p>
        </p:txBody>
      </p:sp>
      <p:cxnSp>
        <p:nvCxnSpPr>
          <p:cNvPr id="16" name="Straight Arrow Connector 15"/>
          <p:cNvCxnSpPr/>
          <p:nvPr/>
        </p:nvCxnSpPr>
        <p:spPr>
          <a:xfrm>
            <a:off x="1981200" y="6324600"/>
            <a:ext cx="3200400" cy="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5181600" y="6248400"/>
            <a:ext cx="1295400" cy="38100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b="1" dirty="0" smtClean="0"/>
              <a:t>رصيد الائتمان</a:t>
            </a:r>
            <a:endParaRPr lang="ar-SA" b="1" dirty="0"/>
          </a:p>
        </p:txBody>
      </p:sp>
      <p:cxnSp>
        <p:nvCxnSpPr>
          <p:cNvPr id="19" name="Straight Connector 18"/>
          <p:cNvCxnSpPr/>
          <p:nvPr/>
        </p:nvCxnSpPr>
        <p:spPr>
          <a:xfrm>
            <a:off x="2209800" y="4112622"/>
            <a:ext cx="2433538" cy="183097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4267200" y="5791200"/>
            <a:ext cx="2322932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b="1" dirty="0" smtClean="0"/>
              <a:t>طلب على </a:t>
            </a:r>
            <a:r>
              <a:rPr lang="ar-SA" b="1" dirty="0" smtClean="0"/>
              <a:t>القروض</a:t>
            </a:r>
            <a:r>
              <a:rPr lang="en-US" b="1" dirty="0" smtClean="0"/>
              <a:t> DF </a:t>
            </a:r>
            <a:endParaRPr lang="ar-SA" b="1" dirty="0"/>
          </a:p>
        </p:txBody>
      </p:sp>
      <p:cxnSp>
        <p:nvCxnSpPr>
          <p:cNvPr id="22" name="Straight Connector 21"/>
          <p:cNvCxnSpPr/>
          <p:nvPr/>
        </p:nvCxnSpPr>
        <p:spPr>
          <a:xfrm flipH="1">
            <a:off x="2362200" y="4188822"/>
            <a:ext cx="2667000" cy="175477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4495800" y="3886200"/>
            <a:ext cx="1828800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b="1" dirty="0" smtClean="0"/>
              <a:t>عرض </a:t>
            </a:r>
            <a:r>
              <a:rPr lang="ar-SA" b="1" dirty="0" smtClean="0"/>
              <a:t>الائتمان</a:t>
            </a:r>
            <a:r>
              <a:rPr lang="en-US" b="1" dirty="0" smtClean="0"/>
              <a:t>SF </a:t>
            </a:r>
            <a:endParaRPr lang="ar-SA" b="1" dirty="0"/>
          </a:p>
        </p:txBody>
      </p:sp>
      <p:cxnSp>
        <p:nvCxnSpPr>
          <p:cNvPr id="25" name="Straight Connector 24"/>
          <p:cNvCxnSpPr/>
          <p:nvPr/>
        </p:nvCxnSpPr>
        <p:spPr>
          <a:xfrm flipH="1">
            <a:off x="1981201" y="5143500"/>
            <a:ext cx="1600199" cy="0"/>
          </a:xfrm>
          <a:prstGeom prst="line">
            <a:avLst/>
          </a:prstGeom>
          <a:ln>
            <a:prstDash val="sysDash"/>
          </a:ln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3581400" y="5143500"/>
            <a:ext cx="0" cy="1295400"/>
          </a:xfrm>
          <a:prstGeom prst="line">
            <a:avLst/>
          </a:prstGeom>
          <a:ln>
            <a:prstDash val="sysDash"/>
          </a:ln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1409700" y="4958834"/>
            <a:ext cx="457200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b="1" i="1" dirty="0" smtClean="0"/>
              <a:t>r</a:t>
            </a:r>
            <a:r>
              <a:rPr lang="en-US" b="1" dirty="0" smtClean="0"/>
              <a:t>*</a:t>
            </a:r>
            <a:endParaRPr lang="ar-SA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3276600" y="6438900"/>
            <a:ext cx="57266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/>
            <a:r>
              <a:rPr lang="en-US" b="1" dirty="0" smtClean="0"/>
              <a:t>Q*</a:t>
            </a:r>
            <a:endParaRPr lang="ar-SA" b="1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AAA60-B5B4-4371-B6B4-21BFE913F1AA}" type="slidenum">
              <a:rPr lang="ar-SA" smtClean="0"/>
              <a:pPr/>
              <a:t>8</a:t>
            </a:fld>
            <a:endParaRPr lang="ar-SA"/>
          </a:p>
        </p:txBody>
      </p:sp>
      <p:sp>
        <p:nvSpPr>
          <p:cNvPr id="24" name="Content Placeholder 2"/>
          <p:cNvSpPr txBox="1">
            <a:spLocks/>
          </p:cNvSpPr>
          <p:nvPr/>
        </p:nvSpPr>
        <p:spPr>
          <a:xfrm>
            <a:off x="5181600" y="2057400"/>
            <a:ext cx="4343400" cy="685800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ثانياً: حجم الثروة:</a:t>
            </a:r>
          </a:p>
          <a:p>
            <a:pPr marL="0" indent="0">
              <a:buNone/>
            </a:pPr>
            <a:endParaRPr lang="ar-SA" sz="2800" b="1" dirty="0" smtClean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  <a:p>
            <a:pPr marL="0" indent="0">
              <a:buNone/>
            </a:pP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26" name="Content Placeholder 2"/>
          <p:cNvSpPr txBox="1">
            <a:spLocks/>
          </p:cNvSpPr>
          <p:nvPr/>
        </p:nvSpPr>
        <p:spPr>
          <a:xfrm>
            <a:off x="5257800" y="2590800"/>
            <a:ext cx="4343400" cy="685800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ثالثاً: توقعات العائد:</a:t>
            </a:r>
          </a:p>
          <a:p>
            <a:pPr marL="0" indent="0">
              <a:buNone/>
            </a:pPr>
            <a:endParaRPr lang="ar-SA" sz="2800" b="1" dirty="0" smtClean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  <a:p>
            <a:pPr marL="0" indent="0">
              <a:buNone/>
            </a:pP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27" name="Content Placeholder 2"/>
          <p:cNvSpPr txBox="1">
            <a:spLocks/>
          </p:cNvSpPr>
          <p:nvPr/>
        </p:nvSpPr>
        <p:spPr>
          <a:xfrm>
            <a:off x="5257800" y="2971800"/>
            <a:ext cx="4343400" cy="685800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	</a:t>
            </a: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رابعاً: درجات المخاطرة:</a:t>
            </a:r>
          </a:p>
          <a:p>
            <a:pPr marL="0" indent="0">
              <a:buNone/>
            </a:pPr>
            <a:endParaRPr lang="ar-SA" sz="2800" b="1" dirty="0" smtClean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  <a:p>
            <a:pPr marL="0" indent="0">
              <a:buNone/>
            </a:pP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  <p:sp>
        <p:nvSpPr>
          <p:cNvPr id="31" name="Content Placeholder 2"/>
          <p:cNvSpPr txBox="1">
            <a:spLocks/>
          </p:cNvSpPr>
          <p:nvPr/>
        </p:nvSpPr>
        <p:spPr>
          <a:xfrm>
            <a:off x="2743200" y="1143000"/>
            <a:ext cx="4343400" cy="685800"/>
          </a:xfrm>
          <a:prstGeom prst="rect">
            <a:avLst/>
          </a:prstGeom>
        </p:spPr>
        <p:txBody>
          <a:bodyPr vert="horz" lIns="91440" tIns="45720" rIns="91440" bIns="45720" rtlCol="1"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marL="342900" indent="-3429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r" defTabSz="914400" rtl="1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ar-SA" sz="2800" b="1" dirty="0" smtClean="0">
                <a:ln>
                  <a:solidFill>
                    <a:srgbClr val="FF0000"/>
                  </a:solidFill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</a:rPr>
              <a:t>(انزحاف منحنيات الطلب و العرض)</a:t>
            </a:r>
          </a:p>
          <a:p>
            <a:pPr marL="0" indent="0">
              <a:buNone/>
            </a:pPr>
            <a:endParaRPr lang="ar-SA" sz="2800" b="1" dirty="0" smtClean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  <a:p>
            <a:pPr marL="0" indent="0">
              <a:buNone/>
            </a:pPr>
            <a:endParaRPr lang="ar-SA" sz="2800" b="1" dirty="0">
              <a:ln>
                <a:solidFill>
                  <a:srgbClr val="FF0000"/>
                </a:solidFill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="" xmlns:p14="http://schemas.microsoft.com/office/powerpoint/2010/main" val="499928259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1600" advTm="15000">
        <p14:prism dir="r" isContent="1" isInverted="1"/>
        <p:sndAc>
          <p:stSnd>
            <p:snd r:embed="rId3" name="chimes.wav"/>
          </p:stSnd>
        </p:sndAc>
      </p:transition>
    </mc:Choice>
    <mc:Fallback>
      <p:transition spd="slow" advTm="15000">
        <p:fade/>
        <p:sndAc>
          <p:stSnd>
            <p:snd r:embed="rId2" name="chimes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6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7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8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9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0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9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  <p:bldP spid="14" grpId="0"/>
      <p:bldP spid="17" grpId="0"/>
      <p:bldP spid="20" grpId="0"/>
      <p:bldP spid="23" grpId="0"/>
      <p:bldP spid="29" grpId="0"/>
      <p:bldP spid="30" grpId="0"/>
      <p:bldP spid="24" grpId="0"/>
      <p:bldP spid="26" grpId="0"/>
      <p:bldP spid="27" grpId="0"/>
      <p:bldP spid="31" grpId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ROJECT_OPEN" val="0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881</TotalTime>
  <Words>131</Words>
  <Application>Microsoft Office PowerPoint</Application>
  <PresentationFormat>On-screen Show (4:3)</PresentationFormat>
  <Paragraphs>56</Paragraphs>
  <Slides>8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النقود والبنوك والاسواق المالية (211 قصد)</vt:lpstr>
      <vt:lpstr>Slide 2</vt:lpstr>
      <vt:lpstr>Slide 3</vt:lpstr>
      <vt:lpstr>Slide 4</vt:lpstr>
      <vt:lpstr>Slide 5</vt:lpstr>
      <vt:lpstr>Slide 6</vt:lpstr>
      <vt:lpstr>Slide 7</vt:lpstr>
      <vt:lpstr>Slide 8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النقود والبنوك والاسواق المالية (211 قصد)</dc:title>
  <dc:creator>AYMAN HENDY</dc:creator>
  <cp:lastModifiedBy>Ahmad</cp:lastModifiedBy>
  <cp:revision>114</cp:revision>
  <dcterms:created xsi:type="dcterms:W3CDTF">2013-03-24T14:02:01Z</dcterms:created>
  <dcterms:modified xsi:type="dcterms:W3CDTF">2016-10-17T19:22:13Z</dcterms:modified>
</cp:coreProperties>
</file>

<file path=docProps/thumbnail.jpeg>
</file>