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6"/>
  </p:notesMasterIdLst>
  <p:sldIdLst>
    <p:sldId id="294" r:id="rId2"/>
    <p:sldId id="295" r:id="rId3"/>
    <p:sldId id="296" r:id="rId4"/>
    <p:sldId id="298" r:id="rId5"/>
    <p:sldId id="297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15" r:id="rId16"/>
    <p:sldId id="308" r:id="rId17"/>
    <p:sldId id="309" r:id="rId18"/>
    <p:sldId id="310" r:id="rId19"/>
    <p:sldId id="312" r:id="rId20"/>
    <p:sldId id="313" r:id="rId21"/>
    <p:sldId id="311" r:id="rId22"/>
    <p:sldId id="314" r:id="rId23"/>
    <p:sldId id="317" r:id="rId24"/>
    <p:sldId id="316" r:id="rId25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6600"/>
    <a:srgbClr val="006600"/>
    <a:srgbClr val="0000FF"/>
    <a:srgbClr val="F8F8F8"/>
    <a:srgbClr val="001007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590" autoAdjust="0"/>
  </p:normalViewPr>
  <p:slideViewPr>
    <p:cSldViewPr>
      <p:cViewPr varScale="1">
        <p:scale>
          <a:sx n="110" d="100"/>
          <a:sy n="110" d="100"/>
        </p:scale>
        <p:origin x="9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842E19C-86C1-4D19-A2F5-8A3D143C4B6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11747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0" y="2398713"/>
            <a:ext cx="9144000" cy="1679575"/>
          </a:xfrm>
          <a:prstGeom prst="rect">
            <a:avLst/>
          </a:prstGeom>
          <a:gradFill rotWithShape="1">
            <a:gsLst>
              <a:gs pos="0">
                <a:srgbClr val="8F0019">
                  <a:gamma/>
                  <a:shade val="76078"/>
                  <a:invGamma/>
                </a:srgbClr>
              </a:gs>
              <a:gs pos="50000">
                <a:srgbClr val="8F0019"/>
              </a:gs>
              <a:gs pos="100000">
                <a:srgbClr val="8F0019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pic>
        <p:nvPicPr>
          <p:cNvPr id="3" name="Picture 11" descr="C:\Documents and Settings\SungHo Chin\바탕 화면\SW 뉴딜 제안서\PPT\logo&amp;ui(2)\globalsymbol_koreng2_large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825" y="373063"/>
            <a:ext cx="21351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images.bit-tech.net/content_images/2011/01/intel-sandy-bridge-review/sandy-bridge-die-map.jp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11000"/>
          </a:blip>
          <a:srcRect/>
          <a:stretch>
            <a:fillRect/>
          </a:stretch>
        </p:blipFill>
        <p:spPr bwMode="auto">
          <a:xfrm>
            <a:off x="6324600" y="381000"/>
            <a:ext cx="2590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user\My Documents\KU\Computer Logic Design\gate_schematic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76200"/>
            <a:ext cx="14763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96200" cy="838200"/>
          </a:xfrm>
        </p:spPr>
        <p:txBody>
          <a:bodyPr/>
          <a:lstStyle>
            <a:lvl1pPr algn="ctr">
              <a:defRPr b="1" i="0" baseline="0">
                <a:solidFill>
                  <a:srgbClr val="C00000"/>
                </a:solidFill>
                <a:latin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950" y="1219200"/>
            <a:ext cx="8229600" cy="4953000"/>
          </a:xfrm>
        </p:spPr>
        <p:txBody>
          <a:bodyPr>
            <a:normAutofit/>
          </a:bodyPr>
          <a:lstStyle>
            <a:lvl1pPr>
              <a:buClr>
                <a:srgbClr val="C00000"/>
              </a:buClr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49CEB-E26C-433E-BB13-CF346484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0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0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>
                <a:solidFill>
                  <a:srgbClr val="C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31E2ECA-85FC-499C-9BE1-9CF282020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0041" name="Line 9"/>
          <p:cNvSpPr>
            <a:spLocks noChangeShapeType="1"/>
          </p:cNvSpPr>
          <p:nvPr/>
        </p:nvSpPr>
        <p:spPr bwMode="auto">
          <a:xfrm>
            <a:off x="762000" y="990600"/>
            <a:ext cx="76962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PMingLiU" pitchFamily="18" charset="-120"/>
              <a:cs typeface="Arial" charset="0"/>
            </a:endParaRPr>
          </a:p>
        </p:txBody>
      </p:sp>
      <p:sp>
        <p:nvSpPr>
          <p:cNvPr id="1030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1013" y="11430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altLang="ko-KR" smtClean="0"/>
          </a:p>
          <a:p>
            <a:pPr lvl="4"/>
            <a:r>
              <a:rPr lang="nl-NL" smtClean="0"/>
              <a:t>Vijfde niveau</a:t>
            </a:r>
          </a:p>
          <a:p>
            <a:pPr lvl="4"/>
            <a:endParaRPr lang="nl-NL" smtClean="0"/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762000" y="6400800"/>
            <a:ext cx="76962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PMingLiU" pitchFamily="18" charset="-120"/>
              <a:cs typeface="Arial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467600" y="6423025"/>
            <a:ext cx="15922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C00000"/>
                </a:solidFill>
                <a:latin typeface="+mn-lt"/>
                <a:ea typeface="HY울릉도B" pitchFamily="18" charset="-127"/>
              </a:rPr>
              <a:t>Korea Univ</a:t>
            </a:r>
            <a:endParaRPr lang="en-US" sz="2000" b="1" dirty="0">
              <a:solidFill>
                <a:srgbClr val="C00000"/>
              </a:solidFill>
              <a:latin typeface="+mn-lt"/>
              <a:ea typeface="HY울릉도B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2" r:id="rId2"/>
  </p:sldLayoutIdLst>
  <p:transition spd="slow">
    <p:wipe/>
  </p:transition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Synchronous Sequential Logic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2819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Verilog provides certain syntax, which turns into synchronous sequential circuits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In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statements, signals keep their old value until an event in the sensitivity list takes place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Statement inside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is executed </a:t>
            </a:r>
            <a:r>
              <a:rPr lang="en-US" dirty="0" smtClean="0">
                <a:solidFill>
                  <a:srgbClr val="C00000"/>
                </a:solidFill>
              </a:rPr>
              <a:t>only when</a:t>
            </a:r>
            <a:r>
              <a:rPr lang="en-US" dirty="0" smtClean="0"/>
              <a:t> the event specified in the sensitivity list occurs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Note that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 could generate combinational logic, depending on your description 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4A7CA9-F557-4DFF-BA35-4B173C8F25C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4101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14600" y="4114800"/>
            <a:ext cx="41910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 typeface="Wingdings" pitchFamily="2" charset="2"/>
              <a:buNone/>
            </a:pP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always</a:t>
            </a:r>
            <a:r>
              <a:rPr lang="en-US" sz="1800" dirty="0">
                <a:latin typeface="Courier New" pitchFamily="49" charset="0"/>
              </a:rPr>
              <a:t> @ (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sensitivity list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begin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	statement;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	statement;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	…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end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Combinational Logic using </a:t>
            </a:r>
            <a:r>
              <a:rPr lang="en-US" smtClean="0">
                <a:latin typeface="Courier New" pitchFamily="49" charset="0"/>
              </a:rPr>
              <a:t>always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83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 can also describe combinational logic (not generating flip-flops)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D4C1BA-B437-4480-A73F-7B87C57AE6C6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0" y="2362200"/>
            <a:ext cx="670560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75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// combinational logic using an always statement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    [3:0] a, b,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[3:0] y1, y2, y3, y4, y5);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always</a:t>
            </a:r>
            <a:r>
              <a:rPr lang="en-US" sz="1800" dirty="0">
                <a:latin typeface="Courier New" pitchFamily="49" charset="0"/>
                <a:cs typeface="Arial" charset="0"/>
              </a:rPr>
              <a:t> @ (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*</a:t>
            </a:r>
            <a:r>
              <a:rPr lang="en-US" sz="1800" dirty="0">
                <a:latin typeface="Courier New" pitchFamily="49" charset="0"/>
                <a:cs typeface="Arial" charset="0"/>
              </a:rPr>
              <a:t>)       // need begin/end because there is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begin</a:t>
            </a:r>
            <a:r>
              <a:rPr lang="en-US" sz="1800" dirty="0">
                <a:latin typeface="Courier New" pitchFamily="49" charset="0"/>
                <a:cs typeface="Arial" charset="0"/>
              </a:rPr>
              <a:t>              // more than one statement in always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y1 = a &amp; b;    // AND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y2 = a | b;    // OR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y3 = a ^ b;    // XOR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y4 = ~(a &amp; b); // NAND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y5 = ~(a | b); // NOR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end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defRPr/>
            </a:pPr>
            <a:endParaRPr lang="en-US" sz="10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2000" dirty="0">
                <a:solidFill>
                  <a:srgbClr val="FF0000"/>
                </a:solidFill>
                <a:cs typeface="Tahoma" pitchFamily="34" charset="0"/>
              </a:rPr>
              <a:t>This hardware could be described with assign statements using fewer lines of code, so it’s better to use assign statements in this case.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Combinational Logic using </a:t>
            </a:r>
            <a:r>
              <a:rPr lang="en-US" smtClean="0">
                <a:latin typeface="Courier New" pitchFamily="49" charset="0"/>
              </a:rPr>
              <a:t>case</a:t>
            </a:r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D0EDF7-F6DB-42CE-8DF2-F80B71A2A491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0" y="1219200"/>
            <a:ext cx="6477000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75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module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sevenseg</a:t>
            </a:r>
            <a:r>
              <a:rPr lang="en-US" sz="1700" dirty="0">
                <a:latin typeface="Courier New" pitchFamily="49" charset="0"/>
                <a:cs typeface="Arial" charset="0"/>
              </a:rPr>
              <a:t>(input [3:0] data, output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700" dirty="0">
                <a:latin typeface="Courier New" pitchFamily="49" charset="0"/>
                <a:cs typeface="Arial" charset="0"/>
              </a:rPr>
              <a:t> [6:0] segments);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always @(*)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begin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</a:t>
            </a:r>
            <a:r>
              <a:rPr lang="en-US" sz="17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case</a:t>
            </a:r>
            <a:r>
              <a:rPr lang="en-US" sz="1700" dirty="0">
                <a:latin typeface="Courier New" pitchFamily="49" charset="0"/>
                <a:cs typeface="Arial" charset="0"/>
              </a:rPr>
              <a:t> (data)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//              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abc_defg</a:t>
            </a:r>
            <a:r>
              <a:rPr lang="en-US" sz="1700" dirty="0">
                <a:latin typeface="Courier New" pitchFamily="49" charset="0"/>
                <a:cs typeface="Arial" charset="0"/>
              </a:rPr>
              <a:t>    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0: segments = 7'b111_1110;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1: segments = 7'b011_0000;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2: segments = 7'b110_1101;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3: segments = 7'b111_1001;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4: segments = 7'b011_0011;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5: segments = 7'b101_1011;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6: segments = 7'b101_1111;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7: segments = 7'b111_0000;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8: segments = 7'b111_1111;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9: segments = 7'b111_1011;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  default: segments = 7'b000_0000; </a:t>
            </a:r>
            <a:r>
              <a:rPr lang="en-US" sz="1700" dirty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// required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 </a:t>
            </a:r>
            <a:r>
              <a:rPr lang="en-US" sz="1700" dirty="0" err="1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endcase</a:t>
            </a:r>
            <a:endParaRPr lang="en-US" sz="1700" dirty="0">
              <a:solidFill>
                <a:srgbClr val="C00000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>
                <a:latin typeface="Courier New" pitchFamily="49" charset="0"/>
                <a:cs typeface="Arial" charset="0"/>
              </a:rPr>
              <a:t>   end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7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5715000"/>
            <a:ext cx="5943600" cy="6096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/>
              <a:t>What kind of circuit would it generate?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Combinational Logic using </a:t>
            </a:r>
            <a:r>
              <a:rPr lang="en-US" smtClean="0">
                <a:latin typeface="Courier New" pitchFamily="49" charset="0"/>
              </a:rPr>
              <a:t>case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3124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In order for a case statement to imply combinational logic, </a:t>
            </a:r>
            <a:r>
              <a:rPr lang="en-US" dirty="0" smtClean="0">
                <a:solidFill>
                  <a:srgbClr val="C00000"/>
                </a:solidFill>
              </a:rPr>
              <a:t>all possible input combinations must be described by the HDL</a:t>
            </a:r>
            <a:endParaRPr lang="en-US" dirty="0" smtClean="0"/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Remember to use a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default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statement when necessary, that is, when all the possible combinations are not listed in the body of the case statement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Otherwise, what kind of circuit do you think the statement would generate?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AE98E9-2F4C-4A7F-8137-392625B315F6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Combinational Logic using </a:t>
            </a:r>
            <a:r>
              <a:rPr lang="en-US" smtClean="0">
                <a:latin typeface="Courier New" pitchFamily="49" charset="0"/>
              </a:rPr>
              <a:t>casez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1447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The </a:t>
            </a:r>
            <a:r>
              <a:rPr lang="en-US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casez</a:t>
            </a:r>
            <a:r>
              <a:rPr lang="en-US" dirty="0" smtClean="0"/>
              <a:t> statement is used to describe truth tables with </a:t>
            </a:r>
            <a:r>
              <a:rPr lang="en-US" dirty="0" smtClean="0">
                <a:solidFill>
                  <a:srgbClr val="C00000"/>
                </a:solidFill>
              </a:rPr>
              <a:t>don’t cares </a:t>
            </a:r>
          </a:p>
          <a:p>
            <a:pPr lvl="1">
              <a:defRPr/>
            </a:pPr>
            <a:r>
              <a:rPr lang="en-US" b="1" dirty="0" smtClean="0"/>
              <a:t>don’t cares </a:t>
            </a:r>
            <a:r>
              <a:rPr lang="en-US" dirty="0" smtClean="0"/>
              <a:t>are indicated with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the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casez</a:t>
            </a:r>
            <a:r>
              <a:rPr lang="en-US" dirty="0" smtClean="0"/>
              <a:t> statement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245436-1517-4E88-B0A2-7D34BB1B30C6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81200" y="2819400"/>
            <a:ext cx="52578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75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priority_casez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     [3:0] a,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     output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[3:0] y);</a:t>
            </a:r>
          </a:p>
          <a:p>
            <a:pPr marL="342900" indent="-342900"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always @(*)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begin</a:t>
            </a:r>
          </a:p>
          <a:p>
            <a:pPr marL="342900" indent="-342900"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casez</a:t>
            </a:r>
            <a:r>
              <a:rPr lang="en-US" sz="1800" dirty="0">
                <a:latin typeface="Courier New" pitchFamily="49" charset="0"/>
                <a:cs typeface="Arial" charset="0"/>
              </a:rPr>
              <a:t>(a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)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// ? = don’t care</a:t>
            </a:r>
            <a:endParaRPr lang="en-US" sz="1800" dirty="0">
              <a:solidFill>
                <a:srgbClr val="FF0000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4'b1???: y = 4'b1000;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// only y[3] = 1</a:t>
            </a:r>
            <a:endParaRPr lang="en-US" sz="1800" dirty="0">
              <a:solidFill>
                <a:srgbClr val="FF0000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4'b01??: y = 4'b0100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 // only y[2] = 1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4'b001?: y = 4'b0010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 // only y[1] = 1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4'b0001: y = 4'b0001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 // only y[0] = 1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default: y = 4'b0000;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endcase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end</a:t>
            </a:r>
          </a:p>
          <a:p>
            <a:pPr marL="342900" indent="-342900"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Priority Circuit Simulation 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A731CA-067C-4494-85B7-29A756F3139D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267200"/>
            <a:ext cx="4495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" y="1371600"/>
            <a:ext cx="3733800" cy="2743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>
            <a:normAutofit fontScale="77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module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priority_casez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(input      [3:0] a,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    output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[3:0] y);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always @(*)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casez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(a)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4'b1???: y = 4'b1000;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4'b01??: y = 4'b0100;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4'b001?: y = 4'b0010;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4'b0001: y = 4'b0001;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default: y = 4'b0000;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endcase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Parameterized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17526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HDLs permit variable bit widths </a:t>
            </a:r>
            <a:r>
              <a:rPr lang="en-US" dirty="0" smtClean="0"/>
              <a:t>using parameterized modules</a:t>
            </a:r>
          </a:p>
          <a:p>
            <a:pPr lvl="1">
              <a:defRPr/>
            </a:pPr>
            <a:r>
              <a:rPr lang="en-US" dirty="0" smtClean="0"/>
              <a:t>So far, all of our modules have had fixed-width inputs and outputs</a:t>
            </a:r>
          </a:p>
          <a:p>
            <a:pPr lvl="1">
              <a:defRPr/>
            </a:pPr>
            <a:r>
              <a:rPr lang="en-US" dirty="0" err="1" smtClean="0"/>
              <a:t>Verilog</a:t>
            </a:r>
            <a:r>
              <a:rPr lang="en-US" dirty="0" smtClean="0"/>
              <a:t> allows 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#(parameter …)</a:t>
            </a:r>
            <a:r>
              <a:rPr lang="en-US" dirty="0" smtClean="0"/>
              <a:t>statement to define parameters before the inputs and outputs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79CAB3-DF86-4C56-BAEA-DA69860A3521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133600" y="3124200"/>
            <a:ext cx="51054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7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</a:rPr>
              <a:t>module mux2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#(parameter width = 8)  // name and default value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</a:rPr>
              <a:t>   (input  [width-1:0] d0, d1,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</a:rPr>
              <a:t>    input              s,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</a:rPr>
              <a:t>    output [width-1:0] y);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</a:rPr>
              <a:t>   assign y = s ? d1 : d0;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33600" y="4800600"/>
            <a:ext cx="4572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C00000"/>
                </a:solidFill>
              </a:rPr>
              <a:t>Instance with </a:t>
            </a:r>
            <a:r>
              <a:rPr lang="en-US" b="1">
                <a:solidFill>
                  <a:srgbClr val="C00000"/>
                </a:solidFill>
              </a:rPr>
              <a:t>8-bit</a:t>
            </a:r>
            <a:r>
              <a:rPr lang="en-US">
                <a:solidFill>
                  <a:srgbClr val="C00000"/>
                </a:solidFill>
              </a:rPr>
              <a:t> bus width (uses default):</a:t>
            </a:r>
          </a:p>
          <a:p>
            <a:pPr>
              <a:buFontTx/>
              <a:buNone/>
            </a:pPr>
            <a:r>
              <a:rPr lang="en-US" sz="1100">
                <a:latin typeface="Courier New" pitchFamily="49" charset="0"/>
              </a:rPr>
              <a:t>  mux2 </a:t>
            </a:r>
            <a:r>
              <a:rPr lang="en-US" sz="1100">
                <a:solidFill>
                  <a:srgbClr val="C00000"/>
                </a:solidFill>
                <a:latin typeface="Courier New" pitchFamily="49" charset="0"/>
              </a:rPr>
              <a:t>#(8)</a:t>
            </a:r>
            <a:r>
              <a:rPr lang="en-US" sz="1100">
                <a:latin typeface="Courier New" pitchFamily="49" charset="0"/>
              </a:rPr>
              <a:t> mux1(d0, d1, s, out);</a:t>
            </a:r>
            <a:endParaRPr lang="en-US"/>
          </a:p>
          <a:p>
            <a:pPr>
              <a:buFontTx/>
              <a:buNone/>
            </a:pPr>
            <a:endParaRPr lang="en-US" sz="1000"/>
          </a:p>
          <a:p>
            <a:pPr>
              <a:buFontTx/>
              <a:buNone/>
            </a:pPr>
            <a:r>
              <a:rPr lang="en-US">
                <a:solidFill>
                  <a:srgbClr val="C00000"/>
                </a:solidFill>
              </a:rPr>
              <a:t>Instance with </a:t>
            </a:r>
            <a:r>
              <a:rPr lang="en-US" b="1">
                <a:solidFill>
                  <a:srgbClr val="C00000"/>
                </a:solidFill>
              </a:rPr>
              <a:t>12-bit </a:t>
            </a:r>
            <a:r>
              <a:rPr lang="en-US">
                <a:solidFill>
                  <a:srgbClr val="C00000"/>
                </a:solidFill>
              </a:rPr>
              <a:t>bus width:</a:t>
            </a:r>
          </a:p>
          <a:p>
            <a:pPr>
              <a:buFontTx/>
              <a:buNone/>
            </a:pPr>
            <a:r>
              <a:rPr lang="en-US" sz="1100">
                <a:latin typeface="Courier New" pitchFamily="49" charset="0"/>
              </a:rPr>
              <a:t>  mux2 </a:t>
            </a:r>
            <a:r>
              <a:rPr lang="en-US" sz="1100">
                <a:solidFill>
                  <a:srgbClr val="C00000"/>
                </a:solidFill>
                <a:latin typeface="Courier New" pitchFamily="49" charset="0"/>
              </a:rPr>
              <a:t>#(12) </a:t>
            </a:r>
            <a:r>
              <a:rPr lang="en-US" sz="1100">
                <a:latin typeface="Courier New" pitchFamily="49" charset="0"/>
              </a:rPr>
              <a:t>lowmux(d0, d1, s, out);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Blocking and </a:t>
            </a:r>
            <a:r>
              <a:rPr lang="en-US" dirty="0" err="1" smtClean="0"/>
              <a:t>Nonblocking</a:t>
            </a:r>
            <a:r>
              <a:rPr lang="en-US" dirty="0" smtClean="0"/>
              <a:t>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In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statement, 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smtClean="0"/>
              <a:t> indicates </a:t>
            </a:r>
            <a:r>
              <a:rPr lang="en-US" dirty="0" smtClean="0">
                <a:solidFill>
                  <a:srgbClr val="C00000"/>
                </a:solidFill>
              </a:rPr>
              <a:t>blocking</a:t>
            </a:r>
            <a:r>
              <a:rPr lang="en-US" dirty="0" smtClean="0"/>
              <a:t> statement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dirty="0" smtClean="0"/>
              <a:t> indicates </a:t>
            </a:r>
            <a:r>
              <a:rPr lang="en-US" dirty="0" err="1" smtClean="0">
                <a:solidFill>
                  <a:srgbClr val="C00000"/>
                </a:solidFill>
              </a:rPr>
              <a:t>nonblocking</a:t>
            </a:r>
            <a:r>
              <a:rPr lang="en-US" dirty="0" smtClean="0"/>
              <a:t> statement</a:t>
            </a:r>
          </a:p>
          <a:p>
            <a:pPr lvl="1">
              <a:lnSpc>
                <a:spcPct val="120000"/>
              </a:lnSpc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Blocking </a:t>
            </a:r>
            <a:r>
              <a:rPr lang="en-US" dirty="0" smtClean="0"/>
              <a:t>statements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are evaluated in the order in which they appear in the code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Like one would expect in a standard programming language such as C language</a:t>
            </a:r>
          </a:p>
          <a:p>
            <a:pPr lvl="1"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err="1" smtClean="0">
                <a:solidFill>
                  <a:srgbClr val="C00000"/>
                </a:solidFill>
              </a:rPr>
              <a:t>Nonblocking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statements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evaluated concurrently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All of the statements are evaluated concurrently before any of the signals on the left hand sides are updated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DC5E34-F7D8-44D5-8C9E-14C885BD0C94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Blocking vs Nonblocking Example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6FB188-7D1C-429F-9538-CE58C12161A8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828800"/>
            <a:ext cx="39624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00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sync_nonblocking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(input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input      d,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output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q);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n1;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always @(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begin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n1 &lt;= d;  </a:t>
            </a:r>
            <a:r>
              <a:rPr lang="en-US" sz="1800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// </a:t>
            </a:r>
            <a:r>
              <a:rPr lang="en-US" sz="1800" dirty="0" err="1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solidFill>
                <a:srgbClr val="006600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      q  &lt;= n1; </a:t>
            </a:r>
            <a:r>
              <a:rPr lang="en-US" sz="1800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// </a:t>
            </a:r>
            <a:r>
              <a:rPr lang="en-US" sz="1800" dirty="0" err="1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solidFill>
                <a:srgbClr val="006600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29200" y="1828800"/>
            <a:ext cx="33528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00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sync_blocking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		  (input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input      d,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output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q);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n1;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always @(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begin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      n1 = d;  </a:t>
            </a:r>
            <a:r>
              <a:rPr lang="en-US" sz="1800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// blocking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  <a:cs typeface="Arial" charset="0"/>
              </a:rPr>
              <a:t>      q  = n1; </a:t>
            </a:r>
            <a:r>
              <a:rPr lang="en-US" sz="1800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// blocking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7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What kinds of circuit would be generated?</a:t>
            </a:r>
            <a:endParaRPr lang="en-US" dirty="0"/>
          </a:p>
        </p:txBody>
      </p:sp>
      <p:pic>
        <p:nvPicPr>
          <p:cNvPr id="24616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953000"/>
            <a:ext cx="221932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172200" y="4953000"/>
            <a:ext cx="1295400" cy="1066800"/>
            <a:chOff x="5867400" y="4953000"/>
            <a:chExt cx="1295400" cy="1066800"/>
          </a:xfrm>
        </p:grpSpPr>
        <p:pic>
          <p:nvPicPr>
            <p:cNvPr id="20489" name="Picture 4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67400" y="4953000"/>
              <a:ext cx="1151022" cy="1066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0490" name="Picture 4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00837" y="5373927"/>
              <a:ext cx="461963" cy="4455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Blocking vs Nonblocking Example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59BE99-9B11-4B12-807C-DE8F12946A43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1981200" cy="381000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None/>
              <a:defRPr/>
            </a:pPr>
            <a:r>
              <a:rPr lang="en-US" b="1" dirty="0" smtClean="0"/>
              <a:t>1-bit full adder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2590800" cy="426561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572000" y="3363913"/>
            <a:ext cx="2465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/>
              <a:t>C</a:t>
            </a:r>
            <a:r>
              <a:rPr lang="en-US" sz="1800" baseline="-25000"/>
              <a:t>out</a:t>
            </a:r>
            <a:r>
              <a:rPr lang="en-US" sz="1800"/>
              <a:t> = AB + (A + B)C</a:t>
            </a:r>
            <a:r>
              <a:rPr lang="en-US" sz="1800" baseline="-25000"/>
              <a:t>in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4200" y="3352800"/>
            <a:ext cx="1277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 dirty="0"/>
              <a:t>= </a:t>
            </a:r>
            <a:r>
              <a:rPr lang="en-US" sz="1800" dirty="0">
                <a:solidFill>
                  <a:srgbClr val="00CC00"/>
                </a:solidFill>
              </a:rPr>
              <a:t>G</a:t>
            </a:r>
            <a:r>
              <a:rPr lang="en-US" sz="1800" dirty="0"/>
              <a:t> + </a:t>
            </a:r>
            <a:r>
              <a:rPr lang="en-US" sz="1800" dirty="0" err="1">
                <a:solidFill>
                  <a:srgbClr val="FF6600"/>
                </a:solidFill>
              </a:rPr>
              <a:t>P</a:t>
            </a:r>
            <a:r>
              <a:rPr lang="en-US" sz="1800" dirty="0" err="1"/>
              <a:t>C</a:t>
            </a:r>
            <a:r>
              <a:rPr lang="en-US" sz="1800" baseline="-25000" dirty="0" err="1"/>
              <a:t>in</a:t>
            </a:r>
            <a:endParaRPr lang="en-US" sz="1800" baseline="-25000" dirty="0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4572000" y="1371600"/>
            <a:ext cx="2549525" cy="685800"/>
            <a:chOff x="4572000" y="1371600"/>
            <a:chExt cx="2549525" cy="685800"/>
          </a:xfrm>
        </p:grpSpPr>
        <p:grpSp>
          <p:nvGrpSpPr>
            <p:cNvPr id="21525" name="Group 31"/>
            <p:cNvGrpSpPr>
              <a:grpSpLocks/>
            </p:cNvGrpSpPr>
            <p:nvPr/>
          </p:nvGrpSpPr>
          <p:grpSpPr bwMode="auto">
            <a:xfrm>
              <a:off x="5245532" y="1410663"/>
              <a:ext cx="314421" cy="307777"/>
              <a:chOff x="5224512" y="1274380"/>
              <a:chExt cx="314421" cy="307777"/>
            </a:xfrm>
          </p:grpSpPr>
          <p:sp>
            <p:nvSpPr>
              <p:cNvPr id="21531" name="TextBox 29"/>
              <p:cNvSpPr txBox="1">
                <a:spLocks noChangeArrowheads="1"/>
              </p:cNvSpPr>
              <p:nvPr/>
            </p:nvSpPr>
            <p:spPr bwMode="auto">
              <a:xfrm>
                <a:off x="5224512" y="1274380"/>
                <a:ext cx="31442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/>
                  <a:t>+</a:t>
                </a:r>
              </a:p>
            </p:txBody>
          </p:sp>
          <p:sp>
            <p:nvSpPr>
              <p:cNvPr id="21532" name="Oval 30"/>
              <p:cNvSpPr>
                <a:spLocks noChangeArrowheads="1"/>
              </p:cNvSpPr>
              <p:nvPr/>
            </p:nvSpPr>
            <p:spPr bwMode="auto">
              <a:xfrm>
                <a:off x="5270480" y="1309855"/>
                <a:ext cx="228535" cy="242880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endParaRPr lang="en-US"/>
              </a:p>
            </p:txBody>
          </p:sp>
        </p:grpSp>
        <p:sp>
          <p:nvSpPr>
            <p:cNvPr id="21526" name="TextBox 32"/>
            <p:cNvSpPr txBox="1">
              <a:spLocks noChangeArrowheads="1"/>
            </p:cNvSpPr>
            <p:nvPr/>
          </p:nvSpPr>
          <p:spPr bwMode="auto">
            <a:xfrm>
              <a:off x="4572000" y="1371600"/>
              <a:ext cx="19394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800"/>
                <a:t>S = A     B     C</a:t>
              </a:r>
              <a:r>
                <a:rPr lang="en-US" sz="1800" baseline="-25000"/>
                <a:t>in</a:t>
              </a:r>
            </a:p>
          </p:txBody>
        </p:sp>
        <p:sp>
          <p:nvSpPr>
            <p:cNvPr id="21527" name="TextBox 39"/>
            <p:cNvSpPr txBox="1">
              <a:spLocks noChangeArrowheads="1"/>
            </p:cNvSpPr>
            <p:nvPr/>
          </p:nvSpPr>
          <p:spPr bwMode="auto">
            <a:xfrm>
              <a:off x="4572000" y="1688068"/>
              <a:ext cx="25495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800"/>
                <a:t>C</a:t>
              </a:r>
              <a:r>
                <a:rPr lang="en-US" sz="1800" baseline="-25000"/>
                <a:t>out</a:t>
              </a:r>
              <a:r>
                <a:rPr lang="en-US" sz="1800"/>
                <a:t> = AB + AC</a:t>
              </a:r>
              <a:r>
                <a:rPr lang="en-US" sz="1800" baseline="-25000"/>
                <a:t>in</a:t>
              </a:r>
              <a:r>
                <a:rPr lang="en-US" sz="1800"/>
                <a:t> + BC</a:t>
              </a:r>
              <a:r>
                <a:rPr lang="en-US" sz="1800" baseline="-25000"/>
                <a:t>in</a:t>
              </a:r>
            </a:p>
          </p:txBody>
        </p:sp>
        <p:grpSp>
          <p:nvGrpSpPr>
            <p:cNvPr id="21528" name="Group 32"/>
            <p:cNvGrpSpPr>
              <a:grpSpLocks/>
            </p:cNvGrpSpPr>
            <p:nvPr/>
          </p:nvGrpSpPr>
          <p:grpSpPr bwMode="auto">
            <a:xfrm>
              <a:off x="5729029" y="1392273"/>
              <a:ext cx="314421" cy="307777"/>
              <a:chOff x="5224512" y="1274380"/>
              <a:chExt cx="314421" cy="307777"/>
            </a:xfrm>
          </p:grpSpPr>
          <p:sp>
            <p:nvSpPr>
              <p:cNvPr id="21529" name="TextBox 29"/>
              <p:cNvSpPr txBox="1">
                <a:spLocks noChangeArrowheads="1"/>
              </p:cNvSpPr>
              <p:nvPr/>
            </p:nvSpPr>
            <p:spPr bwMode="auto">
              <a:xfrm>
                <a:off x="5224512" y="1274380"/>
                <a:ext cx="31442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/>
                  <a:t>+</a:t>
                </a:r>
              </a:p>
            </p:txBody>
          </p:sp>
          <p:sp>
            <p:nvSpPr>
              <p:cNvPr id="21530" name="Oval 30"/>
              <p:cNvSpPr>
                <a:spLocks noChangeArrowheads="1"/>
              </p:cNvSpPr>
              <p:nvPr/>
            </p:nvSpPr>
            <p:spPr bwMode="auto">
              <a:xfrm>
                <a:off x="5270480" y="1318401"/>
                <a:ext cx="228535" cy="242880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endParaRPr lang="en-US"/>
              </a:p>
            </p:txBody>
          </p:sp>
        </p:grpSp>
      </p:grp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4572000" y="2220913"/>
            <a:ext cx="1644650" cy="674687"/>
            <a:chOff x="4572000" y="2220913"/>
            <a:chExt cx="1644650" cy="674383"/>
          </a:xfrm>
        </p:grpSpPr>
        <p:sp>
          <p:nvSpPr>
            <p:cNvPr id="21520" name="TextBox 47"/>
            <p:cNvSpPr txBox="1">
              <a:spLocks noChangeArrowheads="1"/>
            </p:cNvSpPr>
            <p:nvPr/>
          </p:nvSpPr>
          <p:spPr bwMode="auto">
            <a:xfrm>
              <a:off x="4572000" y="2220913"/>
              <a:ext cx="1644650" cy="369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800" dirty="0"/>
                <a:t>Let </a:t>
              </a:r>
              <a:r>
                <a:rPr lang="en-US" sz="1800" dirty="0">
                  <a:solidFill>
                    <a:srgbClr val="FF6600"/>
                  </a:solidFill>
                </a:rPr>
                <a:t>P</a:t>
              </a:r>
              <a:r>
                <a:rPr lang="en-US" sz="1800" dirty="0"/>
                <a:t> = A     B</a:t>
              </a:r>
            </a:p>
          </p:txBody>
        </p:sp>
        <p:sp>
          <p:nvSpPr>
            <p:cNvPr id="21521" name="TextBox 54"/>
            <p:cNvSpPr txBox="1">
              <a:spLocks noChangeArrowheads="1"/>
            </p:cNvSpPr>
            <p:nvPr/>
          </p:nvSpPr>
          <p:spPr bwMode="auto">
            <a:xfrm>
              <a:off x="4572000" y="2525964"/>
              <a:ext cx="13115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800" dirty="0"/>
                <a:t>Let </a:t>
              </a:r>
              <a:r>
                <a:rPr lang="en-US" sz="1800" dirty="0">
                  <a:solidFill>
                    <a:srgbClr val="00CC00"/>
                  </a:solidFill>
                </a:rPr>
                <a:t>G</a:t>
              </a:r>
              <a:r>
                <a:rPr lang="en-US" sz="1800" dirty="0"/>
                <a:t> = AB</a:t>
              </a:r>
              <a:endParaRPr lang="en-US" sz="1800" baseline="-25000" dirty="0"/>
            </a:p>
          </p:txBody>
        </p:sp>
        <p:grpSp>
          <p:nvGrpSpPr>
            <p:cNvPr id="21522" name="Group 36"/>
            <p:cNvGrpSpPr>
              <a:grpSpLocks/>
            </p:cNvGrpSpPr>
            <p:nvPr/>
          </p:nvGrpSpPr>
          <p:grpSpPr bwMode="auto">
            <a:xfrm>
              <a:off x="5608159" y="2240983"/>
              <a:ext cx="314421" cy="307777"/>
              <a:chOff x="5224512" y="1274380"/>
              <a:chExt cx="314421" cy="307777"/>
            </a:xfrm>
          </p:grpSpPr>
          <p:sp>
            <p:nvSpPr>
              <p:cNvPr id="21523" name="TextBox 29"/>
              <p:cNvSpPr txBox="1">
                <a:spLocks noChangeArrowheads="1"/>
              </p:cNvSpPr>
              <p:nvPr/>
            </p:nvSpPr>
            <p:spPr bwMode="auto">
              <a:xfrm>
                <a:off x="5224512" y="1274380"/>
                <a:ext cx="31442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/>
                  <a:t>+</a:t>
                </a:r>
              </a:p>
            </p:txBody>
          </p:sp>
          <p:sp>
            <p:nvSpPr>
              <p:cNvPr id="21524" name="Oval 30"/>
              <p:cNvSpPr>
                <a:spLocks noChangeArrowheads="1"/>
              </p:cNvSpPr>
              <p:nvPr/>
            </p:nvSpPr>
            <p:spPr bwMode="auto">
              <a:xfrm>
                <a:off x="5270480" y="1309855"/>
                <a:ext cx="228535" cy="242880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endParaRPr lang="en-US"/>
              </a:p>
            </p:txBody>
          </p:sp>
        </p:grp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4572000" y="3059113"/>
            <a:ext cx="1373188" cy="369887"/>
            <a:chOff x="4572000" y="3059113"/>
            <a:chExt cx="1373188" cy="369887"/>
          </a:xfrm>
        </p:grpSpPr>
        <p:sp>
          <p:nvSpPr>
            <p:cNvPr id="21516" name="TextBox 57"/>
            <p:cNvSpPr txBox="1">
              <a:spLocks noChangeArrowheads="1"/>
            </p:cNvSpPr>
            <p:nvPr/>
          </p:nvSpPr>
          <p:spPr bwMode="auto">
            <a:xfrm>
              <a:off x="4572000" y="3059113"/>
              <a:ext cx="137318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800" dirty="0"/>
                <a:t>S = </a:t>
              </a:r>
              <a:r>
                <a:rPr lang="en-US" sz="1800" dirty="0">
                  <a:solidFill>
                    <a:srgbClr val="FF6600"/>
                  </a:solidFill>
                </a:rPr>
                <a:t>P</a:t>
              </a:r>
              <a:r>
                <a:rPr lang="en-US" sz="1800" dirty="0"/>
                <a:t>     </a:t>
              </a:r>
              <a:r>
                <a:rPr lang="en-US" sz="1800" dirty="0" err="1"/>
                <a:t>C</a:t>
              </a:r>
              <a:r>
                <a:rPr lang="en-US" sz="1800" baseline="-25000" dirty="0" err="1"/>
                <a:t>in</a:t>
              </a:r>
              <a:endParaRPr lang="en-US" sz="1800" baseline="-25000" dirty="0"/>
            </a:p>
          </p:txBody>
        </p:sp>
        <p:grpSp>
          <p:nvGrpSpPr>
            <p:cNvPr id="21517" name="Group 39"/>
            <p:cNvGrpSpPr>
              <a:grpSpLocks/>
            </p:cNvGrpSpPr>
            <p:nvPr/>
          </p:nvGrpSpPr>
          <p:grpSpPr bwMode="auto">
            <a:xfrm>
              <a:off x="5227159" y="3079183"/>
              <a:ext cx="314421" cy="307777"/>
              <a:chOff x="5224512" y="1274380"/>
              <a:chExt cx="314421" cy="307777"/>
            </a:xfrm>
          </p:grpSpPr>
          <p:sp>
            <p:nvSpPr>
              <p:cNvPr id="21518" name="TextBox 29"/>
              <p:cNvSpPr txBox="1">
                <a:spLocks noChangeArrowheads="1"/>
              </p:cNvSpPr>
              <p:nvPr/>
            </p:nvSpPr>
            <p:spPr bwMode="auto">
              <a:xfrm>
                <a:off x="5224512" y="1274380"/>
                <a:ext cx="31442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/>
                  <a:t>+</a:t>
                </a:r>
              </a:p>
            </p:txBody>
          </p:sp>
          <p:sp>
            <p:nvSpPr>
              <p:cNvPr id="21519" name="Oval 30"/>
              <p:cNvSpPr>
                <a:spLocks noChangeArrowheads="1"/>
              </p:cNvSpPr>
              <p:nvPr/>
            </p:nvSpPr>
            <p:spPr bwMode="auto">
              <a:xfrm>
                <a:off x="5270480" y="1309855"/>
                <a:ext cx="228535" cy="242880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endParaRPr lang="en-US"/>
              </a:p>
            </p:txBody>
          </p:sp>
        </p:grpSp>
      </p:grp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038600"/>
            <a:ext cx="4605338" cy="2209800"/>
          </a:xfrm>
          <a:prstGeom prst="rect">
            <a:avLst/>
          </a:prstGeom>
          <a:noFill/>
          <a:ln w="9525" algn="ctr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Full Adder with Blocking Statements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3FA9CC-A0D8-4F7D-B054-78CF50E40DC0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3657600"/>
            <a:ext cx="7924800" cy="1371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Like a high-level language, the blocking statements are evaluated in the order they appear in the body of the module 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600" dirty="0" smtClean="0"/>
              <a:t>Suppose that all the inputs and internal nodes are initially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0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600" dirty="0" smtClean="0"/>
              <a:t>At some time later,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600" dirty="0" smtClean="0"/>
              <a:t> changes to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1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819400" y="5029200"/>
            <a:ext cx="3276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457200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r>
              <a:rPr lang="en-US" sz="2000" kern="0" dirty="0">
                <a:latin typeface="+mn-lt"/>
                <a:cs typeface="Arial" charset="0"/>
              </a:rPr>
              <a:t>p  </a:t>
            </a:r>
            <a:r>
              <a:rPr lang="en-US" sz="2000" kern="0" dirty="0">
                <a:latin typeface="+mn-lt"/>
                <a:cs typeface="Courier New"/>
              </a:rPr>
              <a:t>←</a:t>
            </a:r>
            <a:r>
              <a:rPr lang="en-US" sz="2000" kern="0" dirty="0">
                <a:latin typeface="+mn-lt"/>
                <a:cs typeface="Arial" charset="0"/>
              </a:rPr>
              <a:t>  1 ^ 0  = 1</a:t>
            </a:r>
          </a:p>
          <a:p>
            <a:pPr marL="457200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r>
              <a:rPr lang="en-US" sz="2000" kern="0" dirty="0">
                <a:cs typeface="Arial" charset="0"/>
              </a:rPr>
              <a:t>g 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 1 • 0  = 0</a:t>
            </a:r>
          </a:p>
          <a:p>
            <a:pPr marL="457200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r>
              <a:rPr lang="en-US" sz="2000" kern="0" dirty="0">
                <a:cs typeface="Arial" charset="0"/>
              </a:rPr>
              <a:t>s 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 1 ^ 0  = 1</a:t>
            </a:r>
          </a:p>
          <a:p>
            <a:pPr marL="457200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r>
              <a:rPr lang="en-US" sz="2000" kern="0" dirty="0" err="1">
                <a:cs typeface="Arial" charset="0"/>
              </a:rPr>
              <a:t>cout</a:t>
            </a:r>
            <a:r>
              <a:rPr lang="en-US" sz="2000" kern="0" dirty="0">
                <a:cs typeface="Courier New"/>
              </a:rPr>
              <a:t> ←</a:t>
            </a:r>
            <a:r>
              <a:rPr lang="en-US" sz="2000" kern="0" dirty="0">
                <a:cs typeface="Arial" charset="0"/>
              </a:rPr>
              <a:t> 0 + 1 •  0  = 0</a:t>
            </a:r>
          </a:p>
          <a:p>
            <a:pPr marL="1371600" lvl="2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endParaRPr lang="en-US" sz="2000" kern="0" dirty="0">
              <a:cs typeface="Arial" charset="0"/>
            </a:endParaRPr>
          </a:p>
          <a:p>
            <a:pPr marL="1371600" lvl="2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endParaRPr lang="en-US" sz="2000" kern="0" dirty="0">
              <a:latin typeface="+mn-lt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15000" y="1219200"/>
            <a:ext cx="2667000" cy="2362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>
            <a:normAutofit fontScale="70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module </a:t>
            </a:r>
            <a:r>
              <a:rPr lang="en-US" dirty="0" err="1">
                <a:cs typeface="Arial" charset="0"/>
              </a:rPr>
              <a:t>fulladder</a:t>
            </a:r>
            <a:r>
              <a:rPr lang="en-US" dirty="0">
                <a:cs typeface="Arial" charset="0"/>
              </a:rPr>
              <a:t>(input         a, b, </a:t>
            </a:r>
            <a:r>
              <a:rPr lang="en-US" dirty="0" err="1">
                <a:cs typeface="Arial" charset="0"/>
              </a:rPr>
              <a:t>cin</a:t>
            </a:r>
            <a:r>
              <a:rPr lang="en-US" dirty="0">
                <a:cs typeface="Arial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                       output 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reg</a:t>
            </a:r>
            <a:r>
              <a:rPr lang="en-US" dirty="0">
                <a:cs typeface="Arial" charset="0"/>
              </a:rPr>
              <a:t> s, </a:t>
            </a:r>
            <a:r>
              <a:rPr lang="en-US" dirty="0" err="1">
                <a:cs typeface="Arial" charset="0"/>
              </a:rPr>
              <a:t>cout</a:t>
            </a:r>
            <a:r>
              <a:rPr lang="en-US" dirty="0">
                <a:cs typeface="Arial" charset="0"/>
              </a:rPr>
              <a:t>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</a:t>
            </a:r>
            <a:r>
              <a:rPr lang="en-US" dirty="0" err="1">
                <a:cs typeface="Arial" charset="0"/>
              </a:rPr>
              <a:t>reg</a:t>
            </a:r>
            <a:r>
              <a:rPr lang="en-US" dirty="0">
                <a:cs typeface="Arial" charset="0"/>
              </a:rPr>
              <a:t> p, g;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always @(*)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p = a ^ b;      // blocking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g = a &amp; b;      // blocking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s = p ^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cin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;    // blocking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cout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 = g | (p &amp;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cin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);  // blocking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cs typeface="Arial" charset="0"/>
              </a:rPr>
              <a:t>endmodule</a:t>
            </a:r>
            <a:endParaRPr lang="en-US" dirty="0">
              <a:cs typeface="Arial" charset="0"/>
            </a:endParaRPr>
          </a:p>
        </p:txBody>
      </p:sp>
      <p:pic>
        <p:nvPicPr>
          <p:cNvPr id="225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1295400"/>
            <a:ext cx="4605337" cy="2209800"/>
          </a:xfrm>
          <a:prstGeom prst="rect">
            <a:avLst/>
          </a:prstGeom>
          <a:noFill/>
          <a:ln w="9525" algn="ctr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312420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dirty="0" smtClean="0"/>
              <a:t>As studied, flip-flop samples input at the edge of the clock</a:t>
            </a:r>
          </a:p>
          <a:p>
            <a:pPr lvl="1"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 smtClean="0"/>
              <a:t> samples input at the </a:t>
            </a:r>
            <a:r>
              <a:rPr lang="en-US" dirty="0" smtClean="0">
                <a:solidFill>
                  <a:srgbClr val="C00000"/>
                </a:solidFill>
              </a:rPr>
              <a:t>rising</a:t>
            </a:r>
            <a:r>
              <a:rPr lang="en-US" dirty="0" smtClean="0"/>
              <a:t> edge of the clock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negedge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 smtClean="0"/>
              <a:t> samples input at the </a:t>
            </a:r>
            <a:r>
              <a:rPr lang="en-US" dirty="0" smtClean="0">
                <a:solidFill>
                  <a:srgbClr val="C00000"/>
                </a:solidFill>
              </a:rPr>
              <a:t>falling</a:t>
            </a:r>
            <a:r>
              <a:rPr lang="en-US" dirty="0" smtClean="0"/>
              <a:t> edge of the clock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/>
              <a:t>)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Any output assigned in an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 must be declared 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reg</a:t>
            </a:r>
            <a:endParaRPr lang="en-US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n-US" dirty="0" smtClean="0"/>
              <a:t>Note that a variable declared </a:t>
            </a:r>
            <a:r>
              <a:rPr lang="en-US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C00000"/>
                </a:solidFill>
              </a:rPr>
              <a:t>not</a:t>
            </a:r>
            <a:r>
              <a:rPr lang="en-US" dirty="0" smtClean="0"/>
              <a:t> necessarily to be a registered output</a:t>
            </a:r>
          </a:p>
          <a:p>
            <a:pPr marL="1257300" lvl="2" indent="-342900">
              <a:defRPr/>
            </a:pPr>
            <a:r>
              <a:rPr lang="en-US" sz="2400" dirty="0" smtClean="0"/>
              <a:t>We’ll see it later…</a:t>
            </a:r>
          </a:p>
          <a:p>
            <a:pPr marL="1257300" lvl="2" indent="-342900"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2900" dirty="0" smtClean="0"/>
              <a:t>  or 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900" dirty="0" smtClean="0"/>
              <a:t> can be used inside the 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sz="2900" dirty="0" smtClean="0"/>
              <a:t> statement</a:t>
            </a:r>
          </a:p>
          <a:p>
            <a:pPr marL="800100" lvl="1" indent="-342900">
              <a:buFontTx/>
              <a:buChar char="•"/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&lt;= </a:t>
            </a:r>
            <a:r>
              <a:rPr lang="en-US" dirty="0" smtClean="0"/>
              <a:t>is called </a:t>
            </a:r>
            <a:r>
              <a:rPr lang="en-US" dirty="0" err="1" smtClean="0">
                <a:solidFill>
                  <a:srgbClr val="C00000"/>
                </a:solidFill>
              </a:rPr>
              <a:t>nonblocking</a:t>
            </a:r>
            <a:r>
              <a:rPr lang="en-US" dirty="0" smtClean="0"/>
              <a:t> assignment</a:t>
            </a:r>
          </a:p>
          <a:p>
            <a:pPr marL="800100" lvl="1" indent="-342900">
              <a:buFontTx/>
              <a:buChar char="•"/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smtClean="0"/>
              <a:t>   is called </a:t>
            </a:r>
            <a:r>
              <a:rPr lang="en-US" dirty="0" smtClean="0">
                <a:solidFill>
                  <a:srgbClr val="C00000"/>
                </a:solidFill>
              </a:rPr>
              <a:t>blocking</a:t>
            </a:r>
            <a:r>
              <a:rPr lang="en-US" dirty="0" smtClean="0"/>
              <a:t> assignment</a:t>
            </a:r>
          </a:p>
          <a:p>
            <a:pPr marL="800100" lvl="1" indent="-342900">
              <a:buFontTx/>
              <a:buChar char="•"/>
              <a:defRPr/>
            </a:pPr>
            <a:r>
              <a:rPr lang="en-US" dirty="0" smtClean="0"/>
              <a:t>We are going to discuss about this later</a:t>
            </a: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B7DB8C-B4A9-4DCC-8A29-637305DFFF87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5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62200" y="4267200"/>
            <a:ext cx="43434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0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flipflop</a:t>
            </a:r>
            <a:r>
              <a:rPr lang="en-US" sz="1800" dirty="0">
                <a:latin typeface="Courier New" pitchFamily="49" charset="0"/>
              </a:rPr>
              <a:t>(input     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 output </a:t>
            </a:r>
            <a:r>
              <a:rPr lang="en-US" sz="1800" dirty="0" err="1">
                <a:solidFill>
                  <a:srgbClr val="FF0000"/>
                </a:solidFill>
                <a:latin typeface="Courier New" pitchFamily="49" charset="0"/>
              </a:rPr>
              <a:t>reg</a:t>
            </a:r>
            <a:r>
              <a:rPr lang="en-US" sz="1800" dirty="0">
                <a:latin typeface="Courier New" pitchFamily="49" charset="0"/>
              </a:rPr>
              <a:t> [3:0] q);</a:t>
            </a:r>
          </a:p>
          <a:p>
            <a:pPr>
              <a:defRPr/>
            </a:pPr>
            <a:endParaRPr lang="en-US" sz="1800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always</a:t>
            </a:r>
            <a:r>
              <a:rPr lang="en-US" sz="1800" dirty="0">
                <a:latin typeface="Courier New" pitchFamily="49" charset="0"/>
              </a:rPr>
              <a:t> @ (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q &lt;= d;   // pronounced “q gets d”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Full Adder with </a:t>
            </a:r>
            <a:r>
              <a:rPr lang="en-US" dirty="0" err="1" smtClean="0"/>
              <a:t>Nonblocking</a:t>
            </a:r>
            <a:r>
              <a:rPr lang="en-US" dirty="0" smtClean="0"/>
              <a:t> Statements</a:t>
            </a: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818445-5796-472A-9F56-4896C1C86C01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153400" cy="1066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err="1" smtClean="0"/>
              <a:t>Nonblocking</a:t>
            </a:r>
            <a:r>
              <a:rPr lang="en-US" dirty="0" smtClean="0"/>
              <a:t> statements are evaluated concurrently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Suppose that all the inputs and internal nodes are initially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At some time later,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 smtClean="0"/>
              <a:t> changes to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</a:t>
            </a:r>
          </a:p>
        </p:txBody>
      </p:sp>
      <p:sp>
        <p:nvSpPr>
          <p:cNvPr id="7" name="Rectangle 6"/>
          <p:cNvSpPr/>
          <p:nvPr/>
        </p:nvSpPr>
        <p:spPr>
          <a:xfrm>
            <a:off x="5715000" y="1143000"/>
            <a:ext cx="2895600" cy="25146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>
            <a:normAutofit fontScale="70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module </a:t>
            </a:r>
            <a:r>
              <a:rPr lang="en-US" dirty="0" err="1">
                <a:cs typeface="Arial" charset="0"/>
              </a:rPr>
              <a:t>fulladder</a:t>
            </a:r>
            <a:r>
              <a:rPr lang="en-US" dirty="0">
                <a:cs typeface="Arial" charset="0"/>
              </a:rPr>
              <a:t>(input          a, b, </a:t>
            </a:r>
            <a:r>
              <a:rPr lang="en-US" dirty="0" err="1">
                <a:cs typeface="Arial" charset="0"/>
              </a:rPr>
              <a:t>cin</a:t>
            </a:r>
            <a:r>
              <a:rPr lang="en-US" dirty="0">
                <a:cs typeface="Arial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                      output  </a:t>
            </a:r>
            <a:r>
              <a:rPr lang="en-US" dirty="0" err="1">
                <a:solidFill>
                  <a:srgbClr val="C00000"/>
                </a:solidFill>
                <a:cs typeface="Arial" charset="0"/>
              </a:rPr>
              <a:t>reg</a:t>
            </a:r>
            <a:r>
              <a:rPr lang="en-US" dirty="0">
                <a:cs typeface="Arial" charset="0"/>
              </a:rPr>
              <a:t>  s, </a:t>
            </a:r>
            <a:r>
              <a:rPr lang="en-US" dirty="0" err="1">
                <a:cs typeface="Arial" charset="0"/>
              </a:rPr>
              <a:t>cout</a:t>
            </a:r>
            <a:r>
              <a:rPr lang="en-US" dirty="0">
                <a:cs typeface="Arial" charset="0"/>
              </a:rPr>
              <a:t>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</a:t>
            </a:r>
            <a:r>
              <a:rPr lang="en-US" dirty="0" err="1">
                <a:cs typeface="Arial" charset="0"/>
              </a:rPr>
              <a:t>reg</a:t>
            </a:r>
            <a:r>
              <a:rPr lang="en-US" dirty="0">
                <a:cs typeface="Arial" charset="0"/>
              </a:rPr>
              <a:t> p, g;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always @(*)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p &lt;= a ^ b;      </a:t>
            </a:r>
            <a:r>
              <a:rPr lang="en-US" dirty="0">
                <a:solidFill>
                  <a:srgbClr val="006600"/>
                </a:solidFill>
                <a:cs typeface="Arial" charset="0"/>
              </a:rPr>
              <a:t>// </a:t>
            </a:r>
            <a:r>
              <a:rPr lang="en-US" dirty="0" err="1">
                <a:solidFill>
                  <a:srgbClr val="006600"/>
                </a:solidFill>
                <a:cs typeface="Arial" charset="0"/>
              </a:rPr>
              <a:t>nonblocking</a:t>
            </a:r>
            <a:endParaRPr lang="en-US" dirty="0">
              <a:solidFill>
                <a:srgbClr val="0066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g &lt;= a &amp; b;      </a:t>
            </a:r>
            <a:r>
              <a:rPr lang="en-US" dirty="0">
                <a:solidFill>
                  <a:srgbClr val="006600"/>
                </a:solidFill>
                <a:cs typeface="Arial" charset="0"/>
              </a:rPr>
              <a:t>// </a:t>
            </a:r>
            <a:r>
              <a:rPr lang="en-US" dirty="0" err="1">
                <a:solidFill>
                  <a:srgbClr val="006600"/>
                </a:solidFill>
                <a:cs typeface="Arial" charset="0"/>
              </a:rPr>
              <a:t>nonblocking</a:t>
            </a:r>
            <a:endParaRPr lang="en-US" dirty="0">
              <a:solidFill>
                <a:srgbClr val="0066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s &lt;= p ^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cin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;             </a:t>
            </a:r>
            <a:r>
              <a:rPr lang="en-US" dirty="0">
                <a:solidFill>
                  <a:srgbClr val="006600"/>
                </a:solidFill>
                <a:cs typeface="Arial" charset="0"/>
              </a:rPr>
              <a:t>// </a:t>
            </a:r>
            <a:r>
              <a:rPr lang="en-US" dirty="0" err="1">
                <a:solidFill>
                  <a:srgbClr val="006600"/>
                </a:solidFill>
                <a:cs typeface="Arial" charset="0"/>
              </a:rPr>
              <a:t>nonblocking</a:t>
            </a:r>
            <a:endParaRPr lang="en-US" dirty="0">
              <a:solidFill>
                <a:srgbClr val="0066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    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cout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 &lt;= g | (p &amp;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cin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); </a:t>
            </a:r>
            <a:r>
              <a:rPr lang="en-US" dirty="0">
                <a:solidFill>
                  <a:srgbClr val="006600"/>
                </a:solidFill>
                <a:cs typeface="Arial" charset="0"/>
              </a:rPr>
              <a:t>// </a:t>
            </a:r>
            <a:r>
              <a:rPr lang="en-US" dirty="0" err="1">
                <a:solidFill>
                  <a:srgbClr val="006600"/>
                </a:solidFill>
                <a:cs typeface="Arial" charset="0"/>
              </a:rPr>
              <a:t>nonblocking</a:t>
            </a:r>
            <a:endParaRPr lang="en-US" dirty="0">
              <a:solidFill>
                <a:srgbClr val="0066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cs typeface="Arial" charset="0"/>
              </a:rPr>
              <a:t> 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cs typeface="Arial" charset="0"/>
              </a:rPr>
              <a:t>endmodule</a:t>
            </a:r>
            <a:endParaRPr lang="en-US" dirty="0">
              <a:cs typeface="Arial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609600" y="487680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7500" lnSpcReduction="20000"/>
          </a:bodyPr>
          <a:lstStyle/>
          <a:p>
            <a:pPr marL="457200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r>
              <a:rPr lang="en-US" sz="2000" kern="0" dirty="0">
                <a:latin typeface="+mn-lt"/>
                <a:cs typeface="Arial" charset="0"/>
              </a:rPr>
              <a:t>p  </a:t>
            </a:r>
            <a:r>
              <a:rPr lang="en-US" sz="2000" kern="0" dirty="0">
                <a:latin typeface="+mn-lt"/>
                <a:cs typeface="Courier New"/>
              </a:rPr>
              <a:t>←</a:t>
            </a:r>
            <a:r>
              <a:rPr lang="en-US" sz="2000" kern="0" dirty="0">
                <a:latin typeface="+mn-lt"/>
                <a:cs typeface="Arial" charset="0"/>
              </a:rPr>
              <a:t>  1  ^  0  = 1,   </a:t>
            </a:r>
            <a:r>
              <a:rPr lang="en-US" sz="2000" kern="0" dirty="0">
                <a:cs typeface="Arial" charset="0"/>
              </a:rPr>
              <a:t>g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1 •  0  = 0,    s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0 ^ 0  = 0,   </a:t>
            </a:r>
            <a:r>
              <a:rPr lang="en-US" sz="2000" kern="0" dirty="0" err="1">
                <a:cs typeface="Arial" charset="0"/>
              </a:rPr>
              <a:t>cout</a:t>
            </a:r>
            <a:r>
              <a:rPr lang="en-US" sz="2000" kern="0" dirty="0">
                <a:cs typeface="Arial" charset="0"/>
              </a:rPr>
              <a:t>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0 + 0 • 0  = 0</a:t>
            </a:r>
          </a:p>
          <a:p>
            <a:pPr marL="457200" indent="-457200" eaLnBrk="0" hangingPunct="0">
              <a:buClr>
                <a:srgbClr val="1F0298"/>
              </a:buClr>
              <a:buFont typeface="Wingdings" pitchFamily="2" charset="2"/>
              <a:buAutoNum type="arabicPeriod"/>
              <a:defRPr/>
            </a:pPr>
            <a:r>
              <a:rPr lang="en-US" sz="2000" kern="0" dirty="0">
                <a:cs typeface="Arial" charset="0"/>
              </a:rPr>
              <a:t>p 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 1  ^  0  = 1,   g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1 •  0  = 0,    s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1 ^ 0  = 1,   </a:t>
            </a:r>
            <a:r>
              <a:rPr lang="en-US" sz="2000" kern="0" dirty="0" err="1">
                <a:cs typeface="Arial" charset="0"/>
              </a:rPr>
              <a:t>cout</a:t>
            </a:r>
            <a:r>
              <a:rPr lang="en-US" sz="2000" kern="0" dirty="0">
                <a:cs typeface="Arial" charset="0"/>
              </a:rPr>
              <a:t> </a:t>
            </a:r>
            <a:r>
              <a:rPr lang="en-US" sz="2000" kern="0" dirty="0">
                <a:cs typeface="Courier New"/>
              </a:rPr>
              <a:t>←</a:t>
            </a:r>
            <a:r>
              <a:rPr lang="en-US" sz="2000" kern="0" dirty="0">
                <a:cs typeface="Arial" charset="0"/>
              </a:rPr>
              <a:t> 0 + 1 • 0  = 0</a:t>
            </a:r>
          </a:p>
          <a:p>
            <a:pPr marL="1371600" lvl="2" indent="-4572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endParaRPr lang="en-US" sz="2000" kern="0" dirty="0">
              <a:latin typeface="+mn-lt"/>
              <a:cs typeface="Arial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609600" y="56388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eaLnBrk="0" hangingPunct="0">
              <a:buClr>
                <a:srgbClr val="C00000"/>
              </a:buClr>
              <a:buFontTx/>
              <a:buChar char="•"/>
              <a:defRPr/>
            </a:pPr>
            <a:r>
              <a:rPr lang="en-US" sz="2800" kern="0" dirty="0">
                <a:solidFill>
                  <a:srgbClr val="C00000"/>
                </a:solidFill>
                <a:latin typeface="+mn-lt"/>
                <a:ea typeface="+mn-ea"/>
                <a:cs typeface="Arial" charset="0"/>
              </a:rPr>
              <a:t>It makes simulation slow though it synthesizes to the same hardware</a:t>
            </a:r>
          </a:p>
          <a:p>
            <a:pPr marL="342900" indent="-342900" eaLnBrk="0" hangingPunct="0">
              <a:buClr>
                <a:srgbClr val="C00000"/>
              </a:buClr>
              <a:buFontTx/>
              <a:buChar char="•"/>
              <a:defRPr/>
            </a:pPr>
            <a:r>
              <a:rPr lang="en-US" sz="2800" kern="0" dirty="0">
                <a:solidFill>
                  <a:srgbClr val="C00000"/>
                </a:solidFill>
                <a:latin typeface="+mn-lt"/>
                <a:ea typeface="+mn-ea"/>
                <a:cs typeface="Arial" charset="0"/>
              </a:rPr>
              <a:t>Also kind of hard to figure out what the circuit is doing… This kinds of coding should be avoided </a:t>
            </a:r>
            <a:endParaRPr lang="en-US" sz="2400" kern="0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pic>
        <p:nvPicPr>
          <p:cNvPr id="235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1295400"/>
            <a:ext cx="4605337" cy="2209800"/>
          </a:xfrm>
          <a:prstGeom prst="rect">
            <a:avLst/>
          </a:prstGeom>
          <a:noFill/>
          <a:ln w="9525" algn="ctr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Blocking and Nonblocking Recap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3657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Some statements generates completely different logic as shown in the flip-flop case</a:t>
            </a:r>
          </a:p>
          <a:p>
            <a:pPr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Some statements generates the same logic no matter which statement you use as we have seen in the full-adder case</a:t>
            </a:r>
          </a:p>
          <a:p>
            <a:pPr lvl="1">
              <a:defRPr/>
            </a:pPr>
            <a:r>
              <a:rPr lang="en-US" dirty="0" smtClean="0"/>
              <a:t>But, it affects the simulation time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So, choose wisely which statement you have to use</a:t>
            </a: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E80EA0-468A-4AB6-B729-5AF955FEBA0B}" type="slidenum">
              <a:rPr lang="en-US" smtClean="0"/>
              <a:pPr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Rules for Signal 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Use continuous assignment statements to model </a:t>
            </a:r>
            <a:r>
              <a:rPr lang="en-US" dirty="0" smtClean="0">
                <a:solidFill>
                  <a:srgbClr val="C00000"/>
                </a:solidFill>
              </a:rPr>
              <a:t>simple combinational logic</a:t>
            </a:r>
          </a:p>
          <a:p>
            <a:pPr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     assign y = a &amp; b; </a:t>
            </a:r>
          </a:p>
          <a:p>
            <a:pPr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>
              <a:defRPr/>
            </a:pPr>
            <a:r>
              <a:rPr lang="en-US" dirty="0" smtClean="0"/>
              <a:t>Use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@(*)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C00000"/>
                </a:solidFill>
              </a:rPr>
              <a:t>blocking</a:t>
            </a:r>
            <a:r>
              <a:rPr lang="en-US" dirty="0" smtClean="0"/>
              <a:t> assignments to model </a:t>
            </a:r>
            <a:r>
              <a:rPr lang="en-US" dirty="0" smtClean="0">
                <a:solidFill>
                  <a:srgbClr val="C00000"/>
                </a:solidFill>
              </a:rPr>
              <a:t>more complicated combinational logic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where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 is helpful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Use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C00000"/>
                </a:solidFill>
              </a:rPr>
              <a:t>nonblocking</a:t>
            </a:r>
            <a:r>
              <a:rPr lang="en-US" dirty="0" smtClean="0"/>
              <a:t> assignments to model </a:t>
            </a:r>
            <a:r>
              <a:rPr lang="en-US" dirty="0" smtClean="0">
                <a:solidFill>
                  <a:srgbClr val="C00000"/>
                </a:solidFill>
              </a:rPr>
              <a:t>synchronous sequential logic</a:t>
            </a:r>
          </a:p>
          <a:p>
            <a:pPr>
              <a:buFontTx/>
              <a:buNone/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      always @(</a:t>
            </a:r>
            <a:r>
              <a:rPr lang="en-US" sz="2000" dirty="0" err="1" smtClean="0">
                <a:latin typeface="Courier New" pitchFamily="49" charset="0"/>
              </a:rPr>
              <a:t>posedge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clk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	  q &lt;= d; // </a:t>
            </a:r>
            <a:r>
              <a:rPr lang="en-US" sz="2000" dirty="0" err="1" smtClean="0">
                <a:latin typeface="Courier New" pitchFamily="49" charset="0"/>
              </a:rPr>
              <a:t>nonblocking</a:t>
            </a:r>
            <a:r>
              <a:rPr lang="en-US" sz="2000" dirty="0" smtClean="0">
                <a:latin typeface="Courier New" pitchFamily="49" charset="0"/>
              </a:rPr>
              <a:t> statement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Do not make assignments to the same signal in more than one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 or continuous assignment statement</a:t>
            </a: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96B827-688A-42A8-ABCA-3782CD9F0EAD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590800" y="2743200"/>
            <a:ext cx="44958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 sz="4800" smtClean="0"/>
              <a:t>Backup Slides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F5D0BF-F06B-4CDC-9A90-160F1A721F47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N: 2</a:t>
            </a:r>
            <a:r>
              <a:rPr lang="en-US" baseline="30000" smtClean="0"/>
              <a:t>N</a:t>
            </a:r>
            <a:r>
              <a:rPr lang="en-US" smtClean="0"/>
              <a:t> Decoder Example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FFC002-AC02-462F-8803-B5C8A394CCC0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2057400" y="2133600"/>
            <a:ext cx="4953000" cy="312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module decoder  </a:t>
            </a:r>
            <a:r>
              <a:rPr lang="en-US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#(parameter  N = 3)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              (input        [</a:t>
            </a:r>
            <a:r>
              <a:rPr lang="en-US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>
                <a:latin typeface="Courier New" pitchFamily="49" charset="0"/>
                <a:cs typeface="Courier New" pitchFamily="49" charset="0"/>
              </a:rPr>
              <a:t>-1:0]    a, 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               output  reg  [2**</a:t>
            </a:r>
            <a:r>
              <a:rPr lang="en-US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>
                <a:latin typeface="Courier New" pitchFamily="49" charset="0"/>
                <a:cs typeface="Courier New" pitchFamily="49" charset="0"/>
              </a:rPr>
              <a:t>-1:0] y);</a:t>
            </a:r>
          </a:p>
          <a:p>
            <a:pPr>
              <a:buFont typeface="Wingdings" pitchFamily="2" charset="2"/>
              <a:buNone/>
            </a:pPr>
            <a:endParaRPr lang="en-US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 always @(*)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	 y = 0;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	 y[a] = 1;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</a:pPr>
            <a:endParaRPr lang="en-US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endmodule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 Flip-Flop Simulation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1CF347-B8B5-4416-900D-AA1FDB816238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62100" y="1371600"/>
            <a:ext cx="57150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92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module </a:t>
            </a:r>
            <a:r>
              <a:rPr lang="en-US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Dflipflop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(input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output </a:t>
            </a:r>
            <a:r>
              <a:rPr lang="en-US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[3:0] q);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always @(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733800"/>
            <a:ext cx="6062662" cy="34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 Flip-Flop with Sync and </a:t>
            </a:r>
            <a:r>
              <a:rPr lang="en-US" dirty="0" err="1" smtClean="0"/>
              <a:t>Async</a:t>
            </a:r>
            <a:r>
              <a:rPr lang="en-US" dirty="0" smtClean="0"/>
              <a:t> Reset</a:t>
            </a:r>
            <a:endParaRPr lang="en-US" dirty="0"/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3FA39F-32F6-4574-9305-8668E1FD2AA2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67200" y="2209800"/>
            <a:ext cx="47244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0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ff_asyncR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     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input            reset,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output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[3:0] q);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b="1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// asynchronous reset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b="1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// sensitivity list has both </a:t>
            </a:r>
            <a:r>
              <a:rPr lang="en-US" sz="1800" b="1" dirty="0" err="1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clk</a:t>
            </a:r>
            <a:r>
              <a:rPr lang="en-US" sz="1800" b="1" dirty="0">
                <a:solidFill>
                  <a:srgbClr val="006600"/>
                </a:solidFill>
                <a:latin typeface="Courier New" pitchFamily="49" charset="0"/>
                <a:cs typeface="Arial" charset="0"/>
              </a:rPr>
              <a:t> and reset</a:t>
            </a:r>
          </a:p>
          <a:p>
            <a:pPr>
              <a:buFont typeface="Wingdings" pitchFamily="2" charset="2"/>
              <a:buNone/>
              <a:defRPr/>
            </a:pPr>
            <a:endParaRPr lang="en-US" sz="1800" b="1" dirty="0">
              <a:solidFill>
                <a:srgbClr val="FF0000"/>
              </a:solidFill>
              <a:latin typeface="Courier New" pitchFamily="49" charset="0"/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always @ (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, 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 reset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if (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reset</a:t>
            </a:r>
            <a:r>
              <a:rPr lang="en-US" sz="1800" dirty="0">
                <a:latin typeface="Courier New" pitchFamily="49" charset="0"/>
                <a:cs typeface="Arial" charset="0"/>
              </a:rPr>
              <a:t>) q &lt;= 4'b0;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else      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end</a:t>
            </a:r>
          </a:p>
          <a:p>
            <a:pPr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2209800"/>
            <a:ext cx="38100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850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module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ff_syncR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(input 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input            reset,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output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[3:0] q);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5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// synchronous reset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5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// sensitively list has only </a:t>
            </a:r>
            <a:r>
              <a:rPr lang="en-US" sz="1500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clk</a:t>
            </a:r>
            <a:endParaRPr lang="en-US" sz="1500" dirty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dirty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always @(</a:t>
            </a:r>
            <a:r>
              <a:rPr lang="en-US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if (</a:t>
            </a:r>
            <a:r>
              <a:rPr lang="en-US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reset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 q &lt;= 4'b0;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else       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88963" y="1752600"/>
            <a:ext cx="3200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+mn-lt"/>
                <a:ea typeface="+mn-ea"/>
              </a:rPr>
              <a:t>DFF with </a:t>
            </a:r>
            <a:r>
              <a:rPr lang="en-US" sz="1800" kern="0" dirty="0">
                <a:solidFill>
                  <a:srgbClr val="C00000"/>
                </a:solidFill>
                <a:latin typeface="+mn-lt"/>
                <a:ea typeface="+mn-ea"/>
              </a:rPr>
              <a:t>Synchronous</a:t>
            </a:r>
            <a:r>
              <a:rPr lang="en-US" sz="1800" kern="0" dirty="0">
                <a:latin typeface="+mn-lt"/>
                <a:ea typeface="+mn-ea"/>
              </a:rPr>
              <a:t> Reset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76800" y="1752600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+mn-lt"/>
                <a:ea typeface="+mn-ea"/>
              </a:rPr>
              <a:t>DFF with </a:t>
            </a:r>
            <a:r>
              <a:rPr lang="en-US" sz="1800" kern="0" dirty="0">
                <a:solidFill>
                  <a:srgbClr val="C00000"/>
                </a:solidFill>
                <a:latin typeface="+mn-lt"/>
                <a:ea typeface="+mn-ea"/>
              </a:rPr>
              <a:t>Asynchronous</a:t>
            </a:r>
            <a:r>
              <a:rPr lang="en-US" sz="1800" kern="0" dirty="0">
                <a:latin typeface="+mn-lt"/>
                <a:ea typeface="+mn-ea"/>
              </a:rPr>
              <a:t> Reset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 Flip-Flop with Sync Reset</a:t>
            </a: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01524E-FD40-4170-AD88-B3DA6098015C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267200"/>
            <a:ext cx="441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33400" y="1143000"/>
            <a:ext cx="38862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925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module </a:t>
            </a:r>
            <a:r>
              <a:rPr lang="en-US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ff_syncR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(input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input          reset,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   output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[3:0] q);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// synchronous reset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always @(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if (</a:t>
            </a:r>
            <a:r>
              <a:rPr lang="en-US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reset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 q &lt;= 4'b0;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else       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 Flip-Flop with Enable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22A40E-FC46-43F8-ACDF-4FC1CF81E619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33900"/>
            <a:ext cx="42672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33400" y="1116013"/>
            <a:ext cx="4038600" cy="3379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85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module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ff_en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(input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input           reset,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input            en,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output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[3:0] q);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// asynchronous reset and enable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always @(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reset)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if (reset) q &lt;= 4'b0;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else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if (</a:t>
            </a:r>
            <a:r>
              <a:rPr lang="en-US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end 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066800"/>
            <a:ext cx="8229600" cy="2743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As studied, a D-latch is </a:t>
            </a:r>
          </a:p>
          <a:p>
            <a:pPr marL="800100" lvl="1" indent="-342900">
              <a:lnSpc>
                <a:spcPct val="120000"/>
              </a:lnSpc>
              <a:buFontTx/>
              <a:buChar char="•"/>
              <a:defRPr/>
            </a:pPr>
            <a:r>
              <a:rPr lang="en-US" sz="2600" dirty="0" smtClean="0"/>
              <a:t>transparent when the clock is high</a:t>
            </a:r>
          </a:p>
          <a:p>
            <a:pPr marL="800100" lvl="1" indent="-342900">
              <a:lnSpc>
                <a:spcPct val="120000"/>
              </a:lnSpc>
              <a:buFontTx/>
              <a:buChar char="•"/>
              <a:defRPr/>
            </a:pPr>
            <a:r>
              <a:rPr lang="en-US" sz="2600" dirty="0" smtClean="0"/>
              <a:t>opaque when the clock is low (retaining its old value)</a:t>
            </a:r>
          </a:p>
          <a:p>
            <a:pPr marL="800100" lvl="1" indent="-342900">
              <a:lnSpc>
                <a:spcPct val="120000"/>
              </a:lnSpc>
              <a:buFontTx/>
              <a:buChar char="•"/>
              <a:defRPr/>
            </a:pPr>
            <a:endParaRPr lang="en-US" sz="2600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Try to avoid using latches unless you have a good reason to use them because </a:t>
            </a:r>
            <a:r>
              <a:rPr lang="en-US" dirty="0" smtClean="0">
                <a:solidFill>
                  <a:srgbClr val="C00000"/>
                </a:solidFill>
              </a:rPr>
              <a:t>latches may transfer </a:t>
            </a:r>
            <a:r>
              <a:rPr lang="en-US" b="1" dirty="0" smtClean="0">
                <a:solidFill>
                  <a:srgbClr val="C00000"/>
                </a:solidFill>
              </a:rPr>
              <a:t>unwanted input </a:t>
            </a:r>
            <a:r>
              <a:rPr lang="en-US" dirty="0" smtClean="0">
                <a:solidFill>
                  <a:srgbClr val="C00000"/>
                </a:solidFill>
              </a:rPr>
              <a:t>(such as glitches) to output</a:t>
            </a:r>
            <a:endParaRPr lang="en-US" dirty="0" smtClean="0"/>
          </a:p>
          <a:p>
            <a:pPr marL="800100" lvl="1" indent="-342900">
              <a:lnSpc>
                <a:spcPct val="120000"/>
              </a:lnSpc>
              <a:buFontTx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</a:rPr>
              <a:t>Instead, use flip-flops</a:t>
            </a:r>
          </a:p>
          <a:p>
            <a:pPr>
              <a:lnSpc>
                <a:spcPct val="120000"/>
              </a:lnSpc>
              <a:defRPr/>
            </a:pPr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1F73F5-CA8A-43A1-BCE8-40D537462D4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5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14600" y="3962400"/>
            <a:ext cx="43434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77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module latch(input      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reg</a:t>
            </a:r>
            <a:r>
              <a:rPr lang="en-US" sz="1800" dirty="0">
                <a:latin typeface="Courier New" pitchFamily="49" charset="0"/>
                <a:cs typeface="Arial" charset="0"/>
              </a:rPr>
              <a:t> [3:0] q);</a:t>
            </a:r>
          </a:p>
          <a:p>
            <a:pPr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always @ (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, d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   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Arial" charset="0"/>
              </a:rPr>
              <a:t>  end</a:t>
            </a:r>
          </a:p>
          <a:p>
            <a:pPr>
              <a:defRPr/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 Latch Simulation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62C7C0-D077-4785-A5AB-A0B0552973EE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3810000"/>
            <a:ext cx="43338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09600" y="1371600"/>
            <a:ext cx="3276600" cy="2117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850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module latch(input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input      [3:0] d,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        output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[3:0] q);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always @(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d)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begin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q &lt;= d;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end</a:t>
            </a:r>
          </a:p>
          <a:p>
            <a:pPr>
              <a:buFont typeface="Wingdings" pitchFamily="2" charset="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Useful Behavioral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3505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Keywords that must be inside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if / else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case,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casez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lnSpc>
                <a:spcPct val="120000"/>
              </a:lnSpc>
              <a:defRPr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Again, variables assigned in an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 must be declared as </a:t>
            </a:r>
            <a:r>
              <a:rPr lang="en-US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reg</a:t>
            </a:r>
            <a:r>
              <a:rPr lang="en-US" dirty="0" smtClean="0"/>
              <a:t> even if they’re not actually intended to be registers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In other words, </a:t>
            </a:r>
            <a:r>
              <a:rPr lang="en-US" dirty="0" smtClean="0">
                <a:solidFill>
                  <a:srgbClr val="FF6600"/>
                </a:solidFill>
              </a:rPr>
              <a:t>all signals on the left side of </a:t>
            </a:r>
            <a:r>
              <a:rPr lang="en-US" dirty="0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dirty="0" smtClean="0">
                <a:solidFill>
                  <a:srgbClr val="FF6600"/>
                </a:solidFill>
              </a:rPr>
              <a:t> and </a:t>
            </a:r>
            <a:r>
              <a:rPr lang="en-US" dirty="0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dirty="0" smtClean="0">
                <a:solidFill>
                  <a:srgbClr val="FF6600"/>
                </a:solidFill>
              </a:rPr>
              <a:t>inside </a:t>
            </a:r>
            <a:r>
              <a:rPr lang="en-US" dirty="0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>
                <a:solidFill>
                  <a:srgbClr val="FF6600"/>
                </a:solidFill>
              </a:rPr>
              <a:t> should be declared as </a:t>
            </a:r>
            <a:r>
              <a:rPr lang="en-US" dirty="0" err="1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</a:rPr>
              <a:t>reg</a:t>
            </a:r>
            <a:endParaRPr lang="en-US" dirty="0" smtClean="0">
              <a:solidFill>
                <a:srgbClr val="FF66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  <a:defRPr/>
            </a:pPr>
            <a:endParaRPr 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A697309-3268-4D72-A7BF-415E5D8B94D2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Arial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Wingdings" pitchFamily="2" charset="2"/>
          <a:buChar char="n"/>
          <a:tabLst/>
          <a:defRPr kumimoji="0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PMingLiU" pitchFamily="18" charset="-12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Wingdings" pitchFamily="2" charset="2"/>
          <a:buChar char="n"/>
          <a:tabLst/>
          <a:defRPr kumimoji="0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PMingLiU" pitchFamily="18" charset="-120"/>
            <a:cs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7207</TotalTime>
  <Words>2054</Words>
  <Application>Microsoft Office PowerPoint</Application>
  <PresentationFormat>On-screen Show (4:3)</PresentationFormat>
  <Paragraphs>395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新細明體</vt:lpstr>
      <vt:lpstr>新細明體</vt:lpstr>
      <vt:lpstr>Arial</vt:lpstr>
      <vt:lpstr>Arial Black</vt:lpstr>
      <vt:lpstr>Courier New</vt:lpstr>
      <vt:lpstr>HY울릉도B</vt:lpstr>
      <vt:lpstr>Tahoma</vt:lpstr>
      <vt:lpstr>Times New Roman</vt:lpstr>
      <vt:lpstr>Wingdings</vt:lpstr>
      <vt:lpstr>Studio</vt:lpstr>
      <vt:lpstr>Synchronous Sequential Logic</vt:lpstr>
      <vt:lpstr>D Flip-Flop</vt:lpstr>
      <vt:lpstr>D Flip-Flop Simulation</vt:lpstr>
      <vt:lpstr>D Flip-Flop with Sync and Async Reset</vt:lpstr>
      <vt:lpstr>D Flip-Flop with Sync Reset</vt:lpstr>
      <vt:lpstr>D Flip-Flop with Enable</vt:lpstr>
      <vt:lpstr>D Latch</vt:lpstr>
      <vt:lpstr>D Latch Simulation</vt:lpstr>
      <vt:lpstr>Useful Behavioral Statements</vt:lpstr>
      <vt:lpstr>Combinational Logic using always</vt:lpstr>
      <vt:lpstr>Combinational Logic using case</vt:lpstr>
      <vt:lpstr>Combinational Logic using case</vt:lpstr>
      <vt:lpstr>Combinational Logic using casez</vt:lpstr>
      <vt:lpstr>Priority Circuit Simulation </vt:lpstr>
      <vt:lpstr>Parameterized Modules</vt:lpstr>
      <vt:lpstr>Blocking and Nonblocking Statements</vt:lpstr>
      <vt:lpstr>Blocking vs Nonblocking Example</vt:lpstr>
      <vt:lpstr>Blocking vs Nonblocking Example</vt:lpstr>
      <vt:lpstr>Full Adder with Blocking Statements</vt:lpstr>
      <vt:lpstr>Full Adder with Nonblocking Statements</vt:lpstr>
      <vt:lpstr>Blocking and Nonblocking Recap</vt:lpstr>
      <vt:lpstr>Rules for Signal Assignment</vt:lpstr>
      <vt:lpstr>PowerPoint Presentation</vt:lpstr>
      <vt:lpstr>N: 2N Decoder Example</vt:lpstr>
    </vt:vector>
  </TitlesOfParts>
  <Manager/>
  <Company>Georgia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Computer Logic Design</dc:subject>
  <dc:creator>Taeweon Suh</dc:creator>
  <cp:keywords/>
  <dc:description/>
  <cp:lastModifiedBy>DR shamim</cp:lastModifiedBy>
  <cp:revision>1802</cp:revision>
  <cp:lastPrinted>1601-01-01T00:00:00Z</cp:lastPrinted>
  <dcterms:created xsi:type="dcterms:W3CDTF">2004-08-14T22:46:03Z</dcterms:created>
  <dcterms:modified xsi:type="dcterms:W3CDTF">2014-06-26T09:43:27Z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TC010730961033</vt:lpwstr>
  </property>
</Properties>
</file>