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4" d="100"/>
          <a:sy n="34" d="100"/>
        </p:scale>
        <p:origin x="-275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A58339F2-C387-4881-A258-55E1A32522FB}" type="datetimeFigureOut">
              <a:rPr lang="en-US" smtClean="0"/>
              <a:pPr/>
              <a:t>3‏/10‏/15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644A7E2A-7817-41F4-BFD6-C27EC8C77EB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x-none" dirty="0" smtClean="0"/>
              <a:t>الفصل</a:t>
            </a:r>
            <a:r>
              <a:rPr lang="ar-sa" dirty="0" smtClean="0"/>
              <a:t>ا</a:t>
            </a:r>
            <a:r>
              <a:rPr lang="x-none" dirty="0" smtClean="0"/>
              <a:t>لثاني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x-none" sz="3200" dirty="0" smtClean="0"/>
              <a:t>النظام المحاسبي عناصره وكيفية استخدامه</a:t>
            </a:r>
            <a:endParaRPr lang="en-US" sz="32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x-none" dirty="0" smtClean="0"/>
              <a:t>استخدام النظام المحاسبي (طريقة القيد المزدوج)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37160" indent="0" algn="r" rtl="1">
              <a:buNone/>
            </a:pPr>
            <a:r>
              <a:rPr lang="x-none" dirty="0" smtClean="0"/>
              <a:t>إذا </a:t>
            </a:r>
            <a:r>
              <a:rPr lang="x-none" dirty="0" err="1" smtClean="0"/>
              <a:t>اضفنا</a:t>
            </a:r>
            <a:r>
              <a:rPr lang="x-none" dirty="0" smtClean="0"/>
              <a:t> </a:t>
            </a:r>
            <a:r>
              <a:rPr lang="x-none" dirty="0" err="1" smtClean="0"/>
              <a:t>الايرادات</a:t>
            </a:r>
            <a:r>
              <a:rPr lang="x-none" dirty="0" smtClean="0"/>
              <a:t> والمصروفات نصل</a:t>
            </a:r>
          </a:p>
          <a:p>
            <a:endParaRPr lang="x-none" dirty="0"/>
          </a:p>
          <a:p>
            <a:endParaRPr lang="x-none" dirty="0" smtClean="0"/>
          </a:p>
          <a:p>
            <a:pPr algn="r" rtl="1">
              <a:buNone/>
            </a:pPr>
            <a:r>
              <a:rPr lang="x-none" dirty="0" smtClean="0"/>
              <a:t>وهذه المعادلة المحاسبية</a:t>
            </a:r>
          </a:p>
          <a:p>
            <a:pPr marL="137160" indent="0" algn="r" rtl="1">
              <a:buNone/>
            </a:pPr>
            <a:r>
              <a:rPr lang="x-none" dirty="0" smtClean="0"/>
              <a:t>أذا </a:t>
            </a:r>
            <a:r>
              <a:rPr lang="x-none" dirty="0" err="1" smtClean="0"/>
              <a:t>اخذنا</a:t>
            </a:r>
            <a:r>
              <a:rPr lang="x-none" dirty="0" smtClean="0"/>
              <a:t> بعين الاعتبار هذه المعادلة فهمنا الجانب المدين والجانب الدائن</a:t>
            </a:r>
          </a:p>
          <a:p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642910" y="2428868"/>
            <a:ext cx="7858180" cy="785818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x-none" dirty="0" err="1" smtClean="0"/>
              <a:t>الاصول</a:t>
            </a:r>
            <a:r>
              <a:rPr lang="x-none" dirty="0" smtClean="0"/>
              <a:t> +المصروفات=الخصوم +حقوق الملكية+</a:t>
            </a:r>
            <a:r>
              <a:rPr lang="x-none" dirty="0" err="1" smtClean="0"/>
              <a:t>الايرادات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85786" y="5286388"/>
            <a:ext cx="7715304" cy="71438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x-none" dirty="0" smtClean="0"/>
              <a:t>المدين =الدائن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ااستخدام النظام المحاسبي نظرية القيد المزدوج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1971675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x-none" dirty="0" err="1" smtClean="0"/>
              <a:t>الاصول</a:t>
            </a:r>
            <a:r>
              <a:rPr lang="x-none" dirty="0" smtClean="0"/>
              <a:t> +المصروفات=الخصوم +حقوق الملكية+</a:t>
            </a:r>
            <a:r>
              <a:rPr lang="x-none" dirty="0" err="1" smtClean="0"/>
              <a:t>الايرادات</a:t>
            </a:r>
            <a:endParaRPr lang="x-none" dirty="0" smtClean="0"/>
          </a:p>
          <a:p>
            <a:pPr algn="ctr">
              <a:buNone/>
            </a:pPr>
            <a:r>
              <a:rPr lang="x-none" dirty="0" smtClean="0"/>
              <a:t>المدين = الدائن                 </a:t>
            </a:r>
            <a:endParaRPr lang="en-US" dirty="0"/>
          </a:p>
        </p:txBody>
      </p:sp>
      <p:sp>
        <p:nvSpPr>
          <p:cNvPr id="6" name="Down Arrow 5"/>
          <p:cNvSpPr/>
          <p:nvPr/>
        </p:nvSpPr>
        <p:spPr>
          <a:xfrm rot="10800000">
            <a:off x="7524328" y="3789040"/>
            <a:ext cx="857256" cy="1000132"/>
          </a:xfrm>
          <a:prstGeom prst="downArrow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Down Arrow 6"/>
          <p:cNvSpPr/>
          <p:nvPr/>
        </p:nvSpPr>
        <p:spPr>
          <a:xfrm>
            <a:off x="7668344" y="5301208"/>
            <a:ext cx="857256" cy="1000132"/>
          </a:xfrm>
          <a:prstGeom prst="downArrow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Down Arrow 7"/>
          <p:cNvSpPr/>
          <p:nvPr/>
        </p:nvSpPr>
        <p:spPr>
          <a:xfrm>
            <a:off x="2357422" y="5286388"/>
            <a:ext cx="857256" cy="1000132"/>
          </a:xfrm>
          <a:prstGeom prst="downArrow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Down Arrow 8"/>
          <p:cNvSpPr/>
          <p:nvPr/>
        </p:nvSpPr>
        <p:spPr>
          <a:xfrm rot="10800000">
            <a:off x="2357422" y="3929066"/>
            <a:ext cx="857256" cy="1000132"/>
          </a:xfrm>
          <a:prstGeom prst="downArrow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4860032" y="3786190"/>
            <a:ext cx="244827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 مدين</a:t>
            </a:r>
          </a:p>
        </p:txBody>
      </p:sp>
      <p:sp>
        <p:nvSpPr>
          <p:cNvPr id="11" name="Rectangle 10"/>
          <p:cNvSpPr/>
          <p:nvPr/>
        </p:nvSpPr>
        <p:spPr>
          <a:xfrm>
            <a:off x="893862" y="5214950"/>
            <a:ext cx="134110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 </a:t>
            </a:r>
            <a:r>
              <a:rPr lang="x-none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مدين</a:t>
            </a:r>
            <a:endParaRPr lang="en-US" sz="54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5148064" y="5143512"/>
            <a:ext cx="1702191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 </a:t>
            </a:r>
            <a:r>
              <a:rPr lang="x-none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دائن</a:t>
            </a:r>
            <a:endParaRPr lang="en-US" sz="54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1045129" y="4000504"/>
            <a:ext cx="118806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 </a:t>
            </a:r>
            <a:r>
              <a:rPr lang="x-none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دائن</a:t>
            </a:r>
            <a:endParaRPr lang="en-US" sz="54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ااستخدام النظام المحاسبي الترحيل للحسابات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37160" indent="0" algn="r" rtl="1">
              <a:buNone/>
            </a:pPr>
            <a:r>
              <a:rPr lang="x-none" dirty="0" smtClean="0"/>
              <a:t>وهو ترحيل المبالغ المقيدة في اليومية إلى الحسابات المختصة في سجل الاستاذ</a:t>
            </a:r>
          </a:p>
          <a:p>
            <a:pPr marL="137160" indent="0" algn="r" rtl="1">
              <a:buNone/>
            </a:pPr>
            <a:r>
              <a:rPr lang="x-none" dirty="0" smtClean="0"/>
              <a:t>الغرض منها اظهار تاثير الحدث المالي على حسابات المنشاة</a:t>
            </a:r>
          </a:p>
          <a:p>
            <a:pPr algn="r" rtl="1">
              <a:buFont typeface="Calibri" pitchFamily="34" charset="0"/>
              <a:buChar char="*"/>
            </a:pPr>
            <a:r>
              <a:rPr lang="x-none" dirty="0" err="1" smtClean="0"/>
              <a:t>الترصيد</a:t>
            </a:r>
            <a:r>
              <a:rPr lang="x-none" dirty="0" smtClean="0"/>
              <a:t>:</a:t>
            </a:r>
          </a:p>
          <a:p>
            <a:pPr algn="r" rtl="1">
              <a:buNone/>
            </a:pPr>
            <a:r>
              <a:rPr lang="x-none" dirty="0" smtClean="0"/>
              <a:t>تعتبر اليومية مثل الكشكول </a:t>
            </a:r>
            <a:r>
              <a:rPr lang="x-none" dirty="0" err="1" smtClean="0"/>
              <a:t>والمراة</a:t>
            </a:r>
            <a:r>
              <a:rPr lang="x-none" dirty="0" smtClean="0"/>
              <a:t> الصادقة لحسابات المنشاة هي </a:t>
            </a:r>
            <a:r>
              <a:rPr lang="x-none" dirty="0" err="1" smtClean="0"/>
              <a:t>الاستاذ</a:t>
            </a:r>
            <a:r>
              <a:rPr lang="x-none" dirty="0" smtClean="0"/>
              <a:t> العام</a:t>
            </a:r>
          </a:p>
          <a:p>
            <a:pPr algn="r" rtl="1">
              <a:buNone/>
            </a:pPr>
            <a:r>
              <a:rPr lang="x-none" dirty="0" err="1" smtClean="0"/>
              <a:t>فالترصيد</a:t>
            </a:r>
            <a:r>
              <a:rPr lang="x-none" dirty="0" smtClean="0"/>
              <a:t> هو عملية فنية المقصود منها معرفة الفرق بين الجانب المدين والجانب الدائن في الحساب 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x-none" dirty="0" smtClean="0"/>
              <a:t>استخدام النظام المحاسبي (الترحيل إلى الحسابات)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37160" indent="0" algn="r" rtl="1">
              <a:buNone/>
            </a:pPr>
            <a:r>
              <a:rPr lang="x-none" dirty="0" smtClean="0"/>
              <a:t>فالترصيد من الناحية الفنية هي الفرق بين الجانبين</a:t>
            </a:r>
          </a:p>
          <a:p>
            <a:pPr marL="137160" indent="0" algn="r" rtl="1">
              <a:buNone/>
            </a:pPr>
            <a:r>
              <a:rPr lang="x-none" dirty="0" err="1" smtClean="0"/>
              <a:t>الترصيد</a:t>
            </a:r>
            <a:r>
              <a:rPr lang="x-none" dirty="0" smtClean="0"/>
              <a:t> من الناحية النظرية هي القيمة الدفترية للحساب أي كان نوعه</a:t>
            </a:r>
          </a:p>
          <a:p>
            <a:pPr algn="r" rtl="1">
              <a:buFont typeface="Calibri" pitchFamily="34" charset="0"/>
              <a:buChar char="*"/>
            </a:pPr>
            <a:r>
              <a:rPr lang="x-none" dirty="0" smtClean="0"/>
              <a:t>ميزان المراجعة :</a:t>
            </a:r>
          </a:p>
          <a:p>
            <a:pPr algn="r" rtl="1">
              <a:buNone/>
            </a:pPr>
            <a:r>
              <a:rPr lang="x-none" dirty="0" smtClean="0"/>
              <a:t>هو كشف أو قائمة بجميع الحسابات الظاهرة في سجل </a:t>
            </a:r>
            <a:r>
              <a:rPr lang="x-none" dirty="0" err="1" smtClean="0"/>
              <a:t>الاستاذ</a:t>
            </a:r>
            <a:r>
              <a:rPr lang="x-none" dirty="0" smtClean="0"/>
              <a:t> العام </a:t>
            </a:r>
            <a:r>
              <a:rPr lang="x-none" dirty="0" err="1" smtClean="0"/>
              <a:t>وارصدة</a:t>
            </a:r>
            <a:r>
              <a:rPr lang="x-none" dirty="0" smtClean="0"/>
              <a:t> تلك الحسابات مدينة أو دائنة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 </a:t>
            </a:r>
            <a:r>
              <a:rPr lang="ar-sa" dirty="0" smtClean="0"/>
              <a:t>  مثال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37160" indent="0" algn="r" rtl="1">
              <a:buNone/>
            </a:pPr>
            <a:r>
              <a:rPr lang="x-none" dirty="0" smtClean="0"/>
              <a:t>صفحة 79-81</a:t>
            </a:r>
          </a:p>
          <a:p>
            <a:pPr marL="137160" indent="0" algn="r" rtl="1">
              <a:buNone/>
            </a:pPr>
            <a:r>
              <a:rPr lang="x-none" dirty="0" smtClean="0"/>
              <a:t>الحل</a:t>
            </a:r>
            <a:r>
              <a:rPr lang="ar-sa" dirty="0"/>
              <a:t>:</a:t>
            </a:r>
            <a:endParaRPr lang="x-none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dirty="0" smtClean="0"/>
              <a:t>عناصر النظام المحاسبي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x-none" dirty="0" smtClean="0"/>
              <a:t>تعريفه: هو مجموعة الوثائق والسجلات و لتقارير والتعليمات المستخدمة لاتمام الدورة المحاسبية أو لتحقيق هدف المحاسبة</a:t>
            </a:r>
          </a:p>
          <a:p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071538" y="3643314"/>
            <a:ext cx="7072362" cy="164307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 rtl="1"/>
            <a:r>
              <a:rPr lang="x-none" dirty="0" smtClean="0"/>
              <a:t>وثائق  </a:t>
            </a:r>
            <a:r>
              <a:rPr lang="en-US" dirty="0" smtClean="0"/>
              <a:t>                </a:t>
            </a:r>
            <a:r>
              <a:rPr lang="x-none" dirty="0" smtClean="0"/>
              <a:t>   سجلات</a:t>
            </a:r>
            <a:r>
              <a:rPr lang="en-US" dirty="0" smtClean="0"/>
              <a:t>              </a:t>
            </a:r>
            <a:r>
              <a:rPr lang="x-none" dirty="0" smtClean="0"/>
              <a:t>          تقارير</a:t>
            </a:r>
            <a:endParaRPr lang="en-US" dirty="0"/>
          </a:p>
        </p:txBody>
      </p:sp>
      <p:cxnSp>
        <p:nvCxnSpPr>
          <p:cNvPr id="6" name="Straight Arrow Connector 5"/>
          <p:cNvCxnSpPr/>
          <p:nvPr/>
        </p:nvCxnSpPr>
        <p:spPr>
          <a:xfrm rot="10800000">
            <a:off x="3286116" y="4500570"/>
            <a:ext cx="928694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 rot="10800000">
            <a:off x="5143504" y="4500570"/>
            <a:ext cx="928694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dirty="0" smtClean="0"/>
              <a:t>عناصر النظام المحاسبي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37160" indent="0" algn="r" rtl="1">
              <a:buNone/>
            </a:pPr>
            <a:r>
              <a:rPr lang="x-none" dirty="0" smtClean="0"/>
              <a:t>أولا الوثائق:</a:t>
            </a:r>
          </a:p>
          <a:p>
            <a:pPr algn="r" rtl="1">
              <a:buNone/>
            </a:pPr>
            <a:r>
              <a:rPr lang="x-none" dirty="0" smtClean="0"/>
              <a:t>هي مستندات أصلية من الفواتير وما شابهها أو مستندات فرعية تنتج عن المستند </a:t>
            </a:r>
            <a:r>
              <a:rPr lang="x-none" dirty="0" err="1" smtClean="0"/>
              <a:t>الاصلي</a:t>
            </a:r>
            <a:r>
              <a:rPr lang="x-none" dirty="0" smtClean="0"/>
              <a:t> أو ترجمة </a:t>
            </a:r>
            <a:r>
              <a:rPr lang="x-none" dirty="0" err="1" smtClean="0"/>
              <a:t>لاجراء</a:t>
            </a:r>
            <a:r>
              <a:rPr lang="x-none" dirty="0" smtClean="0"/>
              <a:t> يمليه الالتزام بمعايير المحاسبة</a:t>
            </a:r>
          </a:p>
          <a:p>
            <a:pPr algn="r" rtl="1">
              <a:buNone/>
            </a:pPr>
            <a:r>
              <a:rPr lang="x-none" dirty="0" smtClean="0"/>
              <a:t>يعتبر المستند أساسا القيد </a:t>
            </a:r>
            <a:r>
              <a:rPr lang="x-none" dirty="0" err="1" smtClean="0"/>
              <a:t>و</a:t>
            </a:r>
            <a:r>
              <a:rPr lang="x-none" dirty="0" smtClean="0"/>
              <a:t> أولى حلقات الدورة المحاسبية</a:t>
            </a:r>
            <a:endParaRPr lang="en-US" dirty="0" smtClean="0"/>
          </a:p>
          <a:p>
            <a:pPr marL="137160" indent="0" algn="r" rtl="1">
              <a:buNone/>
            </a:pPr>
            <a:r>
              <a:rPr lang="ar-sa" dirty="0" smtClean="0"/>
              <a:t>المحتويات </a:t>
            </a:r>
            <a:r>
              <a:rPr lang="x-none" dirty="0" smtClean="0"/>
              <a:t>الواجب توفرها في المستند:</a:t>
            </a:r>
          </a:p>
          <a:p>
            <a:pPr algn="r" rtl="1">
              <a:buNone/>
            </a:pPr>
            <a:r>
              <a:rPr lang="x-none" dirty="0" smtClean="0"/>
              <a:t>1-موضوع المستند(الاجراء)</a:t>
            </a:r>
          </a:p>
          <a:p>
            <a:pPr algn="r" rtl="1">
              <a:buNone/>
            </a:pPr>
            <a:r>
              <a:rPr lang="x-none" dirty="0" smtClean="0"/>
              <a:t>2- تاريخ </a:t>
            </a:r>
            <a:r>
              <a:rPr lang="x-none" dirty="0" err="1" smtClean="0"/>
              <a:t>الاجراء</a:t>
            </a:r>
            <a:endParaRPr lang="x-none" dirty="0" smtClean="0"/>
          </a:p>
          <a:p>
            <a:pPr algn="r" rtl="1">
              <a:buNone/>
            </a:pPr>
            <a:r>
              <a:rPr lang="x-none" dirty="0" smtClean="0"/>
              <a:t>3-المبلغ المدفوع أو الملتزم بدفعه</a:t>
            </a:r>
          </a:p>
          <a:p>
            <a:pPr algn="r" rtl="1">
              <a:buNone/>
            </a:pPr>
            <a:r>
              <a:rPr lang="x-none" dirty="0" smtClean="0"/>
              <a:t>4- الطرف المستفيد من المنفعة والمستفيد من العوض 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dirty="0" smtClean="0"/>
              <a:t>عناصر النظام المحاسبي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37160" indent="0" algn="r" rtl="1">
              <a:buNone/>
            </a:pPr>
            <a:r>
              <a:rPr lang="x-none" dirty="0" smtClean="0"/>
              <a:t>ثانيا السجلات:</a:t>
            </a:r>
          </a:p>
          <a:p>
            <a:pPr algn="r" rtl="1">
              <a:buNone/>
            </a:pPr>
            <a:r>
              <a:rPr lang="x-none" dirty="0" smtClean="0"/>
              <a:t>تنقسم إلى قسمين :</a:t>
            </a:r>
          </a:p>
          <a:p>
            <a:pPr algn="r" rtl="1">
              <a:buNone/>
            </a:pPr>
            <a:r>
              <a:rPr lang="x-none" dirty="0" smtClean="0"/>
              <a:t>1-سجل اليومية العامة:تقيد </a:t>
            </a:r>
            <a:r>
              <a:rPr lang="x-none" dirty="0" err="1" smtClean="0"/>
              <a:t>به</a:t>
            </a:r>
            <a:r>
              <a:rPr lang="x-none" dirty="0" smtClean="0"/>
              <a:t> المعلومات المالية أولا </a:t>
            </a:r>
            <a:r>
              <a:rPr lang="x-none" dirty="0" err="1" smtClean="0"/>
              <a:t>باول</a:t>
            </a:r>
            <a:r>
              <a:rPr lang="x-none" dirty="0" smtClean="0"/>
              <a:t> حسب تسلسل تاريخ حدوثها (نموذج </a:t>
            </a:r>
            <a:r>
              <a:rPr lang="x-none" dirty="0" err="1" smtClean="0"/>
              <a:t>ص</a:t>
            </a:r>
            <a:r>
              <a:rPr lang="x-none" dirty="0" smtClean="0"/>
              <a:t> 53) </a:t>
            </a:r>
          </a:p>
          <a:p>
            <a:pPr algn="r" rtl="1">
              <a:buNone/>
            </a:pPr>
            <a:r>
              <a:rPr lang="x-none" dirty="0" smtClean="0"/>
              <a:t> 2- سجل </a:t>
            </a:r>
            <a:r>
              <a:rPr lang="x-none" dirty="0" err="1" smtClean="0"/>
              <a:t>الاستاذ</a:t>
            </a:r>
            <a:r>
              <a:rPr lang="x-none" dirty="0" smtClean="0"/>
              <a:t> العام: هو سجل يحتوي على الحسابات التي تمسكها المنشاة بحيث يخصص لكل حساب حيز محدد يظهر هذا الحيز حركة المبالغ التي أثرت على ذلك الحساب (نموذج </a:t>
            </a:r>
            <a:r>
              <a:rPr lang="x-none" dirty="0" err="1" smtClean="0"/>
              <a:t>ص</a:t>
            </a:r>
            <a:r>
              <a:rPr lang="x-none" dirty="0" smtClean="0"/>
              <a:t> 55)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dirty="0" smtClean="0"/>
              <a:t>عناصر النظام المحاسبي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37160" indent="0" algn="r" rtl="1">
              <a:buNone/>
            </a:pPr>
            <a:r>
              <a:rPr lang="x-none" dirty="0" smtClean="0"/>
              <a:t>ثالثا التقارير:</a:t>
            </a:r>
          </a:p>
          <a:p>
            <a:pPr algn="r" rtl="1">
              <a:buNone/>
            </a:pPr>
            <a:r>
              <a:rPr lang="x-none" dirty="0" smtClean="0"/>
              <a:t>هي الحلقة </a:t>
            </a:r>
            <a:r>
              <a:rPr lang="x-none" dirty="0" err="1" smtClean="0"/>
              <a:t>الاخيرة</a:t>
            </a:r>
            <a:r>
              <a:rPr lang="x-none" dirty="0" smtClean="0"/>
              <a:t> في الدورة المحاسبية وهي الوسيلة التي يتم </a:t>
            </a:r>
            <a:r>
              <a:rPr lang="x-none" dirty="0" err="1" smtClean="0"/>
              <a:t>بها</a:t>
            </a:r>
            <a:r>
              <a:rPr lang="x-none" dirty="0" smtClean="0"/>
              <a:t> توصيل المعلومات المالية بعد معالجتها بشكل مناسب إلى المستفيد من هذه المعلومات </a:t>
            </a:r>
          </a:p>
          <a:p>
            <a:pPr marL="137160" indent="0" algn="r" rtl="1">
              <a:buNone/>
            </a:pPr>
            <a:r>
              <a:rPr lang="x-none" dirty="0" smtClean="0"/>
              <a:t>تنقسم إلى قسمين</a:t>
            </a:r>
          </a:p>
          <a:p>
            <a:pPr algn="r" rtl="1">
              <a:buNone/>
            </a:pPr>
            <a:r>
              <a:rPr lang="x-none" dirty="0" smtClean="0"/>
              <a:t>1-تقارير خاصة :تطلب لتحقيق غرض معين وتخدم فئة معينه</a:t>
            </a:r>
          </a:p>
          <a:p>
            <a:pPr algn="r" rtl="1">
              <a:buNone/>
            </a:pPr>
            <a:r>
              <a:rPr lang="x-none" dirty="0" smtClean="0"/>
              <a:t>2- تقارير عامة:هي ماتعرف بالتقارير المالية مثل قائمة المركز المالي (التي تظهر المركز المالي للمنشأة بتاريخ معين)وقائمة الدخل(التي تظهر نتيجة اعمال المنشاة خلال فترة معينه)...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dirty="0" smtClean="0"/>
              <a:t>أنواع الحسابات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596" y="1428736"/>
            <a:ext cx="8229600" cy="4786346"/>
          </a:xfrm>
        </p:spPr>
        <p:txBody>
          <a:bodyPr>
            <a:normAutofit fontScale="92500" lnSpcReduction="20000"/>
          </a:bodyPr>
          <a:lstStyle/>
          <a:p>
            <a:pPr algn="r" rtl="1"/>
            <a:r>
              <a:rPr lang="x-none" dirty="0" err="1" smtClean="0"/>
              <a:t>الاصول</a:t>
            </a:r>
            <a:r>
              <a:rPr lang="x-none" dirty="0" smtClean="0"/>
              <a:t>:</a:t>
            </a:r>
          </a:p>
          <a:p>
            <a:pPr algn="r" rtl="1">
              <a:buNone/>
            </a:pPr>
            <a:r>
              <a:rPr lang="x-none" dirty="0" smtClean="0"/>
              <a:t>تمثل </a:t>
            </a:r>
            <a:r>
              <a:rPr lang="x-none" dirty="0" err="1" smtClean="0"/>
              <a:t>ماتحت</a:t>
            </a:r>
            <a:r>
              <a:rPr lang="x-none" dirty="0" smtClean="0"/>
              <a:t> يد المنشاة أو مالها من أشياء ومنافع ذات </a:t>
            </a:r>
            <a:r>
              <a:rPr lang="x-none" dirty="0" err="1" smtClean="0"/>
              <a:t>قيمةسواء</a:t>
            </a:r>
            <a:r>
              <a:rPr lang="x-none" dirty="0" smtClean="0"/>
              <a:t> كانت ملموسة </a:t>
            </a:r>
            <a:r>
              <a:rPr lang="x-none" dirty="0" err="1" smtClean="0"/>
              <a:t>اوغير</a:t>
            </a:r>
            <a:r>
              <a:rPr lang="x-none" dirty="0" smtClean="0"/>
              <a:t> ملموسة مثل النقدية –</a:t>
            </a:r>
            <a:r>
              <a:rPr lang="x-none" dirty="0" err="1" smtClean="0"/>
              <a:t>الاثاث</a:t>
            </a:r>
            <a:r>
              <a:rPr lang="x-none" dirty="0" smtClean="0"/>
              <a:t>-السيارات..</a:t>
            </a:r>
            <a:r>
              <a:rPr lang="x-none" dirty="0" err="1" smtClean="0"/>
              <a:t>ألخ</a:t>
            </a:r>
            <a:endParaRPr lang="x-none" dirty="0" smtClean="0"/>
          </a:p>
          <a:p>
            <a:pPr marL="137160" indent="0" algn="r" rtl="1">
              <a:buNone/>
            </a:pPr>
            <a:r>
              <a:rPr lang="x-none" dirty="0" smtClean="0"/>
              <a:t>الخصوم:</a:t>
            </a:r>
          </a:p>
          <a:p>
            <a:pPr algn="r" rtl="1">
              <a:buNone/>
            </a:pPr>
            <a:r>
              <a:rPr lang="x-none" dirty="0" smtClean="0"/>
              <a:t>تمثل </a:t>
            </a:r>
            <a:r>
              <a:rPr lang="x-none" dirty="0" err="1" smtClean="0"/>
              <a:t>ماعلى</a:t>
            </a:r>
            <a:r>
              <a:rPr lang="x-none" dirty="0" smtClean="0"/>
              <a:t> المنشاة للغير من التزامات أو </a:t>
            </a:r>
            <a:r>
              <a:rPr lang="x-none" dirty="0" err="1" smtClean="0"/>
              <a:t>ديونسواء</a:t>
            </a:r>
            <a:r>
              <a:rPr lang="x-none" dirty="0" smtClean="0"/>
              <a:t> طويلة </a:t>
            </a:r>
            <a:r>
              <a:rPr lang="x-none" dirty="0" err="1" smtClean="0"/>
              <a:t>أوقصيرة</a:t>
            </a:r>
            <a:r>
              <a:rPr lang="x-none" dirty="0" smtClean="0"/>
              <a:t> </a:t>
            </a:r>
            <a:r>
              <a:rPr lang="x-none" dirty="0" err="1" smtClean="0"/>
              <a:t>الاجل</a:t>
            </a:r>
            <a:r>
              <a:rPr lang="x-none" dirty="0" smtClean="0"/>
              <a:t> وسواء </a:t>
            </a:r>
            <a:r>
              <a:rPr lang="x-none" dirty="0" err="1" smtClean="0"/>
              <a:t>برهون</a:t>
            </a:r>
            <a:r>
              <a:rPr lang="x-none" dirty="0" smtClean="0"/>
              <a:t> </a:t>
            </a:r>
            <a:r>
              <a:rPr lang="x-none" dirty="0" err="1" smtClean="0"/>
              <a:t>أوبدون</a:t>
            </a:r>
            <a:r>
              <a:rPr lang="x-none" dirty="0" smtClean="0"/>
              <a:t>(يدخل ضمنها </a:t>
            </a:r>
            <a:r>
              <a:rPr lang="x-none" dirty="0" err="1" smtClean="0"/>
              <a:t>ماقدمه</a:t>
            </a:r>
            <a:r>
              <a:rPr lang="x-none" dirty="0" smtClean="0"/>
              <a:t> الغير للمنشاة في شكل تامين أو مقدم)</a:t>
            </a:r>
          </a:p>
          <a:p>
            <a:pPr marL="137160" indent="0" algn="r" rtl="1">
              <a:buNone/>
            </a:pPr>
            <a:r>
              <a:rPr lang="x-none" dirty="0" smtClean="0"/>
              <a:t>حقوق الملاك:</a:t>
            </a:r>
          </a:p>
          <a:p>
            <a:pPr algn="r" rtl="1">
              <a:buNone/>
            </a:pPr>
            <a:r>
              <a:rPr lang="x-none" dirty="0" err="1" smtClean="0"/>
              <a:t>مايملكه</a:t>
            </a:r>
            <a:r>
              <a:rPr lang="x-none" dirty="0" smtClean="0"/>
              <a:t> صاحب أو أصحاب المنشاة من أموال استثمرت في المنشأة</a:t>
            </a:r>
          </a:p>
          <a:p>
            <a:pPr algn="r" rtl="1">
              <a:buNone/>
            </a:pPr>
            <a:r>
              <a:rPr lang="x-none" dirty="0" smtClean="0"/>
              <a:t>1-سواء كان مصدر الاستثمار </a:t>
            </a:r>
            <a:r>
              <a:rPr lang="x-none" dirty="0" err="1" smtClean="0"/>
              <a:t>ماقدمه</a:t>
            </a:r>
            <a:r>
              <a:rPr lang="x-none" dirty="0" smtClean="0"/>
              <a:t> المالك من مال ليستثمر في المنشاة (</a:t>
            </a:r>
            <a:r>
              <a:rPr lang="x-none" dirty="0" err="1" smtClean="0"/>
              <a:t>راس</a:t>
            </a:r>
            <a:r>
              <a:rPr lang="x-none" dirty="0" smtClean="0"/>
              <a:t> المال)</a:t>
            </a:r>
          </a:p>
          <a:p>
            <a:pPr algn="r" rtl="1">
              <a:buNone/>
            </a:pPr>
            <a:r>
              <a:rPr lang="x-none" dirty="0" smtClean="0"/>
              <a:t> 2-</a:t>
            </a:r>
            <a:r>
              <a:rPr lang="x-none" dirty="0" err="1" smtClean="0"/>
              <a:t>ماتحقق</a:t>
            </a:r>
            <a:r>
              <a:rPr lang="x-none" dirty="0" smtClean="0"/>
              <a:t> للمنشاة من </a:t>
            </a:r>
            <a:r>
              <a:rPr lang="x-none" dirty="0" err="1" smtClean="0"/>
              <a:t>ارباح</a:t>
            </a:r>
            <a:r>
              <a:rPr lang="x-none" dirty="0" smtClean="0"/>
              <a:t> بقيت لتستثمر في المنشاة لم يسحبها المالك(</a:t>
            </a:r>
            <a:r>
              <a:rPr lang="x-none" dirty="0" err="1" smtClean="0"/>
              <a:t>الارباح</a:t>
            </a:r>
            <a:r>
              <a:rPr lang="x-none" dirty="0" smtClean="0"/>
              <a:t>)</a:t>
            </a:r>
          </a:p>
          <a:p>
            <a:pPr algn="r" rtl="1">
              <a:buNone/>
            </a:pPr>
            <a:r>
              <a:rPr lang="x-none" dirty="0" smtClean="0"/>
              <a:t>3- الحساب الجاري لصاحب المنشاة (هي التي تنظم العلاقة اليومية بين المنشاة وصاحبها)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dirty="0" smtClean="0"/>
              <a:t>أنواع الحسابات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/>
            <a:r>
              <a:rPr lang="x-none" dirty="0" err="1" smtClean="0"/>
              <a:t>الايرادات</a:t>
            </a:r>
            <a:r>
              <a:rPr lang="x-none" dirty="0" smtClean="0"/>
              <a:t>:</a:t>
            </a:r>
          </a:p>
          <a:p>
            <a:pPr algn="r" rtl="1">
              <a:buNone/>
            </a:pPr>
            <a:r>
              <a:rPr lang="x-none" dirty="0" smtClean="0"/>
              <a:t>هي </a:t>
            </a:r>
            <a:r>
              <a:rPr lang="x-none" dirty="0" err="1" smtClean="0"/>
              <a:t>ماحققته</a:t>
            </a:r>
            <a:r>
              <a:rPr lang="x-none" dirty="0" smtClean="0"/>
              <a:t> المنشاة من بيع سلعها أو خدماتها (حسب نوع المنشاة)سواء سدد ذلك أم لا</a:t>
            </a:r>
          </a:p>
          <a:p>
            <a:pPr marL="137160" indent="0" algn="r" rtl="1">
              <a:buNone/>
            </a:pPr>
            <a:r>
              <a:rPr lang="x-none" dirty="0" smtClean="0"/>
              <a:t>المصروفات:</a:t>
            </a:r>
          </a:p>
          <a:p>
            <a:pPr algn="r" rtl="1">
              <a:buNone/>
            </a:pPr>
            <a:r>
              <a:rPr lang="x-none" dirty="0" smtClean="0"/>
              <a:t>هي </a:t>
            </a:r>
            <a:r>
              <a:rPr lang="x-none" dirty="0" err="1" smtClean="0"/>
              <a:t>ماانفقته</a:t>
            </a:r>
            <a:r>
              <a:rPr lang="x-none" dirty="0" smtClean="0"/>
              <a:t> المنشاة </a:t>
            </a:r>
            <a:r>
              <a:rPr lang="x-none" dirty="0" err="1" smtClean="0"/>
              <a:t>أوالتزمت</a:t>
            </a:r>
            <a:r>
              <a:rPr lang="x-none" dirty="0" smtClean="0"/>
              <a:t> </a:t>
            </a:r>
            <a:r>
              <a:rPr lang="x-none" dirty="0" err="1" smtClean="0"/>
              <a:t>به</a:t>
            </a:r>
            <a:r>
              <a:rPr lang="x-none" dirty="0" smtClean="0"/>
              <a:t> من نفقات في سبيل الحصول على </a:t>
            </a:r>
            <a:r>
              <a:rPr lang="x-none" dirty="0" err="1" smtClean="0"/>
              <a:t>الايراد</a:t>
            </a:r>
            <a:endParaRPr lang="x-none" dirty="0" smtClean="0"/>
          </a:p>
          <a:p>
            <a:pPr algn="r" rtl="1">
              <a:buFont typeface="Calibri" pitchFamily="34" charset="0"/>
              <a:buChar char="*"/>
            </a:pPr>
            <a:r>
              <a:rPr lang="x-none" dirty="0" smtClean="0"/>
              <a:t>دليل الحسابات:هو </a:t>
            </a:r>
            <a:r>
              <a:rPr lang="x-none" dirty="0" err="1" smtClean="0"/>
              <a:t>ان</a:t>
            </a:r>
            <a:r>
              <a:rPr lang="x-none" dirty="0" smtClean="0"/>
              <a:t> يخصص لكل نوع من هذه الحسابات داخل الصنف </a:t>
            </a:r>
            <a:r>
              <a:rPr lang="x-none" dirty="0" err="1" smtClean="0"/>
              <a:t>ارقاما</a:t>
            </a:r>
            <a:r>
              <a:rPr lang="x-none" dirty="0" smtClean="0"/>
              <a:t> فرعية تسهل تمييزها والرجوع </a:t>
            </a:r>
            <a:r>
              <a:rPr lang="x-none" dirty="0" err="1" smtClean="0"/>
              <a:t>اليها</a:t>
            </a:r>
            <a:r>
              <a:rPr lang="x-none" dirty="0" smtClean="0"/>
              <a:t> في سجل </a:t>
            </a:r>
            <a:r>
              <a:rPr lang="x-none" dirty="0" err="1" smtClean="0"/>
              <a:t>الاستاذ</a:t>
            </a:r>
            <a:r>
              <a:rPr lang="x-none" dirty="0" smtClean="0"/>
              <a:t>(نموذج </a:t>
            </a:r>
            <a:r>
              <a:rPr lang="x-none" dirty="0" err="1" smtClean="0"/>
              <a:t>ص</a:t>
            </a:r>
            <a:r>
              <a:rPr lang="x-none" dirty="0" smtClean="0"/>
              <a:t> 57)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x-none" dirty="0" smtClean="0"/>
              <a:t>استخدام النظام المحاسبي (طريقة القيد المزدوج)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37160" indent="0" algn="r" rtl="1">
              <a:buNone/>
            </a:pPr>
            <a:r>
              <a:rPr lang="x-none" dirty="0" smtClean="0"/>
              <a:t>يتم القيد في سجل اليومية بطريقة القيد المزدوج</a:t>
            </a:r>
          </a:p>
          <a:p>
            <a:pPr marL="137160" indent="0" algn="r" rtl="1">
              <a:buNone/>
            </a:pPr>
            <a:r>
              <a:rPr lang="x-none" dirty="0" smtClean="0"/>
              <a:t>تقتضي هذه الطريقة أن يقيد المبلغ في طرفين كل طرف يحتوي على حساب </a:t>
            </a:r>
            <a:r>
              <a:rPr lang="x-none" dirty="0" err="1" smtClean="0"/>
              <a:t>اواكثر</a:t>
            </a:r>
            <a:r>
              <a:rPr lang="x-none" dirty="0" smtClean="0"/>
              <a:t> أحدهما مدينا </a:t>
            </a:r>
            <a:r>
              <a:rPr lang="x-none" dirty="0" err="1" smtClean="0"/>
              <a:t>والاخر</a:t>
            </a:r>
            <a:r>
              <a:rPr lang="x-none" dirty="0" smtClean="0"/>
              <a:t> دائنا ولابد أن يتساوى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x-none" dirty="0" smtClean="0"/>
              <a:t>استخدام النظام المحاسبي (طريقة القيد المزدوج)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37160" indent="0" algn="r" rtl="1">
              <a:buNone/>
            </a:pPr>
            <a:r>
              <a:rPr lang="x-none" dirty="0" err="1" smtClean="0"/>
              <a:t>ماهي</a:t>
            </a:r>
            <a:r>
              <a:rPr lang="x-none" dirty="0" smtClean="0"/>
              <a:t> معادلة المحاسبية؟</a:t>
            </a:r>
          </a:p>
          <a:p>
            <a:pPr algn="r" rtl="1">
              <a:buNone/>
            </a:pPr>
            <a:r>
              <a:rPr lang="x-none" dirty="0" smtClean="0"/>
              <a:t>تقتضي معادلة الميزانية أن:</a:t>
            </a:r>
          </a:p>
          <a:p>
            <a:pPr algn="r" rtl="1">
              <a:buNone/>
            </a:pPr>
            <a:r>
              <a:rPr lang="x-none" dirty="0" smtClean="0"/>
              <a:t>ما للمنشاة من </a:t>
            </a:r>
            <a:r>
              <a:rPr lang="x-none" dirty="0" err="1" smtClean="0"/>
              <a:t>اموال</a:t>
            </a:r>
            <a:r>
              <a:rPr lang="x-none" dirty="0" smtClean="0"/>
              <a:t>=</a:t>
            </a:r>
            <a:r>
              <a:rPr lang="x-none" dirty="0" err="1" smtClean="0"/>
              <a:t>ماعليها</a:t>
            </a:r>
            <a:r>
              <a:rPr lang="x-none" dirty="0" smtClean="0"/>
              <a:t> من التزامات </a:t>
            </a:r>
          </a:p>
          <a:p>
            <a:pPr algn="r" rtl="1">
              <a:buNone/>
            </a:pPr>
            <a:r>
              <a:rPr lang="x-none" dirty="0" err="1" smtClean="0"/>
              <a:t>اوجه</a:t>
            </a:r>
            <a:r>
              <a:rPr lang="x-none" dirty="0" smtClean="0"/>
              <a:t> استخدام </a:t>
            </a:r>
            <a:r>
              <a:rPr lang="x-none" dirty="0" err="1" smtClean="0"/>
              <a:t>الاموال</a:t>
            </a:r>
            <a:r>
              <a:rPr lang="x-none" dirty="0" smtClean="0"/>
              <a:t>=مصادر </a:t>
            </a:r>
            <a:r>
              <a:rPr lang="x-none" dirty="0" err="1" smtClean="0"/>
              <a:t>الاموال</a:t>
            </a:r>
            <a:endParaRPr lang="x-none" dirty="0" smtClean="0"/>
          </a:p>
          <a:p>
            <a:pPr>
              <a:buNone/>
            </a:pPr>
            <a:endParaRPr lang="x-none" dirty="0" smtClean="0"/>
          </a:p>
          <a:p>
            <a:pPr>
              <a:buNone/>
            </a:pPr>
            <a:endParaRPr lang="x-none" dirty="0"/>
          </a:p>
          <a:p>
            <a:pPr algn="r" rtl="1">
              <a:buNone/>
            </a:pPr>
            <a:r>
              <a:rPr lang="x-none" dirty="0" smtClean="0"/>
              <a:t>وهذه معادلة الميزانية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571472" y="3714752"/>
            <a:ext cx="7715304" cy="857256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x-none" sz="3200" b="1" dirty="0" err="1" smtClean="0">
                <a:solidFill>
                  <a:schemeClr val="bg1"/>
                </a:solidFill>
              </a:rPr>
              <a:t>الاصول</a:t>
            </a:r>
            <a:r>
              <a:rPr lang="x-none" sz="3200" b="1" dirty="0" smtClean="0">
                <a:solidFill>
                  <a:schemeClr val="bg1"/>
                </a:solidFill>
              </a:rPr>
              <a:t>= الخصوم +حقوق </a:t>
            </a:r>
            <a:r>
              <a:rPr lang="x-none" sz="3200" b="1" dirty="0" err="1" smtClean="0">
                <a:solidFill>
                  <a:schemeClr val="bg1"/>
                </a:solidFill>
              </a:rPr>
              <a:t>الملكيه</a:t>
            </a:r>
            <a:endParaRPr lang="en-US" sz="3200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293</TotalTime>
  <Words>625</Words>
  <Application>Microsoft Macintosh PowerPoint</Application>
  <PresentationFormat>On-screen Show (4:3)</PresentationFormat>
  <Paragraphs>82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Apex</vt:lpstr>
      <vt:lpstr>الفصلالثاني</vt:lpstr>
      <vt:lpstr>عناصر النظام المحاسبي</vt:lpstr>
      <vt:lpstr>عناصر النظام المحاسبي</vt:lpstr>
      <vt:lpstr>عناصر النظام المحاسبي</vt:lpstr>
      <vt:lpstr>عناصر النظام المحاسبي</vt:lpstr>
      <vt:lpstr>أنواع الحسابات</vt:lpstr>
      <vt:lpstr>أنواع الحسابات</vt:lpstr>
      <vt:lpstr>استخدام النظام المحاسبي (طريقة القيد المزدوج)</vt:lpstr>
      <vt:lpstr>استخدام النظام المحاسبي (طريقة القيد المزدوج)</vt:lpstr>
      <vt:lpstr>استخدام النظام المحاسبي (طريقة القيد المزدوج)</vt:lpstr>
      <vt:lpstr>ااستخدام النظام المحاسبي نظرية القيد المزدوج</vt:lpstr>
      <vt:lpstr>ااستخدام النظام المحاسبي الترحيل للحسابات</vt:lpstr>
      <vt:lpstr>استخدام النظام المحاسبي (الترحيل إلى الحسابات)</vt:lpstr>
      <vt:lpstr>   مثال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الفصل الثاني</dc:title>
  <dc:creator>sony</dc:creator>
  <cp:lastModifiedBy>Microsoft Office User</cp:lastModifiedBy>
  <cp:revision>16</cp:revision>
  <dcterms:created xsi:type="dcterms:W3CDTF">2012-10-07T18:24:49Z</dcterms:created>
  <dcterms:modified xsi:type="dcterms:W3CDTF">2015-10-03T20:11:10Z</dcterms:modified>
</cp:coreProperties>
</file>

<file path=docProps/thumbnail.jpeg>
</file>