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5"/>
  </p:notesMasterIdLst>
  <p:sldIdLst>
    <p:sldId id="256" r:id="rId2"/>
    <p:sldId id="257" r:id="rId3"/>
    <p:sldId id="265" r:id="rId4"/>
    <p:sldId id="267" r:id="rId5"/>
    <p:sldId id="264" r:id="rId6"/>
    <p:sldId id="263" r:id="rId7"/>
    <p:sldId id="262" r:id="rId8"/>
    <p:sldId id="261" r:id="rId9"/>
    <p:sldId id="260" r:id="rId10"/>
    <p:sldId id="269" r:id="rId11"/>
    <p:sldId id="259" r:id="rId12"/>
    <p:sldId id="274" r:id="rId13"/>
    <p:sldId id="273" r:id="rId14"/>
    <p:sldId id="270" r:id="rId15"/>
    <p:sldId id="277" r:id="rId16"/>
    <p:sldId id="276" r:id="rId17"/>
    <p:sldId id="275" r:id="rId18"/>
    <p:sldId id="278" r:id="rId19"/>
    <p:sldId id="272" r:id="rId20"/>
    <p:sldId id="308" r:id="rId21"/>
    <p:sldId id="282" r:id="rId22"/>
    <p:sldId id="281" r:id="rId23"/>
    <p:sldId id="283" r:id="rId24"/>
    <p:sldId id="284" r:id="rId25"/>
    <p:sldId id="290" r:id="rId26"/>
    <p:sldId id="291" r:id="rId27"/>
    <p:sldId id="292" r:id="rId28"/>
    <p:sldId id="293" r:id="rId29"/>
    <p:sldId id="307" r:id="rId30"/>
    <p:sldId id="294" r:id="rId31"/>
    <p:sldId id="296" r:id="rId32"/>
    <p:sldId id="280" r:id="rId33"/>
    <p:sldId id="271" r:id="rId34"/>
    <p:sldId id="258" r:id="rId35"/>
    <p:sldId id="297" r:id="rId36"/>
    <p:sldId id="298" r:id="rId37"/>
    <p:sldId id="302" r:id="rId38"/>
    <p:sldId id="303" r:id="rId39"/>
    <p:sldId id="299" r:id="rId40"/>
    <p:sldId id="300" r:id="rId41"/>
    <p:sldId id="306" r:id="rId42"/>
    <p:sldId id="305" r:id="rId43"/>
    <p:sldId id="301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F1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2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B1BB4-E6E7-4AA9-87A7-0B2135B8DC97}" type="datetimeFigureOut">
              <a:rPr lang="en-GB" smtClean="0"/>
              <a:pPr/>
              <a:t>23/02/2017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2356EA-8623-456F-AB4A-A5CD6143343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12082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7AF8C-07AB-4B63-903A-F7813A3B5AC3}" type="datetime1">
              <a:rPr lang="en-GB" smtClean="0"/>
              <a:pPr/>
              <a:t>23/02/2017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بدور الراشد الحُميد</a:t>
            </a:r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E1EEA-D7EE-4FE4-A9ED-28B28606726E}" type="datetime1">
              <a:rPr lang="en-GB" smtClean="0"/>
              <a:pPr/>
              <a:t>23/02/2017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بدور الراشد الحُميد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E4AC0-525B-4333-8B5A-1B83D05859D5}" type="datetime1">
              <a:rPr lang="en-GB" smtClean="0"/>
              <a:pPr/>
              <a:t>23/02/2017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بدور الراشد الحُميد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C0AEA-7CD6-4B4A-86E4-5E30C082275F}" type="datetime1">
              <a:rPr lang="en-GB" smtClean="0"/>
              <a:pPr/>
              <a:t>23/02/2017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بدور الراشد الحُميد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F110F-B260-4134-AC5C-54B4232A4388}" type="datetime1">
              <a:rPr lang="en-GB" smtClean="0"/>
              <a:pPr/>
              <a:t>23/02/2017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بدور الراشد الحُميد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98166-93C9-482C-A8F2-BA48F845379D}" type="datetime1">
              <a:rPr lang="en-GB" smtClean="0"/>
              <a:pPr/>
              <a:t>23/02/2017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بدور الراشد الحُميد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1A670-B432-4345-BA1D-35F01FCAF831}" type="datetime1">
              <a:rPr lang="en-GB" smtClean="0"/>
              <a:pPr/>
              <a:t>23/02/2017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بدور الراشد الحُميد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214F9-9A2D-440E-B4AB-7BB97EAFD1FE}" type="datetime1">
              <a:rPr lang="en-GB" smtClean="0"/>
              <a:pPr/>
              <a:t>23/02/2017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بدور الراشد الحُميد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545DB-16EF-4E0A-A2F6-7D3982E38F7F}" type="datetime1">
              <a:rPr lang="en-GB" smtClean="0"/>
              <a:pPr/>
              <a:t>23/02/2017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بدور الراشد الحُميد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28882-3A77-4A0D-BF81-2DC70E50273E}" type="datetime1">
              <a:rPr lang="en-GB" smtClean="0"/>
              <a:pPr/>
              <a:t>23/02/2017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بدور الراشد الحُميد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B6FD6-F83A-40E4-9E66-08FFAA19709A}" type="datetime1">
              <a:rPr lang="en-GB" smtClean="0"/>
              <a:pPr/>
              <a:t>23/02/2017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بدور الراشد الحُميد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BEA63EE-A8AD-474D-9FA5-EF52D7DB14F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6CD3CD6-9442-45F2-852D-3FB774FB57DE}" type="datetime1">
              <a:rPr lang="en-GB" smtClean="0"/>
              <a:pPr/>
              <a:t>23/02/2017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ar-SA" smtClean="0"/>
              <a:t>أ. بدور الراشد الحُميد</a:t>
            </a:r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BEA63EE-A8AD-474D-9FA5-EF52D7DB14FC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392288"/>
            <a:ext cx="7851648" cy="1828800"/>
          </a:xfrm>
        </p:spPr>
        <p:txBody>
          <a:bodyPr/>
          <a:lstStyle/>
          <a:p>
            <a:pPr algn="ctr" rtl="1"/>
            <a:r>
              <a:rPr lang="ar-SA" dirty="0" smtClean="0">
                <a:solidFill>
                  <a:schemeClr val="tx1"/>
                </a:solidFill>
              </a:rPr>
              <a:t>الفصل الثاني: قياس النشاط الاقتصادي الكلي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4515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طرق قياس الناتج المحلي الإجمالي: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هناك عدة طرق لحساب الناتج المحلي الإجمالي، أهمها: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طريقة المنتجات النهائية.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طريقة القيمة المضافة.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طريقة الدخل.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طريقة الإنفاق.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8" name="Left Brace 7"/>
          <p:cNvSpPr/>
          <p:nvPr/>
        </p:nvSpPr>
        <p:spPr>
          <a:xfrm>
            <a:off x="6012160" y="3429000"/>
            <a:ext cx="504056" cy="864096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3193143" y="3643314"/>
            <a:ext cx="278153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1"/>
            <a:r>
              <a:rPr lang="ar-SA" sz="2600" dirty="0" smtClean="0"/>
              <a:t>الأكثر شيوعاً واستخداماً</a:t>
            </a:r>
            <a:endParaRPr lang="en-GB" sz="2600" dirty="0"/>
          </a:p>
        </p:txBody>
      </p:sp>
    </p:spTree>
    <p:extLst>
      <p:ext uri="{BB962C8B-B14F-4D97-AF65-F5344CB8AC3E}">
        <p14:creationId xmlns:p14="http://schemas.microsoft.com/office/powerpoint/2010/main" val="3628922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طرق قياس الناتج المحلي الإجمالي:</a:t>
            </a:r>
            <a:endParaRPr lang="en-GB" b="1" dirty="0"/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blipFill rotWithShape="1">
            <a:blip r:embed="rId2"/>
            <a:stretch>
              <a:fillRect l="-741" t="-2222" r="-1333"/>
            </a:stretch>
          </a:blipFill>
        </p:spPr>
        <p:txBody>
          <a:bodyPr/>
          <a:lstStyle/>
          <a:p>
            <a:pPr algn="r" rtl="1"/>
            <a:r>
              <a:rPr lang="en-GB" dirty="0">
                <a:noFill/>
              </a:rPr>
              <a:t> 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131840" y="3068960"/>
            <a:ext cx="2376264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7622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طرق قياس الناتج المحلي الإجمالي: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r" rtl="1">
              <a:buFont typeface="+mj-lt"/>
              <a:buAutoNum type="arabicPeriod" startAt="2"/>
            </a:pPr>
            <a:r>
              <a:rPr lang="ar-SA" dirty="0" smtClean="0"/>
              <a:t>يجب معالجة مخزون أول السنة و آخرها للحصول على القيمة الصافية للمنتجات النهائية خلال السنة حيث:</a:t>
            </a:r>
          </a:p>
          <a:p>
            <a:pPr lvl="2" algn="r" rtl="1"/>
            <a:r>
              <a:rPr lang="ar-SA" sz="2600" dirty="0" smtClean="0"/>
              <a:t>مخزون</a:t>
            </a:r>
            <a:r>
              <a:rPr lang="ar-SA" sz="2600" dirty="0" smtClean="0">
                <a:solidFill>
                  <a:schemeClr val="tx2"/>
                </a:solidFill>
              </a:rPr>
              <a:t> أول </a:t>
            </a:r>
            <a:r>
              <a:rPr lang="ar-SA" sz="2600" dirty="0" smtClean="0"/>
              <a:t>السنة</a:t>
            </a:r>
            <a:r>
              <a:rPr lang="ar-SA" sz="2600" dirty="0" smtClean="0">
                <a:solidFill>
                  <a:schemeClr val="tx2"/>
                </a:solidFill>
              </a:rPr>
              <a:t> يطرح</a:t>
            </a:r>
            <a:r>
              <a:rPr lang="ar-SA" sz="2600" dirty="0" smtClean="0"/>
              <a:t> من قيمة المنتجات النهائية.</a:t>
            </a:r>
          </a:p>
          <a:p>
            <a:pPr lvl="2" algn="r" rtl="1"/>
            <a:r>
              <a:rPr lang="ar-SA" sz="2600" dirty="0" smtClean="0"/>
              <a:t>مخزون</a:t>
            </a:r>
            <a:r>
              <a:rPr lang="ar-SA" sz="2600" dirty="0" smtClean="0">
                <a:solidFill>
                  <a:schemeClr val="tx2"/>
                </a:solidFill>
              </a:rPr>
              <a:t> آخر </a:t>
            </a:r>
            <a:r>
              <a:rPr lang="ar-SA" sz="2600" dirty="0" smtClean="0"/>
              <a:t>السنة </a:t>
            </a:r>
            <a:r>
              <a:rPr lang="ar-SA" sz="2600" dirty="0" smtClean="0">
                <a:solidFill>
                  <a:schemeClr val="tx2"/>
                </a:solidFill>
              </a:rPr>
              <a:t>يضاف</a:t>
            </a:r>
            <a:r>
              <a:rPr lang="ar-SA" sz="2600" dirty="0" smtClean="0"/>
              <a:t> لقيمة المنتجات النهائية.</a:t>
            </a:r>
          </a:p>
          <a:p>
            <a:pPr marL="514350" indent="-514350" algn="r" rtl="1">
              <a:buFont typeface="+mj-lt"/>
              <a:buAutoNum type="arabicPeriod" startAt="3"/>
            </a:pPr>
            <a:r>
              <a:rPr lang="ar-SA" dirty="0" smtClean="0">
                <a:solidFill>
                  <a:schemeClr val="tx2"/>
                </a:solidFill>
              </a:rPr>
              <a:t>طرح قيمة الواردات </a:t>
            </a:r>
            <a:r>
              <a:rPr lang="ar-SA" dirty="0" smtClean="0"/>
              <a:t>من قيمة المنتجات النهائية لأنها تشكل جزءاً من الناتج النهائي للبلد المصدر لها.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5927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طرق قياس الناتج المحلي الإجمالي: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u="sng" dirty="0" smtClean="0">
                <a:solidFill>
                  <a:schemeClr val="tx2"/>
                </a:solidFill>
              </a:rPr>
              <a:t>ثانياً: </a:t>
            </a:r>
            <a:r>
              <a:rPr lang="ar-SA" b="1" dirty="0" smtClean="0">
                <a:solidFill>
                  <a:schemeClr val="tx2"/>
                </a:solidFill>
              </a:rPr>
              <a:t>طريقة القيمة المضافة:</a:t>
            </a:r>
          </a:p>
          <a:p>
            <a:pPr marL="0" indent="0" algn="r" rtl="1">
              <a:buNone/>
            </a:pPr>
            <a:r>
              <a:rPr lang="ar-SA" dirty="0">
                <a:solidFill>
                  <a:schemeClr val="tx2"/>
                </a:solidFill>
              </a:rPr>
              <a:t> </a:t>
            </a:r>
            <a:r>
              <a:rPr lang="ar-SA" dirty="0" smtClean="0">
                <a:solidFill>
                  <a:schemeClr val="tx2"/>
                </a:solidFill>
              </a:rPr>
              <a:t>         </a:t>
            </a:r>
            <a:r>
              <a:rPr lang="ar-SA" dirty="0" smtClean="0"/>
              <a:t>تتضمن أخذ زيادة كل قطاع خلال العملية الإنتاجية إلى قيمة المدخلات التي يستلمها من القطاعات الأخرى، ثم تجميع هذه الإضافات لكافة القطاعات للوصول إلى الناتج المحلي الإجمالي.</a:t>
            </a:r>
          </a:p>
          <a:p>
            <a:pPr marL="0" indent="0" algn="ctr" rtl="1">
              <a:buNone/>
            </a:pPr>
            <a:r>
              <a:rPr lang="ar-SA" b="1" dirty="0" smtClean="0">
                <a:solidFill>
                  <a:schemeClr val="tx2"/>
                </a:solidFill>
              </a:rPr>
              <a:t>أي: </a:t>
            </a:r>
            <a:r>
              <a:rPr lang="ar-SA" dirty="0" smtClean="0"/>
              <a:t>القيمة المضافة = قيمة إجمالي الإنتاج – تكلفة المنتجات الوسيطة </a:t>
            </a:r>
          </a:p>
          <a:p>
            <a:pPr marL="0" indent="0" algn="r" rtl="1">
              <a:buNone/>
            </a:pPr>
            <a:r>
              <a:rPr lang="ar-SA" b="1" dirty="0" smtClean="0">
                <a:solidFill>
                  <a:schemeClr val="tx2"/>
                </a:solidFill>
              </a:rPr>
              <a:t>مميزاتها: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تعطي تقدير لإجمالي الناتج المحلي يتطابق مع تقدير طريقة المنتجات النهائية.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تفادي ازدواجية الحساب.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899592" y="3717032"/>
            <a:ext cx="6840760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9118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طرق قياس الناتج المحلي الإجمالي: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الفرق بين طريقة المنتجات النهائية و القيمة المضافة:</a:t>
            </a:r>
          </a:p>
          <a:p>
            <a:pPr marL="0" indent="0" algn="r" rtl="1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14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0899600"/>
              </p:ext>
            </p:extLst>
          </p:nvPr>
        </p:nvGraphicFramePr>
        <p:xfrm>
          <a:off x="323528" y="2622024"/>
          <a:ext cx="8352928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6464"/>
                <a:gridCol w="4176464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طريقة القيمة المضافة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طريقة المنتجات النهائية 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تقوم بحساب أجزاء هذا الكل المتكونة خلال مراحل الإنتاج.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تقوم بحساب الكل في المرحلة النهائية.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التمييز بين السلعة النهائية و</a:t>
                      </a:r>
                      <a:r>
                        <a:rPr lang="ar-SA" sz="2400" baseline="0" dirty="0" smtClean="0"/>
                        <a:t> الوسيطة </a:t>
                      </a:r>
                      <a:r>
                        <a:rPr lang="ar-SA" sz="2400" baseline="0" dirty="0" smtClean="0">
                          <a:solidFill>
                            <a:schemeClr val="tx2"/>
                          </a:solidFill>
                        </a:rPr>
                        <a:t>غير</a:t>
                      </a:r>
                      <a:r>
                        <a:rPr lang="ar-SA" sz="2400" baseline="0" dirty="0" smtClean="0"/>
                        <a:t> ضروري.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dirty="0" smtClean="0"/>
                        <a:t>التمييز بين السلعة النهائية و</a:t>
                      </a:r>
                      <a:r>
                        <a:rPr lang="ar-SA" sz="2400" baseline="0" dirty="0" smtClean="0"/>
                        <a:t> الوسيطة ضروري.</a:t>
                      </a:r>
                      <a:endParaRPr lang="en-GB" sz="240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3593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طرق قياس الناتج المحلي الإجمالي:</a:t>
            </a:r>
            <a:endParaRPr lang="en-GB" b="1" dirty="0"/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blipFill rotWithShape="1">
            <a:blip r:embed="rId2"/>
            <a:stretch>
              <a:fillRect t="-1250" r="-1333" b="-833"/>
            </a:stretch>
          </a:blipFill>
        </p:spPr>
        <p:txBody>
          <a:bodyPr/>
          <a:lstStyle/>
          <a:p>
            <a:pPr>
              <a:buNone/>
            </a:pPr>
            <a:r>
              <a:rPr lang="en-GB" dirty="0">
                <a:noFill/>
              </a:rPr>
              <a:t> 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15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4837845"/>
              </p:ext>
            </p:extLst>
          </p:nvPr>
        </p:nvGraphicFramePr>
        <p:xfrm>
          <a:off x="251518" y="2583160"/>
          <a:ext cx="864096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258"/>
                <a:gridCol w="1944216"/>
                <a:gridCol w="1512168"/>
                <a:gridCol w="1656184"/>
                <a:gridCol w="1224134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القيمة المضافة (ريال)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قيمة البيع</a:t>
                      </a:r>
                      <a:r>
                        <a:rPr lang="ar-SA" sz="2400" baseline="0" dirty="0" smtClean="0"/>
                        <a:t> (ريال)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المشتري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البائع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البند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15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15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مصنع النسيج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المزارع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صوف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30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45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الخياط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مصنع النسيج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قماش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25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70</a:t>
                      </a:r>
                      <a:endParaRPr lang="en-GB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المستهلك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الخياط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ثوب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70</a:t>
                      </a:r>
                      <a:endParaRPr lang="en-GB" sz="2400" b="1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إجمالي القيمة المضافة</a:t>
                      </a:r>
                      <a:endParaRPr lang="en-GB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en-GB" sz="2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en-GB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en-GB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51520" y="350100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45-15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399577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70-45</a:t>
            </a: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2920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طرق قياس الناتج المحلي الإجمالي: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b="1" u="sng" dirty="0" smtClean="0">
                <a:solidFill>
                  <a:schemeClr val="tx2"/>
                </a:solidFill>
              </a:rPr>
              <a:t>ثالثاً: </a:t>
            </a:r>
            <a:r>
              <a:rPr lang="ar-SA" b="1" dirty="0" smtClean="0">
                <a:solidFill>
                  <a:schemeClr val="tx2"/>
                </a:solidFill>
              </a:rPr>
              <a:t>طريقة الدخل:</a:t>
            </a:r>
          </a:p>
          <a:p>
            <a:pPr marL="0" indent="0" algn="r" rtl="1">
              <a:buNone/>
            </a:pPr>
            <a:r>
              <a:rPr lang="ar-SA" dirty="0"/>
              <a:t> </a:t>
            </a:r>
            <a:r>
              <a:rPr lang="ar-SA" dirty="0" smtClean="0"/>
              <a:t>         يتم النظر إلى الناتج المحلي الإجمالي من خلال من يستلمه كدخل و ليس من يشتريه.</a:t>
            </a:r>
          </a:p>
          <a:p>
            <a:pPr marL="0" indent="0" algn="r" rtl="1">
              <a:buNone/>
            </a:pPr>
            <a:r>
              <a:rPr lang="ar-SA" dirty="0" smtClean="0"/>
              <a:t>الناتج المحلي الإجمالي = مجموع الدخول التي تتحصل عليها عناصر الإنتاج</a:t>
            </a:r>
            <a:endParaRPr lang="en-GB" dirty="0" smtClean="0"/>
          </a:p>
          <a:p>
            <a:pPr marL="0" indent="0" algn="r" rtl="1">
              <a:buNone/>
            </a:pPr>
            <a:r>
              <a:rPr lang="ar-SA" b="1" dirty="0" smtClean="0">
                <a:solidFill>
                  <a:schemeClr val="tx2"/>
                </a:solidFill>
              </a:rPr>
              <a:t>عناصر الإنتاج: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رأس المال.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العمل.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الأرض.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التنظيم أو الإدارة.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57158" y="3286124"/>
            <a:ext cx="8280920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367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طرق قياس الناتج المحلي الإجمالي: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935480"/>
            <a:ext cx="8472518" cy="4389120"/>
          </a:xfrm>
        </p:spPr>
        <p:txBody>
          <a:bodyPr>
            <a:normAutofit lnSpcReduction="10000"/>
          </a:bodyPr>
          <a:lstStyle/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يتكون الناتج المحلي الإجمالي حسب هذه الطريقة من: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صافي الدخل المحلي: </a:t>
            </a:r>
            <a:r>
              <a:rPr lang="ar-SA" dirty="0" smtClean="0">
                <a:solidFill>
                  <a:schemeClr val="tx2"/>
                </a:solidFill>
              </a:rPr>
              <a:t>و يشمل:</a:t>
            </a:r>
          </a:p>
          <a:p>
            <a:pPr marL="0" indent="0" algn="r" rtl="1">
              <a:buNone/>
            </a:pPr>
            <a:r>
              <a:rPr lang="ar-SA" dirty="0" smtClean="0"/>
              <a:t>          </a:t>
            </a:r>
            <a:r>
              <a:rPr lang="ar-SA" b="1" dirty="0" smtClean="0">
                <a:solidFill>
                  <a:schemeClr val="accent2"/>
                </a:solidFill>
              </a:rPr>
              <a:t> أ- </a:t>
            </a:r>
            <a:r>
              <a:rPr lang="ar-SA" dirty="0" smtClean="0"/>
              <a:t>الأجور و الرواتب التي تدفعها الحكومة و قطاع الأعمال.</a:t>
            </a:r>
          </a:p>
          <a:p>
            <a:pPr marL="0" indent="0" algn="r" rtl="1">
              <a:buNone/>
            </a:pPr>
            <a:r>
              <a:rPr lang="ar-SA" dirty="0"/>
              <a:t> </a:t>
            </a:r>
            <a:r>
              <a:rPr lang="ar-SA" dirty="0" smtClean="0"/>
              <a:t>         </a:t>
            </a:r>
            <a:r>
              <a:rPr lang="ar-SA" b="1" dirty="0" smtClean="0">
                <a:solidFill>
                  <a:schemeClr val="accent2"/>
                </a:solidFill>
              </a:rPr>
              <a:t>ب-</a:t>
            </a:r>
            <a:r>
              <a:rPr lang="ar-SA" dirty="0" smtClean="0">
                <a:solidFill>
                  <a:schemeClr val="tx2"/>
                </a:solidFill>
              </a:rPr>
              <a:t> </a:t>
            </a:r>
            <a:r>
              <a:rPr lang="ar-SA" dirty="0" smtClean="0"/>
              <a:t>إيراد بيع و تأجير الأراضي و العقارات.</a:t>
            </a:r>
          </a:p>
          <a:p>
            <a:pPr marL="0" indent="0" algn="r" rtl="1">
              <a:buNone/>
            </a:pPr>
            <a:r>
              <a:rPr lang="ar-SA" dirty="0"/>
              <a:t> </a:t>
            </a:r>
            <a:r>
              <a:rPr lang="ar-SA" dirty="0" smtClean="0"/>
              <a:t>         </a:t>
            </a:r>
            <a:r>
              <a:rPr lang="ar-SA" b="1" dirty="0" smtClean="0">
                <a:solidFill>
                  <a:schemeClr val="accent2"/>
                </a:solidFill>
              </a:rPr>
              <a:t>ج-</a:t>
            </a:r>
            <a:r>
              <a:rPr lang="ar-SA" dirty="0" smtClean="0">
                <a:solidFill>
                  <a:schemeClr val="tx2"/>
                </a:solidFill>
              </a:rPr>
              <a:t> </a:t>
            </a:r>
            <a:r>
              <a:rPr lang="ar-SA" dirty="0" smtClean="0"/>
              <a:t>الأرباح و دخول قطاع الأعمال و ملاك الأسهم.</a:t>
            </a:r>
            <a:endParaRPr lang="en-US" dirty="0" smtClean="0"/>
          </a:p>
          <a:p>
            <a:pPr marL="0" indent="0" algn="ctr" rtl="1">
              <a:buNone/>
            </a:pPr>
            <a:r>
              <a:rPr lang="ar-SA" dirty="0" smtClean="0"/>
              <a:t>الأرباح = أرباح موزعة + أرباح غير موزعة + ضرائب على الأرباح</a:t>
            </a:r>
          </a:p>
          <a:p>
            <a:pPr marL="0" indent="0" algn="r" rtl="1">
              <a:buNone/>
            </a:pPr>
            <a:r>
              <a:rPr lang="ar-SA" dirty="0"/>
              <a:t> </a:t>
            </a:r>
            <a:r>
              <a:rPr lang="ar-SA" dirty="0" smtClean="0"/>
              <a:t>         </a:t>
            </a:r>
            <a:r>
              <a:rPr lang="ar-SA" b="1" dirty="0" smtClean="0">
                <a:solidFill>
                  <a:schemeClr val="accent2"/>
                </a:solidFill>
              </a:rPr>
              <a:t>د-</a:t>
            </a:r>
            <a:r>
              <a:rPr lang="ar-SA" dirty="0" smtClean="0">
                <a:solidFill>
                  <a:schemeClr val="tx2"/>
                </a:solidFill>
              </a:rPr>
              <a:t> </a:t>
            </a:r>
            <a:r>
              <a:rPr lang="ar-SA" dirty="0" smtClean="0"/>
              <a:t>الفوائد التي يحصل عليها ملاك رؤوس الأموال من الإقراض.</a:t>
            </a:r>
          </a:p>
          <a:p>
            <a:pPr marL="514350" indent="-514350" algn="r" rtl="1">
              <a:buFont typeface="+mj-lt"/>
              <a:buAutoNum type="arabicPeriod" startAt="2"/>
            </a:pPr>
            <a:r>
              <a:rPr lang="ar-SA" dirty="0" smtClean="0"/>
              <a:t>اهتلاك رأس المال: النقص التدريجي في الأصل الثابت نتيجة الاستخدام.</a:t>
            </a:r>
          </a:p>
          <a:p>
            <a:pPr marL="514350" indent="-514350" algn="r" rtl="1">
              <a:buFont typeface="+mj-lt"/>
              <a:buAutoNum type="arabicPeriod" startAt="2"/>
            </a:pPr>
            <a:r>
              <a:rPr lang="ar-SA" dirty="0" smtClean="0"/>
              <a:t>الضرائب غير المباشرة: كضريبة الإنتاج ، ضريبة المبيعات ، رسوم الرخص والرسوم الجمركية.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642910" y="4071942"/>
            <a:ext cx="7572428" cy="5000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059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طرق قياس الناتج المحلي الإجمالي:</a:t>
            </a:r>
            <a:endParaRPr lang="en-GB" b="1" dirty="0"/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133672" y="1935480"/>
            <a:ext cx="8686800" cy="4661872"/>
          </a:xfrm>
          <a:blipFill rotWithShape="1">
            <a:blip r:embed="rId2"/>
            <a:stretch>
              <a:fillRect t="-1440" r="-1263"/>
            </a:stretch>
          </a:blipFill>
        </p:spPr>
        <p:txBody>
          <a:bodyPr/>
          <a:lstStyle/>
          <a:p>
            <a:pPr>
              <a:buNone/>
            </a:pPr>
            <a:r>
              <a:rPr lang="en-GB" dirty="0">
                <a:noFill/>
              </a:rPr>
              <a:t> 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18</a:t>
            </a:fld>
            <a:endParaRPr lang="en-GB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4499992" y="4968846"/>
            <a:ext cx="504056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3275856" y="4968846"/>
            <a:ext cx="504056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3275856" y="5400894"/>
            <a:ext cx="504056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4499992" y="4968846"/>
            <a:ext cx="504056" cy="50405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339752" y="6021288"/>
            <a:ext cx="4320480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1095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طرق قياس الناتج المحلي الإجمالي: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الانفاق الاستهلاكي (</a:t>
            </a:r>
            <a:r>
              <a:rPr lang="en-GB" b="1" dirty="0" smtClean="0">
                <a:solidFill>
                  <a:schemeClr val="tx2"/>
                </a:solidFill>
              </a:rPr>
              <a:t>C</a:t>
            </a:r>
            <a:r>
              <a:rPr lang="ar-SA" b="1" dirty="0" smtClean="0">
                <a:solidFill>
                  <a:schemeClr val="tx2"/>
                </a:solidFill>
              </a:rPr>
              <a:t>): </a:t>
            </a:r>
            <a:r>
              <a:rPr lang="ar-SA" dirty="0" smtClean="0"/>
              <a:t>ما ينفقه </a:t>
            </a:r>
            <a:r>
              <a:rPr lang="ar-SA" dirty="0" smtClean="0">
                <a:solidFill>
                  <a:schemeClr val="tx2"/>
                </a:solidFill>
              </a:rPr>
              <a:t>الجمهور</a:t>
            </a:r>
            <a:r>
              <a:rPr lang="ar-SA" dirty="0" smtClean="0"/>
              <a:t> على شراء السلع (المعمرة و غير المعمرة) والخدمات </a:t>
            </a:r>
            <a:r>
              <a:rPr lang="ar-SA" b="1" dirty="0" smtClean="0">
                <a:solidFill>
                  <a:schemeClr val="tx2"/>
                </a:solidFill>
              </a:rPr>
              <a:t>مثل: </a:t>
            </a:r>
            <a:r>
              <a:rPr lang="ar-SA" dirty="0" smtClean="0"/>
              <a:t>التعليم، الصحة.</a:t>
            </a:r>
          </a:p>
          <a:p>
            <a:pPr algn="ctr" rtl="1">
              <a:buNone/>
            </a:pPr>
            <a:r>
              <a:rPr lang="ar-SA" dirty="0" smtClean="0"/>
              <a:t>الاستهلاك الخاص = إنفاق على سلع معمرة + إنفاق على سلع غير معمرة                         + إنفاق على خدمات</a:t>
            </a:r>
          </a:p>
          <a:p>
            <a:pPr algn="r" rtl="1"/>
            <a:r>
              <a:rPr lang="ar-SA" b="1" dirty="0">
                <a:solidFill>
                  <a:schemeClr val="tx2"/>
                </a:solidFill>
              </a:rPr>
              <a:t>الاستثمار </a:t>
            </a:r>
            <a:r>
              <a:rPr lang="ar-SA" b="1" dirty="0" smtClean="0">
                <a:solidFill>
                  <a:schemeClr val="tx2"/>
                </a:solidFill>
              </a:rPr>
              <a:t>(</a:t>
            </a:r>
            <a:r>
              <a:rPr lang="en-GB" b="1" dirty="0" smtClean="0">
                <a:solidFill>
                  <a:schemeClr val="tx2"/>
                </a:solidFill>
              </a:rPr>
              <a:t>I</a:t>
            </a:r>
            <a:r>
              <a:rPr lang="ar-SA" b="1" dirty="0" smtClean="0">
                <a:solidFill>
                  <a:schemeClr val="tx2"/>
                </a:solidFill>
              </a:rPr>
              <a:t>): </a:t>
            </a:r>
            <a:r>
              <a:rPr lang="ar-SA" dirty="0" smtClean="0"/>
              <a:t>ما ينفق على شراء السلع و الخدمات الرأسمالية أو تعديلها أو زيادة المخزون منها.</a:t>
            </a:r>
          </a:p>
          <a:p>
            <a:pPr algn="ctr" rtl="1">
              <a:buNone/>
            </a:pPr>
            <a:r>
              <a:rPr lang="ar-SA" dirty="0" smtClean="0"/>
              <a:t>إجمالي الاستثمار = تكوين رأس المال الثابت + التغير في المخزون</a:t>
            </a:r>
          </a:p>
          <a:p>
            <a:pPr algn="ctr" rtl="1">
              <a:buNone/>
            </a:pPr>
            <a:r>
              <a:rPr lang="ar-SA" dirty="0" smtClean="0"/>
              <a:t>         = صافي الاستثمار + إهلاك رأس المال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571472" y="2786058"/>
            <a:ext cx="8001056" cy="85725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71472" y="4572008"/>
            <a:ext cx="8001056" cy="1000132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468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مقدمة: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935480"/>
            <a:ext cx="8401080" cy="4565354"/>
          </a:xfrm>
        </p:spPr>
        <p:txBody>
          <a:bodyPr>
            <a:normAutofit/>
          </a:bodyPr>
          <a:lstStyle/>
          <a:p>
            <a:pPr algn="r" rtl="1"/>
            <a:r>
              <a:rPr lang="ar-SA" dirty="0" smtClean="0"/>
              <a:t>يعتمد تحليل أداء الاقتصاد الكلي على بيانات و إحصاءات الهيئات والمصالح الحكومية </a:t>
            </a:r>
            <a:r>
              <a:rPr lang="ar-SA" b="1" dirty="0" smtClean="0">
                <a:solidFill>
                  <a:schemeClr val="tx2"/>
                </a:solidFill>
              </a:rPr>
              <a:t>مثلاً: </a:t>
            </a:r>
            <a:r>
              <a:rPr lang="ar-SA" dirty="0" smtClean="0"/>
              <a:t>تعتمد دراسة وتحليل المؤشرات الاقتصادية لدولة ما على بيانات عن الإنتاج والدخل والاستهلاك والاستثمار وغيرها.</a:t>
            </a:r>
          </a:p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المؤشر الأكثر شيوعاً لقياس حجم النشاط الاقتصادي الكلي في الدولة:</a:t>
            </a:r>
          </a:p>
          <a:p>
            <a:pPr marL="0" indent="0" algn="r" rtl="1">
              <a:buNone/>
            </a:pPr>
            <a:r>
              <a:rPr lang="ar-SA" dirty="0"/>
              <a:t> </a:t>
            </a:r>
            <a:r>
              <a:rPr lang="ar-SA" dirty="0" smtClean="0"/>
              <a:t>         الناتج المحلي الإجمالي.</a:t>
            </a:r>
            <a:endParaRPr lang="en-US" dirty="0" smtClean="0"/>
          </a:p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في هذا الفصل سنتعرف على: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منحنى إمكانات الإنتاج وتحديد السلع والخدمات التي ينتجها المجتمع.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مكونات و طرق حساب </a:t>
            </a:r>
            <a:r>
              <a:rPr lang="ar-SA" dirty="0" smtClean="0">
                <a:solidFill>
                  <a:schemeClr val="tx2"/>
                </a:solidFill>
              </a:rPr>
              <a:t>الناتج المحلي الإجمالي </a:t>
            </a:r>
            <a:r>
              <a:rPr lang="ar-SA" dirty="0" smtClean="0"/>
              <a:t>و تأثير تغير الأسعار عليه، بالإضافة لمدى ملائمته كمؤشر للرفاهية الاقتصادية والاجتماعية.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64349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طرق قياس الناتج المحلي الإجمالي: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الانفاق الحكومي (</a:t>
            </a:r>
            <a:r>
              <a:rPr lang="en-GB" b="1" dirty="0" smtClean="0">
                <a:solidFill>
                  <a:schemeClr val="tx2"/>
                </a:solidFill>
              </a:rPr>
              <a:t>G</a:t>
            </a:r>
            <a:r>
              <a:rPr lang="ar-SA" b="1" dirty="0" smtClean="0">
                <a:solidFill>
                  <a:schemeClr val="tx2"/>
                </a:solidFill>
              </a:rPr>
              <a:t>): </a:t>
            </a:r>
            <a:r>
              <a:rPr lang="ar-SA" dirty="0" smtClean="0"/>
              <a:t>ما تنفقه </a:t>
            </a:r>
            <a:r>
              <a:rPr lang="ar-SA" dirty="0" smtClean="0">
                <a:solidFill>
                  <a:schemeClr val="tx2"/>
                </a:solidFill>
              </a:rPr>
              <a:t>الحكومة </a:t>
            </a:r>
            <a:r>
              <a:rPr lang="ar-SA" dirty="0" smtClean="0"/>
              <a:t>على شراء السلع و ما تدفعه من رواتب و أجور </a:t>
            </a:r>
            <a:r>
              <a:rPr lang="ar-SA" dirty="0" smtClean="0">
                <a:solidFill>
                  <a:schemeClr val="tx2"/>
                </a:solidFill>
              </a:rPr>
              <a:t>باستثناء</a:t>
            </a:r>
            <a:r>
              <a:rPr lang="ar-SA" dirty="0" smtClean="0"/>
              <a:t> معاشات التقاعد و الهبات و الإعانات لأنها لا تساهم في العملية الإنتاجية (تحسب كجزء من إنفاق الجمهور).</a:t>
            </a:r>
          </a:p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صافي التعاملات الخارجية (صافي الصادرات) (الميزان التجاري)         (</a:t>
            </a:r>
            <a:r>
              <a:rPr lang="en-GB" b="1" dirty="0" smtClean="0">
                <a:solidFill>
                  <a:schemeClr val="tx2"/>
                </a:solidFill>
              </a:rPr>
              <a:t>X - M</a:t>
            </a:r>
            <a:r>
              <a:rPr lang="ar-SA" b="1" dirty="0" smtClean="0">
                <a:solidFill>
                  <a:schemeClr val="tx2"/>
                </a:solidFill>
              </a:rPr>
              <a:t>): </a:t>
            </a:r>
            <a:r>
              <a:rPr lang="ar-SA" dirty="0" smtClean="0"/>
              <a:t>التدفق التجاري للمعاملات الخارجية لدولة ذات </a:t>
            </a:r>
            <a:r>
              <a:rPr lang="ar-SA" dirty="0" smtClean="0">
                <a:solidFill>
                  <a:schemeClr val="tx2"/>
                </a:solidFill>
              </a:rPr>
              <a:t>اقتصاد مفتوح </a:t>
            </a:r>
            <a:r>
              <a:rPr lang="ar-SA" dirty="0" smtClean="0"/>
              <a:t>مع بقية دول العالم.</a:t>
            </a:r>
          </a:p>
          <a:p>
            <a:pPr algn="r" rtl="1">
              <a:buNone/>
            </a:pPr>
            <a:endParaRPr lang="ar-SA" dirty="0" smtClean="0"/>
          </a:p>
          <a:p>
            <a:pPr algn="ctr" rtl="1">
              <a:buNone/>
            </a:pPr>
            <a:r>
              <a:rPr lang="ar-SA" b="1" u="sng" dirty="0" smtClean="0">
                <a:solidFill>
                  <a:srgbClr val="FF0000"/>
                </a:solidFill>
              </a:rPr>
              <a:t>ملاحظة: </a:t>
            </a:r>
            <a:r>
              <a:rPr lang="ar-SA" dirty="0" smtClean="0">
                <a:solidFill>
                  <a:srgbClr val="FF0000"/>
                </a:solidFill>
              </a:rPr>
              <a:t>الاستهلاك و الاستثمار قد يأتيان كبند في السؤال أو يفصلان لمكوناتهما.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20</a:t>
            </a:fld>
            <a:endParaRPr lang="en-GB"/>
          </a:p>
        </p:txBody>
      </p:sp>
      <p:sp>
        <p:nvSpPr>
          <p:cNvPr id="7" name="Horizontal Scroll 6"/>
          <p:cNvSpPr/>
          <p:nvPr/>
        </p:nvSpPr>
        <p:spPr>
          <a:xfrm>
            <a:off x="428596" y="4643446"/>
            <a:ext cx="7929618" cy="1357322"/>
          </a:xfrm>
          <a:prstGeom prst="horizontalScroll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طرق قياس الناتج المحلي الإجمالي:</a:t>
            </a:r>
            <a:endParaRPr lang="en-GB" b="1" dirty="0"/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blipFill rotWithShape="1">
            <a:blip r:embed="rId2"/>
            <a:stretch>
              <a:fillRect t="-1250" r="-1333"/>
            </a:stretch>
          </a:blipFill>
        </p:spPr>
        <p:txBody>
          <a:bodyPr/>
          <a:lstStyle/>
          <a:p>
            <a:pPr>
              <a:buNone/>
            </a:pPr>
            <a:r>
              <a:rPr lang="en-GB" dirty="0">
                <a:noFill/>
              </a:rPr>
              <a:t> 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21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500430" y="5429264"/>
            <a:ext cx="2214578" cy="428628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14348" y="1916660"/>
            <a:ext cx="4714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b="1" dirty="0" smtClean="0">
                <a:solidFill>
                  <a:srgbClr val="FF0000"/>
                </a:solidFill>
              </a:rPr>
              <a:t>(سلع معمرة 600 ، غير معمرة 2000 ، خدمات 400)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Rounded Rectangular Callout 8"/>
          <p:cNvSpPr/>
          <p:nvPr/>
        </p:nvSpPr>
        <p:spPr>
          <a:xfrm>
            <a:off x="714348" y="1857364"/>
            <a:ext cx="4786346" cy="571504"/>
          </a:xfrm>
          <a:prstGeom prst="wedgeRoundRectCallou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97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مفاهيم أخرى في الحسابات القومية: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صافي الناتج المحلي: </a:t>
            </a:r>
            <a:r>
              <a:rPr lang="ar-SA" dirty="0" smtClean="0"/>
              <a:t>مقياس أفضل لأداء الاقتصاد من الناتج المحلي الإجمالي.</a:t>
            </a:r>
            <a:endParaRPr lang="ar-SA" dirty="0"/>
          </a:p>
          <a:p>
            <a:pPr marL="0" indent="0" algn="ctr" rtl="1">
              <a:buNone/>
            </a:pPr>
            <a:r>
              <a:rPr lang="ar-SA" dirty="0" smtClean="0"/>
              <a:t>صافي الناتج المحلي = الناتج المحلي الإجمالي – اهلاك رأس المال.</a:t>
            </a:r>
          </a:p>
          <a:p>
            <a:pPr marL="0" indent="0" algn="ctr" rtl="1">
              <a:buNone/>
            </a:pPr>
            <a:endParaRPr lang="ar-SA" dirty="0" smtClean="0"/>
          </a:p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صافي الدخل المحلي: </a:t>
            </a:r>
            <a:r>
              <a:rPr lang="ar-SA" dirty="0" smtClean="0"/>
              <a:t>إجمالي ما تكتسبه عناصر الإنتاج التي تعمل في الاقتصاد.</a:t>
            </a:r>
            <a:endParaRPr lang="ar-SA" dirty="0"/>
          </a:p>
          <a:p>
            <a:pPr marL="0" indent="0" algn="ctr" rtl="1">
              <a:buNone/>
            </a:pPr>
            <a:r>
              <a:rPr lang="ar-SA" dirty="0" smtClean="0"/>
              <a:t>صافي الدخل المحلي = صافي الناتج المحلي – الضرائب غير المباشرة.</a:t>
            </a:r>
          </a:p>
          <a:p>
            <a:pPr marL="0" indent="0" algn="r" rtl="1">
              <a:buNone/>
            </a:pPr>
            <a:endParaRPr lang="ar-SA" dirty="0" smtClean="0"/>
          </a:p>
          <a:p>
            <a:pPr algn="r" rt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22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28596" y="2786058"/>
            <a:ext cx="8280920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28596" y="4643446"/>
            <a:ext cx="8280920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7028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مفاهيم أخرى في الحسابات القومية: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الدخل الشخصي: </a:t>
            </a:r>
            <a:r>
              <a:rPr lang="ar-SA" dirty="0" smtClean="0"/>
              <a:t>إجمالي دخول جميع أفراد المجتمع.</a:t>
            </a:r>
          </a:p>
          <a:p>
            <a:pPr marL="0" indent="0" algn="ctr" rtl="1">
              <a:buNone/>
            </a:pPr>
            <a:r>
              <a:rPr lang="ar-SA" dirty="0" smtClean="0"/>
              <a:t>الدخل الشخصي = صافي الدخل المحلي – الدخول المكتسبة غير المحصلة </a:t>
            </a:r>
          </a:p>
          <a:p>
            <a:pPr marL="0" indent="0" algn="ctr" rtl="1">
              <a:buNone/>
            </a:pPr>
            <a:r>
              <a:rPr lang="ar-SA" dirty="0"/>
              <a:t> </a:t>
            </a:r>
            <a:r>
              <a:rPr lang="ar-SA" dirty="0" smtClean="0"/>
              <a:t>                  + الدخول المحصلة غير المكتسبة.</a:t>
            </a:r>
          </a:p>
          <a:p>
            <a:pPr marL="0" indent="0" algn="r" rtl="1">
              <a:buNone/>
            </a:pPr>
            <a:endParaRPr lang="ar-SA" dirty="0" smtClean="0"/>
          </a:p>
          <a:p>
            <a:pPr marL="0" indent="0" algn="r" rtl="1">
              <a:buNone/>
            </a:pPr>
            <a:r>
              <a:rPr lang="ar-SA" b="1" dirty="0" smtClean="0">
                <a:solidFill>
                  <a:schemeClr val="tx2"/>
                </a:solidFill>
              </a:rPr>
              <a:t>الدخول المكتسبة غير المحصلة: </a:t>
            </a:r>
            <a:r>
              <a:rPr lang="ar-SA" dirty="0" smtClean="0"/>
              <a:t>كأرباح الشركات غير الموزعة، استقطاعات التقاعد الحكومي (أو التأمينات الاجتماعية).</a:t>
            </a:r>
          </a:p>
          <a:p>
            <a:pPr marL="0" indent="0" algn="r" rtl="1">
              <a:buNone/>
            </a:pPr>
            <a:r>
              <a:rPr lang="ar-SA" b="1" dirty="0" smtClean="0">
                <a:solidFill>
                  <a:schemeClr val="tx2"/>
                </a:solidFill>
              </a:rPr>
              <a:t>الدخول المحصلة غير المكتسبة: </a:t>
            </a:r>
            <a:r>
              <a:rPr lang="ar-SA" dirty="0" smtClean="0"/>
              <a:t>المدفوعات الحكومية التحويلية كالمساعدات و الهبات.</a:t>
            </a:r>
          </a:p>
          <a:p>
            <a:pPr algn="r" rt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23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285720" y="2421458"/>
            <a:ext cx="8280920" cy="9361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604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مفاهيم أخرى في الحسابات القومية: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الدخل الشخصي المتاح: </a:t>
            </a:r>
            <a:r>
              <a:rPr lang="ar-SA" dirty="0" smtClean="0"/>
              <a:t>الدخل المستلم من قبل أفراد المجتمع بعد تسديد الضرائب المستحقة. يتوزع هذا الدخل بين الاستهلاك و الادخار.</a:t>
            </a:r>
          </a:p>
          <a:p>
            <a:pPr marL="0" indent="0" algn="r" rtl="1">
              <a:buNone/>
            </a:pPr>
            <a:endParaRPr lang="ar-SA" dirty="0"/>
          </a:p>
          <a:p>
            <a:pPr marL="0" indent="0" algn="ctr" rtl="1">
              <a:buNone/>
            </a:pPr>
            <a:r>
              <a:rPr lang="ar-SA" dirty="0" smtClean="0"/>
              <a:t>الدخل الشحصي المتاح = الدخل الشخصي – ضرائب مباشرة (على الدخل)</a:t>
            </a:r>
          </a:p>
          <a:p>
            <a:pPr marL="0" indent="0" algn="ctr" rtl="1">
              <a:buNone/>
            </a:pPr>
            <a:r>
              <a:rPr lang="ar-SA" dirty="0" smtClean="0"/>
              <a:t>= الاستهلاك (</a:t>
            </a:r>
            <a:r>
              <a:rPr lang="en-US" dirty="0" smtClean="0"/>
              <a:t>C</a:t>
            </a:r>
            <a:r>
              <a:rPr lang="ar-SA" dirty="0" smtClean="0"/>
              <a:t>) + الادخار (</a:t>
            </a:r>
            <a:r>
              <a:rPr lang="en-US" dirty="0" smtClean="0"/>
              <a:t>S</a:t>
            </a:r>
            <a:r>
              <a:rPr lang="ar-SA" dirty="0" smtClean="0"/>
              <a:t>)</a:t>
            </a:r>
          </a:p>
          <a:p>
            <a:pPr marL="0" indent="0" algn="ctr" rtl="1">
              <a:buNone/>
            </a:pPr>
            <a:endParaRPr lang="ar-SA" dirty="0" smtClean="0"/>
          </a:p>
          <a:p>
            <a:pPr marL="0" indent="0" algn="r" rtl="1">
              <a:buNone/>
            </a:pPr>
            <a:endParaRPr lang="ar-SA" dirty="0" smtClean="0"/>
          </a:p>
          <a:p>
            <a:pPr algn="r" rt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24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67544" y="3284984"/>
            <a:ext cx="8280920" cy="10081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0688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مفاهيم أخرى في الحسابات القومية: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مثال: في اقتصاد إحدى الدول (مليون ريال)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25</a:t>
            </a:fld>
            <a:endParaRPr lang="en-GB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7422155"/>
              </p:ext>
            </p:extLst>
          </p:nvPr>
        </p:nvGraphicFramePr>
        <p:xfrm>
          <a:off x="251520" y="2702024"/>
          <a:ext cx="8568952" cy="27432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080120"/>
                <a:gridCol w="3204356"/>
                <a:gridCol w="1044116"/>
                <a:gridCol w="324036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solidFill>
                            <a:schemeClr val="tx2"/>
                          </a:solidFill>
                        </a:rPr>
                        <a:t>16</a:t>
                      </a:r>
                      <a:endParaRPr lang="en-GB" sz="24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solidFill>
                            <a:schemeClr val="tx2"/>
                          </a:solidFill>
                        </a:rPr>
                        <a:t>واردات</a:t>
                      </a:r>
                      <a:endParaRPr lang="en-GB" sz="24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solidFill>
                            <a:schemeClr val="tx2"/>
                          </a:solidFill>
                        </a:rPr>
                        <a:t>194</a:t>
                      </a:r>
                      <a:endParaRPr lang="en-GB" sz="24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solidFill>
                            <a:schemeClr val="tx2"/>
                          </a:solidFill>
                        </a:rPr>
                        <a:t>الدخل الشخصي المتاح</a:t>
                      </a:r>
                      <a:endParaRPr lang="en-GB" sz="24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solidFill>
                            <a:schemeClr val="tx2"/>
                          </a:solidFill>
                        </a:rPr>
                        <a:t>17</a:t>
                      </a:r>
                      <a:endParaRPr lang="en-GB" sz="24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solidFill>
                            <a:schemeClr val="tx2"/>
                          </a:solidFill>
                        </a:rPr>
                        <a:t>مدفوعات الضمان الاجتماعي</a:t>
                      </a:r>
                      <a:endParaRPr lang="en-GB" sz="24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solidFill>
                            <a:schemeClr val="tx2"/>
                          </a:solidFill>
                        </a:rPr>
                        <a:t>14</a:t>
                      </a:r>
                      <a:endParaRPr lang="en-GB" sz="24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solidFill>
                            <a:schemeClr val="tx2"/>
                          </a:solidFill>
                        </a:rPr>
                        <a:t>ادخار شخصي</a:t>
                      </a:r>
                      <a:endParaRPr lang="en-GB" sz="24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solidFill>
                            <a:schemeClr val="tx2"/>
                          </a:solidFill>
                        </a:rPr>
                        <a:t>56</a:t>
                      </a:r>
                      <a:endParaRPr lang="en-GB" sz="24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solidFill>
                            <a:schemeClr val="tx2"/>
                          </a:solidFill>
                        </a:rPr>
                        <a:t>اهلاك رأس المال</a:t>
                      </a:r>
                      <a:endParaRPr lang="en-GB" sz="24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solidFill>
                            <a:schemeClr val="tx2"/>
                          </a:solidFill>
                        </a:rPr>
                        <a:t>20</a:t>
                      </a:r>
                      <a:endParaRPr lang="en-GB" sz="24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solidFill>
                            <a:schemeClr val="tx2"/>
                          </a:solidFill>
                        </a:rPr>
                        <a:t>استقطاعات التقاعد</a:t>
                      </a:r>
                      <a:endParaRPr lang="en-GB" sz="24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solidFill>
                            <a:schemeClr val="tx2"/>
                          </a:solidFill>
                        </a:rPr>
                        <a:t>26</a:t>
                      </a:r>
                      <a:endParaRPr lang="en-GB" sz="24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solidFill>
                            <a:schemeClr val="tx2"/>
                          </a:solidFill>
                        </a:rPr>
                        <a:t>ضرائب غير مباشرة</a:t>
                      </a:r>
                      <a:endParaRPr lang="en-GB" sz="24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solidFill>
                            <a:schemeClr val="tx2"/>
                          </a:solidFill>
                        </a:rPr>
                        <a:t>13</a:t>
                      </a:r>
                      <a:endParaRPr lang="en-GB" sz="24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solidFill>
                            <a:schemeClr val="tx2"/>
                          </a:solidFill>
                        </a:rPr>
                        <a:t>صادرات</a:t>
                      </a:r>
                      <a:endParaRPr lang="en-GB" sz="24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solidFill>
                            <a:schemeClr val="tx2"/>
                          </a:solidFill>
                        </a:rPr>
                        <a:t>50</a:t>
                      </a:r>
                      <a:endParaRPr lang="en-GB" sz="24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solidFill>
                            <a:schemeClr val="tx2"/>
                          </a:solidFill>
                        </a:rPr>
                        <a:t>إجمالي الاستثمار</a:t>
                      </a:r>
                      <a:endParaRPr lang="en-GB" sz="24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solidFill>
                            <a:schemeClr val="tx2"/>
                          </a:solidFill>
                        </a:rPr>
                        <a:t>88</a:t>
                      </a:r>
                      <a:endParaRPr lang="en-GB" sz="24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solidFill>
                            <a:schemeClr val="tx2"/>
                          </a:solidFill>
                        </a:rPr>
                        <a:t>انفاق حكومي</a:t>
                      </a:r>
                      <a:endParaRPr lang="en-GB" sz="24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en-GB" sz="24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en-GB" sz="24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solidFill>
                            <a:schemeClr val="tx2"/>
                          </a:solidFill>
                        </a:rPr>
                        <a:t>36</a:t>
                      </a:r>
                      <a:endParaRPr lang="en-GB" sz="24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solidFill>
                            <a:schemeClr val="tx2"/>
                          </a:solidFill>
                        </a:rPr>
                        <a:t>ضرائب مباشرة</a:t>
                      </a:r>
                      <a:endParaRPr lang="en-GB" sz="24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0005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مفاهيم أخرى في الحسابات القومية: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SA" b="1" dirty="0" smtClean="0">
                <a:solidFill>
                  <a:schemeClr val="tx2"/>
                </a:solidFill>
              </a:rPr>
              <a:t>من خلال المعطيات السابقة، أوجدي ما يلي:</a:t>
            </a:r>
            <a:endParaRPr lang="ar-SA" b="1" dirty="0">
              <a:solidFill>
                <a:schemeClr val="tx2"/>
              </a:solidFill>
            </a:endParaRPr>
          </a:p>
          <a:p>
            <a:pPr marL="514350" indent="-514350" algn="r" rtl="1">
              <a:buFont typeface="+mj-lt"/>
              <a:buAutoNum type="arabicPeriod"/>
            </a:pPr>
            <a:r>
              <a:rPr lang="ar-SA" b="1" dirty="0" smtClean="0">
                <a:solidFill>
                  <a:schemeClr val="tx2"/>
                </a:solidFill>
              </a:rPr>
              <a:t>إجمالي الناتج المحلي.</a:t>
            </a:r>
            <a:r>
              <a:rPr lang="ar-SA" dirty="0">
                <a:solidFill>
                  <a:schemeClr val="tx2"/>
                </a:solidFill>
              </a:rPr>
              <a:t> </a:t>
            </a:r>
            <a:r>
              <a:rPr lang="ar-SA" dirty="0" smtClean="0"/>
              <a:t>(طريقة الإنفاق)</a:t>
            </a:r>
            <a:endParaRPr lang="ar-SA" b="1" dirty="0" smtClean="0"/>
          </a:p>
          <a:p>
            <a:pPr marL="514350" indent="-514350" algn="r" rtl="1">
              <a:buFont typeface="+mj-lt"/>
              <a:buAutoNum type="arabicPeriod"/>
            </a:pPr>
            <a:r>
              <a:rPr lang="ar-SA" b="1" dirty="0" smtClean="0">
                <a:solidFill>
                  <a:schemeClr val="tx2"/>
                </a:solidFill>
              </a:rPr>
              <a:t>صافي الناتج المحلي.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b="1" dirty="0" smtClean="0">
                <a:solidFill>
                  <a:schemeClr val="tx2"/>
                </a:solidFill>
              </a:rPr>
              <a:t>صافي الدخل المحلي.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b="1" dirty="0" smtClean="0">
                <a:solidFill>
                  <a:schemeClr val="tx2"/>
                </a:solidFill>
              </a:rPr>
              <a:t>الدخل الشخصي. </a:t>
            </a:r>
            <a:r>
              <a:rPr lang="ar-SA" dirty="0" smtClean="0"/>
              <a:t>(طريقتين للحل)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672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مفاهيم أخرى في الحسابات القومية:</a:t>
            </a:r>
            <a:endParaRPr lang="en-GB" b="1" dirty="0"/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blipFill rotWithShape="1">
            <a:blip r:embed="rId2"/>
            <a:stretch>
              <a:fillRect l="-1778" t="-1250" r="-1333"/>
            </a:stretch>
          </a:blipFill>
        </p:spPr>
        <p:txBody>
          <a:bodyPr/>
          <a:lstStyle/>
          <a:p>
            <a:pPr>
              <a:buNone/>
            </a:pPr>
            <a:r>
              <a:rPr lang="en-GB">
                <a:noFill/>
              </a:rPr>
              <a:t> 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27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6660232" y="5445224"/>
            <a:ext cx="1296144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539552" y="4581128"/>
            <a:ext cx="1296144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779912" y="4041068"/>
            <a:ext cx="144016" cy="39604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395536" y="4437112"/>
            <a:ext cx="8280920" cy="7200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8855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مفاهيم أخرى في الحسابات القومية: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 algn="r" rtl="1">
              <a:buFont typeface="+mj-lt"/>
              <a:buAutoNum type="arabicPeriod" startAt="2"/>
            </a:pPr>
            <a:r>
              <a:rPr lang="ar-SA" b="1" dirty="0" smtClean="0">
                <a:solidFill>
                  <a:schemeClr val="tx2"/>
                </a:solidFill>
              </a:rPr>
              <a:t>صافي </a:t>
            </a:r>
            <a:r>
              <a:rPr lang="ar-SA" b="1" dirty="0">
                <a:solidFill>
                  <a:schemeClr val="tx2"/>
                </a:solidFill>
              </a:rPr>
              <a:t>الناتج </a:t>
            </a:r>
            <a:r>
              <a:rPr lang="ar-SA" b="1" dirty="0" smtClean="0">
                <a:solidFill>
                  <a:schemeClr val="tx2"/>
                </a:solidFill>
              </a:rPr>
              <a:t>المحلي:</a:t>
            </a:r>
          </a:p>
          <a:p>
            <a:pPr marL="0" indent="0" algn="ctr" rtl="1">
              <a:buNone/>
            </a:pPr>
            <a:r>
              <a:rPr lang="ar-SA" dirty="0"/>
              <a:t>الناتج المحلي الصافي = الناتج المحلي الإجمالي – اهلاك رأس </a:t>
            </a:r>
            <a:r>
              <a:rPr lang="ar-SA" dirty="0" smtClean="0"/>
              <a:t>المال</a:t>
            </a:r>
            <a:endParaRPr lang="ar-SA" dirty="0"/>
          </a:p>
          <a:p>
            <a:pPr marL="0" indent="0" algn="ctr" rtl="1">
              <a:buNone/>
            </a:pPr>
            <a:r>
              <a:rPr lang="ar-SA" dirty="0" smtClean="0"/>
              <a:t>= </a:t>
            </a:r>
            <a:r>
              <a:rPr lang="en-US" dirty="0" smtClean="0"/>
              <a:t>315</a:t>
            </a:r>
            <a:r>
              <a:rPr lang="ar-SA" dirty="0" smtClean="0"/>
              <a:t> – </a:t>
            </a:r>
            <a:r>
              <a:rPr lang="en-US" dirty="0" smtClean="0"/>
              <a:t>56</a:t>
            </a:r>
            <a:r>
              <a:rPr lang="ar-SA" dirty="0" smtClean="0"/>
              <a:t> = </a:t>
            </a:r>
            <a:r>
              <a:rPr lang="en-US" dirty="0" smtClean="0"/>
              <a:t>259</a:t>
            </a:r>
            <a:r>
              <a:rPr lang="en-GB" dirty="0" smtClean="0"/>
              <a:t>MR</a:t>
            </a:r>
            <a:endParaRPr lang="ar-SA" dirty="0" smtClean="0"/>
          </a:p>
          <a:p>
            <a:pPr marL="514350" indent="-514350" algn="r" rtl="1">
              <a:buFont typeface="+mj-lt"/>
              <a:buAutoNum type="arabicPeriod" startAt="3"/>
            </a:pPr>
            <a:r>
              <a:rPr lang="ar-SA" b="1" dirty="0" smtClean="0">
                <a:solidFill>
                  <a:schemeClr val="tx2"/>
                </a:solidFill>
              </a:rPr>
              <a:t>صافي الدخل المحلي:</a:t>
            </a:r>
          </a:p>
          <a:p>
            <a:pPr marL="0" indent="0" algn="ctr" rtl="1">
              <a:buNone/>
            </a:pPr>
            <a:r>
              <a:rPr lang="ar-SA" dirty="0" smtClean="0"/>
              <a:t>صافي الدخل المحلي = صافي الناتج المحلي – الضرائب غير المباشرة</a:t>
            </a:r>
          </a:p>
          <a:p>
            <a:pPr marL="0" indent="0" algn="ctr" rtl="1">
              <a:buNone/>
            </a:pPr>
            <a:r>
              <a:rPr lang="ar-SA" dirty="0" smtClean="0"/>
              <a:t>= </a:t>
            </a:r>
            <a:r>
              <a:rPr lang="en-US" dirty="0" smtClean="0"/>
              <a:t>259</a:t>
            </a:r>
            <a:r>
              <a:rPr lang="ar-SA" dirty="0" smtClean="0"/>
              <a:t> – </a:t>
            </a:r>
            <a:r>
              <a:rPr lang="en-US" dirty="0" smtClean="0"/>
              <a:t>26</a:t>
            </a:r>
            <a:r>
              <a:rPr lang="ar-SA" dirty="0" smtClean="0"/>
              <a:t> = </a:t>
            </a:r>
            <a:r>
              <a:rPr lang="en-US" dirty="0" smtClean="0"/>
              <a:t>233</a:t>
            </a:r>
            <a:r>
              <a:rPr lang="en-GB" dirty="0" smtClean="0"/>
              <a:t>MR</a:t>
            </a:r>
            <a:endParaRPr lang="ar-SA" dirty="0" smtClean="0"/>
          </a:p>
          <a:p>
            <a:pPr marL="514350" indent="-514350" algn="r" rtl="1">
              <a:buFont typeface="+mj-lt"/>
              <a:buAutoNum type="arabicPeriod" startAt="4"/>
            </a:pPr>
            <a:r>
              <a:rPr lang="ar-SA" b="1" dirty="0" smtClean="0">
                <a:solidFill>
                  <a:schemeClr val="tx2"/>
                </a:solidFill>
              </a:rPr>
              <a:t>الدخل الشخصي: </a:t>
            </a:r>
            <a:r>
              <a:rPr lang="ar-SA" dirty="0" smtClean="0"/>
              <a:t>هناك طريقتين للحل، إما </a:t>
            </a:r>
            <a:r>
              <a:rPr lang="ar-SA" dirty="0" smtClean="0">
                <a:solidFill>
                  <a:schemeClr val="tx2"/>
                </a:solidFill>
              </a:rPr>
              <a:t>بالقانون الأساسي </a:t>
            </a:r>
            <a:r>
              <a:rPr lang="ar-SA" dirty="0" smtClean="0"/>
              <a:t>أو:</a:t>
            </a:r>
          </a:p>
          <a:p>
            <a:pPr marL="0" indent="0" algn="ctr" rtl="1">
              <a:buNone/>
            </a:pPr>
            <a:r>
              <a:rPr lang="ar-SA" dirty="0"/>
              <a:t>الدخل الشخصي = </a:t>
            </a:r>
            <a:r>
              <a:rPr lang="ar-SA" dirty="0" smtClean="0"/>
              <a:t>الدخل الشخصي المتاح + الضرائب المباشرة</a:t>
            </a:r>
          </a:p>
          <a:p>
            <a:pPr marL="0" indent="0" algn="ctr" rtl="1">
              <a:buNone/>
            </a:pPr>
            <a:r>
              <a:rPr lang="ar-SA" dirty="0" smtClean="0"/>
              <a:t>= </a:t>
            </a:r>
            <a:r>
              <a:rPr lang="en-US" dirty="0" smtClean="0"/>
              <a:t>194</a:t>
            </a:r>
            <a:r>
              <a:rPr lang="ar-SA" dirty="0" smtClean="0"/>
              <a:t> + </a:t>
            </a:r>
            <a:r>
              <a:rPr lang="en-US" dirty="0" smtClean="0"/>
              <a:t>36</a:t>
            </a:r>
            <a:r>
              <a:rPr lang="ar-SA" dirty="0" smtClean="0"/>
              <a:t> = </a:t>
            </a:r>
            <a:r>
              <a:rPr lang="en-US" dirty="0" smtClean="0"/>
              <a:t>230</a:t>
            </a:r>
            <a:r>
              <a:rPr lang="en-GB" dirty="0" smtClean="0"/>
              <a:t>MR</a:t>
            </a:r>
            <a:endParaRPr lang="ar-SA" dirty="0"/>
          </a:p>
          <a:p>
            <a:pPr marL="514350" indent="-514350" algn="r" rtl="1">
              <a:buFont typeface="+mj-lt"/>
              <a:buAutoNum type="arabicPeriod" startAt="4"/>
            </a:pP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28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2987824" y="2924944"/>
            <a:ext cx="1296144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915816" y="4348368"/>
            <a:ext cx="1296144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2915816" y="5805264"/>
            <a:ext cx="1296144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716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4422"/>
            <a:ext cx="8229600" cy="1143000"/>
          </a:xfrm>
        </p:spPr>
        <p:txBody>
          <a:bodyPr>
            <a:normAutofit fontScale="90000"/>
          </a:bodyPr>
          <a:lstStyle/>
          <a:p>
            <a:pPr algn="r" rtl="1"/>
            <a:r>
              <a:rPr lang="ar-SA" b="1" dirty="0" smtClean="0"/>
              <a:t>الناتج المحلي الإجمالي الاسمي والناتج المحلي الإجمالي الحقيقي: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3824294"/>
          </a:xfrm>
        </p:spPr>
        <p:txBody>
          <a:bodyPr/>
          <a:lstStyle/>
          <a:p>
            <a:pPr marL="0" indent="0" algn="r" rtl="1">
              <a:buNone/>
            </a:pPr>
            <a:r>
              <a:rPr lang="ar-SA" b="1" dirty="0" smtClean="0">
                <a:solidFill>
                  <a:schemeClr val="tx2"/>
                </a:solidFill>
              </a:rPr>
              <a:t> أ. الناتج المحلي الإجمالي النقدي (الاسمي) (بالأسعار الجارية): </a:t>
            </a:r>
            <a:r>
              <a:rPr lang="ar-SA" dirty="0" smtClean="0"/>
              <a:t>قيمة السلع و الخدمات النهائية المقاسة </a:t>
            </a:r>
            <a:r>
              <a:rPr lang="ar-SA" dirty="0" smtClean="0">
                <a:solidFill>
                  <a:schemeClr val="tx2"/>
                </a:solidFill>
              </a:rPr>
              <a:t>بالأسعار العادية </a:t>
            </a:r>
            <a:r>
              <a:rPr lang="ar-SA" dirty="0" smtClean="0"/>
              <a:t>في الأسواق.</a:t>
            </a:r>
          </a:p>
          <a:p>
            <a:pPr marL="0" indent="0" algn="r" rtl="1">
              <a:buNone/>
            </a:pPr>
            <a:r>
              <a:rPr lang="ar-SA" b="1" dirty="0" smtClean="0">
                <a:solidFill>
                  <a:schemeClr val="tx2"/>
                </a:solidFill>
              </a:rPr>
              <a:t>عيوبه: </a:t>
            </a:r>
            <a:r>
              <a:rPr lang="ar-SA" dirty="0" smtClean="0"/>
              <a:t>لا يعكس التغير الحقيقي في الناتج، فعند ارتفاع الأسعار من سنة لأخرى يرتفع الناتج المحلي الإجمالي بسبب زيادة الأسعار و ليس الكمية المنتجة.</a:t>
            </a:r>
          </a:p>
          <a:p>
            <a:pPr marL="0" indent="0" algn="r" rtl="1">
              <a:buNone/>
            </a:pPr>
            <a:r>
              <a:rPr lang="ar-SA" b="1" dirty="0" smtClean="0">
                <a:solidFill>
                  <a:schemeClr val="tx2"/>
                </a:solidFill>
              </a:rPr>
              <a:t>          ب. الناتج المحلي الإجمالي الحقيقي (بالأسعار الثابتة): </a:t>
            </a:r>
            <a:r>
              <a:rPr lang="ar-SA" dirty="0" smtClean="0"/>
              <a:t>قيمة السلع و الخدمات النهائية المنتجة خلال سنوات مختلفة المقاسة </a:t>
            </a:r>
            <a:r>
              <a:rPr lang="ar-SA" dirty="0" smtClean="0">
                <a:solidFill>
                  <a:schemeClr val="tx2"/>
                </a:solidFill>
              </a:rPr>
              <a:t>بسعر واحد </a:t>
            </a:r>
            <a:r>
              <a:rPr lang="ar-SA" dirty="0" smtClean="0"/>
              <a:t>(سعر سنة الأساس) وذلك لعكس الكمية الحقيقية المنتجة فقط دون التغير في الأسعار.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29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285852" y="1857364"/>
            <a:ext cx="2928958" cy="461665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GDP = ∑ (P . Q)</a:t>
            </a:r>
            <a:endParaRPr lang="en-US" sz="24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143000"/>
          </a:xfrm>
        </p:spPr>
        <p:txBody>
          <a:bodyPr>
            <a:normAutofit/>
          </a:bodyPr>
          <a:lstStyle/>
          <a:p>
            <a:pPr algn="r" rtl="1"/>
            <a:r>
              <a:rPr lang="ar-SA" b="1" dirty="0" smtClean="0"/>
              <a:t>منحنى إمكانات الإنتاج: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389120"/>
          </a:xfrm>
        </p:spPr>
        <p:txBody>
          <a:bodyPr/>
          <a:lstStyle/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منحنى إمكانات الإنتاج </a:t>
            </a:r>
            <a:r>
              <a:rPr lang="en-GB" b="1" dirty="0" smtClean="0">
                <a:solidFill>
                  <a:schemeClr val="tx2"/>
                </a:solidFill>
              </a:rPr>
              <a:t>Production </a:t>
            </a:r>
            <a:r>
              <a:rPr lang="en-GB" b="1" dirty="0">
                <a:solidFill>
                  <a:schemeClr val="tx2"/>
                </a:solidFill>
              </a:rPr>
              <a:t>Possibilities Curve </a:t>
            </a:r>
            <a:r>
              <a:rPr lang="ar-SA" b="1" dirty="0" smtClean="0">
                <a:solidFill>
                  <a:schemeClr val="tx2"/>
                </a:solidFill>
              </a:rPr>
              <a:t>:</a:t>
            </a:r>
          </a:p>
          <a:p>
            <a:pPr marL="0" indent="0" algn="r" rtl="1">
              <a:buNone/>
            </a:pPr>
            <a:r>
              <a:rPr lang="ar-SA" dirty="0"/>
              <a:t> </a:t>
            </a:r>
            <a:r>
              <a:rPr lang="ar-SA" dirty="0" smtClean="0"/>
              <a:t>         سلسلة من النقاط تمثل كل واحدة منها أقصى ما يمكن إنتاجه من أي توليفة من سلعتين أو مجموعتين من السلع </a:t>
            </a:r>
            <a:r>
              <a:rPr lang="ar-SA" dirty="0" smtClean="0">
                <a:solidFill>
                  <a:schemeClr val="tx2"/>
                </a:solidFill>
              </a:rPr>
              <a:t>بافتراض الاستغلال الأمثل للموارد </a:t>
            </a:r>
            <a:r>
              <a:rPr lang="ar-SA" dirty="0" smtClean="0"/>
              <a:t>الاقتصادية في ظل الظروف التقنية السائدة.</a:t>
            </a:r>
          </a:p>
          <a:p>
            <a:pPr marL="0" indent="0" algn="r" rtl="1">
              <a:buNone/>
            </a:pPr>
            <a:r>
              <a:rPr lang="ar-SA" b="1" dirty="0" smtClean="0">
                <a:solidFill>
                  <a:schemeClr val="tx2"/>
                </a:solidFill>
              </a:rPr>
              <a:t>الهدف منه: </a:t>
            </a:r>
            <a:r>
              <a:rPr lang="ar-SA" dirty="0" smtClean="0"/>
              <a:t>هو أداة تحليلية لتبسيط عملية الاختيار بين السلع التي يجب إنتاجها حالياً بكميات أكبر من غيرها و تلك التي يجب تأجيل إنتاج بعضها في الوقت الحاضر (البدائل المختلفة).</a:t>
            </a:r>
          </a:p>
          <a:p>
            <a:pPr marL="0" indent="0" algn="r" rtl="1">
              <a:buNone/>
            </a:pPr>
            <a:r>
              <a:rPr lang="ar-SA" b="1" dirty="0" smtClean="0">
                <a:solidFill>
                  <a:schemeClr val="tx2"/>
                </a:solidFill>
              </a:rPr>
              <a:t>المنحنى يمثل: </a:t>
            </a:r>
            <a:r>
              <a:rPr lang="ar-SA" dirty="0" smtClean="0"/>
              <a:t>العلاقة السالبة بين مجموعتين من السلع (زيادة إنتاج سلعة يعني خفض إنتاج الأخرى).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4340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57306"/>
            <a:ext cx="8229600" cy="1143000"/>
          </a:xfrm>
        </p:spPr>
        <p:txBody>
          <a:bodyPr>
            <a:normAutofit fontScale="90000"/>
          </a:bodyPr>
          <a:lstStyle/>
          <a:p>
            <a:pPr algn="r" rtl="1"/>
            <a:r>
              <a:rPr lang="ar-SA" b="1" dirty="0" smtClean="0"/>
              <a:t>الناتج المحلي الإجمالي الاسمي والناتج المحلي الإجمالي الحقيقي: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43182"/>
            <a:ext cx="8229600" cy="3681418"/>
          </a:xfrm>
        </p:spPr>
        <p:txBody>
          <a:bodyPr>
            <a:normAutofit/>
          </a:bodyPr>
          <a:lstStyle/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تمرين: لعبة أطفال تم إنتاج 100 وحدة منها في عام 2012 بثمن 1.5 ريال للعبة. و في عام 2013 تم إنتاج نفس الكمية (100 وحدة) ولكن بسعر أعلى 2 ريال.</a:t>
            </a:r>
          </a:p>
          <a:p>
            <a:pPr marL="0" indent="0" algn="r" rtl="1">
              <a:buNone/>
            </a:pPr>
            <a:endParaRPr lang="ar-SA" dirty="0" smtClean="0"/>
          </a:p>
          <a:p>
            <a:pPr marL="0" indent="0" algn="r" rtl="1">
              <a:buNone/>
            </a:pPr>
            <a:r>
              <a:rPr lang="ar-SA" dirty="0" smtClean="0"/>
              <a:t>الناتج المحلي الإجمالي النقدي(الاسمي)  في 2012 = 100 × 1.5 = 150</a:t>
            </a:r>
          </a:p>
          <a:p>
            <a:pPr marL="0" indent="0" algn="r" rtl="1">
              <a:buNone/>
            </a:pPr>
            <a:r>
              <a:rPr lang="ar-SA" dirty="0"/>
              <a:t>الناتج المحلي الإجمالي </a:t>
            </a:r>
            <a:r>
              <a:rPr lang="ar-SA" dirty="0" smtClean="0"/>
              <a:t>النقدي (الاسمي) </a:t>
            </a:r>
            <a:r>
              <a:rPr lang="ar-SA" dirty="0"/>
              <a:t>في </a:t>
            </a:r>
            <a:r>
              <a:rPr lang="ar-SA" dirty="0" smtClean="0"/>
              <a:t>2013 = </a:t>
            </a:r>
            <a:r>
              <a:rPr lang="ar-SA" dirty="0"/>
              <a:t>100 </a:t>
            </a:r>
            <a:r>
              <a:rPr lang="ar-SA" dirty="0" smtClean="0"/>
              <a:t>× 2 </a:t>
            </a:r>
            <a:r>
              <a:rPr lang="ar-SA" dirty="0"/>
              <a:t>=</a:t>
            </a:r>
            <a:r>
              <a:rPr lang="ar-SA" dirty="0" smtClean="0"/>
              <a:t> 200</a:t>
            </a:r>
          </a:p>
          <a:p>
            <a:pPr marL="0" indent="0" algn="r" rtl="1">
              <a:buNone/>
            </a:pPr>
            <a:r>
              <a:rPr lang="ar-SA" dirty="0"/>
              <a:t>الناتج المحلي الإجمالي </a:t>
            </a:r>
            <a:r>
              <a:rPr lang="ar-SA" dirty="0" smtClean="0"/>
              <a:t>الحقيقيي </a:t>
            </a:r>
            <a:r>
              <a:rPr lang="ar-SA" dirty="0"/>
              <a:t>في </a:t>
            </a:r>
            <a:r>
              <a:rPr lang="ar-SA" dirty="0" smtClean="0"/>
              <a:t>كلا السنتين </a:t>
            </a:r>
            <a:r>
              <a:rPr lang="ar-SA" dirty="0"/>
              <a:t>= 100 × 1.5 = 150</a:t>
            </a:r>
          </a:p>
          <a:p>
            <a:pPr marL="0" indent="0" algn="r" rtl="1">
              <a:buNone/>
            </a:pPr>
            <a:endParaRPr lang="ar-SA" dirty="0"/>
          </a:p>
          <a:p>
            <a:pPr marL="0" indent="0" algn="r" rtl="1">
              <a:buNone/>
            </a:pPr>
            <a:endParaRPr lang="ar-SA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30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928794" y="2038641"/>
            <a:ext cx="2286016" cy="461665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GDP = P . Q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755943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العلاقة بين الناتج المحلي والدخل المحلي: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08520" y="1844824"/>
            <a:ext cx="9073008" cy="4389120"/>
          </a:xfrm>
        </p:spPr>
        <p:txBody>
          <a:bodyPr/>
          <a:lstStyle/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الناتج المحلي و الدخل المحلي وجهان لعملة واحدة حيث يشكل:</a:t>
            </a:r>
          </a:p>
          <a:p>
            <a:pPr marL="880110" lvl="1" indent="-514350" algn="r" rtl="1">
              <a:buFont typeface="+mj-lt"/>
              <a:buAutoNum type="arabicPeriod"/>
            </a:pPr>
            <a:r>
              <a:rPr lang="ar-SA" sz="2600" b="1" dirty="0" smtClean="0">
                <a:solidFill>
                  <a:schemeClr val="tx2"/>
                </a:solidFill>
              </a:rPr>
              <a:t>الناتج المحلي: </a:t>
            </a:r>
            <a:r>
              <a:rPr lang="ar-SA" sz="2600" dirty="0" smtClean="0"/>
              <a:t>وجه الإنتاج، و هو مجموع قيم السلع المنتجة.</a:t>
            </a:r>
          </a:p>
          <a:p>
            <a:pPr marL="880110" lvl="1" indent="-514350" algn="r" rtl="1">
              <a:buFont typeface="+mj-lt"/>
              <a:buAutoNum type="arabicPeriod"/>
            </a:pPr>
            <a:r>
              <a:rPr lang="ar-SA" sz="2600" b="1" dirty="0" smtClean="0">
                <a:solidFill>
                  <a:schemeClr val="tx2"/>
                </a:solidFill>
              </a:rPr>
              <a:t>الدخل المحلي: </a:t>
            </a:r>
            <a:r>
              <a:rPr lang="ar-SA" sz="2600" dirty="0" smtClean="0"/>
              <a:t>وجه القيم النقدية للإنتاج، و هو مجموع دخول عناصر الإنتاج.</a:t>
            </a:r>
          </a:p>
          <a:p>
            <a:pPr algn="r" rtl="1"/>
            <a:r>
              <a:rPr lang="ar-SA" sz="2800" b="1" dirty="0" smtClean="0">
                <a:solidFill>
                  <a:schemeClr val="tx2"/>
                </a:solidFill>
              </a:rPr>
              <a:t>مثال: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31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7333582"/>
              </p:ext>
            </p:extLst>
          </p:nvPr>
        </p:nvGraphicFramePr>
        <p:xfrm>
          <a:off x="107504" y="4149080"/>
          <a:ext cx="8784977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0580"/>
                <a:gridCol w="1171331"/>
                <a:gridCol w="983079"/>
                <a:gridCol w="1254997"/>
                <a:gridCol w="1202709"/>
                <a:gridCol w="1307284"/>
                <a:gridCol w="1254997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القيمة الإنتاجية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سعر الوحدة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الكمية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الإنتاج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عملية المزج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عوامل الإنتاج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عوائد عوامل الإنتاج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12000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24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500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مجالس</a:t>
                      </a:r>
                      <a:endParaRPr lang="en-GB" sz="20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مزج </a:t>
                      </a:r>
                    </a:p>
                    <a:p>
                      <a:pPr algn="ctr" rtl="1"/>
                      <a:r>
                        <a:rPr lang="ar-SA" sz="2000" dirty="0" smtClean="0"/>
                        <a:t>عناصر الإنتاج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أرض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20000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15000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10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1500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طاولات</a:t>
                      </a:r>
                      <a:endParaRPr lang="en-GB" sz="2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rtl="1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عمل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10000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13000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50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260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غرف</a:t>
                      </a:r>
                      <a:endParaRPr lang="en-GB" sz="2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rtl="1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رأس مال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10000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40000</a:t>
                      </a:r>
                      <a:endParaRPr lang="en-GB" sz="20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الناتج المحلي الإجمالي</a:t>
                      </a:r>
                      <a:endParaRPr lang="en-GB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الدخل المحلي الإجمالي</a:t>
                      </a:r>
                      <a:endParaRPr lang="en-GB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40000</a:t>
                      </a:r>
                      <a:endParaRPr lang="en-GB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643042" y="3467401"/>
            <a:ext cx="5143536" cy="461665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ar-SA" sz="2400" dirty="0" smtClean="0"/>
              <a:t>إجمالي الناتج المحلي = إجمالي الدخل المحلي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2228593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التدفق الدائري للإنتاج و الدخل: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u="sng" dirty="0" smtClean="0">
                <a:solidFill>
                  <a:schemeClr val="tx2"/>
                </a:solidFill>
              </a:rPr>
              <a:t>أولاً: </a:t>
            </a:r>
            <a:r>
              <a:rPr lang="ar-SA" b="1" dirty="0" smtClean="0">
                <a:solidFill>
                  <a:schemeClr val="tx2"/>
                </a:solidFill>
              </a:rPr>
              <a:t>حلقة التدفق الدائري في حال وجود قطاعين فقط (المنتجين و المستهلكين):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32</a:t>
            </a:fld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000779" y="1585972"/>
            <a:ext cx="3888433" cy="5702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>
            <a:off x="5508104" y="3429000"/>
            <a:ext cx="1368152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948264" y="2924944"/>
            <a:ext cx="1728192" cy="15696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ar-SA" sz="2400" dirty="0" smtClean="0"/>
              <a:t>إنفاق لاستهلاك </a:t>
            </a:r>
            <a:r>
              <a:rPr lang="ar-SA" sz="2400" dirty="0"/>
              <a:t>ا</a:t>
            </a:r>
            <a:r>
              <a:rPr lang="ar-SA" sz="2400" dirty="0" smtClean="0"/>
              <a:t>لقطاع العائلي و دخل لقطاع الأعمال</a:t>
            </a:r>
            <a:endParaRPr lang="en-GB" sz="2400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5580112" y="5443905"/>
            <a:ext cx="1296144" cy="0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948264" y="4653136"/>
            <a:ext cx="1728192" cy="156966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ar-SA" sz="2400" dirty="0" smtClean="0"/>
              <a:t>دخل للقطاع العائلي و إنفاق لإنتاج قطاع الأعمال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5581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طرق قياس الناتج المحلي الإجمالي: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u="sng" dirty="0" smtClean="0">
                <a:solidFill>
                  <a:schemeClr val="tx2"/>
                </a:solidFill>
              </a:rPr>
              <a:t>ثانياً: </a:t>
            </a:r>
            <a:r>
              <a:rPr lang="ar-SA" b="1" dirty="0">
                <a:solidFill>
                  <a:schemeClr val="tx2"/>
                </a:solidFill>
              </a:rPr>
              <a:t>حلقة التدفق الدائري في حال وجود </a:t>
            </a:r>
            <a:r>
              <a:rPr lang="ar-SA" b="1" dirty="0" smtClean="0">
                <a:solidFill>
                  <a:schemeClr val="tx2"/>
                </a:solidFill>
              </a:rPr>
              <a:t>4 قطاعات (المنتجين، المستهلكين، القطاع الحكومي و القطاع الخارجي):</a:t>
            </a:r>
            <a:endParaRPr lang="ar-SA" b="1" dirty="0">
              <a:solidFill>
                <a:schemeClr val="tx2"/>
              </a:solidFill>
            </a:endParaRPr>
          </a:p>
          <a:p>
            <a:pPr algn="r" rt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بدور الراشد الحُميد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33</a:t>
            </a:fld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282697" y="1757864"/>
            <a:ext cx="3900098" cy="6090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7036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الرقم القياسي لأسعار المستهلكين (</a:t>
            </a:r>
            <a:r>
              <a:rPr lang="en-GB" b="1" dirty="0" smtClean="0"/>
              <a:t>CPI</a:t>
            </a:r>
            <a:r>
              <a:rPr lang="ar-SA" b="1" dirty="0" smtClean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blipFill rotWithShape="1">
            <a:blip r:embed="rId2"/>
            <a:stretch>
              <a:fillRect t="-1528" r="-1333"/>
            </a:stretch>
          </a:blipFill>
        </p:spPr>
        <p:txBody>
          <a:bodyPr/>
          <a:lstStyle/>
          <a:p>
            <a:pPr>
              <a:buNone/>
            </a:pPr>
            <a:r>
              <a:rPr lang="en-GB" dirty="0">
                <a:noFill/>
              </a:rPr>
              <a:t> 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34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971600" y="3645024"/>
            <a:ext cx="7200800" cy="10081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705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الرقم القياسي لأسعار المستهلكين (</a:t>
            </a:r>
            <a:r>
              <a:rPr lang="en-GB" b="1" dirty="0"/>
              <a:t>CPI</a:t>
            </a:r>
            <a:r>
              <a:rPr lang="ar-SA" b="1" dirty="0"/>
              <a:t>):</a:t>
            </a:r>
            <a:endParaRPr lang="en-GB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/>
              </a:bodyPr>
              <a:lstStyle/>
              <a:p>
                <a:pPr algn="r" rtl="1"/>
                <a:r>
                  <a:rPr lang="ar-SA" b="1" dirty="0" smtClean="0">
                    <a:solidFill>
                      <a:schemeClr val="tx2"/>
                    </a:solidFill>
                  </a:rPr>
                  <a:t>مثال:</a:t>
                </a:r>
                <a:endParaRPr lang="en-GB" b="1" dirty="0" smtClean="0">
                  <a:solidFill>
                    <a:schemeClr val="tx2"/>
                  </a:solidFill>
                </a:endParaRPr>
              </a:p>
              <a:p>
                <a:pPr algn="r" rtl="1"/>
                <a:endParaRPr lang="en-GB" b="1" dirty="0">
                  <a:solidFill>
                    <a:schemeClr val="tx2"/>
                  </a:solidFill>
                </a:endParaRPr>
              </a:p>
              <a:p>
                <a:pPr algn="r" rtl="1"/>
                <a:endParaRPr lang="en-GB" b="1" dirty="0" smtClean="0">
                  <a:solidFill>
                    <a:schemeClr val="tx2"/>
                  </a:solidFill>
                </a:endParaRPr>
              </a:p>
              <a:p>
                <a:pPr algn="r" rtl="1"/>
                <a:endParaRPr lang="en-GB" b="1" dirty="0">
                  <a:solidFill>
                    <a:schemeClr val="tx2"/>
                  </a:solidFill>
                </a:endParaRPr>
              </a:p>
              <a:p>
                <a:pPr marL="0" indent="0" algn="r" rtl="1">
                  <a:buNone/>
                </a:pPr>
                <a:endParaRPr lang="en-GB" b="1" dirty="0">
                  <a:solidFill>
                    <a:schemeClr val="tx2"/>
                  </a:solidFill>
                </a:endParaRPr>
              </a:p>
              <a:p>
                <a:pPr marL="0" indent="0" algn="r" rtl="1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ar-SA" i="1">
                          <a:latin typeface="Cambria Math"/>
                        </a:rPr>
                        <m:t>100</m:t>
                      </m:r>
                      <m:r>
                        <a:rPr lang="ar-SA" i="1">
                          <a:latin typeface="Cambria Math"/>
                          <a:ea typeface="Cambria Math"/>
                        </a:rPr>
                        <m:t>×</m:t>
                      </m:r>
                      <m:f>
                        <m:fPr>
                          <m:ctrlPr>
                            <a:rPr lang="ar-SA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ar-SA" b="0" i="1" smtClean="0">
                              <a:latin typeface="Cambria Math"/>
                              <a:ea typeface="Cambria Math"/>
                            </a:rPr>
                            <m:t>2009</m:t>
                          </m:r>
                          <m:r>
                            <a:rPr lang="ar-SA" i="1"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ar-SA" i="1">
                              <a:latin typeface="Cambria Math"/>
                              <a:ea typeface="Cambria Math"/>
                            </a:rPr>
                            <m:t>سنة</m:t>
                          </m:r>
                          <m:r>
                            <a:rPr lang="ar-SA" i="1"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ar-SA" i="1">
                              <a:latin typeface="Cambria Math"/>
                              <a:ea typeface="Cambria Math"/>
                            </a:rPr>
                            <m:t>في</m:t>
                          </m:r>
                          <m:r>
                            <a:rPr lang="ar-SA" i="1"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ar-SA" i="1">
                              <a:latin typeface="Cambria Math"/>
                              <a:ea typeface="Cambria Math"/>
                            </a:rPr>
                            <m:t>الخدمات</m:t>
                          </m:r>
                          <m:r>
                            <a:rPr lang="ar-SA" i="1"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ar-SA" i="1">
                              <a:latin typeface="Cambria Math"/>
                              <a:ea typeface="Cambria Math"/>
                            </a:rPr>
                            <m:t>و</m:t>
                          </m:r>
                          <m:r>
                            <a:rPr lang="ar-SA" i="1"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ar-SA" i="1">
                              <a:latin typeface="Cambria Math"/>
                              <a:ea typeface="Cambria Math"/>
                            </a:rPr>
                            <m:t>السلع</m:t>
                          </m:r>
                          <m:r>
                            <a:rPr lang="ar-SA" i="1"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ar-SA" i="1">
                              <a:latin typeface="Cambria Math"/>
                              <a:ea typeface="Cambria Math"/>
                            </a:rPr>
                            <m:t>أسعار</m:t>
                          </m:r>
                          <m:r>
                            <a:rPr lang="ar-SA" i="1"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ar-SA" i="1">
                              <a:latin typeface="Cambria Math"/>
                              <a:ea typeface="Cambria Math"/>
                            </a:rPr>
                            <m:t>مجموع</m:t>
                          </m:r>
                        </m:num>
                        <m:den>
                          <m:r>
                            <a:rPr lang="ar-SA" b="0" i="1" smtClean="0">
                              <a:latin typeface="Cambria Math"/>
                              <a:ea typeface="Cambria Math"/>
                            </a:rPr>
                            <m:t>2008</m:t>
                          </m:r>
                          <m:r>
                            <a:rPr lang="ar-SA" i="1"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ar-SA" i="1">
                              <a:latin typeface="Cambria Math"/>
                              <a:ea typeface="Cambria Math"/>
                            </a:rPr>
                            <m:t>سنة</m:t>
                          </m:r>
                          <m:r>
                            <a:rPr lang="ar-SA" i="1"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ar-SA" i="1">
                              <a:latin typeface="Cambria Math"/>
                              <a:ea typeface="Cambria Math"/>
                            </a:rPr>
                            <m:t>في</m:t>
                          </m:r>
                          <m:r>
                            <a:rPr lang="ar-SA" i="1"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ar-SA" i="1">
                              <a:latin typeface="Cambria Math"/>
                              <a:ea typeface="Cambria Math"/>
                            </a:rPr>
                            <m:t>الخدمات</m:t>
                          </m:r>
                          <m:r>
                            <a:rPr lang="ar-SA" i="1"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ar-SA" i="1">
                              <a:latin typeface="Cambria Math"/>
                              <a:ea typeface="Cambria Math"/>
                            </a:rPr>
                            <m:t>و</m:t>
                          </m:r>
                          <m:r>
                            <a:rPr lang="ar-SA" i="1"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ar-SA" i="1">
                              <a:latin typeface="Cambria Math"/>
                              <a:ea typeface="Cambria Math"/>
                            </a:rPr>
                            <m:t>السلع</m:t>
                          </m:r>
                          <m:r>
                            <a:rPr lang="ar-SA" i="1"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ar-SA" i="1">
                              <a:latin typeface="Cambria Math"/>
                              <a:ea typeface="Cambria Math"/>
                            </a:rPr>
                            <m:t>أسعار</m:t>
                          </m:r>
                          <m:r>
                            <a:rPr lang="ar-SA" i="1"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ar-SA" i="1">
                              <a:latin typeface="Cambria Math"/>
                              <a:ea typeface="Cambria Math"/>
                            </a:rPr>
                            <m:t>مجموع</m:t>
                          </m:r>
                        </m:den>
                      </m:f>
                      <m:r>
                        <a:rPr lang="ar-SA" i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GB" i="1">
                          <a:latin typeface="Cambria Math"/>
                          <a:ea typeface="Cambria Math"/>
                        </a:rPr>
                        <m:t>𝐶𝑃𝐼</m:t>
                      </m:r>
                    </m:oMath>
                  </m:oMathPara>
                </a14:m>
                <a:endParaRPr lang="en-GB" dirty="0"/>
              </a:p>
              <a:p>
                <a:pPr marL="0" indent="0" algn="r" rtl="1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𝐶𝑃𝐼</m:t>
                      </m:r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200</m:t>
                          </m:r>
                        </m:num>
                        <m:den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170</m:t>
                          </m:r>
                        </m:den>
                      </m:f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100</m:t>
                      </m:r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117</m:t>
                      </m:r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%</m:t>
                      </m:r>
                    </m:oMath>
                  </m:oMathPara>
                </a14:m>
                <a:endParaRPr lang="ar-SA" dirty="0" smtClean="0">
                  <a:solidFill>
                    <a:schemeClr val="tx2"/>
                  </a:solidFill>
                </a:endParaRPr>
              </a:p>
              <a:p>
                <a:pPr marL="0" indent="0" algn="r" rtl="1">
                  <a:buNone/>
                </a:pPr>
                <a:r>
                  <a:rPr lang="ar-SA" dirty="0" smtClean="0"/>
                  <a:t>الأسعار ارتفعت بنسبة 17% في 2009 عما كانت عليه في 2008 (100%)</a:t>
                </a:r>
                <a:endParaRPr lang="en-GB" dirty="0" smtClean="0"/>
              </a:p>
              <a:p>
                <a:pPr algn="r" rtl="1"/>
                <a:endParaRPr lang="en-GB" b="1" dirty="0">
                  <a:solidFill>
                    <a:schemeClr val="tx2"/>
                  </a:solidFill>
                </a:endParaRPr>
              </a:p>
              <a:p>
                <a:pPr algn="r" rtl="1"/>
                <a:endParaRPr lang="en-GB" b="1" dirty="0" smtClean="0">
                  <a:solidFill>
                    <a:schemeClr val="tx2"/>
                  </a:solidFill>
                </a:endParaRPr>
              </a:p>
              <a:p>
                <a:pPr algn="r" rtl="1"/>
                <a:endParaRPr lang="en-GB" b="1" dirty="0">
                  <a:solidFill>
                    <a:schemeClr val="tx2"/>
                  </a:solidFill>
                </a:endParaRPr>
              </a:p>
              <a:p>
                <a:pPr marL="0" indent="0" algn="r" rtl="1">
                  <a:buNone/>
                </a:pPr>
                <a:endParaRPr lang="en-GB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250" r="-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35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0692823"/>
              </p:ext>
            </p:extLst>
          </p:nvPr>
        </p:nvGraphicFramePr>
        <p:xfrm>
          <a:off x="323529" y="1916832"/>
          <a:ext cx="7272807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4335"/>
                <a:gridCol w="2880320"/>
                <a:gridCol w="1368152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السعر في عام 2009</a:t>
                      </a:r>
                    </a:p>
                    <a:p>
                      <a:pPr algn="ctr" rtl="1"/>
                      <a:r>
                        <a:rPr lang="ar-SA" sz="2000" dirty="0" smtClean="0"/>
                        <a:t>(سنة المقارنة)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السعر في عام 2008</a:t>
                      </a:r>
                    </a:p>
                    <a:p>
                      <a:pPr algn="ctr" rtl="1"/>
                      <a:r>
                        <a:rPr lang="ar-SA" sz="2000" dirty="0" smtClean="0"/>
                        <a:t>(سنة الأساس)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السلعة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60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50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z="2000" dirty="0" smtClean="0"/>
                        <a:t>A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40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30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z="2000" dirty="0" smtClean="0"/>
                        <a:t>B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100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90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z="2000" dirty="0" smtClean="0"/>
                        <a:t>C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200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170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المجموع</a:t>
                      </a:r>
                      <a:endParaRPr lang="en-GB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5436096" y="5157192"/>
            <a:ext cx="1080120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5103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b="1" dirty="0" smtClean="0"/>
              <a:t>مخفض الناتج المحلي الإجمالي:</a:t>
            </a:r>
            <a:endParaRPr lang="en-GB" b="1" dirty="0"/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blipFill rotWithShape="1">
            <a:blip r:embed="rId2"/>
            <a:stretch>
              <a:fillRect l="-1111" t="-2222" r="-1333" b="-1667"/>
            </a:stretch>
          </a:blipFill>
        </p:spPr>
        <p:txBody>
          <a:bodyPr/>
          <a:lstStyle/>
          <a:p>
            <a:pPr>
              <a:buNone/>
            </a:pPr>
            <a:r>
              <a:rPr lang="en-GB" dirty="0">
                <a:noFill/>
              </a:rPr>
              <a:t> 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36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539552" y="3140968"/>
            <a:ext cx="7920880" cy="10801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4891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مخفض الناتج المحلي الإجمالي: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تمرين: </a:t>
            </a:r>
          </a:p>
          <a:p>
            <a:pPr marL="0" indent="0" algn="r" rtl="1">
              <a:buNone/>
            </a:pPr>
            <a:endParaRPr lang="ar-SA" dirty="0" smtClean="0"/>
          </a:p>
          <a:p>
            <a:pPr marL="0" indent="0" algn="r" rtl="1">
              <a:buNone/>
            </a:pPr>
            <a:endParaRPr lang="ar-SA" dirty="0"/>
          </a:p>
          <a:p>
            <a:pPr marL="0" indent="0" algn="r" rtl="1">
              <a:buNone/>
            </a:pPr>
            <a:endParaRPr lang="ar-SA" dirty="0" smtClean="0"/>
          </a:p>
          <a:p>
            <a:pPr marL="0" indent="0" algn="r" rtl="1">
              <a:buNone/>
            </a:pPr>
            <a:endParaRPr lang="ar-SA" dirty="0"/>
          </a:p>
          <a:p>
            <a:pPr marL="0" indent="0" algn="r" rtl="1">
              <a:buNone/>
            </a:pPr>
            <a:endParaRPr lang="ar-SA" dirty="0" smtClean="0"/>
          </a:p>
          <a:p>
            <a:pPr marL="0" indent="0" algn="r" rtl="1">
              <a:buNone/>
            </a:pPr>
            <a:endParaRPr lang="ar-SA" dirty="0"/>
          </a:p>
          <a:p>
            <a:pPr marL="0" indent="0" algn="r" rtl="1">
              <a:buNone/>
            </a:pPr>
            <a:r>
              <a:rPr lang="ar-SA" b="1" dirty="0" smtClean="0">
                <a:solidFill>
                  <a:schemeClr val="tx2"/>
                </a:solidFill>
              </a:rPr>
              <a:t>احسبي مخفض الناتج المحلي الإجمالي لعام 2009...</a:t>
            </a:r>
          </a:p>
          <a:p>
            <a:pPr marL="0" indent="0" algn="r" rtl="1">
              <a:buNone/>
            </a:pPr>
            <a:endParaRPr lang="ar-SA" dirty="0"/>
          </a:p>
          <a:p>
            <a:pPr marL="0" indent="0" algn="r" rtl="1">
              <a:buNone/>
            </a:pPr>
            <a:endParaRPr lang="ar-SA" dirty="0" smtClean="0"/>
          </a:p>
          <a:p>
            <a:pPr marL="0" indent="0" algn="r" rtl="1">
              <a:buNone/>
            </a:pPr>
            <a:endParaRPr lang="ar-SA" dirty="0"/>
          </a:p>
          <a:p>
            <a:pPr marL="0" indent="0" algn="r" rtl="1">
              <a:buNone/>
            </a:pPr>
            <a:endParaRPr lang="ar-SA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37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9468611"/>
              </p:ext>
            </p:extLst>
          </p:nvPr>
        </p:nvGraphicFramePr>
        <p:xfrm>
          <a:off x="1284312" y="2636912"/>
          <a:ext cx="609600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عام 2009</a:t>
                      </a:r>
                      <a:endParaRPr lang="en-GB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عام</a:t>
                      </a:r>
                      <a:r>
                        <a:rPr lang="ar-SA" sz="2400" baseline="0" dirty="0" smtClean="0"/>
                        <a:t> 2008</a:t>
                      </a:r>
                      <a:endParaRPr lang="en-GB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1"/>
                      <a:endParaRPr lang="ar-SA" sz="2400" dirty="0" smtClean="0"/>
                    </a:p>
                    <a:p>
                      <a:pPr algn="ctr" rtl="1"/>
                      <a:r>
                        <a:rPr lang="ar-SA" sz="2400" dirty="0" smtClean="0"/>
                        <a:t>السلعة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GB" sz="2400" dirty="0" smtClean="0">
                          <a:solidFill>
                            <a:schemeClr val="bg1"/>
                          </a:solidFill>
                        </a:rPr>
                        <a:t>P2</a:t>
                      </a:r>
                      <a:endParaRPr lang="en-GB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z="2400" dirty="0" smtClean="0">
                          <a:solidFill>
                            <a:schemeClr val="bg1"/>
                          </a:solidFill>
                        </a:rPr>
                        <a:t>Q2</a:t>
                      </a:r>
                      <a:endParaRPr lang="en-GB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z="2400" dirty="0" smtClean="0">
                          <a:solidFill>
                            <a:schemeClr val="bg1"/>
                          </a:solidFill>
                        </a:rPr>
                        <a:t>P1</a:t>
                      </a:r>
                      <a:endParaRPr lang="en-GB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z="2400" dirty="0" smtClean="0">
                          <a:solidFill>
                            <a:schemeClr val="bg1"/>
                          </a:solidFill>
                        </a:rPr>
                        <a:t>Q1</a:t>
                      </a:r>
                      <a:endParaRPr lang="en-GB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12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600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10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500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السكر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40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400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30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300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القهوة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25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200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20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150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الحليب</a:t>
                      </a:r>
                      <a:endParaRPr lang="en-GB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2146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73832"/>
            <a:ext cx="8229600" cy="1143000"/>
          </a:xfrm>
        </p:spPr>
        <p:txBody>
          <a:bodyPr/>
          <a:lstStyle/>
          <a:p>
            <a:pPr algn="r" rtl="1"/>
            <a:r>
              <a:rPr lang="ar-SA" b="1" dirty="0" smtClean="0"/>
              <a:t>مخفض الناتج </a:t>
            </a:r>
            <a:r>
              <a:rPr lang="ar-SA" b="1" dirty="0"/>
              <a:t>المحلي </a:t>
            </a:r>
            <a:r>
              <a:rPr lang="ar-SA" b="1" dirty="0" smtClean="0"/>
              <a:t>الإجمالي: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endParaRPr lang="ar-SA" dirty="0" smtClean="0"/>
          </a:p>
          <a:p>
            <a:pPr marL="0" indent="0" algn="r" rtl="1">
              <a:buNone/>
            </a:pPr>
            <a:endParaRPr lang="ar-SA" dirty="0"/>
          </a:p>
          <a:p>
            <a:pPr marL="0" indent="0" algn="r" rtl="1">
              <a:buNone/>
            </a:pPr>
            <a:endParaRPr lang="ar-SA" dirty="0" smtClean="0"/>
          </a:p>
          <a:p>
            <a:pPr marL="0" indent="0" algn="r" rtl="1">
              <a:buNone/>
            </a:pPr>
            <a:endParaRPr lang="ar-SA" dirty="0"/>
          </a:p>
          <a:p>
            <a:pPr marL="0" indent="0" algn="r" rtl="1">
              <a:buNone/>
            </a:pPr>
            <a:endParaRPr lang="ar-SA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38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8244632"/>
              </p:ext>
            </p:extLst>
          </p:nvPr>
        </p:nvGraphicFramePr>
        <p:xfrm>
          <a:off x="467541" y="2780928"/>
          <a:ext cx="8208915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1783"/>
                <a:gridCol w="1814604"/>
                <a:gridCol w="1468962"/>
                <a:gridCol w="2203446"/>
                <a:gridCol w="1080120"/>
              </a:tblGrid>
              <a:tr h="370840"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الناتج المحلي الإجمالي الحقيقي</a:t>
                      </a:r>
                      <a:endParaRPr lang="en-GB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الناتج المحلي الإجمالي الاسمي</a:t>
                      </a:r>
                      <a:endParaRPr lang="en-GB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1"/>
                      <a:endParaRPr lang="ar-SA" sz="2400" dirty="0" smtClean="0"/>
                    </a:p>
                    <a:p>
                      <a:pPr algn="ctr" rtl="1"/>
                      <a:r>
                        <a:rPr lang="ar-SA" sz="2400" dirty="0" smtClean="0"/>
                        <a:t>السلعة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>
                          <a:solidFill>
                            <a:schemeClr val="bg1"/>
                          </a:solidFill>
                        </a:rPr>
                        <a:t>2009</a:t>
                      </a:r>
                    </a:p>
                    <a:p>
                      <a:pPr algn="ctr" rtl="1"/>
                      <a:r>
                        <a:rPr lang="en-GB" sz="2400" dirty="0" smtClean="0">
                          <a:solidFill>
                            <a:schemeClr val="bg1"/>
                          </a:solidFill>
                        </a:rPr>
                        <a:t>P1Q2</a:t>
                      </a:r>
                      <a:endParaRPr lang="en-GB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>
                          <a:solidFill>
                            <a:schemeClr val="bg1"/>
                          </a:solidFill>
                        </a:rPr>
                        <a:t>2008</a:t>
                      </a:r>
                    </a:p>
                    <a:p>
                      <a:pPr algn="ctr" rtl="1"/>
                      <a:r>
                        <a:rPr lang="en-GB" sz="2400" dirty="0" smtClean="0">
                          <a:solidFill>
                            <a:schemeClr val="bg1"/>
                          </a:solidFill>
                        </a:rPr>
                        <a:t>P1Q1</a:t>
                      </a:r>
                      <a:endParaRPr lang="en-GB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>
                          <a:solidFill>
                            <a:schemeClr val="bg1"/>
                          </a:solidFill>
                        </a:rPr>
                        <a:t>2009</a:t>
                      </a:r>
                    </a:p>
                    <a:p>
                      <a:pPr algn="ctr" rtl="1"/>
                      <a:r>
                        <a:rPr lang="en-GB" sz="2400" dirty="0" smtClean="0">
                          <a:solidFill>
                            <a:schemeClr val="bg1"/>
                          </a:solidFill>
                        </a:rPr>
                        <a:t>P2Q2</a:t>
                      </a:r>
                      <a:endParaRPr lang="en-GB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>
                          <a:solidFill>
                            <a:schemeClr val="bg1"/>
                          </a:solidFill>
                        </a:rPr>
                        <a:t>2008</a:t>
                      </a:r>
                    </a:p>
                    <a:p>
                      <a:pPr algn="ctr" rtl="1"/>
                      <a:r>
                        <a:rPr lang="en-GB" sz="2400" dirty="0" smtClean="0">
                          <a:solidFill>
                            <a:schemeClr val="bg1"/>
                          </a:solidFill>
                        </a:rPr>
                        <a:t>P1Q1</a:t>
                      </a:r>
                      <a:endParaRPr lang="en-GB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6000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5000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7200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5000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السكر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12000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9000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16000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9000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القهوة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4000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3000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5000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3000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الحليب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22000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17000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28200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17000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المجموع</a:t>
                      </a:r>
                      <a:endParaRPr lang="en-GB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619672" y="2132856"/>
            <a:ext cx="69847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2600" dirty="0" smtClean="0"/>
              <a:t>إيجاد الناتج المحلي الاسمي و الحقيقي:</a:t>
            </a:r>
            <a:endParaRPr lang="en-GB" sz="2600" dirty="0"/>
          </a:p>
        </p:txBody>
      </p:sp>
    </p:spTree>
    <p:extLst>
      <p:ext uri="{BB962C8B-B14F-4D97-AF65-F5344CB8AC3E}">
        <p14:creationId xmlns:p14="http://schemas.microsoft.com/office/powerpoint/2010/main" val="154476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مخفض الناتج المحلي الإجمالي:</a:t>
            </a:r>
            <a:endParaRPr lang="en-GB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39</a:t>
            </a:fld>
            <a:endParaRPr lang="en-GB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036" y="2094205"/>
            <a:ext cx="8205927" cy="1694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7591" y="3163888"/>
            <a:ext cx="1176337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11560" y="4005064"/>
            <a:ext cx="784887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2600" dirty="0" smtClean="0"/>
              <a:t>أي أن المستوى العام للأسعار ارتفع بمقدار 28.2% خلال العام 2009 مقارنة بالعام الذي يسبقه.</a:t>
            </a:r>
            <a:endParaRPr lang="en-GB" sz="2600" dirty="0"/>
          </a:p>
        </p:txBody>
      </p:sp>
    </p:spTree>
    <p:extLst>
      <p:ext uri="{BB962C8B-B14F-4D97-AF65-F5344CB8AC3E}">
        <p14:creationId xmlns:p14="http://schemas.microsoft.com/office/powerpoint/2010/main" val="2640100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143000"/>
          </a:xfrm>
        </p:spPr>
        <p:txBody>
          <a:bodyPr>
            <a:normAutofit/>
          </a:bodyPr>
          <a:lstStyle/>
          <a:p>
            <a:pPr algn="r" rtl="1"/>
            <a:r>
              <a:rPr lang="ar-SA" b="1" dirty="0" smtClean="0"/>
              <a:t>منحنى إمكانات الإنتاج:</a:t>
            </a:r>
            <a:endParaRPr lang="en-GB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70950" y="1052086"/>
            <a:ext cx="4464497" cy="6193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275856" y="2708920"/>
            <a:ext cx="547260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2600" b="1" dirty="0" smtClean="0">
                <a:solidFill>
                  <a:schemeClr val="tx2"/>
                </a:solidFill>
              </a:rPr>
              <a:t>(</a:t>
            </a:r>
            <a:r>
              <a:rPr lang="en-GB" sz="2600" b="1" dirty="0" smtClean="0">
                <a:solidFill>
                  <a:schemeClr val="tx2"/>
                </a:solidFill>
              </a:rPr>
              <a:t>A</a:t>
            </a:r>
            <a:r>
              <a:rPr lang="ar-SA" sz="2600" b="1" dirty="0" smtClean="0">
                <a:solidFill>
                  <a:schemeClr val="tx2"/>
                </a:solidFill>
              </a:rPr>
              <a:t>): </a:t>
            </a:r>
            <a:r>
              <a:rPr lang="ar-SA" sz="2600" dirty="0" smtClean="0"/>
              <a:t>أقصى ما يمكن إنتاجه من السلع الرأسمالية.</a:t>
            </a:r>
          </a:p>
          <a:p>
            <a:pPr algn="r" rtl="1"/>
            <a:r>
              <a:rPr lang="ar-SA" sz="2600" b="1" dirty="0" smtClean="0">
                <a:solidFill>
                  <a:schemeClr val="tx2"/>
                </a:solidFill>
              </a:rPr>
              <a:t>(</a:t>
            </a:r>
            <a:r>
              <a:rPr lang="en-GB" sz="2600" b="1" dirty="0" smtClean="0">
                <a:solidFill>
                  <a:schemeClr val="tx2"/>
                </a:solidFill>
              </a:rPr>
              <a:t>E</a:t>
            </a:r>
            <a:r>
              <a:rPr lang="ar-SA" sz="2600" b="1" dirty="0" smtClean="0">
                <a:solidFill>
                  <a:schemeClr val="tx2"/>
                </a:solidFill>
              </a:rPr>
              <a:t>): </a:t>
            </a:r>
            <a:r>
              <a:rPr lang="ar-SA" sz="2600" dirty="0" smtClean="0"/>
              <a:t>أقصى ما يمكن إنتاجه من السلع الاستهلاكية.</a:t>
            </a:r>
          </a:p>
          <a:p>
            <a:pPr algn="r" rtl="1"/>
            <a:r>
              <a:rPr lang="ar-SA" sz="2600" b="1" dirty="0" smtClean="0">
                <a:solidFill>
                  <a:schemeClr val="tx2"/>
                </a:solidFill>
              </a:rPr>
              <a:t>(النقاط الأخرى): </a:t>
            </a:r>
            <a:r>
              <a:rPr lang="ar-SA" sz="2600" dirty="0" smtClean="0"/>
              <a:t>توليفات مختلفة من السلع الاستهلاكية والرأسمالية.</a:t>
            </a:r>
            <a:endParaRPr lang="en-GB" sz="2600" dirty="0"/>
          </a:p>
        </p:txBody>
      </p:sp>
    </p:spTree>
    <p:extLst>
      <p:ext uri="{BB962C8B-B14F-4D97-AF65-F5344CB8AC3E}">
        <p14:creationId xmlns:p14="http://schemas.microsoft.com/office/powerpoint/2010/main" val="2944300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05880"/>
            <a:ext cx="8229600" cy="1143000"/>
          </a:xfrm>
        </p:spPr>
        <p:txBody>
          <a:bodyPr>
            <a:normAutofit fontScale="90000"/>
          </a:bodyPr>
          <a:lstStyle/>
          <a:p>
            <a:pPr algn="r" rtl="1"/>
            <a:r>
              <a:rPr lang="ar-SA" b="1" dirty="0" smtClean="0"/>
              <a:t>مشاكل و عيوب استخدام الناتج المحلي الإجمالي كمؤشر للرفاهية: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975720"/>
          </a:xfrm>
        </p:spPr>
        <p:txBody>
          <a:bodyPr/>
          <a:lstStyle/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أهمية الناتج المحلي الإجمالي و الدخل المحلي: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يمثلان مقياساً للنشاط الاقتصادي للمجتمع.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من الحسابات القومية الضرورية و أداة هامة للتحليل الاقتصادي.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مهمان لضمان التوزيع العادل للدخل.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الزيادة فيهما من الأهداف الرئيسية للسياسة الاقتصادية الكلية لأي بلد.</a:t>
            </a:r>
          </a:p>
          <a:p>
            <a:pPr marL="514350" indent="-514350" algn="r" rtl="1">
              <a:buFont typeface="+mj-lt"/>
              <a:buAutoNum type="arabicPeriod"/>
            </a:pPr>
            <a:endParaRPr lang="ar-SA" dirty="0" smtClean="0"/>
          </a:p>
          <a:p>
            <a:pPr marL="514350" indent="-514350" algn="r" rtl="1">
              <a:buFont typeface="+mj-lt"/>
              <a:buAutoNum type="arabicPeriod"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6108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05880"/>
            <a:ext cx="8229600" cy="1143000"/>
          </a:xfrm>
        </p:spPr>
        <p:txBody>
          <a:bodyPr>
            <a:normAutofit fontScale="90000"/>
          </a:bodyPr>
          <a:lstStyle/>
          <a:p>
            <a:pPr algn="r" rtl="1"/>
            <a:r>
              <a:rPr lang="ar-SA" b="1" dirty="0" smtClean="0"/>
              <a:t>مشاكل و عيوب استخدام الناتج المحلي الإجمالي كمؤشر للرفاهية: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975720"/>
          </a:xfrm>
        </p:spPr>
        <p:txBody>
          <a:bodyPr>
            <a:normAutofit/>
          </a:bodyPr>
          <a:lstStyle/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مشاكل و عيوب الناتج المحلي الإجمالي كمقياس للرفاهية: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انخفاض معدل الجرائم لا يؤثر على مستوى الناتج المحلي الإجمالي (لا يمثل زيادة في الإنتاج) إلا أنه يؤدي لزيادة الرفاهية الاجتماعية بوضوح.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أوقات الفراغ لا تحتسب ضمن الناتج المحلي الإجمالي رغم أن زيادتها يعني زيادة الرفاهية الاجتماعية.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النشاطات غير السوقية لا تحتسب ضمن الناتج المحلي الإجمالي رغم أنها تعتبر إنتاج حقيقي </a:t>
            </a:r>
            <a:r>
              <a:rPr lang="ar-SA" b="1" dirty="0" smtClean="0">
                <a:solidFill>
                  <a:schemeClr val="tx2"/>
                </a:solidFill>
              </a:rPr>
              <a:t>مثل: </a:t>
            </a:r>
            <a:r>
              <a:rPr lang="ar-SA" dirty="0" smtClean="0"/>
              <a:t>العمل المنزلي و رعاية الأطفال.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الكوارث الطبيعية و الحروب تؤدي لزيادة الناتج المحلي الإجمالي (زيادة النفقات المصاحبة لها) رغم أنها تؤثر سلباً على الرفاهية الاجتماعية.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2768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05880"/>
            <a:ext cx="8229600" cy="1143000"/>
          </a:xfrm>
        </p:spPr>
        <p:txBody>
          <a:bodyPr>
            <a:normAutofit fontScale="90000"/>
          </a:bodyPr>
          <a:lstStyle/>
          <a:p>
            <a:pPr algn="r" rtl="1"/>
            <a:r>
              <a:rPr lang="ar-SA" b="1" dirty="0" smtClean="0"/>
              <a:t>مشاكل و عيوب استخدام الناتج المحلي الإجمالي كمؤشر للرفاهية: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975720"/>
          </a:xfrm>
        </p:spPr>
        <p:txBody>
          <a:bodyPr/>
          <a:lstStyle/>
          <a:p>
            <a:pPr marL="514350" indent="-514350" algn="r" rtl="1">
              <a:buFont typeface="+mj-lt"/>
              <a:buAutoNum type="arabicPeriod" startAt="5"/>
            </a:pPr>
            <a:r>
              <a:rPr lang="ar-SA" dirty="0" smtClean="0"/>
              <a:t>الآثار البيئية السلبية التي تسببها بعض المصانع أو المنتجات لا تنعكس على الناتج المحلي الإجمالي.</a:t>
            </a:r>
          </a:p>
          <a:p>
            <a:pPr marL="514350" indent="-514350" algn="r" rtl="1">
              <a:buFont typeface="+mj-lt"/>
              <a:buAutoNum type="arabicPeriod" startAt="5"/>
            </a:pPr>
            <a:r>
              <a:rPr lang="ar-SA" dirty="0" smtClean="0"/>
              <a:t>الأنشطة غير النظامية أو الاقتصاد السري لا يدخل ضمن حسابات الناتج المحلي الإجمالي بالرغم أنه يمثل إنتاج.</a:t>
            </a:r>
          </a:p>
          <a:p>
            <a:pPr marL="514350" indent="-514350" algn="r" rtl="1">
              <a:buFont typeface="+mj-lt"/>
              <a:buAutoNum type="arabicPeriod" startAt="5"/>
            </a:pPr>
            <a:r>
              <a:rPr lang="ar-SA" dirty="0" smtClean="0"/>
              <a:t>عدد من الدخول و الأنشطة لا يتم حسابها ضمن الناتج المحلي الإجمالي </a:t>
            </a:r>
            <a:r>
              <a:rPr lang="ar-SA" b="1" dirty="0" smtClean="0">
                <a:solidFill>
                  <a:schemeClr val="tx2"/>
                </a:solidFill>
              </a:rPr>
              <a:t>مثل: </a:t>
            </a:r>
            <a:r>
              <a:rPr lang="ar-SA" dirty="0" smtClean="0"/>
              <a:t>المنتجات أو العقارات التي يستهلكها أو يسكنها أصحابها، بيع السلع المستعملة و الأسهم و السندات.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144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864" y="2564904"/>
            <a:ext cx="8229600" cy="1428768"/>
          </a:xfrm>
        </p:spPr>
        <p:txBody>
          <a:bodyPr>
            <a:normAutofit fontScale="90000"/>
          </a:bodyPr>
          <a:lstStyle/>
          <a:p>
            <a:pPr algn="ctr" rtl="1"/>
            <a:r>
              <a:rPr lang="ar-SA" b="1" dirty="0" smtClean="0"/>
              <a:t>تمارين محلولة (1)(4) </a:t>
            </a:r>
            <a:r>
              <a:rPr lang="ar-SA" dirty="0" smtClean="0">
                <a:solidFill>
                  <a:schemeClr val="tx1"/>
                </a:solidFill>
              </a:rPr>
              <a:t>ص63 – ص 67</a:t>
            </a:r>
            <a:r>
              <a:rPr lang="ar-SA" b="1" dirty="0" smtClean="0"/>
              <a:t/>
            </a:r>
            <a:br>
              <a:rPr lang="ar-SA" b="1" dirty="0" smtClean="0"/>
            </a:br>
            <a:r>
              <a:rPr lang="ar-SA" b="1" dirty="0" smtClean="0"/>
              <a:t>أسئلة المراجعة </a:t>
            </a:r>
            <a:r>
              <a:rPr lang="ar-SA" dirty="0" smtClean="0">
                <a:solidFill>
                  <a:schemeClr val="tx1"/>
                </a:solidFill>
              </a:rPr>
              <a:t>ص68 – ص 69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1043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الناتج المحلي الإجمالي (</a:t>
            </a:r>
            <a:r>
              <a:rPr lang="en-GB" b="1" dirty="0" smtClean="0"/>
              <a:t>GDP</a:t>
            </a:r>
            <a:r>
              <a:rPr lang="ar-SA" b="1" dirty="0" smtClean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blipFill rotWithShape="1">
            <a:blip r:embed="rId2"/>
            <a:stretch>
              <a:fillRect l="-1407" t="-1528" r="-1333"/>
            </a:stretch>
          </a:blipFill>
        </p:spPr>
        <p:txBody>
          <a:bodyPr/>
          <a:lstStyle/>
          <a:p>
            <a:pPr>
              <a:buNone/>
            </a:pPr>
            <a:r>
              <a:rPr lang="en-GB" dirty="0">
                <a:noFill/>
              </a:rPr>
              <a:t> 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5195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الناتج المحلي الإجمالي (</a:t>
            </a:r>
            <a:r>
              <a:rPr lang="en-GB" b="1" dirty="0"/>
              <a:t>GDP</a:t>
            </a:r>
            <a:r>
              <a:rPr lang="ar-SA" b="1" dirty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988840"/>
            <a:ext cx="8496944" cy="4389120"/>
          </a:xfrm>
        </p:spPr>
        <p:txBody>
          <a:bodyPr>
            <a:normAutofit/>
          </a:bodyPr>
          <a:lstStyle/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من خلال تعريف الناتج المحلي الإجمالي، يجب الانتباه لما يلي: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b="1" dirty="0" smtClean="0">
                <a:solidFill>
                  <a:schemeClr val="tx2"/>
                </a:solidFill>
              </a:rPr>
              <a:t>التفرقة بين الناتج المحلي الإجمالي النقدي و الناتج المحلي الإجمالي الحقيقي:</a:t>
            </a:r>
          </a:p>
          <a:p>
            <a:pPr marL="0" indent="0" algn="r" rtl="1">
              <a:buNone/>
            </a:pPr>
            <a:r>
              <a:rPr lang="ar-SA" b="1" dirty="0" smtClean="0">
                <a:solidFill>
                  <a:schemeClr val="tx2"/>
                </a:solidFill>
              </a:rPr>
              <a:t>          </a:t>
            </a:r>
            <a:r>
              <a:rPr lang="ar-SA" b="1" dirty="0" smtClean="0">
                <a:solidFill>
                  <a:schemeClr val="tx2"/>
                </a:solidFill>
              </a:rPr>
              <a:t>أ . </a:t>
            </a:r>
            <a:r>
              <a:rPr lang="ar-SA" b="1" dirty="0" smtClean="0">
                <a:solidFill>
                  <a:schemeClr val="tx2"/>
                </a:solidFill>
              </a:rPr>
              <a:t>الناتج المحلي الإجمالي النقدي (الاسمي) (بالأسعار الجارية): </a:t>
            </a:r>
            <a:r>
              <a:rPr lang="ar-SA" dirty="0" smtClean="0"/>
              <a:t>قيمة السلع و الخدمات النهائية المقاسة </a:t>
            </a:r>
            <a:r>
              <a:rPr lang="ar-SA" dirty="0" smtClean="0">
                <a:solidFill>
                  <a:schemeClr val="tx2"/>
                </a:solidFill>
              </a:rPr>
              <a:t>بالأسعار العادية </a:t>
            </a:r>
            <a:r>
              <a:rPr lang="ar-SA" dirty="0" smtClean="0"/>
              <a:t>في الأسواق.</a:t>
            </a:r>
          </a:p>
          <a:p>
            <a:pPr marL="0" indent="0" algn="r" rtl="1">
              <a:buNone/>
            </a:pPr>
            <a:r>
              <a:rPr lang="ar-SA" b="1" dirty="0" smtClean="0">
                <a:solidFill>
                  <a:schemeClr val="tx2"/>
                </a:solidFill>
              </a:rPr>
              <a:t>عيوبه: </a:t>
            </a:r>
            <a:r>
              <a:rPr lang="ar-SA" dirty="0" smtClean="0"/>
              <a:t>لا يعكس التغير الحقيقي في الناتج، فعند ارتفاع الأسعار من سنة لأخرى يرتفع الناتج المحلي الإجمالي بسبب زيادة الأسعار و ليس الكمية </a:t>
            </a:r>
            <a:r>
              <a:rPr lang="ar-SA" dirty="0"/>
              <a:t>المنتجة</a:t>
            </a:r>
            <a:r>
              <a:rPr lang="ar-SA" dirty="0" smtClean="0"/>
              <a:t>.</a:t>
            </a:r>
          </a:p>
          <a:p>
            <a:pPr marL="0" indent="0" algn="r" rtl="1">
              <a:buNone/>
            </a:pPr>
            <a:r>
              <a:rPr lang="ar-SA" b="1" dirty="0">
                <a:solidFill>
                  <a:schemeClr val="tx2"/>
                </a:solidFill>
              </a:rPr>
              <a:t> </a:t>
            </a:r>
            <a:r>
              <a:rPr lang="ar-SA" b="1" dirty="0" smtClean="0">
                <a:solidFill>
                  <a:schemeClr val="tx2"/>
                </a:solidFill>
              </a:rPr>
              <a:t>         ب</a:t>
            </a:r>
            <a:r>
              <a:rPr lang="ar-SA" b="1" dirty="0">
                <a:solidFill>
                  <a:schemeClr val="tx2"/>
                </a:solidFill>
              </a:rPr>
              <a:t>. الناتج المحلي الإجمالي الحقيقي (بالأسعار الثابتة): </a:t>
            </a:r>
            <a:r>
              <a:rPr lang="ar-SA" dirty="0" smtClean="0"/>
              <a:t>قيمة </a:t>
            </a:r>
            <a:r>
              <a:rPr lang="ar-SA" dirty="0"/>
              <a:t>السلع و الخدمات النهائية المنتجة خلال سنوات مختلفة المقاسة </a:t>
            </a:r>
            <a:r>
              <a:rPr lang="ar-SA" dirty="0">
                <a:solidFill>
                  <a:schemeClr val="tx2"/>
                </a:solidFill>
              </a:rPr>
              <a:t>بسعر </a:t>
            </a:r>
            <a:r>
              <a:rPr lang="ar-SA" dirty="0" smtClean="0">
                <a:solidFill>
                  <a:schemeClr val="tx2"/>
                </a:solidFill>
              </a:rPr>
              <a:t>واحد </a:t>
            </a:r>
            <a:r>
              <a:rPr lang="ar-SA" dirty="0"/>
              <a:t>(سعر سنة الأساس) وذلك لعكس الكمية الحقيقية المنتجة فقط دون التغير في الأسعار</a:t>
            </a:r>
            <a:r>
              <a:rPr lang="ar-SA" dirty="0" smtClean="0"/>
              <a:t>.</a:t>
            </a:r>
          </a:p>
          <a:p>
            <a:pPr marL="0" indent="0" algn="r" rtl="1">
              <a:buNone/>
            </a:pP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4037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الناتج المحلي الإجمالي (</a:t>
            </a:r>
            <a:r>
              <a:rPr lang="en-GB" b="1" dirty="0"/>
              <a:t>GDP</a:t>
            </a:r>
            <a:r>
              <a:rPr lang="ar-SA" b="1" dirty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r" rtl="1">
              <a:buFont typeface="+mj-lt"/>
              <a:buAutoNum type="arabicPeriod" startAt="2"/>
            </a:pPr>
            <a:r>
              <a:rPr lang="ar-SA" dirty="0" smtClean="0"/>
              <a:t>الناتج المحلي الإجمالي يشمل جميع السلع والخدمات النهائية التي تم إنتاجها </a:t>
            </a:r>
            <a:r>
              <a:rPr lang="ar-SA" dirty="0" smtClean="0">
                <a:solidFill>
                  <a:schemeClr val="tx2"/>
                </a:solidFill>
              </a:rPr>
              <a:t>خلال سنة محددة فقط </a:t>
            </a:r>
            <a:r>
              <a:rPr lang="ar-SA" dirty="0" smtClean="0"/>
              <a:t>دون غيرها. فمبيعات السلع والخدمات التي تم إنتاجها في الأعوام السابقة لا تدخل في حساب الناتج المحلي الإجمالي لهذا العام </a:t>
            </a:r>
            <a:r>
              <a:rPr lang="ar-SA" b="1" dirty="0" smtClean="0">
                <a:solidFill>
                  <a:schemeClr val="tx2"/>
                </a:solidFill>
              </a:rPr>
              <a:t>مثلاً: </a:t>
            </a:r>
            <a:r>
              <a:rPr lang="ar-SA" dirty="0" smtClean="0"/>
              <a:t>قيمة العقار يحسب في العام الذي تم فيه بناء العقار و ليس بيعه.</a:t>
            </a:r>
          </a:p>
          <a:p>
            <a:pPr marL="514350" indent="-514350" algn="r" rtl="1">
              <a:buFont typeface="+mj-lt"/>
              <a:buAutoNum type="arabicPeriod" startAt="2"/>
            </a:pPr>
            <a:r>
              <a:rPr lang="ar-SA" dirty="0" smtClean="0"/>
              <a:t>تضاف لحساب الناتج المحلي الإجمالي </a:t>
            </a:r>
            <a:r>
              <a:rPr lang="ar-SA" dirty="0" smtClean="0">
                <a:solidFill>
                  <a:schemeClr val="tx2"/>
                </a:solidFill>
              </a:rPr>
              <a:t>السلع و الخدمات النهائية فقط </a:t>
            </a:r>
            <a:r>
              <a:rPr lang="ar-SA" dirty="0" smtClean="0"/>
              <a:t>و لا تدخل السلع الوسيطة في تلك الحسابات لأن ذلك يسبب ازدواجاً حسابياً </a:t>
            </a:r>
            <a:r>
              <a:rPr lang="ar-SA" b="1" dirty="0" smtClean="0">
                <a:solidFill>
                  <a:schemeClr val="tx2"/>
                </a:solidFill>
              </a:rPr>
              <a:t>مثلاً: </a:t>
            </a:r>
            <a:r>
              <a:rPr lang="ar-SA" dirty="0" smtClean="0"/>
              <a:t>الدقيق الذي يشتريه صاحب مخبز لا يدخل في حساب الناتج المحلي الإجمالي لأنه سلعة وسيطة، بينما يدخل الخبز الذي ينتجه المخبز في الحساب لأنه سلعة نهائية لصاحب المخبز.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5076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الناتج المحلي الإجمالي (</a:t>
            </a:r>
            <a:r>
              <a:rPr lang="en-GB" b="1" dirty="0"/>
              <a:t>GDP</a:t>
            </a:r>
            <a:r>
              <a:rPr lang="ar-SA" b="1" dirty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 algn="r" rtl="1">
              <a:buFont typeface="+mj-lt"/>
              <a:buAutoNum type="arabicPeriod" startAt="4"/>
            </a:pPr>
            <a:r>
              <a:rPr lang="ar-SA" b="1" dirty="0">
                <a:solidFill>
                  <a:schemeClr val="tx2"/>
                </a:solidFill>
              </a:rPr>
              <a:t>التفرقة بين الناتج المحلي الإجمالي </a:t>
            </a:r>
            <a:r>
              <a:rPr lang="ar-SA" b="1" dirty="0" smtClean="0">
                <a:solidFill>
                  <a:schemeClr val="tx2"/>
                </a:solidFill>
              </a:rPr>
              <a:t>و </a:t>
            </a:r>
            <a:r>
              <a:rPr lang="ar-SA" b="1" dirty="0">
                <a:solidFill>
                  <a:schemeClr val="tx2"/>
                </a:solidFill>
              </a:rPr>
              <a:t>الناتج </a:t>
            </a:r>
            <a:r>
              <a:rPr lang="ar-SA" b="1" dirty="0" smtClean="0">
                <a:solidFill>
                  <a:schemeClr val="tx2"/>
                </a:solidFill>
              </a:rPr>
              <a:t>القومي الإجمالي:</a:t>
            </a:r>
            <a:endParaRPr lang="ar-SA" b="1" dirty="0">
              <a:solidFill>
                <a:schemeClr val="tx2"/>
              </a:solidFill>
            </a:endParaRPr>
          </a:p>
          <a:p>
            <a:pPr marL="0" indent="0" algn="r" rtl="1">
              <a:buNone/>
            </a:pPr>
            <a:r>
              <a:rPr lang="ar-SA" b="1" dirty="0">
                <a:solidFill>
                  <a:schemeClr val="tx2"/>
                </a:solidFill>
              </a:rPr>
              <a:t>          أ. الناتج المحلي </a:t>
            </a:r>
            <a:r>
              <a:rPr lang="ar-SA" b="1" dirty="0" smtClean="0">
                <a:solidFill>
                  <a:schemeClr val="tx2"/>
                </a:solidFill>
              </a:rPr>
              <a:t>الإجمالي: </a:t>
            </a:r>
            <a:r>
              <a:rPr lang="ar-SA" dirty="0" smtClean="0"/>
              <a:t>قيمة </a:t>
            </a:r>
            <a:r>
              <a:rPr lang="ar-SA" dirty="0"/>
              <a:t>السلع و الخدمات </a:t>
            </a:r>
            <a:r>
              <a:rPr lang="ar-SA" dirty="0" smtClean="0"/>
              <a:t>النهائية المنتجة </a:t>
            </a:r>
            <a:r>
              <a:rPr lang="ar-SA" dirty="0" smtClean="0">
                <a:solidFill>
                  <a:schemeClr val="tx2"/>
                </a:solidFill>
              </a:rPr>
              <a:t>في</a:t>
            </a:r>
            <a:r>
              <a:rPr lang="ar-SA" dirty="0" smtClean="0"/>
              <a:t> </a:t>
            </a:r>
            <a:r>
              <a:rPr lang="ar-SA" dirty="0" smtClean="0">
                <a:solidFill>
                  <a:schemeClr val="tx2"/>
                </a:solidFill>
              </a:rPr>
              <a:t>الحدود الجغرافية </a:t>
            </a:r>
            <a:r>
              <a:rPr lang="ar-SA" dirty="0" smtClean="0"/>
              <a:t>للدولة خلال سنة معينة.</a:t>
            </a:r>
            <a:endParaRPr lang="ar-SA" dirty="0"/>
          </a:p>
          <a:p>
            <a:pPr marL="0" indent="0" algn="r" rtl="1">
              <a:buNone/>
            </a:pPr>
            <a:r>
              <a:rPr lang="ar-SA" b="1" dirty="0">
                <a:solidFill>
                  <a:schemeClr val="tx2"/>
                </a:solidFill>
              </a:rPr>
              <a:t>عيوبه: </a:t>
            </a:r>
            <a:r>
              <a:rPr lang="ar-SA" dirty="0"/>
              <a:t>لا </a:t>
            </a:r>
            <a:r>
              <a:rPr lang="ar-SA" dirty="0" smtClean="0"/>
              <a:t>تحسب دخول المواطنين العاملين خارج الدولة ضمن الناتج المحلي الإجمالي لتلك الدولة بينما تدخل في الحساب دخول الأجانب و الشركات الأجنبية العاملة داخل الدولة.</a:t>
            </a:r>
            <a:endParaRPr lang="ar-SA" dirty="0"/>
          </a:p>
          <a:p>
            <a:pPr marL="0" indent="0" algn="r" rtl="1">
              <a:buNone/>
            </a:pPr>
            <a:r>
              <a:rPr lang="ar-SA" b="1" dirty="0">
                <a:solidFill>
                  <a:schemeClr val="tx2"/>
                </a:solidFill>
              </a:rPr>
              <a:t>        ب. الناتج </a:t>
            </a:r>
            <a:r>
              <a:rPr lang="ar-SA" b="1" dirty="0" smtClean="0">
                <a:solidFill>
                  <a:schemeClr val="tx2"/>
                </a:solidFill>
              </a:rPr>
              <a:t>القومي الإجمالي: </a:t>
            </a:r>
            <a:r>
              <a:rPr lang="ar-SA" dirty="0" smtClean="0"/>
              <a:t>قيمة </a:t>
            </a:r>
            <a:r>
              <a:rPr lang="ar-SA" dirty="0"/>
              <a:t>السلع و الخدمات النهائية المنتجة </a:t>
            </a:r>
            <a:r>
              <a:rPr lang="ar-SA" dirty="0" smtClean="0"/>
              <a:t>بواسطة مواطني بلد ما سواء كانوا مقيمين </a:t>
            </a:r>
            <a:r>
              <a:rPr lang="ar-SA" dirty="0" smtClean="0">
                <a:solidFill>
                  <a:schemeClr val="tx2"/>
                </a:solidFill>
              </a:rPr>
              <a:t>داخل البلد أو خارجه </a:t>
            </a:r>
            <a:r>
              <a:rPr lang="ar-SA" dirty="0" smtClean="0"/>
              <a:t>خلال سنة معينة.                           </a:t>
            </a:r>
          </a:p>
          <a:p>
            <a:pPr marL="0" indent="0" algn="r" rtl="1">
              <a:buNone/>
            </a:pPr>
            <a:r>
              <a:rPr lang="ar-SA" dirty="0"/>
              <a:t> </a:t>
            </a:r>
            <a:r>
              <a:rPr lang="ar-SA" dirty="0" smtClean="0"/>
              <a:t>                                =                        +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5724128" y="5550331"/>
            <a:ext cx="1872208" cy="830997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ar-SA" sz="2400" dirty="0" smtClean="0"/>
              <a:t>الناتج القومي الإجمالي</a:t>
            </a:r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347864" y="5550331"/>
            <a:ext cx="1872208" cy="830997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ar-SA" sz="2400" dirty="0" smtClean="0"/>
              <a:t>الناتج المحلي الإجمالي</a:t>
            </a:r>
            <a:endParaRPr lang="en-GB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683568" y="5550331"/>
            <a:ext cx="2160240" cy="830997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ar-SA" sz="2400" dirty="0" smtClean="0"/>
              <a:t>صافي عوائد الملكية من الخارج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784828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الناتج المحلي الإجمالي (</a:t>
            </a:r>
            <a:r>
              <a:rPr lang="en-GB" b="1" dirty="0"/>
              <a:t>GDP</a:t>
            </a:r>
            <a:r>
              <a:rPr lang="ar-SA" b="1" dirty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r" rtl="1">
              <a:buFont typeface="+mj-lt"/>
              <a:buAutoNum type="arabicPeriod" startAt="5"/>
            </a:pPr>
            <a:r>
              <a:rPr lang="ar-SA" b="1" dirty="0">
                <a:solidFill>
                  <a:schemeClr val="tx2"/>
                </a:solidFill>
              </a:rPr>
              <a:t>لا تدخل ضمن الناتج المحلي </a:t>
            </a:r>
            <a:r>
              <a:rPr lang="ar-SA" b="1" dirty="0" smtClean="0">
                <a:solidFill>
                  <a:schemeClr val="tx2"/>
                </a:solidFill>
              </a:rPr>
              <a:t>الإجمالي:</a:t>
            </a:r>
          </a:p>
          <a:p>
            <a:pPr marL="0" indent="0" algn="r" rtl="1">
              <a:buNone/>
            </a:pPr>
            <a:r>
              <a:rPr lang="ar-SA" b="1" dirty="0" smtClean="0">
                <a:solidFill>
                  <a:schemeClr val="tx2"/>
                </a:solidFill>
              </a:rPr>
              <a:t>          أ.</a:t>
            </a:r>
            <a:r>
              <a:rPr lang="ar-SA" dirty="0" smtClean="0"/>
              <a:t> </a:t>
            </a:r>
            <a:r>
              <a:rPr lang="ar-SA" dirty="0"/>
              <a:t>السلع </a:t>
            </a:r>
            <a:r>
              <a:rPr lang="ar-SA" dirty="0" smtClean="0"/>
              <a:t>و الخدمات غير النظامية (الأنشطة التجارية غير المشروعة) </a:t>
            </a:r>
            <a:r>
              <a:rPr lang="ar-SA" b="1" dirty="0" smtClean="0">
                <a:solidFill>
                  <a:schemeClr val="tx2"/>
                </a:solidFill>
              </a:rPr>
              <a:t>مثلاً: </a:t>
            </a:r>
            <a:r>
              <a:rPr lang="ar-SA" dirty="0" smtClean="0"/>
              <a:t>تجارة المخدرات، غسيل الأموال، السلع المهربة، المراهنات.</a:t>
            </a:r>
          </a:p>
          <a:p>
            <a:pPr marL="0" indent="0" algn="r" rtl="1">
              <a:buNone/>
            </a:pPr>
            <a:r>
              <a:rPr lang="ar-SA" dirty="0"/>
              <a:t> </a:t>
            </a:r>
            <a:r>
              <a:rPr lang="ar-SA" dirty="0" smtClean="0"/>
              <a:t>         </a:t>
            </a:r>
            <a:r>
              <a:rPr lang="ar-SA" b="1" dirty="0" smtClean="0">
                <a:solidFill>
                  <a:schemeClr val="tx2"/>
                </a:solidFill>
              </a:rPr>
              <a:t>ب. </a:t>
            </a:r>
            <a:r>
              <a:rPr lang="ar-SA" dirty="0" smtClean="0"/>
              <a:t>منتجات يصعب تقييمها لعدم وجود دليل لقياسها </a:t>
            </a:r>
            <a:r>
              <a:rPr lang="ar-SA" b="1" dirty="0" smtClean="0">
                <a:solidFill>
                  <a:schemeClr val="tx2"/>
                </a:solidFill>
              </a:rPr>
              <a:t>مثل: </a:t>
            </a:r>
            <a:r>
              <a:rPr lang="ar-SA" dirty="0" smtClean="0"/>
              <a:t>خدمات ربات البيوت، منتجات أوقات الفراغ.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أ. سميرة بنت سعيد المالكي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77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1076</TotalTime>
  <Words>2694</Words>
  <Application>Microsoft Office PowerPoint</Application>
  <PresentationFormat>عرض على الشاشة (3:4)‏</PresentationFormat>
  <Paragraphs>453</Paragraphs>
  <Slides>43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43</vt:i4>
      </vt:variant>
    </vt:vector>
  </HeadingPairs>
  <TitlesOfParts>
    <vt:vector size="44" baseType="lpstr">
      <vt:lpstr>Flow</vt:lpstr>
      <vt:lpstr>الفصل الثاني: قياس النشاط الاقتصادي الكلي</vt:lpstr>
      <vt:lpstr>مقدمة:</vt:lpstr>
      <vt:lpstr>منحنى إمكانات الإنتاج:</vt:lpstr>
      <vt:lpstr>منحنى إمكانات الإنتاج:</vt:lpstr>
      <vt:lpstr>الناتج المحلي الإجمالي (GDP):</vt:lpstr>
      <vt:lpstr>الناتج المحلي الإجمالي (GDP):</vt:lpstr>
      <vt:lpstr>الناتج المحلي الإجمالي (GDP):</vt:lpstr>
      <vt:lpstr>الناتج المحلي الإجمالي (GDP):</vt:lpstr>
      <vt:lpstr>الناتج المحلي الإجمالي (GDP):</vt:lpstr>
      <vt:lpstr>طرق قياس الناتج المحلي الإجمالي:</vt:lpstr>
      <vt:lpstr>طرق قياس الناتج المحلي الإجمالي:</vt:lpstr>
      <vt:lpstr>طرق قياس الناتج المحلي الإجمالي:</vt:lpstr>
      <vt:lpstr>طرق قياس الناتج المحلي الإجمالي:</vt:lpstr>
      <vt:lpstr>طرق قياس الناتج المحلي الإجمالي:</vt:lpstr>
      <vt:lpstr>طرق قياس الناتج المحلي الإجمالي:</vt:lpstr>
      <vt:lpstr>طرق قياس الناتج المحلي الإجمالي:</vt:lpstr>
      <vt:lpstr>طرق قياس الناتج المحلي الإجمالي:</vt:lpstr>
      <vt:lpstr>طرق قياس الناتج المحلي الإجمالي:</vt:lpstr>
      <vt:lpstr>طرق قياس الناتج المحلي الإجمالي:</vt:lpstr>
      <vt:lpstr>طرق قياس الناتج المحلي الإجمالي:</vt:lpstr>
      <vt:lpstr>طرق قياس الناتج المحلي الإجمالي:</vt:lpstr>
      <vt:lpstr>مفاهيم أخرى في الحسابات القومية:</vt:lpstr>
      <vt:lpstr>مفاهيم أخرى في الحسابات القومية:</vt:lpstr>
      <vt:lpstr>مفاهيم أخرى في الحسابات القومية:</vt:lpstr>
      <vt:lpstr>مفاهيم أخرى في الحسابات القومية:</vt:lpstr>
      <vt:lpstr>مفاهيم أخرى في الحسابات القومية:</vt:lpstr>
      <vt:lpstr>مفاهيم أخرى في الحسابات القومية:</vt:lpstr>
      <vt:lpstr>مفاهيم أخرى في الحسابات القومية:</vt:lpstr>
      <vt:lpstr>الناتج المحلي الإجمالي الاسمي والناتج المحلي الإجمالي الحقيقي:</vt:lpstr>
      <vt:lpstr>الناتج المحلي الإجمالي الاسمي والناتج المحلي الإجمالي الحقيقي:</vt:lpstr>
      <vt:lpstr>العلاقة بين الناتج المحلي والدخل المحلي:</vt:lpstr>
      <vt:lpstr>التدفق الدائري للإنتاج و الدخل:</vt:lpstr>
      <vt:lpstr>طرق قياس الناتج المحلي الإجمالي:</vt:lpstr>
      <vt:lpstr>الرقم القياسي لأسعار المستهلكين (CPI):</vt:lpstr>
      <vt:lpstr>الرقم القياسي لأسعار المستهلكين (CPI):</vt:lpstr>
      <vt:lpstr>مخفض الناتج المحلي الإجمالي:</vt:lpstr>
      <vt:lpstr>مخفض الناتج المحلي الإجمالي:</vt:lpstr>
      <vt:lpstr>مخفض الناتج المحلي الإجمالي:</vt:lpstr>
      <vt:lpstr>مخفض الناتج المحلي الإجمالي:</vt:lpstr>
      <vt:lpstr>مشاكل و عيوب استخدام الناتج المحلي الإجمالي كمؤشر للرفاهية:</vt:lpstr>
      <vt:lpstr>مشاكل و عيوب استخدام الناتج المحلي الإجمالي كمؤشر للرفاهية:</vt:lpstr>
      <vt:lpstr>مشاكل و عيوب استخدام الناتج المحلي الإجمالي كمؤشر للرفاهية:</vt:lpstr>
      <vt:lpstr>تمارين محلولة (1)(4) ص63 – ص 67 أسئلة المراجعة ص68 – ص 69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Bodour</dc:creator>
  <cp:lastModifiedBy>samalmalki</cp:lastModifiedBy>
  <cp:revision>123</cp:revision>
  <dcterms:created xsi:type="dcterms:W3CDTF">2013-06-19T14:31:03Z</dcterms:created>
  <dcterms:modified xsi:type="dcterms:W3CDTF">2017-02-23T07:32:57Z</dcterms:modified>
</cp:coreProperties>
</file>