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notesMasterIdLst>
    <p:notesMasterId r:id="rId14"/>
  </p:notesMasterIdLst>
  <p:sldIdLst>
    <p:sldId id="261" r:id="rId2"/>
    <p:sldId id="262" r:id="rId3"/>
    <p:sldId id="263" r:id="rId4"/>
    <p:sldId id="264" r:id="rId5"/>
    <p:sldId id="265" r:id="rId6"/>
    <p:sldId id="266" r:id="rId7"/>
    <p:sldId id="267" r:id="rId8"/>
    <p:sldId id="256" r:id="rId9"/>
    <p:sldId id="257" r:id="rId10"/>
    <p:sldId id="260" r:id="rId11"/>
    <p:sldId id="259" r:id="rId12"/>
    <p:sldId id="258" r:id="rId1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8799B23B-EC83-4686-B30A-512413B5E67A}" styleName="نمط فاتح 3 - تمييز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1FECB4D8-DB02-4DC6-A0A2-4F2EBAE1DC90}" styleName="نمط متوسط 1 - تمييز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70" d="100"/>
          <a:sy n="70" d="100"/>
        </p:scale>
        <p:origin x="-116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DA1D0B33-1966-4A12-B65D-ED0808EFE7CD}" type="datetimeFigureOut">
              <a:rPr lang="ar-SA" smtClean="0"/>
              <a:t>09/11/35</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1C59EE41-375A-4691-B3EA-BC8C406DDFCD}" type="slidenum">
              <a:rPr lang="ar-SA" smtClean="0"/>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1C59EE41-375A-4691-B3EA-BC8C406DDFCD}" type="slidenum">
              <a:rPr lang="ar-SA" smtClean="0"/>
              <a:t>1</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AC4497C1-1608-4934-85B8-54749D6707FE}" type="datetime1">
              <a:rPr lang="ar-SA" smtClean="0"/>
              <a:t>09/11/35</a:t>
            </a:fld>
            <a:endParaRPr lang="ar-SA"/>
          </a:p>
        </p:txBody>
      </p:sp>
      <p:sp>
        <p:nvSpPr>
          <p:cNvPr id="17" name="Footer Placeholder 16"/>
          <p:cNvSpPr>
            <a:spLocks noGrp="1"/>
          </p:cNvSpPr>
          <p:nvPr>
            <p:ph type="ftr" sz="quarter" idx="11"/>
          </p:nvPr>
        </p:nvSpPr>
        <p:spPr/>
        <p:txBody>
          <a:bodyPr/>
          <a:lstStyle/>
          <a:p>
            <a:r>
              <a:rPr lang="ar-SA" smtClean="0"/>
              <a:t>أ. منيرة الحمّادي</a:t>
            </a:r>
            <a:endParaRPr lang="ar-SA"/>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DAE03988-B24F-44D0-8C77-E9E6C4D0912E}" type="slidenum">
              <a:rPr lang="ar-SA" smtClean="0"/>
              <a:pPr/>
              <a:t>‹#›</a:t>
            </a:fld>
            <a:endParaRPr lang="ar-SA"/>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2605FE3-7D34-4395-A889-EE35BBC1472F}" type="datetime1">
              <a:rPr lang="ar-SA" smtClean="0"/>
              <a:t>09/11/35</a:t>
            </a:fld>
            <a:endParaRPr lang="ar-SA"/>
          </a:p>
        </p:txBody>
      </p:sp>
      <p:sp>
        <p:nvSpPr>
          <p:cNvPr id="5" name="Footer Placeholder 4"/>
          <p:cNvSpPr>
            <a:spLocks noGrp="1"/>
          </p:cNvSpPr>
          <p:nvPr>
            <p:ph type="ftr" sz="quarter" idx="11"/>
          </p:nvPr>
        </p:nvSpPr>
        <p:spPr/>
        <p:txBody>
          <a:bodyPr/>
          <a:lstStyle/>
          <a:p>
            <a:r>
              <a:rPr lang="ar-SA" smtClean="0"/>
              <a:t>أ. منيرة الحمّادي</a:t>
            </a:r>
            <a:endParaRPr lang="ar-SA"/>
          </a:p>
        </p:txBody>
      </p:sp>
      <p:sp>
        <p:nvSpPr>
          <p:cNvPr id="6" name="Slide Number Placeholder 5"/>
          <p:cNvSpPr>
            <a:spLocks noGrp="1"/>
          </p:cNvSpPr>
          <p:nvPr>
            <p:ph type="sldNum" sz="quarter" idx="12"/>
          </p:nvPr>
        </p:nvSpPr>
        <p:spPr/>
        <p:txBody>
          <a:bodyPr/>
          <a:lstStyle/>
          <a:p>
            <a:fld id="{DAE03988-B24F-44D0-8C77-E9E6C4D0912E}"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6842C32-5B5B-4895-8D96-3C7C5461479B}" type="datetime1">
              <a:rPr lang="ar-SA" smtClean="0"/>
              <a:t>09/11/35</a:t>
            </a:fld>
            <a:endParaRPr lang="ar-SA"/>
          </a:p>
        </p:txBody>
      </p:sp>
      <p:sp>
        <p:nvSpPr>
          <p:cNvPr id="5" name="Footer Placeholder 4"/>
          <p:cNvSpPr>
            <a:spLocks noGrp="1"/>
          </p:cNvSpPr>
          <p:nvPr>
            <p:ph type="ftr" sz="quarter" idx="11"/>
          </p:nvPr>
        </p:nvSpPr>
        <p:spPr/>
        <p:txBody>
          <a:bodyPr/>
          <a:lstStyle/>
          <a:p>
            <a:r>
              <a:rPr lang="ar-SA" smtClean="0"/>
              <a:t>أ. منيرة الحمّادي</a:t>
            </a:r>
            <a:endParaRPr lang="ar-SA"/>
          </a:p>
        </p:txBody>
      </p:sp>
      <p:sp>
        <p:nvSpPr>
          <p:cNvPr id="6" name="Slide Number Placeholder 5"/>
          <p:cNvSpPr>
            <a:spLocks noGrp="1"/>
          </p:cNvSpPr>
          <p:nvPr>
            <p:ph type="sldNum" sz="quarter" idx="12"/>
          </p:nvPr>
        </p:nvSpPr>
        <p:spPr/>
        <p:txBody>
          <a:bodyPr/>
          <a:lstStyle/>
          <a:p>
            <a:fld id="{DAE03988-B24F-44D0-8C77-E9E6C4D0912E}"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6501A4CD-8220-4A52-AFB1-C7C6A3F237BF}" type="datetime1">
              <a:rPr lang="ar-SA" smtClean="0"/>
              <a:t>09/11/35</a:t>
            </a:fld>
            <a:endParaRPr lang="ar-SA"/>
          </a:p>
        </p:txBody>
      </p:sp>
      <p:sp>
        <p:nvSpPr>
          <p:cNvPr id="5" name="Footer Placeholder 4"/>
          <p:cNvSpPr>
            <a:spLocks noGrp="1"/>
          </p:cNvSpPr>
          <p:nvPr>
            <p:ph type="ftr" sz="quarter" idx="11"/>
          </p:nvPr>
        </p:nvSpPr>
        <p:spPr/>
        <p:txBody>
          <a:bodyPr/>
          <a:lstStyle/>
          <a:p>
            <a:r>
              <a:rPr lang="ar-SA" smtClean="0"/>
              <a:t>أ. منيرة الحمّادي</a:t>
            </a:r>
            <a:endParaRPr lang="ar-SA"/>
          </a:p>
        </p:txBody>
      </p:sp>
      <p:sp>
        <p:nvSpPr>
          <p:cNvPr id="6" name="Slide Number Placeholder 5"/>
          <p:cNvSpPr>
            <a:spLocks noGrp="1"/>
          </p:cNvSpPr>
          <p:nvPr>
            <p:ph type="sldNum" sz="quarter" idx="12"/>
          </p:nvPr>
        </p:nvSpPr>
        <p:spPr/>
        <p:txBody>
          <a:bodyPr/>
          <a:lstStyle/>
          <a:p>
            <a:fld id="{DAE03988-B24F-44D0-8C77-E9E6C4D0912E}" type="slidenum">
              <a:rPr lang="ar-SA" smtClean="0"/>
              <a:pPr/>
              <a:t>‹#›</a:t>
            </a:fld>
            <a:endParaRPr lang="ar-SA"/>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6CE65E9-5F94-4FDC-B6AE-B88D914ECEB2}" type="datetime1">
              <a:rPr lang="ar-SA" smtClean="0"/>
              <a:t>09/11/35</a:t>
            </a:fld>
            <a:endParaRPr lang="ar-SA"/>
          </a:p>
        </p:txBody>
      </p:sp>
      <p:sp>
        <p:nvSpPr>
          <p:cNvPr id="5" name="Footer Placeholder 4"/>
          <p:cNvSpPr>
            <a:spLocks noGrp="1"/>
          </p:cNvSpPr>
          <p:nvPr>
            <p:ph type="ftr" sz="quarter" idx="11"/>
          </p:nvPr>
        </p:nvSpPr>
        <p:spPr>
          <a:xfrm>
            <a:off x="800100" y="6172200"/>
            <a:ext cx="4000500" cy="457200"/>
          </a:xfrm>
        </p:spPr>
        <p:txBody>
          <a:bodyPr/>
          <a:lstStyle/>
          <a:p>
            <a:r>
              <a:rPr lang="ar-SA" smtClean="0"/>
              <a:t>أ. منيرة الحمّادي</a:t>
            </a:r>
            <a:endParaRPr lang="ar-SA"/>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DAE03988-B24F-44D0-8C77-E9E6C4D0912E}"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A5A52F62-DA03-4734-9090-8ED01466EE63}" type="datetime1">
              <a:rPr lang="ar-SA" smtClean="0"/>
              <a:t>09/11/35</a:t>
            </a:fld>
            <a:endParaRPr lang="ar-SA"/>
          </a:p>
        </p:txBody>
      </p:sp>
      <p:sp>
        <p:nvSpPr>
          <p:cNvPr id="6" name="Footer Placeholder 5"/>
          <p:cNvSpPr>
            <a:spLocks noGrp="1"/>
          </p:cNvSpPr>
          <p:nvPr>
            <p:ph type="ftr" sz="quarter" idx="11"/>
          </p:nvPr>
        </p:nvSpPr>
        <p:spPr/>
        <p:txBody>
          <a:bodyPr/>
          <a:lstStyle/>
          <a:p>
            <a:r>
              <a:rPr lang="ar-SA" smtClean="0"/>
              <a:t>أ. منيرة الحمّادي</a:t>
            </a:r>
            <a:endParaRPr lang="ar-SA"/>
          </a:p>
        </p:txBody>
      </p:sp>
      <p:sp>
        <p:nvSpPr>
          <p:cNvPr id="7" name="Slide Number Placeholder 6"/>
          <p:cNvSpPr>
            <a:spLocks noGrp="1"/>
          </p:cNvSpPr>
          <p:nvPr>
            <p:ph type="sldNum" sz="quarter" idx="12"/>
          </p:nvPr>
        </p:nvSpPr>
        <p:spPr/>
        <p:txBody>
          <a:bodyPr/>
          <a:lstStyle/>
          <a:p>
            <a:fld id="{DAE03988-B24F-44D0-8C77-E9E6C4D0912E}" type="slidenum">
              <a:rPr lang="ar-SA" smtClean="0"/>
              <a:pPr/>
              <a:t>‹#›</a:t>
            </a:fld>
            <a:endParaRPr lang="ar-SA"/>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DA29BF6-9F0E-4527-92C7-9C8E00D93875}" type="datetime1">
              <a:rPr lang="ar-SA" smtClean="0"/>
              <a:t>09/11/35</a:t>
            </a:fld>
            <a:endParaRPr lang="ar-SA"/>
          </a:p>
        </p:txBody>
      </p:sp>
      <p:sp>
        <p:nvSpPr>
          <p:cNvPr id="8" name="Footer Placeholder 7"/>
          <p:cNvSpPr>
            <a:spLocks noGrp="1"/>
          </p:cNvSpPr>
          <p:nvPr>
            <p:ph type="ftr" sz="quarter" idx="11"/>
          </p:nvPr>
        </p:nvSpPr>
        <p:spPr/>
        <p:txBody>
          <a:bodyPr/>
          <a:lstStyle/>
          <a:p>
            <a:r>
              <a:rPr lang="ar-SA" smtClean="0"/>
              <a:t>أ. منيرة الحمّادي</a:t>
            </a:r>
            <a:endParaRPr lang="ar-SA"/>
          </a:p>
        </p:txBody>
      </p:sp>
      <p:sp>
        <p:nvSpPr>
          <p:cNvPr id="9" name="Slide Number Placeholder 8"/>
          <p:cNvSpPr>
            <a:spLocks noGrp="1"/>
          </p:cNvSpPr>
          <p:nvPr>
            <p:ph type="sldNum" sz="quarter" idx="12"/>
          </p:nvPr>
        </p:nvSpPr>
        <p:spPr/>
        <p:txBody>
          <a:bodyPr/>
          <a:lstStyle/>
          <a:p>
            <a:fld id="{DAE03988-B24F-44D0-8C77-E9E6C4D0912E}" type="slidenum">
              <a:rPr lang="ar-SA" smtClean="0"/>
              <a:pPr/>
              <a:t>‹#›</a:t>
            </a:fld>
            <a:endParaRPr lang="ar-SA"/>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42755CF-3A35-489C-9BF3-E2C696FEC947}" type="datetime1">
              <a:rPr lang="ar-SA" smtClean="0"/>
              <a:t>09/11/35</a:t>
            </a:fld>
            <a:endParaRPr lang="ar-SA"/>
          </a:p>
        </p:txBody>
      </p:sp>
      <p:sp>
        <p:nvSpPr>
          <p:cNvPr id="4" name="Footer Placeholder 3"/>
          <p:cNvSpPr>
            <a:spLocks noGrp="1"/>
          </p:cNvSpPr>
          <p:nvPr>
            <p:ph type="ftr" sz="quarter" idx="11"/>
          </p:nvPr>
        </p:nvSpPr>
        <p:spPr/>
        <p:txBody>
          <a:bodyPr/>
          <a:lstStyle/>
          <a:p>
            <a:r>
              <a:rPr lang="ar-SA" smtClean="0"/>
              <a:t>أ. منيرة الحمّادي</a:t>
            </a:r>
            <a:endParaRPr lang="ar-SA"/>
          </a:p>
        </p:txBody>
      </p:sp>
      <p:sp>
        <p:nvSpPr>
          <p:cNvPr id="5" name="Slide Number Placeholder 4"/>
          <p:cNvSpPr>
            <a:spLocks noGrp="1"/>
          </p:cNvSpPr>
          <p:nvPr>
            <p:ph type="sldNum" sz="quarter" idx="12"/>
          </p:nvPr>
        </p:nvSpPr>
        <p:spPr/>
        <p:txBody>
          <a:bodyPr/>
          <a:lstStyle/>
          <a:p>
            <a:fld id="{DAE03988-B24F-44D0-8C77-E9E6C4D0912E}"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5AD07-6811-4969-8276-7BF7A3953DF2}" type="datetime1">
              <a:rPr lang="ar-SA" smtClean="0"/>
              <a:t>09/11/35</a:t>
            </a:fld>
            <a:endParaRPr lang="ar-SA"/>
          </a:p>
        </p:txBody>
      </p:sp>
      <p:sp>
        <p:nvSpPr>
          <p:cNvPr id="3" name="Footer Placeholder 2"/>
          <p:cNvSpPr>
            <a:spLocks noGrp="1"/>
          </p:cNvSpPr>
          <p:nvPr>
            <p:ph type="ftr" sz="quarter" idx="11"/>
          </p:nvPr>
        </p:nvSpPr>
        <p:spPr/>
        <p:txBody>
          <a:bodyPr/>
          <a:lstStyle/>
          <a:p>
            <a:r>
              <a:rPr lang="ar-SA" smtClean="0"/>
              <a:t>أ. منيرة الحمّادي</a:t>
            </a:r>
            <a:endParaRPr lang="ar-SA"/>
          </a:p>
        </p:txBody>
      </p:sp>
      <p:sp>
        <p:nvSpPr>
          <p:cNvPr id="4" name="Slide Number Placeholder 3"/>
          <p:cNvSpPr>
            <a:spLocks noGrp="1"/>
          </p:cNvSpPr>
          <p:nvPr>
            <p:ph type="sldNum" sz="quarter" idx="12"/>
          </p:nvPr>
        </p:nvSpPr>
        <p:spPr/>
        <p:txBody>
          <a:bodyPr/>
          <a:lstStyle/>
          <a:p>
            <a:fld id="{DAE03988-B24F-44D0-8C77-E9E6C4D0912E}"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6D74366-3CFA-4200-8A6C-4D3436FB9586}" type="datetime1">
              <a:rPr lang="ar-SA" smtClean="0"/>
              <a:t>09/11/35</a:t>
            </a:fld>
            <a:endParaRPr lang="ar-SA"/>
          </a:p>
        </p:txBody>
      </p:sp>
      <p:sp>
        <p:nvSpPr>
          <p:cNvPr id="6" name="Footer Placeholder 5"/>
          <p:cNvSpPr>
            <a:spLocks noGrp="1"/>
          </p:cNvSpPr>
          <p:nvPr>
            <p:ph type="ftr" sz="quarter" idx="11"/>
          </p:nvPr>
        </p:nvSpPr>
        <p:spPr/>
        <p:txBody>
          <a:bodyPr/>
          <a:lstStyle/>
          <a:p>
            <a:r>
              <a:rPr lang="ar-SA" smtClean="0"/>
              <a:t>أ. منيرة الحمّادي</a:t>
            </a:r>
            <a:endParaRPr lang="ar-SA"/>
          </a:p>
        </p:txBody>
      </p:sp>
      <p:sp>
        <p:nvSpPr>
          <p:cNvPr id="7" name="Slide Number Placeholder 6"/>
          <p:cNvSpPr>
            <a:spLocks noGrp="1"/>
          </p:cNvSpPr>
          <p:nvPr>
            <p:ph type="sldNum" sz="quarter" idx="12"/>
          </p:nvPr>
        </p:nvSpPr>
        <p:spPr/>
        <p:txBody>
          <a:bodyPr/>
          <a:lstStyle/>
          <a:p>
            <a:fld id="{DAE03988-B24F-44D0-8C77-E9E6C4D0912E}" type="slidenum">
              <a:rPr lang="ar-SA" smtClean="0"/>
              <a:pPr/>
              <a:t>‹#›</a:t>
            </a:fld>
            <a:endParaRPr lang="ar-SA"/>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79B4D9B-46B0-4124-B719-BF96078C90BD}" type="datetime1">
              <a:rPr lang="ar-SA" smtClean="0"/>
              <a:t>09/11/35</a:t>
            </a:fld>
            <a:endParaRPr lang="ar-SA"/>
          </a:p>
        </p:txBody>
      </p:sp>
      <p:sp>
        <p:nvSpPr>
          <p:cNvPr id="6" name="Footer Placeholder 5"/>
          <p:cNvSpPr>
            <a:spLocks noGrp="1"/>
          </p:cNvSpPr>
          <p:nvPr>
            <p:ph type="ftr" sz="quarter" idx="11"/>
          </p:nvPr>
        </p:nvSpPr>
        <p:spPr>
          <a:xfrm>
            <a:off x="914400" y="6172200"/>
            <a:ext cx="3886200" cy="457200"/>
          </a:xfrm>
        </p:spPr>
        <p:txBody>
          <a:bodyPr/>
          <a:lstStyle/>
          <a:p>
            <a:r>
              <a:rPr lang="ar-SA" smtClean="0"/>
              <a:t>أ. منيرة الحمّادي</a:t>
            </a:r>
            <a:endParaRPr lang="ar-SA"/>
          </a:p>
        </p:txBody>
      </p:sp>
      <p:sp>
        <p:nvSpPr>
          <p:cNvPr id="7" name="Slide Number Placeholder 6"/>
          <p:cNvSpPr>
            <a:spLocks noGrp="1"/>
          </p:cNvSpPr>
          <p:nvPr>
            <p:ph type="sldNum" sz="quarter" idx="12"/>
          </p:nvPr>
        </p:nvSpPr>
        <p:spPr>
          <a:xfrm>
            <a:off x="146304" y="6208776"/>
            <a:ext cx="457200" cy="457200"/>
          </a:xfrm>
        </p:spPr>
        <p:txBody>
          <a:bodyPr/>
          <a:lstStyle/>
          <a:p>
            <a:fld id="{DAE03988-B24F-44D0-8C77-E9E6C4D0912E}" type="slidenum">
              <a:rPr lang="ar-SA" smtClean="0"/>
              <a:pPr/>
              <a:t>‹#›</a:t>
            </a:fld>
            <a:endParaRPr lang="ar-SA"/>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9DF82647-7392-4F9D-AFBF-E8FB3403FE08}" type="datetime1">
              <a:rPr lang="ar-SA" smtClean="0"/>
              <a:t>09/11/35</a:t>
            </a:fld>
            <a:endParaRPr lang="ar-SA"/>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r>
              <a:rPr lang="ar-SA" smtClean="0"/>
              <a:t>أ. منيرة الحمّادي</a:t>
            </a:r>
            <a:endParaRPr lang="ar-SA"/>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DAE03988-B24F-44D0-8C77-E9E6C4D0912E}"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dt="0"/>
  <p:txStyles>
    <p:titleStyle>
      <a:lvl1pPr algn="l" rtl="1" eaLnBrk="1" latinLnBrk="0" hangingPunct="1">
        <a:spcBef>
          <a:spcPct val="0"/>
        </a:spcBef>
        <a:buNone/>
        <a:defRPr kumimoji="0" sz="4000" kern="1200">
          <a:solidFill>
            <a:schemeClr val="tx2"/>
          </a:solidFill>
          <a:latin typeface="+mj-lt"/>
          <a:ea typeface="+mj-ea"/>
          <a:cs typeface="+mj-cs"/>
        </a:defRPr>
      </a:lvl1pPr>
    </p:titleStyle>
    <p:bodyStyle>
      <a:lvl1pPr marL="274320" indent="-274320" algn="r" rtl="1"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r" rtl="1"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r" rtl="1"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r" rtl="1"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r" rtl="1"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r" rtl="1"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r" rtl="1"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r" rtl="1"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ar-SA" dirty="0" smtClean="0"/>
              <a:t>الفصل الثاني </a:t>
            </a:r>
          </a:p>
          <a:p>
            <a:r>
              <a:rPr lang="ar-SA" dirty="0" smtClean="0"/>
              <a:t>أ. منيرة الحمّادي</a:t>
            </a:r>
            <a:endParaRPr lang="ar-SA" dirty="0"/>
          </a:p>
        </p:txBody>
      </p:sp>
      <p:sp>
        <p:nvSpPr>
          <p:cNvPr id="3" name="Title 2"/>
          <p:cNvSpPr>
            <a:spLocks noGrp="1"/>
          </p:cNvSpPr>
          <p:nvPr>
            <p:ph type="ctrTitle"/>
          </p:nvPr>
        </p:nvSpPr>
        <p:spPr/>
        <p:txBody>
          <a:bodyPr/>
          <a:lstStyle/>
          <a:p>
            <a:r>
              <a:rPr lang="ar-SA" dirty="0" smtClean="0"/>
              <a:t>نظام التكاليف على أساس الأنشطة</a:t>
            </a:r>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ChangeArrowheads="1"/>
          </p:cNvSpPr>
          <p:nvPr/>
        </p:nvSpPr>
        <p:spPr bwMode="auto">
          <a:xfrm>
            <a:off x="755576" y="2662754"/>
            <a:ext cx="7812360" cy="123110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000" b="1" i="0" u="sng" strike="noStrike" cap="none" normalizeH="0" baseline="0" dirty="0" smtClean="0">
                <a:ln>
                  <a:noFill/>
                </a:ln>
                <a:solidFill>
                  <a:schemeClr val="accent3">
                    <a:lumMod val="75000"/>
                  </a:schemeClr>
                </a:solidFill>
                <a:effectLst/>
                <a:latin typeface="Calibri" pitchFamily="34" charset="0"/>
                <a:ea typeface="Calibri" pitchFamily="34" charset="0"/>
                <a:cs typeface="Arial" pitchFamily="34" charset="0"/>
              </a:rPr>
              <a:t>تمرين </a:t>
            </a:r>
            <a:r>
              <a:rPr lang="ar-SA" sz="2000" b="1" u="sng" dirty="0" smtClean="0">
                <a:solidFill>
                  <a:schemeClr val="accent3">
                    <a:lumMod val="75000"/>
                  </a:schemeClr>
                </a:solidFill>
                <a:latin typeface="Calibri" pitchFamily="34" charset="0"/>
                <a:ea typeface="Calibri" pitchFamily="34" charset="0"/>
                <a:cs typeface="Arial" pitchFamily="34" charset="0"/>
              </a:rPr>
              <a:t>(3)</a:t>
            </a:r>
            <a:r>
              <a:rPr kumimoji="0" lang="ar-SA" sz="2000" b="1" i="0" u="sng" strike="noStrike" cap="none" normalizeH="0" baseline="0" dirty="0" smtClean="0">
                <a:ln>
                  <a:noFill/>
                </a:ln>
                <a:solidFill>
                  <a:schemeClr val="accent3">
                    <a:lumMod val="75000"/>
                  </a:schemeClr>
                </a:solidFill>
                <a:effectLst/>
                <a:latin typeface="Calibri" pitchFamily="34" charset="0"/>
                <a:ea typeface="Calibri" pitchFamily="34" charset="0"/>
                <a:cs typeface="Arial" pitchFamily="34" charset="0"/>
              </a:rPr>
              <a:t>:</a:t>
            </a:r>
            <a:endParaRPr kumimoji="0" lang="en-US" sz="2000" b="1" i="0" u="sng" strike="noStrike" cap="none" normalizeH="0" baseline="0" dirty="0" smtClean="0">
              <a:ln>
                <a:noFill/>
              </a:ln>
              <a:solidFill>
                <a:schemeClr val="accent3">
                  <a:lumMod val="75000"/>
                </a:schemeClr>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tx1"/>
                </a:solidFill>
                <a:effectLst/>
                <a:latin typeface="Calibri" pitchFamily="34" charset="0"/>
                <a:ea typeface="Calibri" pitchFamily="34" charset="0"/>
                <a:cs typeface="Arial" pitchFamily="34" charset="0"/>
              </a:rPr>
              <a:t>قررت احدى المحلات التجارية الكبرى التوسع في نشاطها , وترتب في توفير معلومات عن ربحية ثلاثة قطاعات نعمل بها وهي قطاع ( المشروبات الغازية , المنتجات الطازجة  , الاغذية المعلبة ) وكانت البيانات عن القطاعات الثلاثة عن عام </a:t>
            </a:r>
            <a:r>
              <a:rPr kumimoji="0" lang="ar-SA" b="1" i="0" u="none" strike="noStrike" cap="none" normalizeH="0" baseline="0" dirty="0" smtClean="0">
                <a:ln>
                  <a:noFill/>
                </a:ln>
                <a:solidFill>
                  <a:schemeClr val="tx1"/>
                </a:solidFill>
                <a:effectLst/>
                <a:latin typeface="Calibri" pitchFamily="34" charset="0"/>
                <a:ea typeface="Calibri" pitchFamily="34" charset="0"/>
                <a:cs typeface="Arial" pitchFamily="34" charset="0"/>
              </a:rPr>
              <a:t>2012:</a:t>
            </a:r>
            <a:endParaRPr kumimoji="0" lang="ar-SA" b="1"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3" name="جدول 2"/>
          <p:cNvGraphicFramePr>
            <a:graphicFrameLocks noGrp="1"/>
          </p:cNvGraphicFramePr>
          <p:nvPr/>
        </p:nvGraphicFramePr>
        <p:xfrm>
          <a:off x="755577" y="3933056"/>
          <a:ext cx="7704855" cy="2488302"/>
        </p:xfrm>
        <a:graphic>
          <a:graphicData uri="http://schemas.openxmlformats.org/drawingml/2006/table">
            <a:tbl>
              <a:tblPr rtl="1">
                <a:tableStyleId>{69CF1AB2-1976-4502-BF36-3FF5EA218861}</a:tableStyleId>
              </a:tblPr>
              <a:tblGrid>
                <a:gridCol w="2667405"/>
                <a:gridCol w="1564862"/>
                <a:gridCol w="1171284"/>
                <a:gridCol w="1272322"/>
                <a:gridCol w="1028982"/>
              </a:tblGrid>
              <a:tr h="276478">
                <a:tc>
                  <a:txBody>
                    <a:bodyPr/>
                    <a:lstStyle/>
                    <a:p>
                      <a:pPr algn="ctr" rtl="1">
                        <a:lnSpc>
                          <a:spcPct val="115000"/>
                        </a:lnSpc>
                        <a:spcAft>
                          <a:spcPts val="0"/>
                        </a:spcAft>
                      </a:pPr>
                      <a:r>
                        <a:rPr lang="ar-SA" sz="1600" b="1" dirty="0" smtClean="0"/>
                        <a:t>البيانات </a:t>
                      </a:r>
                      <a:endParaRPr lang="en-US" sz="1600" b="1" dirty="0">
                        <a:solidFill>
                          <a:schemeClr val="accent3">
                            <a:lumMod val="75000"/>
                          </a:schemeClr>
                        </a:solidFill>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dirty="0"/>
                        <a:t>المشروبات الغازية </a:t>
                      </a:r>
                      <a:endParaRPr lang="en-US" sz="1600" b="1" dirty="0">
                        <a:solidFill>
                          <a:schemeClr val="accent3">
                            <a:lumMod val="75000"/>
                          </a:schemeClr>
                        </a:solidFill>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dirty="0"/>
                        <a:t>منتجات طازجة </a:t>
                      </a:r>
                      <a:endParaRPr lang="en-US" sz="1600" b="1" dirty="0">
                        <a:solidFill>
                          <a:schemeClr val="accent3">
                            <a:lumMod val="75000"/>
                          </a:schemeClr>
                        </a:solidFill>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dirty="0"/>
                        <a:t>اغذية معلبة </a:t>
                      </a:r>
                      <a:endParaRPr lang="en-US" sz="1600" b="1" dirty="0">
                        <a:solidFill>
                          <a:schemeClr val="accent3">
                            <a:lumMod val="75000"/>
                          </a:schemeClr>
                        </a:solidFill>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dirty="0"/>
                        <a:t>الاجمالي </a:t>
                      </a:r>
                      <a:endParaRPr lang="en-US" sz="1600" b="1" dirty="0">
                        <a:solidFill>
                          <a:schemeClr val="accent3">
                            <a:lumMod val="75000"/>
                          </a:schemeClr>
                        </a:solidFill>
                        <a:latin typeface="Calibri"/>
                        <a:ea typeface="Calibri"/>
                        <a:cs typeface="+mn-cs"/>
                      </a:endParaRPr>
                    </a:p>
                  </a:txBody>
                  <a:tcPr marL="68580" marR="68580" marT="0" marB="0" anchor="ctr"/>
                </a:tc>
              </a:tr>
              <a:tr h="276478">
                <a:tc>
                  <a:txBody>
                    <a:bodyPr/>
                    <a:lstStyle/>
                    <a:p>
                      <a:pPr algn="ctr" rtl="1">
                        <a:lnSpc>
                          <a:spcPct val="115000"/>
                        </a:lnSpc>
                        <a:spcAft>
                          <a:spcPts val="0"/>
                        </a:spcAft>
                      </a:pPr>
                      <a:r>
                        <a:rPr lang="ar-SA" sz="1600" b="1" dirty="0"/>
                        <a:t>الايرادات </a:t>
                      </a:r>
                      <a:endParaRPr lang="en-US" sz="1600" b="1" dirty="0">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a:t>317400</a:t>
                      </a:r>
                      <a:endParaRPr lang="en-US" sz="1600" b="1">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dirty="0"/>
                        <a:t>840240</a:t>
                      </a:r>
                      <a:endParaRPr lang="en-US" sz="1600" b="1" dirty="0">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dirty="0"/>
                        <a:t>483960</a:t>
                      </a:r>
                      <a:endParaRPr lang="en-US" sz="1600" b="1" dirty="0">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a:t>1614600</a:t>
                      </a:r>
                      <a:endParaRPr lang="en-US" sz="1600" b="1">
                        <a:latin typeface="Calibri"/>
                        <a:ea typeface="Calibri"/>
                        <a:cs typeface="+mn-cs"/>
                      </a:endParaRPr>
                    </a:p>
                  </a:txBody>
                  <a:tcPr marL="68580" marR="68580" marT="0" marB="0" anchor="ctr"/>
                </a:tc>
              </a:tr>
              <a:tr h="276478">
                <a:tc>
                  <a:txBody>
                    <a:bodyPr/>
                    <a:lstStyle/>
                    <a:p>
                      <a:pPr algn="ctr" rtl="1">
                        <a:lnSpc>
                          <a:spcPct val="115000"/>
                        </a:lnSpc>
                        <a:spcAft>
                          <a:spcPts val="0"/>
                        </a:spcAft>
                      </a:pPr>
                      <a:r>
                        <a:rPr lang="ar-SA" sz="1600" b="1" dirty="0"/>
                        <a:t>تكلفة البضاعة المباعة </a:t>
                      </a:r>
                      <a:endParaRPr lang="en-US" sz="1600" b="1" dirty="0">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a:t>240000</a:t>
                      </a:r>
                      <a:endParaRPr lang="en-US" sz="1600" b="1">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a:t>600000</a:t>
                      </a:r>
                      <a:endParaRPr lang="en-US" sz="1600" b="1">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dirty="0"/>
                        <a:t>360000</a:t>
                      </a:r>
                      <a:endParaRPr lang="en-US" sz="1600" b="1" dirty="0">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dirty="0"/>
                        <a:t>1200000</a:t>
                      </a:r>
                      <a:endParaRPr lang="en-US" sz="1600" b="1" dirty="0">
                        <a:latin typeface="Calibri"/>
                        <a:ea typeface="Calibri"/>
                        <a:cs typeface="+mn-cs"/>
                      </a:endParaRPr>
                    </a:p>
                  </a:txBody>
                  <a:tcPr marL="68580" marR="68580" marT="0" marB="0" anchor="ctr"/>
                </a:tc>
              </a:tr>
              <a:tr h="552956">
                <a:tc>
                  <a:txBody>
                    <a:bodyPr/>
                    <a:lstStyle/>
                    <a:p>
                      <a:pPr algn="ctr" rtl="1">
                        <a:lnSpc>
                          <a:spcPct val="115000"/>
                        </a:lnSpc>
                        <a:spcAft>
                          <a:spcPts val="0"/>
                        </a:spcAft>
                      </a:pPr>
                      <a:r>
                        <a:rPr lang="ar-SA" sz="1600" b="1"/>
                        <a:t>تكلفة ارجاع الزجاجات الفارغة</a:t>
                      </a:r>
                      <a:endParaRPr lang="en-US" sz="1600" b="1">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dirty="0"/>
                        <a:t>4800</a:t>
                      </a:r>
                      <a:endParaRPr lang="en-US" sz="1600" b="1" dirty="0">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a:t>_</a:t>
                      </a:r>
                      <a:endParaRPr lang="en-US" sz="1600" b="1">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a:t>-</a:t>
                      </a:r>
                      <a:endParaRPr lang="en-US" sz="1600" b="1">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dirty="0"/>
                        <a:t>4800</a:t>
                      </a:r>
                      <a:endParaRPr lang="en-US" sz="1600" b="1" dirty="0">
                        <a:latin typeface="Calibri"/>
                        <a:ea typeface="Calibri"/>
                        <a:cs typeface="+mn-cs"/>
                      </a:endParaRPr>
                    </a:p>
                  </a:txBody>
                  <a:tcPr marL="68580" marR="68580" marT="0" marB="0" anchor="ctr"/>
                </a:tc>
              </a:tr>
              <a:tr h="276478">
                <a:tc>
                  <a:txBody>
                    <a:bodyPr/>
                    <a:lstStyle/>
                    <a:p>
                      <a:pPr algn="ctr" rtl="1">
                        <a:lnSpc>
                          <a:spcPct val="115000"/>
                        </a:lnSpc>
                        <a:spcAft>
                          <a:spcPts val="0"/>
                        </a:spcAft>
                      </a:pPr>
                      <a:r>
                        <a:rPr lang="ar-SA" sz="1600" b="1"/>
                        <a:t>عدد اوامر الشراء </a:t>
                      </a:r>
                      <a:endParaRPr lang="en-US" sz="1600" b="1">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dirty="0"/>
                        <a:t>144</a:t>
                      </a:r>
                      <a:endParaRPr lang="en-US" sz="1600" b="1" dirty="0">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a:t>336</a:t>
                      </a:r>
                      <a:endParaRPr lang="en-US" sz="1600" b="1">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a:t>144</a:t>
                      </a:r>
                      <a:endParaRPr lang="en-US" sz="1600" b="1">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dirty="0"/>
                        <a:t>624</a:t>
                      </a:r>
                      <a:endParaRPr lang="en-US" sz="1600" b="1" dirty="0">
                        <a:latin typeface="Calibri"/>
                        <a:ea typeface="Calibri"/>
                        <a:cs typeface="+mn-cs"/>
                      </a:endParaRPr>
                    </a:p>
                  </a:txBody>
                  <a:tcPr marL="68580" marR="68580" marT="0" marB="0" anchor="ctr"/>
                </a:tc>
              </a:tr>
              <a:tr h="276478">
                <a:tc>
                  <a:txBody>
                    <a:bodyPr/>
                    <a:lstStyle/>
                    <a:p>
                      <a:pPr algn="ctr" rtl="1">
                        <a:lnSpc>
                          <a:spcPct val="115000"/>
                        </a:lnSpc>
                        <a:spcAft>
                          <a:spcPts val="0"/>
                        </a:spcAft>
                      </a:pPr>
                      <a:r>
                        <a:rPr lang="ar-SA" sz="1600" b="1"/>
                        <a:t>عدد الطلبات المستلمة </a:t>
                      </a:r>
                      <a:endParaRPr lang="en-US" sz="1600" b="1">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dirty="0"/>
                        <a:t>120</a:t>
                      </a:r>
                      <a:endParaRPr lang="en-US" sz="1600" b="1" dirty="0">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a:t>876</a:t>
                      </a:r>
                      <a:endParaRPr lang="en-US" sz="1600" b="1">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a:t>264</a:t>
                      </a:r>
                      <a:endParaRPr lang="en-US" sz="1600" b="1">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dirty="0"/>
                        <a:t>1260</a:t>
                      </a:r>
                      <a:endParaRPr lang="en-US" sz="1600" b="1" dirty="0">
                        <a:latin typeface="Calibri"/>
                        <a:ea typeface="Calibri"/>
                        <a:cs typeface="+mn-cs"/>
                      </a:endParaRPr>
                    </a:p>
                  </a:txBody>
                  <a:tcPr marL="68580" marR="68580" marT="0" marB="0" anchor="ctr"/>
                </a:tc>
              </a:tr>
              <a:tr h="276478">
                <a:tc>
                  <a:txBody>
                    <a:bodyPr/>
                    <a:lstStyle/>
                    <a:p>
                      <a:pPr algn="ctr" rtl="1">
                        <a:lnSpc>
                          <a:spcPct val="115000"/>
                        </a:lnSpc>
                        <a:spcAft>
                          <a:spcPts val="0"/>
                        </a:spcAft>
                      </a:pPr>
                      <a:r>
                        <a:rPr lang="ar-SA" sz="1600" b="1"/>
                        <a:t>ساعات التخزين</a:t>
                      </a:r>
                      <a:endParaRPr lang="en-US" sz="1600" b="1">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dirty="0"/>
                        <a:t>216</a:t>
                      </a:r>
                      <a:endParaRPr lang="en-US" sz="1600" b="1" dirty="0">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a:t>2160</a:t>
                      </a:r>
                      <a:endParaRPr lang="en-US" sz="1600" b="1">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a:t>1080</a:t>
                      </a:r>
                      <a:endParaRPr lang="en-US" sz="1600" b="1">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dirty="0"/>
                        <a:t>3456</a:t>
                      </a:r>
                      <a:endParaRPr lang="en-US" sz="1600" b="1" dirty="0">
                        <a:latin typeface="Calibri"/>
                        <a:ea typeface="Calibri"/>
                        <a:cs typeface="+mn-cs"/>
                      </a:endParaRPr>
                    </a:p>
                  </a:txBody>
                  <a:tcPr marL="68580" marR="68580" marT="0" marB="0" anchor="ctr"/>
                </a:tc>
              </a:tr>
              <a:tr h="276478">
                <a:tc>
                  <a:txBody>
                    <a:bodyPr/>
                    <a:lstStyle/>
                    <a:p>
                      <a:pPr algn="ctr" rtl="1">
                        <a:lnSpc>
                          <a:spcPct val="115000"/>
                        </a:lnSpc>
                        <a:spcAft>
                          <a:spcPts val="0"/>
                        </a:spcAft>
                      </a:pPr>
                      <a:r>
                        <a:rPr lang="ar-SA" sz="1600" b="1" dirty="0"/>
                        <a:t>المبيعات بالوحدات </a:t>
                      </a:r>
                      <a:endParaRPr lang="en-US" sz="1600" b="1" dirty="0">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dirty="0"/>
                        <a:t>50400</a:t>
                      </a:r>
                      <a:endParaRPr lang="en-US" sz="1600" b="1" dirty="0">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dirty="0"/>
                        <a:t>441600</a:t>
                      </a:r>
                      <a:endParaRPr lang="en-US" sz="1600" b="1" dirty="0">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dirty="0"/>
                        <a:t>122400</a:t>
                      </a:r>
                      <a:endParaRPr lang="en-US" sz="1600" b="1" dirty="0">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dirty="0"/>
                        <a:t>614400</a:t>
                      </a:r>
                      <a:endParaRPr lang="en-US" sz="1600" b="1" dirty="0">
                        <a:latin typeface="Calibri"/>
                        <a:ea typeface="Calibri"/>
                        <a:cs typeface="+mn-cs"/>
                      </a:endParaRPr>
                    </a:p>
                  </a:txBody>
                  <a:tcPr marL="68580" marR="68580" marT="0" marB="0" anchor="ctr"/>
                </a:tc>
              </a:tr>
            </a:tbl>
          </a:graphicData>
        </a:graphic>
      </p:graphicFrame>
      <p:sp>
        <p:nvSpPr>
          <p:cNvPr id="5" name="Slide Number Placeholder 4"/>
          <p:cNvSpPr>
            <a:spLocks noGrp="1"/>
          </p:cNvSpPr>
          <p:nvPr>
            <p:ph type="sldNum" sz="quarter" idx="12"/>
          </p:nvPr>
        </p:nvSpPr>
        <p:spPr/>
        <p:txBody>
          <a:bodyPr/>
          <a:lstStyle/>
          <a:p>
            <a:fld id="{DAE03988-B24F-44D0-8C77-E9E6C4D0912E}" type="slidenum">
              <a:rPr lang="ar-SA" smtClean="0"/>
              <a:pPr/>
              <a:t>10</a:t>
            </a:fld>
            <a:endParaRPr lang="ar-SA"/>
          </a:p>
        </p:txBody>
      </p:sp>
      <p:sp>
        <p:nvSpPr>
          <p:cNvPr id="6" name="Footer Placeholder 5"/>
          <p:cNvSpPr>
            <a:spLocks noGrp="1"/>
          </p:cNvSpPr>
          <p:nvPr>
            <p:ph type="ftr" sz="quarter" idx="11"/>
          </p:nvPr>
        </p:nvSpPr>
        <p:spPr/>
        <p:txBody>
          <a:bodyPr/>
          <a:lstStyle/>
          <a:p>
            <a:r>
              <a:rPr lang="ar-SA" smtClean="0"/>
              <a:t>أ. منيرة الحمّادي</a:t>
            </a:r>
            <a:endParaRPr lang="ar-SA"/>
          </a:p>
        </p:txBody>
      </p:sp>
      <p:sp>
        <p:nvSpPr>
          <p:cNvPr id="7" name="Rectangle 2"/>
          <p:cNvSpPr>
            <a:spLocks noChangeArrowheads="1"/>
          </p:cNvSpPr>
          <p:nvPr/>
        </p:nvSpPr>
        <p:spPr bwMode="auto">
          <a:xfrm>
            <a:off x="755576" y="199093"/>
            <a:ext cx="7920880" cy="261610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spcBef>
                <a:spcPct val="0"/>
              </a:spcBef>
              <a:spcAft>
                <a:spcPct val="0"/>
              </a:spcAft>
              <a:buClrTx/>
              <a:buSzTx/>
              <a:buFontTx/>
              <a:buNone/>
              <a:tabLst/>
            </a:pPr>
            <a:r>
              <a:rPr kumimoji="0" lang="ar-SA" sz="2800" b="1" i="0" u="none" strike="noStrike" cap="none" normalizeH="0" baseline="0" dirty="0" smtClean="0">
                <a:ln>
                  <a:noFill/>
                </a:ln>
                <a:solidFill>
                  <a:schemeClr val="bg2">
                    <a:lumMod val="25000"/>
                  </a:schemeClr>
                </a:solidFill>
                <a:effectLst/>
                <a:latin typeface="Calibri" pitchFamily="34" charset="0"/>
                <a:ea typeface="Calibri" pitchFamily="34" charset="0"/>
                <a:cs typeface="Arial" pitchFamily="34" charset="0"/>
              </a:rPr>
              <a:t>تطبيق </a:t>
            </a:r>
            <a:r>
              <a:rPr kumimoji="0" lang="ar-SA" sz="2800" b="1" i="0" u="none" strike="noStrike" cap="none" normalizeH="0" baseline="0" dirty="0" smtClean="0">
                <a:ln>
                  <a:noFill/>
                </a:ln>
                <a:solidFill>
                  <a:schemeClr val="bg2">
                    <a:lumMod val="25000"/>
                  </a:schemeClr>
                </a:solidFill>
                <a:effectLst/>
                <a:latin typeface="Calibri" pitchFamily="34" charset="0"/>
                <a:ea typeface="Calibri" pitchFamily="34" charset="0"/>
                <a:cs typeface="Arial" pitchFamily="34" charset="0"/>
              </a:rPr>
              <a:t>نظام التكاليف على </a:t>
            </a:r>
            <a:r>
              <a:rPr kumimoji="0" lang="ar-SA" sz="2800" b="1" i="0" u="none" strike="noStrike" cap="none" normalizeH="0" baseline="0" dirty="0" smtClean="0">
                <a:ln>
                  <a:noFill/>
                </a:ln>
                <a:solidFill>
                  <a:schemeClr val="bg2">
                    <a:lumMod val="25000"/>
                  </a:schemeClr>
                </a:solidFill>
                <a:effectLst/>
                <a:latin typeface="Calibri" pitchFamily="34" charset="0"/>
                <a:ea typeface="Calibri" pitchFamily="34" charset="0"/>
                <a:cs typeface="Arial" pitchFamily="34" charset="0"/>
              </a:rPr>
              <a:t>أساس </a:t>
            </a:r>
            <a:r>
              <a:rPr kumimoji="0" lang="ar-SA" sz="2800" b="1" i="0" u="none" strike="noStrike" cap="none" normalizeH="0" baseline="0" dirty="0" smtClean="0">
                <a:ln>
                  <a:noFill/>
                </a:ln>
                <a:solidFill>
                  <a:schemeClr val="bg2">
                    <a:lumMod val="25000"/>
                  </a:schemeClr>
                </a:solidFill>
                <a:effectLst/>
                <a:latin typeface="Calibri" pitchFamily="34" charset="0"/>
                <a:ea typeface="Calibri" pitchFamily="34" charset="0"/>
                <a:cs typeface="Arial" pitchFamily="34" charset="0"/>
              </a:rPr>
              <a:t>النشاط في المنشآت الخدمية والتجارية </a:t>
            </a:r>
            <a:r>
              <a:rPr kumimoji="0" lang="ar-SA" sz="2800" b="1" i="0" u="none" strike="noStrike" cap="none" normalizeH="0" baseline="0" dirty="0" smtClean="0">
                <a:ln>
                  <a:noFill/>
                </a:ln>
                <a:solidFill>
                  <a:schemeClr val="bg2">
                    <a:lumMod val="25000"/>
                  </a:schemeClr>
                </a:solidFill>
                <a:effectLst/>
                <a:latin typeface="Calibri" pitchFamily="34" charset="0"/>
                <a:ea typeface="Calibri" pitchFamily="34" charset="0"/>
                <a:cs typeface="Arial" pitchFamily="34" charset="0"/>
              </a:rPr>
              <a:t>:</a:t>
            </a:r>
          </a:p>
          <a:p>
            <a:pPr marL="0" marR="0" lvl="0" indent="0" algn="r" defTabSz="914400" rtl="1" eaLnBrk="1" fontAlgn="base" latinLnBrk="0" hangingPunct="1">
              <a:spcBef>
                <a:spcPct val="0"/>
              </a:spcBef>
              <a:spcAft>
                <a:spcPct val="0"/>
              </a:spcAft>
              <a:buClrTx/>
              <a:buSzTx/>
              <a:buFontTx/>
              <a:buNone/>
              <a:tabLst/>
            </a:pPr>
            <a:endParaRPr kumimoji="0" lang="en-US" sz="800" i="0" u="none" strike="noStrike" cap="none" normalizeH="0" baseline="0" dirty="0" smtClean="0">
              <a:ln>
                <a:noFill/>
              </a:ln>
              <a:solidFill>
                <a:schemeClr val="bg2">
                  <a:lumMod val="25000"/>
                </a:schemeClr>
              </a:solidFill>
              <a:effectLst/>
              <a:latin typeface="Arial" pitchFamily="34" charset="0"/>
              <a:cs typeface="Arial" pitchFamily="34" charset="0"/>
            </a:endParaRPr>
          </a:p>
          <a:p>
            <a:pPr marL="0" marR="0" lvl="0" indent="0" algn="r" defTabSz="914400" rtl="1" eaLnBrk="0" fontAlgn="base" latinLnBrk="0" hangingPunct="0">
              <a:spcBef>
                <a:spcPct val="0"/>
              </a:spcBef>
              <a:spcAft>
                <a:spcPct val="0"/>
              </a:spcAft>
              <a:buClrTx/>
              <a:buSzTx/>
              <a:buFontTx/>
              <a:buNone/>
              <a:tabLst/>
            </a:pPr>
            <a:r>
              <a:rPr kumimoji="0" lang="ar-SA" sz="2000" i="0" u="none" strike="noStrike" cap="none" normalizeH="0" baseline="0" dirty="0" smtClean="0">
                <a:ln>
                  <a:noFill/>
                </a:ln>
                <a:solidFill>
                  <a:schemeClr val="tx1"/>
                </a:solidFill>
                <a:effectLst/>
                <a:latin typeface="Calibri" pitchFamily="34" charset="0"/>
                <a:ea typeface="Calibri" pitchFamily="34" charset="0"/>
              </a:rPr>
              <a:t>على الرغم من ان نظام التكاليف على اساس النشاط ظهر في الشركات </a:t>
            </a:r>
            <a:r>
              <a:rPr kumimoji="0" lang="ar-SA" sz="2000" i="0" u="none" strike="noStrike" cap="none" normalizeH="0" baseline="0" dirty="0" err="1" smtClean="0">
                <a:ln>
                  <a:noFill/>
                </a:ln>
                <a:solidFill>
                  <a:schemeClr val="tx1"/>
                </a:solidFill>
                <a:effectLst/>
                <a:latin typeface="Calibri" pitchFamily="34" charset="0"/>
                <a:ea typeface="Calibri" pitchFamily="34" charset="0"/>
              </a:rPr>
              <a:t>الصناعية </a:t>
            </a:r>
            <a:r>
              <a:rPr kumimoji="0" lang="ar-SA" sz="2000" i="0" u="none" strike="noStrike" cap="none" normalizeH="0" baseline="0" dirty="0" smtClean="0">
                <a:ln>
                  <a:noFill/>
                </a:ln>
                <a:solidFill>
                  <a:schemeClr val="tx1"/>
                </a:solidFill>
                <a:effectLst/>
                <a:latin typeface="Calibri" pitchFamily="34" charset="0"/>
                <a:ea typeface="Calibri" pitchFamily="34" charset="0"/>
              </a:rPr>
              <a:t>, فأنة يمكن تطبيقه على منشات الخدمات  والمنشات </a:t>
            </a:r>
            <a:r>
              <a:rPr kumimoji="0" lang="ar-SA" sz="2000" i="0" u="none" strike="noStrike" cap="none" normalizeH="0" baseline="0" dirty="0" err="1" smtClean="0">
                <a:ln>
                  <a:noFill/>
                </a:ln>
                <a:solidFill>
                  <a:schemeClr val="tx1"/>
                </a:solidFill>
                <a:effectLst/>
                <a:latin typeface="Calibri" pitchFamily="34" charset="0"/>
                <a:ea typeface="Calibri" pitchFamily="34" charset="0"/>
              </a:rPr>
              <a:t>التجارية </a:t>
            </a:r>
            <a:r>
              <a:rPr kumimoji="0" lang="ar-SA" sz="2000" i="0" u="none" strike="noStrike" cap="none" normalizeH="0" baseline="0" dirty="0" smtClean="0">
                <a:ln>
                  <a:noFill/>
                </a:ln>
                <a:solidFill>
                  <a:schemeClr val="tx1"/>
                </a:solidFill>
                <a:effectLst/>
                <a:latin typeface="Calibri" pitchFamily="34" charset="0"/>
                <a:ea typeface="Calibri" pitchFamily="34" charset="0"/>
              </a:rPr>
              <a:t>, والمدخل العام لنظام التكاليف على اساس النشاط في المنشات الخدمية والتجارية يشبه اسلوب تطبيقه على الشركات الصناعية حيث يتم تحديد تكلفة كل نشاط خدمي او </a:t>
            </a:r>
            <a:r>
              <a:rPr kumimoji="0" lang="ar-SA" sz="2000" i="0" u="none" strike="noStrike" cap="none" normalizeH="0" baseline="0" dirty="0" err="1" smtClean="0">
                <a:ln>
                  <a:noFill/>
                </a:ln>
                <a:solidFill>
                  <a:schemeClr val="tx1"/>
                </a:solidFill>
                <a:effectLst/>
                <a:latin typeface="Calibri" pitchFamily="34" charset="0"/>
                <a:ea typeface="Calibri" pitchFamily="34" charset="0"/>
              </a:rPr>
              <a:t>تجاري </a:t>
            </a:r>
            <a:r>
              <a:rPr kumimoji="0" lang="ar-SA" sz="2000" i="0" u="none" strike="noStrike" cap="none" normalizeH="0" baseline="0" dirty="0" smtClean="0">
                <a:ln>
                  <a:noFill/>
                </a:ln>
                <a:solidFill>
                  <a:schemeClr val="tx1"/>
                </a:solidFill>
                <a:effectLst/>
                <a:latin typeface="Calibri" pitchFamily="34" charset="0"/>
                <a:ea typeface="Calibri" pitchFamily="34" charset="0"/>
              </a:rPr>
              <a:t>, ثم تخصيص تكلفة النشاط على وحدات </a:t>
            </a:r>
            <a:r>
              <a:rPr kumimoji="0" lang="ar-SA" sz="2000" i="0" u="none" strike="noStrike" cap="none" normalizeH="0" baseline="0" dirty="0" err="1" smtClean="0">
                <a:ln>
                  <a:noFill/>
                </a:ln>
                <a:solidFill>
                  <a:schemeClr val="tx1"/>
                </a:solidFill>
                <a:effectLst/>
                <a:latin typeface="Calibri" pitchFamily="34" charset="0"/>
                <a:ea typeface="Calibri" pitchFamily="34" charset="0"/>
              </a:rPr>
              <a:t>المخرجات </a:t>
            </a:r>
            <a:r>
              <a:rPr kumimoji="0" lang="ar-SA" sz="2000" i="0" u="none" strike="noStrike" cap="none" normalizeH="0" baseline="0" dirty="0" smtClean="0">
                <a:ln>
                  <a:noFill/>
                </a:ln>
                <a:solidFill>
                  <a:schemeClr val="tx1"/>
                </a:solidFill>
                <a:effectLst/>
                <a:latin typeface="Calibri" pitchFamily="34" charset="0"/>
                <a:ea typeface="Calibri" pitchFamily="34" charset="0"/>
              </a:rPr>
              <a:t>( وحدات</a:t>
            </a:r>
            <a:r>
              <a:rPr kumimoji="0" lang="ar-SA" sz="2000" i="0" u="none" strike="noStrike" cap="none" normalizeH="0" dirty="0" smtClean="0">
                <a:ln>
                  <a:noFill/>
                </a:ln>
                <a:solidFill>
                  <a:schemeClr val="tx1"/>
                </a:solidFill>
                <a:effectLst/>
                <a:latin typeface="Calibri" pitchFamily="34" charset="0"/>
                <a:ea typeface="Calibri" pitchFamily="34" charset="0"/>
              </a:rPr>
              <a:t> تجزئة</a:t>
            </a:r>
            <a:r>
              <a:rPr kumimoji="0" lang="ar-SA" sz="2000" i="0" u="none" strike="noStrike" cap="none" normalizeH="0" baseline="0" dirty="0" smtClean="0">
                <a:ln>
                  <a:noFill/>
                </a:ln>
                <a:solidFill>
                  <a:schemeClr val="tx1"/>
                </a:solidFill>
                <a:effectLst/>
                <a:latin typeface="Calibri" pitchFamily="34" charset="0"/>
                <a:ea typeface="Calibri" pitchFamily="34" charset="0"/>
              </a:rPr>
              <a:t> أو وحدات </a:t>
            </a:r>
            <a:r>
              <a:rPr kumimoji="0" lang="ar-SA" sz="2000" i="0" u="none" strike="noStrike" cap="none" normalizeH="0" baseline="0" dirty="0" err="1" smtClean="0">
                <a:ln>
                  <a:noFill/>
                </a:ln>
                <a:solidFill>
                  <a:schemeClr val="tx1"/>
                </a:solidFill>
                <a:effectLst/>
                <a:latin typeface="Calibri" pitchFamily="34" charset="0"/>
                <a:ea typeface="Calibri" pitchFamily="34" charset="0"/>
              </a:rPr>
              <a:t>مباعة ).</a:t>
            </a:r>
            <a:endParaRPr kumimoji="0" lang="ar-SA" sz="200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827584" y="2764667"/>
            <a:ext cx="7884368" cy="169277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000" b="1" i="0" u="sng" strike="noStrike" cap="none" normalizeH="0" baseline="0" dirty="0" err="1" smtClean="0">
                <a:ln>
                  <a:noFill/>
                </a:ln>
                <a:solidFill>
                  <a:schemeClr val="accent3">
                    <a:lumMod val="75000"/>
                  </a:schemeClr>
                </a:solidFill>
                <a:effectLst/>
                <a:latin typeface="Calibri" pitchFamily="34" charset="0"/>
                <a:ea typeface="Calibri" pitchFamily="34" charset="0"/>
              </a:rPr>
              <a:t>المطلوب :</a:t>
            </a:r>
            <a:r>
              <a:rPr kumimoji="0" lang="ar-SA" sz="2000" b="1" i="0" u="sng" strike="noStrike" cap="none" normalizeH="0" baseline="0" dirty="0" smtClean="0">
                <a:ln>
                  <a:noFill/>
                </a:ln>
                <a:solidFill>
                  <a:schemeClr val="accent3">
                    <a:lumMod val="75000"/>
                  </a:schemeClr>
                </a:solidFill>
                <a:effectLst/>
                <a:latin typeface="Calibri" pitchFamily="34" charset="0"/>
                <a:ea typeface="Calibri" pitchFamily="34" charset="0"/>
              </a:rPr>
              <a:t> </a:t>
            </a:r>
            <a:endParaRPr kumimoji="0" lang="en-US" sz="2000" b="1" i="0" u="sng" strike="noStrike" cap="none" normalizeH="0" baseline="0" dirty="0" smtClean="0">
              <a:ln>
                <a:noFill/>
              </a:ln>
              <a:solidFill>
                <a:schemeClr val="accent3">
                  <a:lumMod val="75000"/>
                </a:schemeClr>
              </a:solidFill>
              <a:effectLst/>
              <a:latin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pPr>
            <a:r>
              <a:rPr kumimoji="0" lang="ar-SA" sz="2000" i="0" u="none" strike="noStrike" cap="none" normalizeH="0" baseline="0" dirty="0" smtClean="0">
                <a:ln>
                  <a:noFill/>
                </a:ln>
                <a:solidFill>
                  <a:schemeClr val="tx1"/>
                </a:solidFill>
                <a:effectLst/>
                <a:latin typeface="Calibri" pitchFamily="34" charset="0"/>
                <a:ea typeface="Calibri" pitchFamily="34" charset="0"/>
              </a:rPr>
              <a:t>يخصص المحل تكاليف </a:t>
            </a:r>
            <a:r>
              <a:rPr kumimoji="0" lang="ar-SA" sz="2000" i="0" u="none" strike="noStrike" cap="none" normalizeH="0" baseline="0" dirty="0" err="1" smtClean="0">
                <a:ln>
                  <a:noFill/>
                </a:ln>
                <a:solidFill>
                  <a:schemeClr val="tx1"/>
                </a:solidFill>
                <a:effectLst/>
                <a:latin typeface="Calibri" pitchFamily="34" charset="0"/>
                <a:ea typeface="Calibri" pitchFamily="34" charset="0"/>
              </a:rPr>
              <a:t>الخدمات </a:t>
            </a:r>
            <a:r>
              <a:rPr kumimoji="0" lang="ar-SA" sz="2000" i="0" u="none" strike="noStrike" cap="none" normalizeH="0" baseline="0" dirty="0" smtClean="0">
                <a:ln>
                  <a:noFill/>
                </a:ln>
                <a:solidFill>
                  <a:schemeClr val="tx1"/>
                </a:solidFill>
                <a:effectLst/>
                <a:latin typeface="Calibri" pitchFamily="34" charset="0"/>
                <a:ea typeface="Calibri" pitchFamily="34" charset="0"/>
              </a:rPr>
              <a:t>( جميع التكاليف ماعدا تكلفة البضاعة </a:t>
            </a:r>
            <a:r>
              <a:rPr kumimoji="0" lang="ar-SA" sz="2000" i="0" u="none" strike="noStrike" cap="none" normalizeH="0" baseline="0" dirty="0" err="1" smtClean="0">
                <a:ln>
                  <a:noFill/>
                </a:ln>
                <a:solidFill>
                  <a:schemeClr val="tx1"/>
                </a:solidFill>
                <a:effectLst/>
                <a:latin typeface="Calibri" pitchFamily="34" charset="0"/>
                <a:ea typeface="Calibri" pitchFamily="34" charset="0"/>
              </a:rPr>
              <a:t>المباعة </a:t>
            </a:r>
            <a:r>
              <a:rPr kumimoji="0" lang="ar-SA" sz="2000" i="0" u="none" strike="noStrike" cap="none" normalizeH="0" baseline="0" dirty="0" smtClean="0">
                <a:ln>
                  <a:noFill/>
                </a:ln>
                <a:solidFill>
                  <a:schemeClr val="tx1"/>
                </a:solidFill>
                <a:effectLst/>
                <a:latin typeface="Calibri" pitchFamily="34" charset="0"/>
                <a:ea typeface="Calibri" pitchFamily="34" charset="0"/>
              </a:rPr>
              <a:t>) على اساس تكلفة البضاعة </a:t>
            </a:r>
            <a:r>
              <a:rPr kumimoji="0" lang="ar-SA" sz="2000" i="0" u="none" strike="noStrike" cap="none" normalizeH="0" baseline="0" dirty="0" err="1" smtClean="0">
                <a:ln>
                  <a:noFill/>
                </a:ln>
                <a:solidFill>
                  <a:schemeClr val="tx1"/>
                </a:solidFill>
                <a:effectLst/>
                <a:latin typeface="Calibri" pitchFamily="34" charset="0"/>
                <a:ea typeface="Calibri" pitchFamily="34" charset="0"/>
              </a:rPr>
              <a:t>المباعة </a:t>
            </a:r>
            <a:r>
              <a:rPr kumimoji="0" lang="ar-SA" sz="2000" i="0" u="none" strike="noStrike" cap="none" normalizeH="0" baseline="0" dirty="0" smtClean="0">
                <a:ln>
                  <a:noFill/>
                </a:ln>
                <a:solidFill>
                  <a:schemeClr val="tx1"/>
                </a:solidFill>
                <a:effectLst/>
                <a:latin typeface="Calibri" pitchFamily="34" charset="0"/>
                <a:ea typeface="Calibri" pitchFamily="34" charset="0"/>
              </a:rPr>
              <a:t>, احسبي </a:t>
            </a:r>
            <a:r>
              <a:rPr kumimoji="0" lang="ar-SA" sz="2000" i="0" u="none" strike="noStrike" cap="none" normalizeH="0" baseline="0" dirty="0" err="1" smtClean="0">
                <a:ln>
                  <a:noFill/>
                </a:ln>
                <a:solidFill>
                  <a:schemeClr val="tx1"/>
                </a:solidFill>
                <a:effectLst/>
                <a:latin typeface="Calibri" pitchFamily="34" charset="0"/>
                <a:ea typeface="Calibri" pitchFamily="34" charset="0"/>
              </a:rPr>
              <a:t>العمليات </a:t>
            </a:r>
            <a:r>
              <a:rPr kumimoji="0" lang="ar-SA" sz="2000" i="0" u="none" strike="noStrike" cap="none" normalizeH="0" baseline="0" dirty="0" smtClean="0">
                <a:ln>
                  <a:noFill/>
                </a:ln>
                <a:solidFill>
                  <a:schemeClr val="tx1"/>
                </a:solidFill>
                <a:effectLst/>
                <a:latin typeface="Calibri" pitchFamily="34" charset="0"/>
                <a:ea typeface="Calibri" pitchFamily="34" charset="0"/>
              </a:rPr>
              <a:t>, ونسبة الربح للإيرادات لكل </a:t>
            </a:r>
            <a:r>
              <a:rPr kumimoji="0" lang="ar-SA" sz="2000" i="0" u="none" strike="noStrike" cap="none" normalizeH="0" baseline="0" dirty="0" err="1" smtClean="0">
                <a:ln>
                  <a:noFill/>
                </a:ln>
                <a:solidFill>
                  <a:schemeClr val="tx1"/>
                </a:solidFill>
                <a:effectLst/>
                <a:latin typeface="Calibri" pitchFamily="34" charset="0"/>
                <a:ea typeface="Calibri" pitchFamily="34" charset="0"/>
              </a:rPr>
              <a:t>قطاع </a:t>
            </a:r>
            <a:r>
              <a:rPr kumimoji="0" lang="ar-SA" sz="2000" i="0" u="none" strike="noStrike" cap="none" normalizeH="0" baseline="0" dirty="0" smtClean="0">
                <a:ln>
                  <a:noFill/>
                </a:ln>
                <a:solidFill>
                  <a:schemeClr val="tx1"/>
                </a:solidFill>
                <a:effectLst/>
                <a:latin typeface="Calibri" pitchFamily="34" charset="0"/>
                <a:ea typeface="Calibri" pitchFamily="34" charset="0"/>
              </a:rPr>
              <a:t>, وتحديد القطاع الذي يتوسع فيه </a:t>
            </a:r>
            <a:r>
              <a:rPr kumimoji="0" lang="ar-SA" sz="2000" i="0" u="none" strike="noStrike" cap="none" normalizeH="0" baseline="0" dirty="0" err="1" smtClean="0">
                <a:ln>
                  <a:noFill/>
                </a:ln>
                <a:solidFill>
                  <a:schemeClr val="tx1"/>
                </a:solidFill>
                <a:effectLst/>
                <a:latin typeface="Calibri" pitchFamily="34" charset="0"/>
                <a:ea typeface="Calibri" pitchFamily="34" charset="0"/>
              </a:rPr>
              <a:t>المحل .؟</a:t>
            </a:r>
            <a:endParaRPr kumimoji="0" lang="en-US" sz="2000" i="0" u="none" strike="noStrike" cap="none" normalizeH="0" baseline="0" dirty="0" smtClean="0">
              <a:ln>
                <a:noFill/>
              </a:ln>
              <a:solidFill>
                <a:schemeClr val="tx1"/>
              </a:solidFill>
              <a:effectLst/>
              <a:latin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pPr>
            <a:r>
              <a:rPr kumimoji="0" lang="ar-SA" sz="2000" i="0" u="none" strike="noStrike" cap="none" normalizeH="0" baseline="0" dirty="0" smtClean="0">
                <a:ln>
                  <a:noFill/>
                </a:ln>
                <a:solidFill>
                  <a:schemeClr val="tx1"/>
                </a:solidFill>
                <a:effectLst/>
                <a:latin typeface="Calibri" pitchFamily="34" charset="0"/>
                <a:ea typeface="Calibri" pitchFamily="34" charset="0"/>
              </a:rPr>
              <a:t>إعادة المطلوب رقم 1 باستخدام نظام التكاليف على اساس </a:t>
            </a:r>
            <a:r>
              <a:rPr kumimoji="0" lang="ar-SA" sz="2000" i="0" u="none" strike="noStrike" cap="none" normalizeH="0" baseline="0" dirty="0" err="1" smtClean="0">
                <a:ln>
                  <a:noFill/>
                </a:ln>
                <a:solidFill>
                  <a:schemeClr val="tx1"/>
                </a:solidFill>
                <a:effectLst/>
                <a:latin typeface="Calibri" pitchFamily="34" charset="0"/>
                <a:ea typeface="Calibri" pitchFamily="34" charset="0"/>
              </a:rPr>
              <a:t>الانشطة .؟</a:t>
            </a:r>
            <a:endParaRPr kumimoji="0" lang="ar-SA" sz="2000" i="0" u="none" strike="noStrike" cap="none" normalizeH="0" baseline="0" dirty="0" smtClean="0">
              <a:ln>
                <a:noFill/>
              </a:ln>
              <a:solidFill>
                <a:schemeClr val="tx1"/>
              </a:solidFill>
              <a:effectLst/>
              <a:latin typeface="Arial" pitchFamily="34" charset="0"/>
            </a:endParaRPr>
          </a:p>
        </p:txBody>
      </p:sp>
      <p:sp>
        <p:nvSpPr>
          <p:cNvPr id="3" name="Slide Number Placeholder 2"/>
          <p:cNvSpPr>
            <a:spLocks noGrp="1"/>
          </p:cNvSpPr>
          <p:nvPr>
            <p:ph type="sldNum" sz="quarter" idx="12"/>
          </p:nvPr>
        </p:nvSpPr>
        <p:spPr/>
        <p:txBody>
          <a:bodyPr/>
          <a:lstStyle/>
          <a:p>
            <a:fld id="{DAE03988-B24F-44D0-8C77-E9E6C4D0912E}" type="slidenum">
              <a:rPr lang="ar-SA" smtClean="0"/>
              <a:pPr/>
              <a:t>11</a:t>
            </a:fld>
            <a:endParaRPr lang="ar-SA"/>
          </a:p>
        </p:txBody>
      </p:sp>
      <p:sp>
        <p:nvSpPr>
          <p:cNvPr id="4" name="Footer Placeholder 3"/>
          <p:cNvSpPr>
            <a:spLocks noGrp="1"/>
          </p:cNvSpPr>
          <p:nvPr>
            <p:ph type="ftr" sz="quarter" idx="11"/>
          </p:nvPr>
        </p:nvSpPr>
        <p:spPr/>
        <p:txBody>
          <a:bodyPr/>
          <a:lstStyle/>
          <a:p>
            <a:r>
              <a:rPr lang="ar-SA" smtClean="0"/>
              <a:t>أ. منيرة الحمّادي</a:t>
            </a:r>
            <a:endParaRPr lang="ar-SA"/>
          </a:p>
        </p:txBody>
      </p:sp>
      <p:sp>
        <p:nvSpPr>
          <p:cNvPr id="5" name="Rectangle 1"/>
          <p:cNvSpPr>
            <a:spLocks noChangeArrowheads="1"/>
          </p:cNvSpPr>
          <p:nvPr/>
        </p:nvSpPr>
        <p:spPr bwMode="auto">
          <a:xfrm>
            <a:off x="648072" y="476672"/>
            <a:ext cx="8172400" cy="238526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Calibri" pitchFamily="34" charset="0"/>
                <a:ea typeface="Calibri" pitchFamily="34" charset="0"/>
              </a:rPr>
              <a:t>علماً </a:t>
            </a:r>
            <a:r>
              <a:rPr kumimoji="0" lang="ar-SA" sz="2000" b="1" i="0" u="none" strike="noStrike" cap="none" normalizeH="0" baseline="0" dirty="0" smtClean="0">
                <a:ln>
                  <a:noFill/>
                </a:ln>
                <a:solidFill>
                  <a:schemeClr val="tx1"/>
                </a:solidFill>
                <a:effectLst/>
                <a:latin typeface="Calibri" pitchFamily="34" charset="0"/>
                <a:ea typeface="Calibri" pitchFamily="34" charset="0"/>
              </a:rPr>
              <a:t>بان تكلفة الخدمات 360000 ريال , كما توفرت بيانات اخرى عن الانشطة الخدمية هي </a:t>
            </a:r>
            <a:r>
              <a:rPr kumimoji="0" lang="ar-SA" sz="2000" b="1" i="0" u="none" strike="noStrike" cap="none" normalizeH="0" baseline="0" dirty="0" smtClean="0">
                <a:ln>
                  <a:noFill/>
                </a:ln>
                <a:solidFill>
                  <a:schemeClr val="tx1"/>
                </a:solidFill>
                <a:effectLst/>
                <a:latin typeface="Calibri" pitchFamily="34" charset="0"/>
                <a:ea typeface="Calibri" pitchFamily="34" charset="0"/>
              </a:rPr>
              <a:t>:</a:t>
            </a:r>
          </a:p>
          <a:p>
            <a:pPr marL="0" marR="0" lvl="0" indent="0" algn="r" defTabSz="914400" rtl="1" eaLnBrk="1" fontAlgn="base" latinLnBrk="0" hangingPunct="1">
              <a:spcBef>
                <a:spcPct val="0"/>
              </a:spcBef>
              <a:spcAft>
                <a:spcPct val="0"/>
              </a:spcAft>
              <a:buClrTx/>
              <a:buSzTx/>
              <a:buFontTx/>
              <a:buNone/>
              <a:tabLst/>
            </a:pPr>
            <a:endParaRPr kumimoji="0" lang="en-US" sz="900" b="1" i="0" u="none" strike="noStrike" cap="none" normalizeH="0" baseline="0" dirty="0" smtClean="0">
              <a:ln>
                <a:noFill/>
              </a:ln>
              <a:solidFill>
                <a:schemeClr val="tx1"/>
              </a:solidFill>
              <a:effectLst/>
              <a:latin typeface="Arial" pitchFamily="34" charset="0"/>
            </a:endParaRPr>
          </a:p>
          <a:p>
            <a:pPr marL="0" marR="0" lvl="0" indent="0" algn="r" defTabSz="914400" rtl="1" eaLnBrk="0" fontAlgn="base" latinLnBrk="0" hangingPunct="0">
              <a:spcBef>
                <a:spcPct val="0"/>
              </a:spcBef>
              <a:spcAft>
                <a:spcPct val="0"/>
              </a:spcAft>
              <a:buClrTx/>
              <a:buSzTx/>
              <a:buFontTx/>
              <a:buChar char="•"/>
              <a:tabLst/>
            </a:pPr>
            <a:r>
              <a:rPr kumimoji="0" lang="ar-SA" sz="2000" i="0" u="none" strike="noStrike" cap="none" normalizeH="0" baseline="0" dirty="0" smtClean="0">
                <a:ln>
                  <a:noFill/>
                </a:ln>
                <a:solidFill>
                  <a:schemeClr val="tx1"/>
                </a:solidFill>
                <a:effectLst/>
                <a:latin typeface="Calibri" pitchFamily="34" charset="0"/>
                <a:ea typeface="Calibri" pitchFamily="34" charset="0"/>
              </a:rPr>
              <a:t>بلغت تكلفة نشاط ارجاع الزجاجات </a:t>
            </a:r>
            <a:r>
              <a:rPr kumimoji="0" lang="ar-SA" sz="2000" i="0" u="none" strike="noStrike" cap="none" normalizeH="0" baseline="0" dirty="0" err="1" smtClean="0">
                <a:ln>
                  <a:noFill/>
                </a:ln>
                <a:solidFill>
                  <a:schemeClr val="tx1"/>
                </a:solidFill>
                <a:effectLst/>
                <a:latin typeface="Calibri" pitchFamily="34" charset="0"/>
                <a:ea typeface="Calibri" pitchFamily="34" charset="0"/>
              </a:rPr>
              <a:t>الفارغة </a:t>
            </a:r>
            <a:r>
              <a:rPr kumimoji="0" lang="ar-SA" sz="2000" i="0" u="none" strike="noStrike" cap="none" normalizeH="0" baseline="0" dirty="0" smtClean="0">
                <a:ln>
                  <a:noFill/>
                </a:ln>
                <a:solidFill>
                  <a:schemeClr val="tx1"/>
                </a:solidFill>
                <a:effectLst/>
                <a:latin typeface="Calibri" pitchFamily="34" charset="0"/>
                <a:ea typeface="Calibri" pitchFamily="34" charset="0"/>
              </a:rPr>
              <a:t>= 4800 </a:t>
            </a:r>
            <a:r>
              <a:rPr kumimoji="0" lang="ar-SA" sz="2000" i="0" u="none" strike="noStrike" cap="none" normalizeH="0" baseline="0" dirty="0" err="1" smtClean="0">
                <a:ln>
                  <a:noFill/>
                </a:ln>
                <a:solidFill>
                  <a:schemeClr val="tx1"/>
                </a:solidFill>
                <a:effectLst/>
                <a:latin typeface="Calibri" pitchFamily="34" charset="0"/>
                <a:ea typeface="Calibri" pitchFamily="34" charset="0"/>
              </a:rPr>
              <a:t>ريال </a:t>
            </a:r>
            <a:r>
              <a:rPr kumimoji="0" lang="ar-SA" sz="2000" i="0" u="none" strike="noStrike" cap="none" normalizeH="0" baseline="0" dirty="0" smtClean="0">
                <a:ln>
                  <a:noFill/>
                </a:ln>
                <a:solidFill>
                  <a:schemeClr val="tx1"/>
                </a:solidFill>
                <a:effectLst/>
                <a:latin typeface="Calibri" pitchFamily="34" charset="0"/>
                <a:ea typeface="Calibri" pitchFamily="34" charset="0"/>
              </a:rPr>
              <a:t>, ويتم تتبعها مباشرة على </a:t>
            </a:r>
            <a:r>
              <a:rPr kumimoji="0" lang="ar-SA" sz="2000" i="0" u="none" strike="noStrike" cap="none" normalizeH="0" baseline="0" dirty="0" err="1" smtClean="0">
                <a:ln>
                  <a:noFill/>
                </a:ln>
                <a:solidFill>
                  <a:schemeClr val="tx1"/>
                </a:solidFill>
                <a:effectLst/>
                <a:latin typeface="Calibri" pitchFamily="34" charset="0"/>
                <a:ea typeface="Calibri" pitchFamily="34" charset="0"/>
              </a:rPr>
              <a:t>القطاعات .</a:t>
            </a:r>
            <a:endParaRPr kumimoji="0" lang="en-US" sz="2000" i="0" u="none" strike="noStrike" cap="none" normalizeH="0" baseline="0" dirty="0" smtClean="0">
              <a:ln>
                <a:noFill/>
              </a:ln>
              <a:solidFill>
                <a:schemeClr val="tx1"/>
              </a:solidFill>
              <a:effectLst/>
              <a:latin typeface="Arial" pitchFamily="34" charset="0"/>
            </a:endParaRPr>
          </a:p>
          <a:p>
            <a:pPr marL="0" marR="0" lvl="0" indent="0" algn="r" defTabSz="914400" rtl="1" eaLnBrk="0" fontAlgn="base" latinLnBrk="0" hangingPunct="0">
              <a:spcBef>
                <a:spcPct val="0"/>
              </a:spcBef>
              <a:spcAft>
                <a:spcPct val="0"/>
              </a:spcAft>
              <a:buClrTx/>
              <a:buSzTx/>
              <a:buFontTx/>
              <a:buChar char="•"/>
              <a:tabLst/>
            </a:pPr>
            <a:r>
              <a:rPr kumimoji="0" lang="ar-SA" sz="2000" i="0" u="none" strike="noStrike" cap="none" normalizeH="0" baseline="0" dirty="0" smtClean="0">
                <a:ln>
                  <a:noFill/>
                </a:ln>
                <a:solidFill>
                  <a:schemeClr val="tx1"/>
                </a:solidFill>
                <a:effectLst/>
                <a:latin typeface="Calibri" pitchFamily="34" charset="0"/>
                <a:ea typeface="Calibri" pitchFamily="34" charset="0"/>
              </a:rPr>
              <a:t>بلغت تكلفة نشاط اصدار اوامر </a:t>
            </a:r>
            <a:r>
              <a:rPr kumimoji="0" lang="ar-SA" sz="2000" i="0" u="none" strike="noStrike" cap="none" normalizeH="0" baseline="0" dirty="0" err="1" smtClean="0">
                <a:ln>
                  <a:noFill/>
                </a:ln>
                <a:solidFill>
                  <a:schemeClr val="tx1"/>
                </a:solidFill>
                <a:effectLst/>
                <a:latin typeface="Calibri" pitchFamily="34" charset="0"/>
                <a:ea typeface="Calibri" pitchFamily="34" charset="0"/>
              </a:rPr>
              <a:t>الشراء </a:t>
            </a:r>
            <a:r>
              <a:rPr kumimoji="0" lang="ar-SA" sz="2000" i="0" u="none" strike="noStrike" cap="none" normalizeH="0" baseline="0" dirty="0" smtClean="0">
                <a:ln>
                  <a:noFill/>
                </a:ln>
                <a:solidFill>
                  <a:schemeClr val="tx1"/>
                </a:solidFill>
                <a:effectLst/>
                <a:latin typeface="Calibri" pitchFamily="34" charset="0"/>
                <a:ea typeface="Calibri" pitchFamily="34" charset="0"/>
              </a:rPr>
              <a:t>= 62400 ريال وتخصص على اساس عدد </a:t>
            </a:r>
            <a:r>
              <a:rPr kumimoji="0" lang="ar-SA" sz="2000" i="0" u="none" strike="noStrike" cap="none" normalizeH="0" baseline="0" dirty="0" err="1" smtClean="0">
                <a:ln>
                  <a:noFill/>
                </a:ln>
                <a:solidFill>
                  <a:schemeClr val="tx1"/>
                </a:solidFill>
                <a:effectLst/>
                <a:latin typeface="Calibri" pitchFamily="34" charset="0"/>
                <a:ea typeface="Calibri" pitchFamily="34" charset="0"/>
              </a:rPr>
              <a:t>الاوامر .</a:t>
            </a:r>
            <a:endParaRPr kumimoji="0" lang="en-US" sz="2000" i="0" u="none" strike="noStrike" cap="none" normalizeH="0" baseline="0" dirty="0" smtClean="0">
              <a:ln>
                <a:noFill/>
              </a:ln>
              <a:solidFill>
                <a:schemeClr val="tx1"/>
              </a:solidFill>
              <a:effectLst/>
              <a:latin typeface="Arial" pitchFamily="34" charset="0"/>
            </a:endParaRPr>
          </a:p>
          <a:p>
            <a:pPr marL="0" marR="0" lvl="0" indent="0" algn="r" defTabSz="914400" rtl="1" eaLnBrk="0" fontAlgn="base" latinLnBrk="0" hangingPunct="0">
              <a:spcBef>
                <a:spcPct val="0"/>
              </a:spcBef>
              <a:spcAft>
                <a:spcPct val="0"/>
              </a:spcAft>
              <a:buClrTx/>
              <a:buSzTx/>
              <a:buFontTx/>
              <a:buChar char="•"/>
              <a:tabLst/>
            </a:pPr>
            <a:r>
              <a:rPr kumimoji="0" lang="ar-SA" sz="2000" i="0" u="none" strike="noStrike" cap="none" normalizeH="0" baseline="0" dirty="0" smtClean="0">
                <a:ln>
                  <a:noFill/>
                </a:ln>
                <a:solidFill>
                  <a:schemeClr val="tx1"/>
                </a:solidFill>
                <a:effectLst/>
                <a:latin typeface="Calibri" pitchFamily="34" charset="0"/>
                <a:ea typeface="Calibri" pitchFamily="34" charset="0"/>
              </a:rPr>
              <a:t>بلغت تكلفة نشاط التسليم </a:t>
            </a:r>
            <a:r>
              <a:rPr kumimoji="0" lang="ar-SA" sz="2000" i="0" u="none" strike="noStrike" cap="none" normalizeH="0" baseline="0" dirty="0" err="1" smtClean="0">
                <a:ln>
                  <a:noFill/>
                </a:ln>
                <a:solidFill>
                  <a:schemeClr val="tx1"/>
                </a:solidFill>
                <a:effectLst/>
                <a:latin typeface="Calibri" pitchFamily="34" charset="0"/>
                <a:ea typeface="Calibri" pitchFamily="34" charset="0"/>
              </a:rPr>
              <a:t>الفعلي </a:t>
            </a:r>
            <a:r>
              <a:rPr kumimoji="0" lang="ar-SA" sz="2000" i="0" u="none" strike="noStrike" cap="none" normalizeH="0" baseline="0" dirty="0" smtClean="0">
                <a:ln>
                  <a:noFill/>
                </a:ln>
                <a:solidFill>
                  <a:schemeClr val="tx1"/>
                </a:solidFill>
                <a:effectLst/>
                <a:latin typeface="Calibri" pitchFamily="34" charset="0"/>
                <a:ea typeface="Calibri" pitchFamily="34" charset="0"/>
              </a:rPr>
              <a:t>= 100800 </a:t>
            </a:r>
            <a:r>
              <a:rPr kumimoji="0" lang="ar-SA" sz="2000" i="0" u="none" strike="noStrike" cap="none" normalizeH="0" baseline="0" dirty="0" err="1" smtClean="0">
                <a:ln>
                  <a:noFill/>
                </a:ln>
                <a:solidFill>
                  <a:schemeClr val="tx1"/>
                </a:solidFill>
                <a:effectLst/>
                <a:latin typeface="Calibri" pitchFamily="34" charset="0"/>
                <a:ea typeface="Calibri" pitchFamily="34" charset="0"/>
              </a:rPr>
              <a:t>ريال </a:t>
            </a:r>
            <a:r>
              <a:rPr kumimoji="0" lang="ar-SA" sz="2000" i="0" u="none" strike="noStrike" cap="none" normalizeH="0" baseline="0" dirty="0" smtClean="0">
                <a:ln>
                  <a:noFill/>
                </a:ln>
                <a:solidFill>
                  <a:schemeClr val="tx1"/>
                </a:solidFill>
                <a:effectLst/>
                <a:latin typeface="Calibri" pitchFamily="34" charset="0"/>
                <a:ea typeface="Calibri" pitchFamily="34" charset="0"/>
              </a:rPr>
              <a:t>, وتخصص على اساس عدد العمليات </a:t>
            </a:r>
            <a:r>
              <a:rPr kumimoji="0" lang="ar-SA" sz="2000" i="0" u="none" strike="noStrike" cap="none" normalizeH="0" baseline="0" dirty="0" err="1" smtClean="0">
                <a:ln>
                  <a:noFill/>
                </a:ln>
                <a:solidFill>
                  <a:schemeClr val="tx1"/>
                </a:solidFill>
                <a:effectLst/>
                <a:latin typeface="Calibri" pitchFamily="34" charset="0"/>
                <a:ea typeface="Calibri" pitchFamily="34" charset="0"/>
              </a:rPr>
              <a:t>المستلمة .</a:t>
            </a:r>
            <a:endParaRPr kumimoji="0" lang="en-US" sz="2000" i="0" u="none" strike="noStrike" cap="none" normalizeH="0" baseline="0" dirty="0" smtClean="0">
              <a:ln>
                <a:noFill/>
              </a:ln>
              <a:solidFill>
                <a:schemeClr val="tx1"/>
              </a:solidFill>
              <a:effectLst/>
              <a:latin typeface="Arial" pitchFamily="34" charset="0"/>
            </a:endParaRPr>
          </a:p>
          <a:p>
            <a:pPr marL="0" marR="0" lvl="0" indent="0" algn="r" defTabSz="914400" rtl="1" eaLnBrk="0" fontAlgn="base" latinLnBrk="0" hangingPunct="0">
              <a:spcBef>
                <a:spcPct val="0"/>
              </a:spcBef>
              <a:spcAft>
                <a:spcPct val="0"/>
              </a:spcAft>
              <a:buClrTx/>
              <a:buSzTx/>
              <a:buFontTx/>
              <a:buChar char="•"/>
              <a:tabLst/>
            </a:pPr>
            <a:r>
              <a:rPr kumimoji="0" lang="ar-SA" sz="2000" i="0" u="none" strike="noStrike" cap="none" normalizeH="0" baseline="0" dirty="0" smtClean="0">
                <a:ln>
                  <a:noFill/>
                </a:ln>
                <a:solidFill>
                  <a:schemeClr val="tx1"/>
                </a:solidFill>
                <a:effectLst/>
                <a:latin typeface="Calibri" pitchFamily="34" charset="0"/>
                <a:ea typeface="Calibri" pitchFamily="34" charset="0"/>
              </a:rPr>
              <a:t>بلغت تكلفة نشاط </a:t>
            </a:r>
            <a:r>
              <a:rPr kumimoji="0" lang="ar-SA" sz="2000" i="0" u="none" strike="noStrike" cap="none" normalizeH="0" baseline="0" dirty="0" err="1" smtClean="0">
                <a:ln>
                  <a:noFill/>
                </a:ln>
                <a:solidFill>
                  <a:schemeClr val="tx1"/>
                </a:solidFill>
                <a:effectLst/>
                <a:latin typeface="Calibri" pitchFamily="34" charset="0"/>
                <a:ea typeface="Calibri" pitchFamily="34" charset="0"/>
              </a:rPr>
              <a:t>التخزين  </a:t>
            </a:r>
            <a:r>
              <a:rPr kumimoji="0" lang="ar-SA" sz="2000" i="0" u="none" strike="noStrike" cap="none" normalizeH="0" baseline="0" dirty="0" smtClean="0">
                <a:ln>
                  <a:noFill/>
                </a:ln>
                <a:solidFill>
                  <a:schemeClr val="tx1"/>
                </a:solidFill>
                <a:effectLst/>
                <a:latin typeface="Calibri" pitchFamily="34" charset="0"/>
                <a:ea typeface="Calibri" pitchFamily="34" charset="0"/>
              </a:rPr>
              <a:t>= 69120 </a:t>
            </a:r>
            <a:r>
              <a:rPr kumimoji="0" lang="ar-SA" sz="2000" i="0" u="none" strike="noStrike" cap="none" normalizeH="0" baseline="0" dirty="0" err="1" smtClean="0">
                <a:ln>
                  <a:noFill/>
                </a:ln>
                <a:solidFill>
                  <a:schemeClr val="tx1"/>
                </a:solidFill>
                <a:effectLst/>
                <a:latin typeface="Calibri" pitchFamily="34" charset="0"/>
                <a:ea typeface="Calibri" pitchFamily="34" charset="0"/>
              </a:rPr>
              <a:t>ريال </a:t>
            </a:r>
            <a:r>
              <a:rPr kumimoji="0" lang="ar-SA" sz="2000" i="0" u="none" strike="noStrike" cap="none" normalizeH="0" baseline="0" dirty="0" smtClean="0">
                <a:ln>
                  <a:noFill/>
                </a:ln>
                <a:solidFill>
                  <a:schemeClr val="tx1"/>
                </a:solidFill>
                <a:effectLst/>
                <a:latin typeface="Calibri" pitchFamily="34" charset="0"/>
                <a:ea typeface="Calibri" pitchFamily="34" charset="0"/>
              </a:rPr>
              <a:t>, وتختلف باختلاف ساعات </a:t>
            </a:r>
            <a:r>
              <a:rPr kumimoji="0" lang="ar-SA" sz="2000" i="0" u="none" strike="noStrike" cap="none" normalizeH="0" baseline="0" dirty="0" err="1" smtClean="0">
                <a:ln>
                  <a:noFill/>
                </a:ln>
                <a:solidFill>
                  <a:schemeClr val="tx1"/>
                </a:solidFill>
                <a:effectLst/>
                <a:latin typeface="Calibri" pitchFamily="34" charset="0"/>
                <a:ea typeface="Calibri" pitchFamily="34" charset="0"/>
              </a:rPr>
              <a:t>التخزين .</a:t>
            </a:r>
            <a:endParaRPr kumimoji="0" lang="en-US" sz="2000" i="0" u="none" strike="noStrike" cap="none" normalizeH="0" baseline="0" dirty="0" smtClean="0">
              <a:ln>
                <a:noFill/>
              </a:ln>
              <a:solidFill>
                <a:schemeClr val="tx1"/>
              </a:solidFill>
              <a:effectLst/>
              <a:latin typeface="Arial" pitchFamily="34" charset="0"/>
            </a:endParaRPr>
          </a:p>
          <a:p>
            <a:pPr marL="0" marR="0" lvl="0" indent="0" algn="r" defTabSz="914400" rtl="1" eaLnBrk="0" fontAlgn="base" latinLnBrk="0" hangingPunct="0">
              <a:spcBef>
                <a:spcPct val="0"/>
              </a:spcBef>
              <a:spcAft>
                <a:spcPct val="0"/>
              </a:spcAft>
              <a:buClrTx/>
              <a:buSzTx/>
              <a:buFontTx/>
              <a:buChar char="•"/>
              <a:tabLst/>
            </a:pPr>
            <a:r>
              <a:rPr kumimoji="0" lang="ar-SA" sz="2000" i="0" u="none" strike="noStrike" cap="none" normalizeH="0" baseline="0" dirty="0" smtClean="0">
                <a:ln>
                  <a:noFill/>
                </a:ln>
                <a:solidFill>
                  <a:schemeClr val="tx1"/>
                </a:solidFill>
                <a:effectLst/>
                <a:latin typeface="Calibri" pitchFamily="34" charset="0"/>
                <a:ea typeface="Calibri" pitchFamily="34" charset="0"/>
              </a:rPr>
              <a:t>بلغت تكلفة نشاط خدمة </a:t>
            </a:r>
            <a:r>
              <a:rPr kumimoji="0" lang="ar-SA" sz="2000" i="0" u="none" strike="noStrike" cap="none" normalizeH="0" baseline="0" dirty="0" err="1" smtClean="0">
                <a:ln>
                  <a:noFill/>
                </a:ln>
                <a:solidFill>
                  <a:schemeClr val="tx1"/>
                </a:solidFill>
                <a:effectLst/>
                <a:latin typeface="Calibri" pitchFamily="34" charset="0"/>
                <a:ea typeface="Calibri" pitchFamily="34" charset="0"/>
              </a:rPr>
              <a:t>العملاء </a:t>
            </a:r>
            <a:r>
              <a:rPr kumimoji="0" lang="ar-SA" sz="2000" i="0" u="none" strike="noStrike" cap="none" normalizeH="0" baseline="0" dirty="0" smtClean="0">
                <a:ln>
                  <a:noFill/>
                </a:ln>
                <a:solidFill>
                  <a:schemeClr val="tx1"/>
                </a:solidFill>
                <a:effectLst/>
                <a:latin typeface="Calibri" pitchFamily="34" charset="0"/>
                <a:ea typeface="Calibri" pitchFamily="34" charset="0"/>
              </a:rPr>
              <a:t>= </a:t>
            </a:r>
            <a:r>
              <a:rPr kumimoji="0" lang="ar-SA" sz="2000" i="0" u="sng" strike="noStrike" cap="none" normalizeH="0" baseline="0" dirty="0" smtClean="0">
                <a:ln>
                  <a:noFill/>
                </a:ln>
                <a:solidFill>
                  <a:schemeClr val="tx1"/>
                </a:solidFill>
                <a:effectLst/>
                <a:latin typeface="Calibri" pitchFamily="34" charset="0"/>
                <a:ea typeface="Calibri" pitchFamily="34" charset="0"/>
              </a:rPr>
              <a:t>122880</a:t>
            </a:r>
            <a:r>
              <a:rPr kumimoji="0" lang="ar-SA" sz="2000" i="0" u="none" strike="noStrike" cap="none" normalizeH="0" baseline="0" dirty="0" smtClean="0">
                <a:ln>
                  <a:noFill/>
                </a:ln>
                <a:solidFill>
                  <a:schemeClr val="tx1"/>
                </a:solidFill>
                <a:effectLst/>
                <a:latin typeface="Calibri" pitchFamily="34" charset="0"/>
                <a:ea typeface="Calibri" pitchFamily="34" charset="0"/>
              </a:rPr>
              <a:t> </a:t>
            </a:r>
            <a:r>
              <a:rPr kumimoji="0" lang="ar-SA" sz="2000" i="0" u="none" strike="noStrike" cap="none" normalizeH="0" baseline="0" dirty="0" err="1" smtClean="0">
                <a:ln>
                  <a:noFill/>
                </a:ln>
                <a:solidFill>
                  <a:schemeClr val="tx1"/>
                </a:solidFill>
                <a:effectLst/>
                <a:latin typeface="Calibri" pitchFamily="34" charset="0"/>
                <a:ea typeface="Calibri" pitchFamily="34" charset="0"/>
              </a:rPr>
              <a:t>ريال </a:t>
            </a:r>
            <a:r>
              <a:rPr kumimoji="0" lang="ar-SA" sz="2000" i="0" u="none" strike="noStrike" cap="none" normalizeH="0" baseline="0" dirty="0" smtClean="0">
                <a:ln>
                  <a:noFill/>
                </a:ln>
                <a:solidFill>
                  <a:schemeClr val="tx1"/>
                </a:solidFill>
                <a:effectLst/>
                <a:latin typeface="Calibri" pitchFamily="34" charset="0"/>
                <a:ea typeface="Calibri" pitchFamily="34" charset="0"/>
              </a:rPr>
              <a:t>, وتخصص على اساس الوحدات </a:t>
            </a:r>
            <a:r>
              <a:rPr kumimoji="0" lang="ar-SA" sz="2000" i="0" u="none" strike="noStrike" cap="none" normalizeH="0" baseline="0" dirty="0" err="1" smtClean="0">
                <a:ln>
                  <a:noFill/>
                </a:ln>
                <a:solidFill>
                  <a:schemeClr val="tx1"/>
                </a:solidFill>
                <a:effectLst/>
                <a:latin typeface="Calibri" pitchFamily="34" charset="0"/>
                <a:ea typeface="Calibri" pitchFamily="34" charset="0"/>
              </a:rPr>
              <a:t>المباعة .</a:t>
            </a:r>
            <a:endParaRPr kumimoji="0" lang="en-US" sz="2000" i="0" u="none" strike="noStrike" cap="none" normalizeH="0" baseline="0" dirty="0" smtClean="0">
              <a:ln>
                <a:noFill/>
              </a:ln>
              <a:solidFill>
                <a:schemeClr val="tx1"/>
              </a:solidFill>
              <a:effectLst/>
              <a:latin typeface="Arial" pitchFamily="34" charset="0"/>
            </a:endParaRPr>
          </a:p>
          <a:p>
            <a:pPr marL="0" marR="0" lvl="0" indent="0" algn="r" defTabSz="914400" rtl="1" eaLnBrk="0" fontAlgn="base" latinLnBrk="0" hangingPunct="0">
              <a:spcBef>
                <a:spcPct val="0"/>
              </a:spcBef>
              <a:spcAft>
                <a:spcPct val="0"/>
              </a:spcAft>
              <a:buClrTx/>
              <a:buSzTx/>
              <a:buFontTx/>
              <a:buNone/>
              <a:tabLst/>
            </a:pPr>
            <a:r>
              <a:rPr kumimoji="0" lang="ar-SA" sz="2000" i="0" u="none" strike="noStrike" cap="none" normalizeH="0" baseline="0" dirty="0" smtClean="0">
                <a:ln>
                  <a:noFill/>
                </a:ln>
                <a:solidFill>
                  <a:schemeClr val="tx1"/>
                </a:solidFill>
                <a:effectLst/>
                <a:latin typeface="Calibri" pitchFamily="34" charset="0"/>
                <a:ea typeface="Calibri" pitchFamily="34" charset="0"/>
              </a:rPr>
              <a:t>                      </a:t>
            </a:r>
            <a:r>
              <a:rPr kumimoji="0" lang="ar-SA" sz="2000" i="0" u="none" strike="noStrike" cap="none" normalizeH="0" baseline="0" dirty="0" err="1" smtClean="0">
                <a:ln>
                  <a:noFill/>
                </a:ln>
                <a:solidFill>
                  <a:schemeClr val="tx1"/>
                </a:solidFill>
                <a:effectLst/>
                <a:latin typeface="Calibri" pitchFamily="34" charset="0"/>
                <a:ea typeface="Calibri" pitchFamily="34" charset="0"/>
              </a:rPr>
              <a:t>الاجمـــالي </a:t>
            </a:r>
            <a:r>
              <a:rPr kumimoji="0" lang="ar-SA" sz="2000" i="0" u="none" strike="noStrike" cap="none" normalizeH="0" baseline="0" dirty="0" smtClean="0">
                <a:ln>
                  <a:noFill/>
                </a:ln>
                <a:solidFill>
                  <a:schemeClr val="tx1"/>
                </a:solidFill>
                <a:effectLst/>
                <a:latin typeface="Calibri" pitchFamily="34" charset="0"/>
                <a:ea typeface="Calibri" pitchFamily="34" charset="0"/>
              </a:rPr>
              <a:t>= 360000 </a:t>
            </a:r>
            <a:r>
              <a:rPr kumimoji="0" lang="ar-SA" sz="2000" i="0" u="none" strike="noStrike" cap="none" normalizeH="0" baseline="0" dirty="0" err="1" smtClean="0">
                <a:ln>
                  <a:noFill/>
                </a:ln>
                <a:solidFill>
                  <a:schemeClr val="tx1"/>
                </a:solidFill>
                <a:effectLst/>
                <a:latin typeface="Calibri" pitchFamily="34" charset="0"/>
                <a:ea typeface="Calibri" pitchFamily="34" charset="0"/>
              </a:rPr>
              <a:t>ريال .</a:t>
            </a:r>
            <a:endParaRPr kumimoji="0" lang="ar-SA" sz="200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683568" y="204316"/>
            <a:ext cx="7956376" cy="200054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000" b="1" i="0" u="sng" strike="noStrike" cap="none" normalizeH="0" baseline="0" dirty="0" smtClean="0">
                <a:ln>
                  <a:noFill/>
                </a:ln>
                <a:solidFill>
                  <a:schemeClr val="accent3">
                    <a:lumMod val="75000"/>
                  </a:schemeClr>
                </a:solidFill>
                <a:effectLst/>
                <a:latin typeface="Calibri" pitchFamily="34" charset="0"/>
                <a:ea typeface="Calibri" pitchFamily="34" charset="0"/>
              </a:rPr>
              <a:t>تمرين</a:t>
            </a:r>
            <a:r>
              <a:rPr kumimoji="0" lang="ar-SA" sz="2000" b="1" i="0" u="sng" strike="noStrike" cap="none" normalizeH="0" dirty="0" smtClean="0">
                <a:ln>
                  <a:noFill/>
                </a:ln>
                <a:solidFill>
                  <a:schemeClr val="accent3">
                    <a:lumMod val="75000"/>
                  </a:schemeClr>
                </a:solidFill>
                <a:effectLst/>
                <a:latin typeface="Calibri" pitchFamily="34" charset="0"/>
                <a:ea typeface="Calibri" pitchFamily="34" charset="0"/>
              </a:rPr>
              <a:t> (4):</a:t>
            </a:r>
            <a:endParaRPr kumimoji="0" lang="en-US" sz="2000" b="1" i="0" u="sng" strike="noStrike" cap="none" normalizeH="0" baseline="0" dirty="0" smtClean="0">
              <a:ln>
                <a:noFill/>
              </a:ln>
              <a:solidFill>
                <a:schemeClr val="accent3">
                  <a:lumMod val="75000"/>
                </a:schemeClr>
              </a:solidFill>
              <a:effectLst/>
              <a:latin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i="0" u="none" strike="noStrike" cap="none" normalizeH="0" baseline="0" dirty="0" smtClean="0">
                <a:ln>
                  <a:noFill/>
                </a:ln>
                <a:solidFill>
                  <a:schemeClr val="tx1"/>
                </a:solidFill>
                <a:effectLst/>
                <a:latin typeface="Calibri" pitchFamily="34" charset="0"/>
                <a:ea typeface="Calibri" pitchFamily="34" charset="0"/>
                <a:cs typeface="Arial" pitchFamily="34" charset="0"/>
              </a:rPr>
              <a:t>يقوم المكتب العلمي الحديث بتقديم نوعين من الخدمات </a:t>
            </a:r>
            <a:r>
              <a:rPr kumimoji="0" lang="ar-SA" sz="200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هما </a:t>
            </a:r>
            <a:r>
              <a:rPr kumimoji="0" lang="ar-SA" sz="2000" i="0" u="none" strike="noStrike" cap="none" normalizeH="0" baseline="0" dirty="0" smtClean="0">
                <a:ln>
                  <a:noFill/>
                </a:ln>
                <a:solidFill>
                  <a:schemeClr val="tx1"/>
                </a:solidFill>
                <a:effectLst/>
                <a:latin typeface="Calibri" pitchFamily="34" charset="0"/>
                <a:ea typeface="Calibri" pitchFamily="34" charset="0"/>
                <a:cs typeface="Arial" pitchFamily="34" charset="0"/>
              </a:rPr>
              <a:t>( خدمة الاستشارات و خدمة </a:t>
            </a:r>
            <a:r>
              <a:rPr kumimoji="0" lang="ar-SA" sz="200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التصميمات ) </a:t>
            </a:r>
            <a:r>
              <a:rPr kumimoji="0" lang="ar-SA" sz="2000" i="0" u="none" strike="noStrike" cap="none" normalizeH="0" baseline="0" dirty="0" smtClean="0">
                <a:ln>
                  <a:noFill/>
                </a:ln>
                <a:solidFill>
                  <a:schemeClr val="tx1"/>
                </a:solidFill>
                <a:effectLst/>
                <a:latin typeface="Calibri" pitchFamily="34" charset="0"/>
                <a:ea typeface="Calibri" pitchFamily="34" charset="0"/>
                <a:cs typeface="Arial" pitchFamily="34" charset="0"/>
              </a:rPr>
              <a:t>, وقد بلغت وحدات الخدمة المؤداه 100 خدمة </a:t>
            </a:r>
            <a:r>
              <a:rPr kumimoji="0" lang="ar-SA" sz="200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استشارات </a:t>
            </a:r>
            <a:r>
              <a:rPr kumimoji="0" lang="ar-SA" sz="2000" i="0" u="none" strike="noStrike" cap="none" normalizeH="0" baseline="0" dirty="0" smtClean="0">
                <a:ln>
                  <a:noFill/>
                </a:ln>
                <a:solidFill>
                  <a:schemeClr val="tx1"/>
                </a:solidFill>
                <a:effectLst/>
                <a:latin typeface="Calibri" pitchFamily="34" charset="0"/>
                <a:ea typeface="Calibri" pitchFamily="34" charset="0"/>
                <a:cs typeface="Arial" pitchFamily="34" charset="0"/>
              </a:rPr>
              <a:t>, و 400 خدمة </a:t>
            </a:r>
            <a:r>
              <a:rPr kumimoji="0" lang="ar-SA" sz="200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تصميمات </a:t>
            </a:r>
            <a:r>
              <a:rPr kumimoji="0" lang="ar-SA" sz="200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ar-SA" sz="200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علمآ</a:t>
            </a:r>
            <a:r>
              <a:rPr kumimoji="0" lang="ar-SA" sz="2000" i="0" u="none" strike="noStrike" cap="none" normalizeH="0" baseline="0" dirty="0" smtClean="0">
                <a:ln>
                  <a:noFill/>
                </a:ln>
                <a:solidFill>
                  <a:schemeClr val="tx1"/>
                </a:solidFill>
                <a:effectLst/>
                <a:latin typeface="Calibri" pitchFamily="34" charset="0"/>
                <a:ea typeface="Calibri" pitchFamily="34" charset="0"/>
                <a:cs typeface="Arial" pitchFamily="34" charset="0"/>
              </a:rPr>
              <a:t> بان كل خدمة استشارات تحتاج الى 20 ساعة عمل حاسب </a:t>
            </a:r>
            <a:r>
              <a:rPr kumimoji="0" lang="ar-SA" sz="200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آلي </a:t>
            </a:r>
            <a:r>
              <a:rPr kumimoji="0" lang="ar-SA" sz="2000" i="0" u="none" strike="noStrike" cap="none" normalizeH="0" baseline="0" dirty="0" smtClean="0">
                <a:ln>
                  <a:noFill/>
                </a:ln>
                <a:solidFill>
                  <a:schemeClr val="tx1"/>
                </a:solidFill>
                <a:effectLst/>
                <a:latin typeface="Calibri" pitchFamily="34" charset="0"/>
                <a:ea typeface="Calibri" pitchFamily="34" charset="0"/>
                <a:cs typeface="Arial" pitchFamily="34" charset="0"/>
              </a:rPr>
              <a:t>, وكل خدمة تصميمات تحتاج الى 10 ساعات عمل حاسب </a:t>
            </a:r>
            <a:r>
              <a:rPr kumimoji="0" lang="ar-SA" sz="200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آلي .</a:t>
            </a:r>
            <a:r>
              <a:rPr kumimoji="0" lang="ar-SA" sz="2000" i="0" u="none" strike="noStrike" cap="none" normalizeH="0" baseline="0" dirty="0" smtClean="0">
                <a:ln>
                  <a:noFill/>
                </a:ln>
                <a:solidFill>
                  <a:schemeClr val="tx1"/>
                </a:solidFill>
                <a:effectLst/>
                <a:latin typeface="Calibri" pitchFamily="34" charset="0"/>
                <a:ea typeface="Calibri" pitchFamily="34" charset="0"/>
                <a:cs typeface="Arial" pitchFamily="34" charset="0"/>
              </a:rPr>
              <a:t> وفيما يلي بيان بالأنشطة المختلفة للمكتب ومسببات كل </a:t>
            </a:r>
            <a:r>
              <a:rPr kumimoji="0" lang="ar-SA" sz="200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نشاط :</a:t>
            </a:r>
            <a:endParaRPr kumimoji="0" lang="ar-SA" sz="200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3" name="جدول 2"/>
          <p:cNvGraphicFramePr>
            <a:graphicFrameLocks noGrp="1"/>
          </p:cNvGraphicFramePr>
          <p:nvPr/>
        </p:nvGraphicFramePr>
        <p:xfrm>
          <a:off x="611560" y="2132856"/>
          <a:ext cx="7704856" cy="2622288"/>
        </p:xfrm>
        <a:graphic>
          <a:graphicData uri="http://schemas.openxmlformats.org/drawingml/2006/table">
            <a:tbl>
              <a:tblPr rtl="1">
                <a:tableStyleId>{69CF1AB2-1976-4502-BF36-3FF5EA218861}</a:tableStyleId>
              </a:tblPr>
              <a:tblGrid>
                <a:gridCol w="1364930"/>
                <a:gridCol w="1069278"/>
                <a:gridCol w="1491570"/>
                <a:gridCol w="952579"/>
                <a:gridCol w="887631"/>
                <a:gridCol w="850702"/>
                <a:gridCol w="1088166"/>
              </a:tblGrid>
              <a:tr h="297034">
                <a:tc gridSpan="3">
                  <a:txBody>
                    <a:bodyPr/>
                    <a:lstStyle/>
                    <a:p>
                      <a:pPr algn="ctr" rtl="1">
                        <a:lnSpc>
                          <a:spcPct val="115000"/>
                        </a:lnSpc>
                        <a:spcAft>
                          <a:spcPts val="1000"/>
                        </a:spcAft>
                      </a:pPr>
                      <a:r>
                        <a:rPr lang="en-US" sz="1600" b="1" dirty="0"/>
                        <a:t> </a:t>
                      </a:r>
                      <a:endParaRPr lang="en-US" sz="1600" b="1" dirty="0">
                        <a:latin typeface="Calibri"/>
                        <a:ea typeface="Calibri"/>
                        <a:cs typeface="+mn-cs"/>
                      </a:endParaRPr>
                    </a:p>
                  </a:txBody>
                  <a:tcPr marL="0" marR="0" marT="0" marB="0" anchor="ctr"/>
                </a:tc>
                <a:tc hMerge="1">
                  <a:txBody>
                    <a:bodyPr/>
                    <a:lstStyle/>
                    <a:p>
                      <a:pPr rtl="1"/>
                      <a:endParaRPr lang="ar-SA"/>
                    </a:p>
                  </a:txBody>
                  <a:tcPr/>
                </a:tc>
                <a:tc hMerge="1">
                  <a:txBody>
                    <a:bodyPr/>
                    <a:lstStyle/>
                    <a:p>
                      <a:pPr rtl="1"/>
                      <a:endParaRPr lang="ar-SA"/>
                    </a:p>
                  </a:txBody>
                  <a:tcPr/>
                </a:tc>
                <a:tc gridSpan="3">
                  <a:txBody>
                    <a:bodyPr/>
                    <a:lstStyle/>
                    <a:p>
                      <a:pPr algn="ctr" rtl="1">
                        <a:lnSpc>
                          <a:spcPct val="115000"/>
                        </a:lnSpc>
                        <a:spcAft>
                          <a:spcPts val="0"/>
                        </a:spcAft>
                      </a:pPr>
                      <a:r>
                        <a:rPr lang="ar-SA" sz="1600" b="1" dirty="0"/>
                        <a:t>عدد الوحدات او المعاملات </a:t>
                      </a:r>
                      <a:endParaRPr lang="en-US" sz="1600" b="1" dirty="0">
                        <a:latin typeface="Calibri"/>
                        <a:ea typeface="Calibri"/>
                        <a:cs typeface="+mn-cs"/>
                      </a:endParaRPr>
                    </a:p>
                  </a:txBody>
                  <a:tcPr marL="68580" marR="68580" marT="0" marB="0" anchor="ctr"/>
                </a:tc>
                <a:tc hMerge="1">
                  <a:txBody>
                    <a:bodyPr/>
                    <a:lstStyle/>
                    <a:p>
                      <a:pPr rtl="1"/>
                      <a:endParaRPr lang="ar-SA"/>
                    </a:p>
                  </a:txBody>
                  <a:tcPr/>
                </a:tc>
                <a:tc hMerge="1">
                  <a:txBody>
                    <a:bodyPr/>
                    <a:lstStyle/>
                    <a:p>
                      <a:pPr rtl="1"/>
                      <a:endParaRPr lang="ar-SA"/>
                    </a:p>
                  </a:txBody>
                  <a:tcPr/>
                </a:tc>
                <a:tc>
                  <a:txBody>
                    <a:bodyPr/>
                    <a:lstStyle/>
                    <a:p>
                      <a:pPr algn="ctr" rtl="1">
                        <a:lnSpc>
                          <a:spcPct val="115000"/>
                        </a:lnSpc>
                        <a:spcAft>
                          <a:spcPts val="1000"/>
                        </a:spcAft>
                      </a:pPr>
                      <a:r>
                        <a:rPr lang="en-US" sz="1600" b="1" dirty="0"/>
                        <a:t> </a:t>
                      </a:r>
                      <a:endParaRPr lang="en-US" sz="1600" b="1" dirty="0">
                        <a:latin typeface="Calibri"/>
                        <a:ea typeface="Calibri"/>
                        <a:cs typeface="+mn-cs"/>
                      </a:endParaRPr>
                    </a:p>
                  </a:txBody>
                  <a:tcPr marL="0" marR="0" marT="0" marB="0" anchor="ctr"/>
                </a:tc>
              </a:tr>
              <a:tr h="297034">
                <a:tc>
                  <a:txBody>
                    <a:bodyPr/>
                    <a:lstStyle/>
                    <a:p>
                      <a:pPr algn="ctr" rtl="1">
                        <a:lnSpc>
                          <a:spcPct val="115000"/>
                        </a:lnSpc>
                        <a:spcAft>
                          <a:spcPts val="0"/>
                        </a:spcAft>
                      </a:pPr>
                      <a:r>
                        <a:rPr lang="ar-SA" sz="1600" b="1"/>
                        <a:t>النشاط </a:t>
                      </a:r>
                      <a:endParaRPr lang="en-US" sz="1600" b="1">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dirty="0"/>
                        <a:t>تكلفة النشاط </a:t>
                      </a:r>
                      <a:endParaRPr lang="en-US" sz="1600" b="1" dirty="0">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a:t>مسبب التكلفة </a:t>
                      </a:r>
                      <a:endParaRPr lang="en-US" sz="1600" b="1">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a:t>الاستشارات </a:t>
                      </a:r>
                      <a:endParaRPr lang="en-US" sz="1600" b="1">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dirty="0"/>
                        <a:t>التصميمات</a:t>
                      </a:r>
                      <a:endParaRPr lang="en-US" sz="1600" b="1" dirty="0">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a:t>الاجمالي </a:t>
                      </a:r>
                      <a:endParaRPr lang="en-US" sz="1600" b="1">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dirty="0"/>
                        <a:t>معدل التحميل </a:t>
                      </a:r>
                      <a:endParaRPr lang="en-US" sz="1600" b="1" dirty="0">
                        <a:latin typeface="Calibri"/>
                        <a:ea typeface="Calibri"/>
                        <a:cs typeface="+mn-cs"/>
                      </a:endParaRPr>
                    </a:p>
                  </a:txBody>
                  <a:tcPr marL="68580" marR="68580" marT="0" marB="0" anchor="ctr"/>
                </a:tc>
              </a:tr>
              <a:tr h="297034">
                <a:tc>
                  <a:txBody>
                    <a:bodyPr/>
                    <a:lstStyle/>
                    <a:p>
                      <a:pPr algn="ctr" rtl="1">
                        <a:lnSpc>
                          <a:spcPct val="115000"/>
                        </a:lnSpc>
                        <a:spcAft>
                          <a:spcPts val="0"/>
                        </a:spcAft>
                      </a:pPr>
                      <a:r>
                        <a:rPr lang="ar-SA" sz="1600" b="1"/>
                        <a:t>الحاسب الالي </a:t>
                      </a:r>
                      <a:endParaRPr lang="en-US" sz="1600" b="1">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a:t>60000</a:t>
                      </a:r>
                      <a:endParaRPr lang="en-US" sz="1600" b="1">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a:t>ساعات عمل الحاسب </a:t>
                      </a:r>
                      <a:endParaRPr lang="en-US" sz="1600" b="1">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a:t>2000</a:t>
                      </a:r>
                      <a:endParaRPr lang="en-US" sz="1600" b="1">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dirty="0"/>
                        <a:t>4000</a:t>
                      </a:r>
                      <a:endParaRPr lang="en-US" sz="1600" b="1" dirty="0">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a:t>6000</a:t>
                      </a:r>
                      <a:endParaRPr lang="en-US" sz="1600" b="1">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dirty="0"/>
                        <a:t>10</a:t>
                      </a:r>
                      <a:endParaRPr lang="en-US" sz="1600" b="1" dirty="0">
                        <a:latin typeface="Calibri"/>
                        <a:ea typeface="Calibri"/>
                        <a:cs typeface="+mn-cs"/>
                      </a:endParaRPr>
                    </a:p>
                  </a:txBody>
                  <a:tcPr marL="68580" marR="68580" marT="0" marB="0" anchor="ctr"/>
                </a:tc>
              </a:tr>
              <a:tr h="297034">
                <a:tc>
                  <a:txBody>
                    <a:bodyPr/>
                    <a:lstStyle/>
                    <a:p>
                      <a:pPr algn="ctr" rtl="1">
                        <a:lnSpc>
                          <a:spcPct val="115000"/>
                        </a:lnSpc>
                        <a:spcAft>
                          <a:spcPts val="0"/>
                        </a:spcAft>
                      </a:pPr>
                      <a:r>
                        <a:rPr lang="ar-SA" sz="1600" b="1"/>
                        <a:t>شئون الافراد</a:t>
                      </a:r>
                      <a:endParaRPr lang="en-US" sz="1600" b="1">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dirty="0"/>
                        <a:t>100000</a:t>
                      </a:r>
                      <a:endParaRPr lang="en-US" sz="1600" b="1" dirty="0">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a:t>عدد العاملين </a:t>
                      </a:r>
                      <a:endParaRPr lang="en-US" sz="1600" b="1">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a:t>300</a:t>
                      </a:r>
                      <a:endParaRPr lang="en-US" sz="1600" b="1">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a:t>200</a:t>
                      </a:r>
                      <a:endParaRPr lang="en-US" sz="1600" b="1">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dirty="0"/>
                        <a:t>500</a:t>
                      </a:r>
                      <a:endParaRPr lang="en-US" sz="1600" b="1" dirty="0">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dirty="0"/>
                        <a:t>200</a:t>
                      </a:r>
                      <a:endParaRPr lang="en-US" sz="1600" b="1" dirty="0">
                        <a:latin typeface="Calibri"/>
                        <a:ea typeface="Calibri"/>
                        <a:cs typeface="+mn-cs"/>
                      </a:endParaRPr>
                    </a:p>
                  </a:txBody>
                  <a:tcPr marL="68580" marR="68580" marT="0" marB="0" anchor="ctr"/>
                </a:tc>
              </a:tr>
              <a:tr h="297034">
                <a:tc>
                  <a:txBody>
                    <a:bodyPr/>
                    <a:lstStyle/>
                    <a:p>
                      <a:pPr algn="ctr" rtl="1">
                        <a:lnSpc>
                          <a:spcPct val="115000"/>
                        </a:lnSpc>
                        <a:spcAft>
                          <a:spcPts val="0"/>
                        </a:spcAft>
                      </a:pPr>
                      <a:r>
                        <a:rPr lang="ar-SA" sz="1600" b="1"/>
                        <a:t>العمل الفني </a:t>
                      </a:r>
                      <a:endParaRPr lang="en-US" sz="1600" b="1">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dirty="0"/>
                        <a:t>120000</a:t>
                      </a:r>
                      <a:endParaRPr lang="en-US" sz="1600" b="1" dirty="0">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a:t>ساعات عمل فني</a:t>
                      </a:r>
                      <a:endParaRPr lang="en-US" sz="1600" b="1">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a:t>200</a:t>
                      </a:r>
                      <a:endParaRPr lang="en-US" sz="1600" b="1">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a:t>200</a:t>
                      </a:r>
                      <a:endParaRPr lang="en-US" sz="1600" b="1">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dirty="0"/>
                        <a:t>400</a:t>
                      </a:r>
                      <a:endParaRPr lang="en-US" sz="1600" b="1" dirty="0">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dirty="0"/>
                        <a:t>300</a:t>
                      </a:r>
                      <a:endParaRPr lang="en-US" sz="1600" b="1" dirty="0">
                        <a:latin typeface="Calibri"/>
                        <a:ea typeface="Calibri"/>
                        <a:cs typeface="+mn-cs"/>
                      </a:endParaRPr>
                    </a:p>
                  </a:txBody>
                  <a:tcPr marL="68580" marR="68580" marT="0" marB="0" anchor="ctr"/>
                </a:tc>
              </a:tr>
              <a:tr h="297034">
                <a:tc>
                  <a:txBody>
                    <a:bodyPr/>
                    <a:lstStyle/>
                    <a:p>
                      <a:pPr algn="ctr" rtl="1">
                        <a:lnSpc>
                          <a:spcPct val="115000"/>
                        </a:lnSpc>
                        <a:spcAft>
                          <a:spcPts val="0"/>
                        </a:spcAft>
                      </a:pPr>
                      <a:r>
                        <a:rPr lang="ar-SA" sz="1600" b="1"/>
                        <a:t>فحص جودة الاعمال</a:t>
                      </a:r>
                      <a:endParaRPr lang="en-US" sz="1600" b="1">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dirty="0"/>
                        <a:t>20000</a:t>
                      </a:r>
                      <a:endParaRPr lang="en-US" sz="1600" b="1" dirty="0">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a:t>عدد مرات الفحص</a:t>
                      </a:r>
                      <a:endParaRPr lang="en-US" sz="1600" b="1">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a:t>10</a:t>
                      </a:r>
                      <a:endParaRPr lang="en-US" sz="1600" b="1">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a:t>40</a:t>
                      </a:r>
                      <a:endParaRPr lang="en-US" sz="1600" b="1">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dirty="0"/>
                        <a:t>50</a:t>
                      </a:r>
                      <a:endParaRPr lang="en-US" sz="1600" b="1" dirty="0">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dirty="0"/>
                        <a:t>400</a:t>
                      </a:r>
                      <a:endParaRPr lang="en-US" sz="1600" b="1" dirty="0">
                        <a:latin typeface="Calibri"/>
                        <a:ea typeface="Calibri"/>
                        <a:cs typeface="+mn-cs"/>
                      </a:endParaRPr>
                    </a:p>
                  </a:txBody>
                  <a:tcPr marL="68580" marR="68580" marT="0" marB="0" anchor="ctr"/>
                </a:tc>
              </a:tr>
              <a:tr h="594066">
                <a:tc>
                  <a:txBody>
                    <a:bodyPr/>
                    <a:lstStyle/>
                    <a:p>
                      <a:pPr algn="ctr" rtl="1">
                        <a:lnSpc>
                          <a:spcPct val="115000"/>
                        </a:lnSpc>
                        <a:spcAft>
                          <a:spcPts val="0"/>
                        </a:spcAft>
                      </a:pPr>
                      <a:r>
                        <a:rPr lang="ar-SA" sz="1600" b="1"/>
                        <a:t>اجمالي التكاليف الغير مباشرة </a:t>
                      </a:r>
                      <a:endParaRPr lang="en-US" sz="1600" b="1">
                        <a:latin typeface="Calibri"/>
                        <a:ea typeface="Calibri"/>
                        <a:cs typeface="+mn-cs"/>
                      </a:endParaRPr>
                    </a:p>
                  </a:txBody>
                  <a:tcPr marL="68580" marR="68580" marT="0" marB="0" anchor="ctr"/>
                </a:tc>
                <a:tc>
                  <a:txBody>
                    <a:bodyPr/>
                    <a:lstStyle/>
                    <a:p>
                      <a:pPr algn="ctr" rtl="1">
                        <a:lnSpc>
                          <a:spcPct val="115000"/>
                        </a:lnSpc>
                        <a:spcAft>
                          <a:spcPts val="0"/>
                        </a:spcAft>
                      </a:pPr>
                      <a:r>
                        <a:rPr lang="ar-SA" sz="1600" b="1"/>
                        <a:t>300000</a:t>
                      </a:r>
                      <a:endParaRPr lang="en-US" sz="1600" b="1">
                        <a:latin typeface="Calibri"/>
                        <a:ea typeface="Calibri"/>
                        <a:cs typeface="+mn-cs"/>
                      </a:endParaRPr>
                    </a:p>
                  </a:txBody>
                  <a:tcPr marL="68580" marR="68580" marT="0" marB="0" anchor="ctr"/>
                </a:tc>
                <a:tc gridSpan="5">
                  <a:txBody>
                    <a:bodyPr/>
                    <a:lstStyle/>
                    <a:p>
                      <a:pPr algn="ctr" rtl="1">
                        <a:lnSpc>
                          <a:spcPct val="115000"/>
                        </a:lnSpc>
                        <a:spcAft>
                          <a:spcPts val="1000"/>
                        </a:spcAft>
                      </a:pPr>
                      <a:r>
                        <a:rPr lang="en-US" sz="1600" b="1" dirty="0"/>
                        <a:t> </a:t>
                      </a:r>
                      <a:endParaRPr lang="en-US" sz="1600" b="1" dirty="0">
                        <a:latin typeface="Calibri"/>
                        <a:ea typeface="Calibri"/>
                        <a:cs typeface="+mn-cs"/>
                      </a:endParaRPr>
                    </a:p>
                  </a:txBody>
                  <a:tcPr marL="0" marR="0" marT="0" marB="0" anchor="ct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bl>
          </a:graphicData>
        </a:graphic>
      </p:graphicFrame>
      <p:sp>
        <p:nvSpPr>
          <p:cNvPr id="1026" name="Rectangle 2"/>
          <p:cNvSpPr>
            <a:spLocks noChangeArrowheads="1"/>
          </p:cNvSpPr>
          <p:nvPr/>
        </p:nvSpPr>
        <p:spPr bwMode="auto">
          <a:xfrm>
            <a:off x="611560" y="4697849"/>
            <a:ext cx="8316416"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err="1" smtClean="0">
                <a:ln>
                  <a:noFill/>
                </a:ln>
                <a:solidFill>
                  <a:schemeClr val="accent3">
                    <a:lumMod val="75000"/>
                  </a:schemeClr>
                </a:solidFill>
                <a:effectLst/>
                <a:latin typeface="Calibri" pitchFamily="34" charset="0"/>
                <a:ea typeface="Calibri" pitchFamily="34" charset="0"/>
              </a:rPr>
              <a:t>المطلوب :</a:t>
            </a:r>
            <a:endParaRPr kumimoji="0" lang="en-US" sz="2000" b="1" i="0" u="none" strike="noStrike" cap="none" normalizeH="0" baseline="0" dirty="0" smtClean="0">
              <a:ln>
                <a:noFill/>
              </a:ln>
              <a:solidFill>
                <a:schemeClr val="accent3">
                  <a:lumMod val="75000"/>
                </a:schemeClr>
              </a:solidFill>
              <a:effectLst/>
              <a:latin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pPr>
            <a:r>
              <a:rPr kumimoji="0" lang="ar-SA" sz="2000" i="0" u="none" strike="noStrike" cap="none" normalizeH="0" baseline="0" dirty="0" smtClean="0">
                <a:ln>
                  <a:noFill/>
                </a:ln>
                <a:solidFill>
                  <a:schemeClr val="tx1"/>
                </a:solidFill>
                <a:effectLst/>
                <a:latin typeface="Calibri" pitchFamily="34" charset="0"/>
                <a:ea typeface="Calibri" pitchFamily="34" charset="0"/>
              </a:rPr>
              <a:t>تحديد تكلفة الوحدة من كل حزمة باستخدام معدل التحميل على اساس ساعات عمل الحاسب </a:t>
            </a:r>
            <a:r>
              <a:rPr kumimoji="0" lang="ar-SA" sz="2000" i="0" u="none" strike="noStrike" cap="none" normalizeH="0" baseline="0" dirty="0" err="1" smtClean="0">
                <a:ln>
                  <a:noFill/>
                </a:ln>
                <a:solidFill>
                  <a:schemeClr val="tx1"/>
                </a:solidFill>
                <a:effectLst/>
                <a:latin typeface="Calibri" pitchFamily="34" charset="0"/>
                <a:ea typeface="Calibri" pitchFamily="34" charset="0"/>
              </a:rPr>
              <a:t>الآلي .؟</a:t>
            </a:r>
            <a:endParaRPr kumimoji="0" lang="en-US" sz="2000" i="0" u="none" strike="noStrike" cap="none" normalizeH="0" baseline="0" dirty="0" smtClean="0">
              <a:ln>
                <a:noFill/>
              </a:ln>
              <a:solidFill>
                <a:schemeClr val="tx1"/>
              </a:solidFill>
              <a:effectLst/>
              <a:latin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pPr>
            <a:r>
              <a:rPr kumimoji="0" lang="ar-SA" sz="2000" i="0" u="none" strike="noStrike" cap="none" normalizeH="0" baseline="0" dirty="0" smtClean="0">
                <a:ln>
                  <a:noFill/>
                </a:ln>
                <a:solidFill>
                  <a:schemeClr val="tx1"/>
                </a:solidFill>
                <a:effectLst/>
                <a:latin typeface="Calibri" pitchFamily="34" charset="0"/>
                <a:ea typeface="Calibri" pitchFamily="34" charset="0"/>
              </a:rPr>
              <a:t>تحديد تكلفة الوحدة من كل حزمة باستخدام نظام التكاليف على اساس </a:t>
            </a:r>
            <a:r>
              <a:rPr kumimoji="0" lang="ar-SA" sz="2000" i="0" u="none" strike="noStrike" cap="none" normalizeH="0" baseline="0" dirty="0" err="1" smtClean="0">
                <a:ln>
                  <a:noFill/>
                </a:ln>
                <a:solidFill>
                  <a:schemeClr val="tx1"/>
                </a:solidFill>
                <a:effectLst/>
                <a:latin typeface="Calibri" pitchFamily="34" charset="0"/>
                <a:ea typeface="Calibri" pitchFamily="34" charset="0"/>
              </a:rPr>
              <a:t>النشاط .؟</a:t>
            </a:r>
            <a:endParaRPr kumimoji="0" lang="en-US" sz="2000" i="0" u="none" strike="noStrike" cap="none" normalizeH="0" baseline="0" dirty="0" smtClean="0">
              <a:ln>
                <a:noFill/>
              </a:ln>
              <a:solidFill>
                <a:schemeClr val="tx1"/>
              </a:solidFill>
              <a:effectLst/>
              <a:latin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pPr>
            <a:r>
              <a:rPr kumimoji="0" lang="ar-SA" sz="2000" i="0" u="none" strike="noStrike" cap="none" normalizeH="0" baseline="0" dirty="0" smtClean="0">
                <a:ln>
                  <a:noFill/>
                </a:ln>
                <a:solidFill>
                  <a:schemeClr val="tx1"/>
                </a:solidFill>
                <a:effectLst/>
                <a:latin typeface="Calibri" pitchFamily="34" charset="0"/>
                <a:ea typeface="Calibri" pitchFamily="34" charset="0"/>
              </a:rPr>
              <a:t>علقي على الاجابات في المطلوب فقرة 1 و </a:t>
            </a:r>
            <a:r>
              <a:rPr kumimoji="0" lang="ar-SA" sz="2000" i="0" u="none" strike="noStrike" cap="none" normalizeH="0" baseline="0" dirty="0" err="1" smtClean="0">
                <a:ln>
                  <a:noFill/>
                </a:ln>
                <a:solidFill>
                  <a:schemeClr val="tx1"/>
                </a:solidFill>
                <a:effectLst/>
                <a:latin typeface="Calibri" pitchFamily="34" charset="0"/>
                <a:ea typeface="Calibri" pitchFamily="34" charset="0"/>
              </a:rPr>
              <a:t>2 .؟</a:t>
            </a:r>
            <a:endParaRPr kumimoji="0" lang="ar-SA" sz="2000" i="0" u="none" strike="noStrike" cap="none" normalizeH="0" baseline="0" dirty="0" smtClean="0">
              <a:ln>
                <a:noFill/>
              </a:ln>
              <a:solidFill>
                <a:schemeClr val="tx1"/>
              </a:solidFill>
              <a:effectLst/>
              <a:latin typeface="Arial" pitchFamily="34" charset="0"/>
            </a:endParaRPr>
          </a:p>
        </p:txBody>
      </p:sp>
      <p:sp>
        <p:nvSpPr>
          <p:cNvPr id="5" name="Slide Number Placeholder 4"/>
          <p:cNvSpPr>
            <a:spLocks noGrp="1"/>
          </p:cNvSpPr>
          <p:nvPr>
            <p:ph type="sldNum" sz="quarter" idx="12"/>
          </p:nvPr>
        </p:nvSpPr>
        <p:spPr/>
        <p:txBody>
          <a:bodyPr/>
          <a:lstStyle/>
          <a:p>
            <a:fld id="{DAE03988-B24F-44D0-8C77-E9E6C4D0912E}" type="slidenum">
              <a:rPr lang="ar-SA" smtClean="0"/>
              <a:pPr/>
              <a:t>12</a:t>
            </a:fld>
            <a:endParaRPr lang="ar-SA"/>
          </a:p>
        </p:txBody>
      </p:sp>
      <p:sp>
        <p:nvSpPr>
          <p:cNvPr id="6" name="Footer Placeholder 5"/>
          <p:cNvSpPr>
            <a:spLocks noGrp="1"/>
          </p:cNvSpPr>
          <p:nvPr>
            <p:ph type="ftr" sz="quarter" idx="11"/>
          </p:nvPr>
        </p:nvSpPr>
        <p:spPr/>
        <p:txBody>
          <a:bodyPr/>
          <a:lstStyle/>
          <a:p>
            <a:r>
              <a:rPr lang="ar-SA" smtClean="0"/>
              <a:t>أ. منيرة الحمّادي</a:t>
            </a:r>
            <a:endParaRPr lang="ar-SA"/>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490662"/>
            <a:ext cx="7772400" cy="706090"/>
          </a:xfrm>
        </p:spPr>
        <p:txBody>
          <a:bodyPr>
            <a:normAutofit/>
          </a:bodyPr>
          <a:lstStyle/>
          <a:p>
            <a:pPr algn="r"/>
            <a:r>
              <a:rPr lang="ar-SA" sz="3600" dirty="0" smtClean="0"/>
              <a:t>نظام </a:t>
            </a:r>
            <a:r>
              <a:rPr lang="ar-SA" sz="3200" dirty="0" smtClean="0"/>
              <a:t>التكاليف</a:t>
            </a:r>
            <a:r>
              <a:rPr lang="ar-SA" sz="3600" dirty="0" smtClean="0"/>
              <a:t> على أساس الأنشطة:</a:t>
            </a:r>
            <a:endParaRPr lang="ar-SA" sz="3600" dirty="0"/>
          </a:p>
        </p:txBody>
      </p:sp>
      <p:sp>
        <p:nvSpPr>
          <p:cNvPr id="3" name="Content Placeholder 2"/>
          <p:cNvSpPr>
            <a:spLocks noGrp="1"/>
          </p:cNvSpPr>
          <p:nvPr>
            <p:ph sz="quarter" idx="1"/>
          </p:nvPr>
        </p:nvSpPr>
        <p:spPr/>
        <p:txBody>
          <a:bodyPr>
            <a:normAutofit/>
          </a:bodyPr>
          <a:lstStyle/>
          <a:p>
            <a:r>
              <a:rPr lang="ar-SA" sz="2400" dirty="0" smtClean="0"/>
              <a:t>هو نظام لتخصيص التكاليف الصناعية الغير مباشرة على المنتجات ويعتبر أحد النظم الحديثة التي تلائم التغيرات التي تشهدها بيئة التصنيع الحديثة ومن أهم اسباب ظهور هذا النظام مايلي:</a:t>
            </a:r>
          </a:p>
          <a:p>
            <a:pPr marL="514350" indent="-514350">
              <a:buFont typeface="+mj-lt"/>
              <a:buAutoNum type="arabicPeriod"/>
            </a:pPr>
            <a:r>
              <a:rPr lang="ar-SA" sz="2400" dirty="0" smtClean="0"/>
              <a:t>زيادة نسبة التكاليف الغير مباشرة نتيجة التوسع في استخدام نظم التصنيع الحديثة التي تعتمد على الآلية.</a:t>
            </a:r>
          </a:p>
          <a:p>
            <a:pPr marL="514350" indent="-514350">
              <a:buFont typeface="+mj-lt"/>
              <a:buAutoNum type="arabicPeriod"/>
            </a:pPr>
            <a:r>
              <a:rPr lang="ar-SA" sz="2400" dirty="0" smtClean="0"/>
              <a:t>فشل الأسلوب التقليدي لتخصيص التكاليف الغير مباشرة في توفير معلومات دقيقة في مجال تحديد تكلفة المنتجات لانه يفترض أن هناك سبب واحد لحدوث التكلفة وهو الحجم </a:t>
            </a:r>
          </a:p>
          <a:p>
            <a:pPr marL="514350" indent="-514350">
              <a:buNone/>
            </a:pPr>
            <a:r>
              <a:rPr lang="ar-SA" sz="2400" dirty="0" smtClean="0"/>
              <a:t>مثل: ساعات العمل, ساعات الآلات, حجم الإنتاج.</a:t>
            </a:r>
          </a:p>
          <a:p>
            <a:endParaRPr lang="ar-SA" sz="2400" dirty="0"/>
          </a:p>
        </p:txBody>
      </p:sp>
      <p:sp>
        <p:nvSpPr>
          <p:cNvPr id="4" name="Slide Number Placeholder 3"/>
          <p:cNvSpPr>
            <a:spLocks noGrp="1"/>
          </p:cNvSpPr>
          <p:nvPr>
            <p:ph type="sldNum" sz="quarter" idx="12"/>
          </p:nvPr>
        </p:nvSpPr>
        <p:spPr/>
        <p:txBody>
          <a:bodyPr/>
          <a:lstStyle/>
          <a:p>
            <a:fld id="{DAE03988-B24F-44D0-8C77-E9E6C4D0912E}" type="slidenum">
              <a:rPr lang="ar-SA" smtClean="0"/>
              <a:pPr/>
              <a:t>2</a:t>
            </a:fld>
            <a:endParaRPr lang="ar-SA"/>
          </a:p>
        </p:txBody>
      </p:sp>
      <p:sp>
        <p:nvSpPr>
          <p:cNvPr id="5" name="Footer Placeholder 4"/>
          <p:cNvSpPr>
            <a:spLocks noGrp="1"/>
          </p:cNvSpPr>
          <p:nvPr>
            <p:ph type="ftr" sz="quarter" idx="11"/>
          </p:nvPr>
        </p:nvSpPr>
        <p:spPr/>
        <p:txBody>
          <a:bodyPr/>
          <a:lstStyle/>
          <a:p>
            <a:r>
              <a:rPr lang="ar-SA" smtClean="0"/>
              <a:t>أ. منيرة الحمّادي</a:t>
            </a:r>
            <a:endParaRPr lang="ar-SA"/>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188640"/>
            <a:ext cx="7772400" cy="850106"/>
          </a:xfrm>
        </p:spPr>
        <p:txBody>
          <a:bodyPr>
            <a:normAutofit/>
          </a:bodyPr>
          <a:lstStyle/>
          <a:p>
            <a:pPr algn="r"/>
            <a:r>
              <a:rPr lang="ar-SA" sz="3200" dirty="0" smtClean="0"/>
              <a:t>خصائص نظام التكاليف على أساس الأنشطة:</a:t>
            </a:r>
            <a:endParaRPr lang="ar-SA" sz="3200" dirty="0"/>
          </a:p>
        </p:txBody>
      </p:sp>
      <p:sp>
        <p:nvSpPr>
          <p:cNvPr id="3" name="Content Placeholder 2"/>
          <p:cNvSpPr>
            <a:spLocks noGrp="1"/>
          </p:cNvSpPr>
          <p:nvPr>
            <p:ph sz="quarter" idx="1"/>
          </p:nvPr>
        </p:nvSpPr>
        <p:spPr>
          <a:xfrm>
            <a:off x="539552" y="1196752"/>
            <a:ext cx="8147248" cy="5256584"/>
          </a:xfrm>
        </p:spPr>
        <p:txBody>
          <a:bodyPr>
            <a:normAutofit/>
          </a:bodyPr>
          <a:lstStyle/>
          <a:p>
            <a:r>
              <a:rPr lang="ar-SA" sz="2400" dirty="0" smtClean="0"/>
              <a:t>يركز هذا النظام على مسببات حدوث التكلفة ويفترض أن الأنشطة التي تقوم بها الشركة [ مثل: نشاط فحص الجودة, تجهيز الآلات, وغيرها] تستهلك موارد الشركة من خامات وعماله وغيرها, وأن المنتجات تستهلك أنشطة, لذلك يقوم نظام التكاليف على أساس الأنشطة على تخصيص التكاليف الغير مباشرة على المنتجات على مرحلتين:</a:t>
            </a:r>
          </a:p>
          <a:p>
            <a:pPr>
              <a:buNone/>
            </a:pPr>
            <a:r>
              <a:rPr lang="ar-SA" sz="2400" b="1" dirty="0" smtClean="0">
                <a:solidFill>
                  <a:schemeClr val="accent2">
                    <a:lumMod val="50000"/>
                  </a:schemeClr>
                </a:solidFill>
              </a:rPr>
              <a:t>المرحلة الأولى: </a:t>
            </a:r>
            <a:r>
              <a:rPr lang="ar-SA" sz="2400" dirty="0" smtClean="0"/>
              <a:t>تخصيص التكاليف الغير مباشرة </a:t>
            </a:r>
            <a:r>
              <a:rPr lang="ar-SA" sz="2400" u="sng" dirty="0" smtClean="0"/>
              <a:t>على الأنشطة المسببة لها وذلك لتحديد تكلفة كل نشاط.</a:t>
            </a:r>
          </a:p>
          <a:p>
            <a:pPr>
              <a:buNone/>
            </a:pPr>
            <a:r>
              <a:rPr lang="ar-SA" sz="2400" b="1" dirty="0" smtClean="0">
                <a:solidFill>
                  <a:schemeClr val="accent2">
                    <a:lumMod val="50000"/>
                  </a:schemeClr>
                </a:solidFill>
              </a:rPr>
              <a:t>المرحلة الثانية: </a:t>
            </a:r>
            <a:r>
              <a:rPr lang="ar-SA" sz="2400" dirty="0" smtClean="0"/>
              <a:t>تخصيص تكاليف الأنشطة </a:t>
            </a:r>
            <a:r>
              <a:rPr lang="ar-SA" sz="2400" u="sng" dirty="0" smtClean="0"/>
              <a:t>على المنتجات بحسب درجة إستفادة كل منتج من النشاط المعين.</a:t>
            </a:r>
          </a:p>
          <a:p>
            <a:pPr>
              <a:buNone/>
            </a:pPr>
            <a:r>
              <a:rPr lang="ar-SA" sz="2400" dirty="0" smtClean="0"/>
              <a:t>لذلك فإن استخدام هذا النظام يؤدي إلى زيادة الدقة في تحديد تكلفة المنتجات وبالتالي زيادة كفاءة القرارات الإدارية المختلفة </a:t>
            </a:r>
            <a:r>
              <a:rPr lang="ar-SA" sz="2400" dirty="0" smtClean="0">
                <a:solidFill>
                  <a:schemeClr val="accent2">
                    <a:lumMod val="75000"/>
                  </a:schemeClr>
                </a:solidFill>
              </a:rPr>
              <a:t>مثل: </a:t>
            </a:r>
            <a:r>
              <a:rPr lang="ar-SA" sz="2400" dirty="0" smtClean="0">
                <a:solidFill>
                  <a:schemeClr val="accent6">
                    <a:lumMod val="50000"/>
                  </a:schemeClr>
                </a:solidFill>
              </a:rPr>
              <a:t>قرارات التسعير والتخطيط والرقابة.</a:t>
            </a:r>
          </a:p>
          <a:p>
            <a:pPr>
              <a:buNone/>
            </a:pPr>
            <a:r>
              <a:rPr lang="ar-SA" sz="2400" dirty="0" smtClean="0"/>
              <a:t>ويمكن اعتبار نظام التكاليف على أساس الأنشطة </a:t>
            </a:r>
            <a:r>
              <a:rPr lang="ar-SA" sz="2400" u="sng" dirty="0" smtClean="0"/>
              <a:t>نظام معلومات متكامل </a:t>
            </a:r>
            <a:r>
              <a:rPr lang="ar-SA" sz="2400" dirty="0" smtClean="0"/>
              <a:t>حيث يختص بتجميع وتشغيل البيانات الخاصة بأنشطة الشركة المختلفة.</a:t>
            </a:r>
            <a:endParaRPr lang="ar-SA" sz="2400" dirty="0"/>
          </a:p>
        </p:txBody>
      </p:sp>
      <p:sp>
        <p:nvSpPr>
          <p:cNvPr id="4" name="Slide Number Placeholder 3"/>
          <p:cNvSpPr>
            <a:spLocks noGrp="1"/>
          </p:cNvSpPr>
          <p:nvPr>
            <p:ph type="sldNum" sz="quarter" idx="12"/>
          </p:nvPr>
        </p:nvSpPr>
        <p:spPr/>
        <p:txBody>
          <a:bodyPr/>
          <a:lstStyle/>
          <a:p>
            <a:fld id="{DAE03988-B24F-44D0-8C77-E9E6C4D0912E}" type="slidenum">
              <a:rPr lang="ar-SA" smtClean="0"/>
              <a:pPr/>
              <a:t>3</a:t>
            </a:fld>
            <a:endParaRPr lang="ar-SA"/>
          </a:p>
        </p:txBody>
      </p:sp>
      <p:sp>
        <p:nvSpPr>
          <p:cNvPr id="5" name="Footer Placeholder 4"/>
          <p:cNvSpPr>
            <a:spLocks noGrp="1"/>
          </p:cNvSpPr>
          <p:nvPr>
            <p:ph type="ftr" sz="quarter" idx="11"/>
          </p:nvPr>
        </p:nvSpPr>
        <p:spPr/>
        <p:txBody>
          <a:bodyPr/>
          <a:lstStyle/>
          <a:p>
            <a:r>
              <a:rPr lang="ar-SA" smtClean="0"/>
              <a:t>أ. منيرة الحمّادي</a:t>
            </a:r>
            <a:endParaRPr lang="ar-SA"/>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922114"/>
          </a:xfrm>
        </p:spPr>
        <p:txBody>
          <a:bodyPr>
            <a:normAutofit/>
          </a:bodyPr>
          <a:lstStyle/>
          <a:p>
            <a:pPr algn="r"/>
            <a:r>
              <a:rPr lang="ar-SA" sz="3200" dirty="0" smtClean="0"/>
              <a:t>خطوات تطبيق نظام تكاليف الأنشطة:</a:t>
            </a:r>
            <a:endParaRPr lang="ar-SA" sz="3200" dirty="0"/>
          </a:p>
        </p:txBody>
      </p:sp>
      <p:sp>
        <p:nvSpPr>
          <p:cNvPr id="3" name="Content Placeholder 2"/>
          <p:cNvSpPr>
            <a:spLocks noGrp="1"/>
          </p:cNvSpPr>
          <p:nvPr>
            <p:ph sz="quarter" idx="1"/>
          </p:nvPr>
        </p:nvSpPr>
        <p:spPr>
          <a:xfrm>
            <a:off x="971600" y="1268760"/>
            <a:ext cx="7772400" cy="4896544"/>
          </a:xfrm>
        </p:spPr>
        <p:txBody>
          <a:bodyPr>
            <a:normAutofit/>
          </a:bodyPr>
          <a:lstStyle/>
          <a:p>
            <a:pPr marL="514350" indent="-514350">
              <a:buNone/>
            </a:pPr>
            <a:r>
              <a:rPr lang="ar-SA" sz="2400" b="1" dirty="0" smtClean="0"/>
              <a:t>يتم تطبيق نظام تكاليف الأنشطة على خمس خطوات رئيسية وهي:</a:t>
            </a:r>
          </a:p>
          <a:p>
            <a:pPr marL="514350" indent="-514350">
              <a:buFont typeface="+mj-lt"/>
              <a:buAutoNum type="arabicParenR"/>
            </a:pPr>
            <a:r>
              <a:rPr lang="ar-SA" sz="2400" dirty="0" smtClean="0">
                <a:solidFill>
                  <a:schemeClr val="accent6">
                    <a:lumMod val="50000"/>
                  </a:schemeClr>
                </a:solidFill>
              </a:rPr>
              <a:t>تجميع الالأعمال في شكل أنشطة (تحديد الأنشطة): </a:t>
            </a:r>
            <a:r>
              <a:rPr lang="ar-SA" sz="2400" dirty="0" smtClean="0"/>
              <a:t>حيث يتم تقسيم الأعمال أو الوظائف التي يتم القيام بها داخل الشركة في شكل مجموعات بحيث تضم كل مجموعة عدداً من الأعمال أو الوظائف المتجانسة ويطلق عليها نشاط لذلك يفيد النشاط مجموعة من الأعمال المتجانسة التي تؤدي غلى حدوث التكلفة المعينة [مثل:نشاط فحص الجودة, نشاط الصيانة, نشاط إصدار أوامر الشراء, نشاط إعداد وتجهيز الالات].</a:t>
            </a:r>
          </a:p>
          <a:p>
            <a:pPr marL="514350" indent="-514350">
              <a:buFont typeface="+mj-lt"/>
              <a:buAutoNum type="arabicParenR"/>
            </a:pPr>
            <a:r>
              <a:rPr lang="ar-SA" sz="2400" dirty="0" smtClean="0">
                <a:solidFill>
                  <a:schemeClr val="accent6">
                    <a:lumMod val="50000"/>
                  </a:schemeClr>
                </a:solidFill>
              </a:rPr>
              <a:t>تحديد تكلفة كل نشاط: </a:t>
            </a:r>
            <a:r>
              <a:rPr lang="ar-SA" sz="2400" dirty="0" smtClean="0"/>
              <a:t>ويتم ذلك عن طريق التكاليف المرتبطة بكل نشاط </a:t>
            </a:r>
            <a:r>
              <a:rPr lang="ar-SA" sz="2400" dirty="0" smtClean="0">
                <a:solidFill>
                  <a:schemeClr val="accent2">
                    <a:lumMod val="75000"/>
                  </a:schemeClr>
                </a:solidFill>
              </a:rPr>
              <a:t>مثل:</a:t>
            </a:r>
          </a:p>
          <a:p>
            <a:pPr marL="514350" indent="-514350">
              <a:buNone/>
            </a:pPr>
            <a:r>
              <a:rPr lang="ar-SA" sz="2400" dirty="0" smtClean="0">
                <a:solidFill>
                  <a:schemeClr val="accent2">
                    <a:lumMod val="50000"/>
                  </a:schemeClr>
                </a:solidFill>
              </a:rPr>
              <a:t>نشاط الصيانة يتكون من:       </a:t>
            </a:r>
            <a:r>
              <a:rPr lang="ar-SA" sz="2400" dirty="0" smtClean="0">
                <a:solidFill>
                  <a:schemeClr val="accent6">
                    <a:lumMod val="50000"/>
                  </a:schemeClr>
                </a:solidFill>
              </a:rPr>
              <a:t>صيانة كهربائية 10,000</a:t>
            </a:r>
          </a:p>
          <a:p>
            <a:pPr marL="514350" indent="-514350">
              <a:buNone/>
            </a:pPr>
            <a:r>
              <a:rPr lang="ar-SA" sz="2400" dirty="0" smtClean="0">
                <a:solidFill>
                  <a:schemeClr val="accent6">
                    <a:lumMod val="50000"/>
                  </a:schemeClr>
                </a:solidFill>
              </a:rPr>
              <a:t> </a:t>
            </a:r>
            <a:r>
              <a:rPr lang="ar-SA" sz="2400" dirty="0" smtClean="0">
                <a:solidFill>
                  <a:schemeClr val="accent6">
                    <a:lumMod val="50000"/>
                  </a:schemeClr>
                </a:solidFill>
              </a:rPr>
              <a:t>                                   + صيانة ميكانيكية 20000</a:t>
            </a:r>
          </a:p>
          <a:p>
            <a:pPr marL="514350" indent="-514350">
              <a:buNone/>
            </a:pPr>
            <a:r>
              <a:rPr lang="ar-SA" sz="2400" dirty="0" smtClean="0">
                <a:solidFill>
                  <a:schemeClr val="accent6">
                    <a:lumMod val="50000"/>
                  </a:schemeClr>
                </a:solidFill>
              </a:rPr>
              <a:t>                                      ت. نشاط الصيانة 30000</a:t>
            </a:r>
            <a:endParaRPr lang="ar-SA" sz="2400" dirty="0">
              <a:solidFill>
                <a:schemeClr val="accent6">
                  <a:lumMod val="50000"/>
                </a:schemeClr>
              </a:solidFill>
            </a:endParaRPr>
          </a:p>
        </p:txBody>
      </p:sp>
      <p:sp>
        <p:nvSpPr>
          <p:cNvPr id="4" name="Slide Number Placeholder 3"/>
          <p:cNvSpPr>
            <a:spLocks noGrp="1"/>
          </p:cNvSpPr>
          <p:nvPr>
            <p:ph type="sldNum" sz="quarter" idx="12"/>
          </p:nvPr>
        </p:nvSpPr>
        <p:spPr/>
        <p:txBody>
          <a:bodyPr/>
          <a:lstStyle/>
          <a:p>
            <a:fld id="{DAE03988-B24F-44D0-8C77-E9E6C4D0912E}" type="slidenum">
              <a:rPr lang="ar-SA" smtClean="0"/>
              <a:pPr/>
              <a:t>4</a:t>
            </a:fld>
            <a:endParaRPr lang="ar-SA"/>
          </a:p>
        </p:txBody>
      </p:sp>
      <p:sp>
        <p:nvSpPr>
          <p:cNvPr id="5" name="Footer Placeholder 4"/>
          <p:cNvSpPr>
            <a:spLocks noGrp="1"/>
          </p:cNvSpPr>
          <p:nvPr>
            <p:ph type="ftr" sz="quarter" idx="11"/>
          </p:nvPr>
        </p:nvSpPr>
        <p:spPr/>
        <p:txBody>
          <a:bodyPr/>
          <a:lstStyle/>
          <a:p>
            <a:r>
              <a:rPr lang="ar-SA" smtClean="0"/>
              <a:t>أ. منيرة الحمّادي</a:t>
            </a:r>
            <a:endParaRPr lang="ar-SA"/>
          </a:p>
        </p:txBody>
      </p:sp>
      <p:sp>
        <p:nvSpPr>
          <p:cNvPr id="6" name="Rectangle 5"/>
          <p:cNvSpPr/>
          <p:nvPr/>
        </p:nvSpPr>
        <p:spPr>
          <a:xfrm rot="10800000">
            <a:off x="5724129" y="5805264"/>
            <a:ext cx="576064"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accent6">
                    <a:lumMod val="50000"/>
                  </a:schemeClr>
                </a:solidFill>
                <a:latin typeface="Albertus MT"/>
              </a:rPr>
              <a:t>∑</a:t>
            </a:r>
            <a:endParaRPr lang="ar-SA" dirty="0"/>
          </a:p>
        </p:txBody>
      </p:sp>
      <p:cxnSp>
        <p:nvCxnSpPr>
          <p:cNvPr id="8" name="Straight Connector 7"/>
          <p:cNvCxnSpPr/>
          <p:nvPr/>
        </p:nvCxnSpPr>
        <p:spPr>
          <a:xfrm flipH="1">
            <a:off x="3131840" y="5733256"/>
            <a:ext cx="3168352"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ar-SA" dirty="0" smtClean="0"/>
              <a:t>أ. منيرة الحمّادي</a:t>
            </a:r>
            <a:endParaRPr lang="ar-SA" dirty="0"/>
          </a:p>
        </p:txBody>
      </p:sp>
      <p:sp>
        <p:nvSpPr>
          <p:cNvPr id="4" name="Slide Number Placeholder 3"/>
          <p:cNvSpPr>
            <a:spLocks noGrp="1"/>
          </p:cNvSpPr>
          <p:nvPr>
            <p:ph type="sldNum" sz="quarter" idx="12"/>
          </p:nvPr>
        </p:nvSpPr>
        <p:spPr/>
        <p:txBody>
          <a:bodyPr/>
          <a:lstStyle/>
          <a:p>
            <a:fld id="{DAE03988-B24F-44D0-8C77-E9E6C4D0912E}" type="slidenum">
              <a:rPr lang="ar-SA" smtClean="0"/>
              <a:pPr/>
              <a:t>5</a:t>
            </a:fld>
            <a:endParaRPr lang="ar-SA"/>
          </a:p>
        </p:txBody>
      </p:sp>
      <p:sp>
        <p:nvSpPr>
          <p:cNvPr id="5" name="Content Placeholder 4"/>
          <p:cNvSpPr>
            <a:spLocks noGrp="1"/>
          </p:cNvSpPr>
          <p:nvPr>
            <p:ph sz="quarter" idx="1"/>
          </p:nvPr>
        </p:nvSpPr>
        <p:spPr>
          <a:xfrm>
            <a:off x="914400" y="548680"/>
            <a:ext cx="7772400" cy="5471120"/>
          </a:xfrm>
        </p:spPr>
        <p:txBody>
          <a:bodyPr>
            <a:normAutofit/>
          </a:bodyPr>
          <a:lstStyle/>
          <a:p>
            <a:pPr marL="514350" indent="-514350">
              <a:buFont typeface="+mj-lt"/>
              <a:buAutoNum type="arabicParenR" startAt="3"/>
            </a:pPr>
            <a:r>
              <a:rPr lang="ar-SA" sz="2400" dirty="0" smtClean="0">
                <a:solidFill>
                  <a:schemeClr val="accent6">
                    <a:lumMod val="50000"/>
                  </a:schemeClr>
                </a:solidFill>
              </a:rPr>
              <a:t>تحديد مسبب التكلفة لكل نشاط: </a:t>
            </a:r>
            <a:r>
              <a:rPr lang="ar-SA" sz="2000" dirty="0" smtClean="0"/>
              <a:t>ويعني مسبب التكلفة هو أي شيء يؤدي إلى حدوث التكلفة </a:t>
            </a:r>
            <a:r>
              <a:rPr lang="ar-SA" sz="2000" dirty="0" smtClean="0">
                <a:solidFill>
                  <a:schemeClr val="accent2">
                    <a:lumMod val="75000"/>
                  </a:schemeClr>
                </a:solidFill>
              </a:rPr>
              <a:t>مثل:</a:t>
            </a:r>
            <a:endParaRPr lang="ar-SA" sz="2400" dirty="0" smtClean="0">
              <a:solidFill>
                <a:schemeClr val="accent2">
                  <a:lumMod val="75000"/>
                </a:schemeClr>
              </a:solidFill>
            </a:endParaRPr>
          </a:p>
          <a:p>
            <a:pPr marL="514350" indent="-514350">
              <a:buNone/>
            </a:pPr>
            <a:r>
              <a:rPr lang="ar-SA" sz="2000" dirty="0" smtClean="0"/>
              <a:t>نشاط فحص الجودة                   هو عدد مرات فحص الجودة</a:t>
            </a:r>
          </a:p>
          <a:p>
            <a:pPr marL="514350" indent="-514350">
              <a:buNone/>
            </a:pPr>
            <a:r>
              <a:rPr lang="ar-SA" sz="2000" dirty="0" smtClean="0"/>
              <a:t>نشاط إصدار أوامر الشراء                  هو عدد أوامر الشراء المصدرة</a:t>
            </a:r>
          </a:p>
          <a:p>
            <a:pPr marL="514350" indent="-514350">
              <a:buNone/>
            </a:pPr>
            <a:r>
              <a:rPr lang="ar-SA" sz="2000" dirty="0" smtClean="0"/>
              <a:t>نشاط إعداد وتجهيز الالات                 هو ساعات تشغيل الآلات, وهكذا..</a:t>
            </a:r>
          </a:p>
          <a:p>
            <a:pPr marL="514350" indent="-514350">
              <a:buNone/>
            </a:pPr>
            <a:endParaRPr lang="ar-SA" sz="700" dirty="0" smtClean="0"/>
          </a:p>
          <a:p>
            <a:pPr marL="514350" indent="-514350">
              <a:buNone/>
            </a:pPr>
            <a:r>
              <a:rPr lang="ar-SA" sz="2000" dirty="0" smtClean="0"/>
              <a:t>إذاً يمكن </a:t>
            </a:r>
            <a:r>
              <a:rPr lang="ar-SA" sz="2000" b="1" u="sng" dirty="0" smtClean="0"/>
              <a:t>تعريف مسبب التكلفة</a:t>
            </a:r>
            <a:r>
              <a:rPr lang="ar-SA" sz="2000" u="sng" dirty="0" smtClean="0"/>
              <a:t> </a:t>
            </a:r>
            <a:r>
              <a:rPr lang="ar-SA" sz="2000" dirty="0" smtClean="0">
                <a:effectLst>
                  <a:outerShdw blurRad="38100" dist="38100" dir="2700000" algn="tl">
                    <a:srgbClr val="000000">
                      <a:alpha val="43137"/>
                    </a:srgbClr>
                  </a:outerShdw>
                </a:effectLst>
              </a:rPr>
              <a:t>بأنه العامل أو المتغير السببي لحدوث التكلفة.</a:t>
            </a:r>
          </a:p>
          <a:p>
            <a:pPr marL="514350" indent="-514350">
              <a:buNone/>
            </a:pPr>
            <a:endParaRPr lang="ar-SA" sz="1800" dirty="0" smtClean="0">
              <a:effectLst>
                <a:outerShdw blurRad="38100" dist="38100" dir="2700000" algn="tl">
                  <a:srgbClr val="000000">
                    <a:alpha val="43137"/>
                  </a:srgbClr>
                </a:outerShdw>
              </a:effectLst>
            </a:endParaRPr>
          </a:p>
          <a:p>
            <a:pPr marL="514350" indent="-514350">
              <a:buFont typeface="+mj-lt"/>
              <a:buAutoNum type="arabicParenR" startAt="4"/>
            </a:pPr>
            <a:r>
              <a:rPr lang="ar-SA" sz="2400" dirty="0" smtClean="0">
                <a:solidFill>
                  <a:schemeClr val="accent6">
                    <a:lumMod val="50000"/>
                  </a:schemeClr>
                </a:solidFill>
              </a:rPr>
              <a:t>تحديد معدل التحميل لكل نشاط:</a:t>
            </a:r>
          </a:p>
          <a:p>
            <a:pPr marL="514350" indent="-514350">
              <a:buNone/>
            </a:pPr>
            <a:endParaRPr lang="ar-SA" sz="800" dirty="0" smtClean="0">
              <a:solidFill>
                <a:schemeClr val="accent6">
                  <a:lumMod val="50000"/>
                </a:schemeClr>
              </a:solidFill>
            </a:endParaRPr>
          </a:p>
          <a:p>
            <a:pPr marL="514350" indent="-514350">
              <a:buNone/>
            </a:pPr>
            <a:r>
              <a:rPr lang="ar-SA" sz="2400" dirty="0" smtClean="0">
                <a:solidFill>
                  <a:schemeClr val="accent2">
                    <a:lumMod val="75000"/>
                  </a:schemeClr>
                </a:solidFill>
              </a:rPr>
              <a:t>مثال: </a:t>
            </a:r>
            <a:r>
              <a:rPr lang="ar-SA" sz="2000" dirty="0" smtClean="0"/>
              <a:t>تكلفة نشاط فحص الجودة 5000 ريال, وتبلغ عدد مرات الفحص 1000 مرة , احسبي معدل التحميل:</a:t>
            </a:r>
          </a:p>
          <a:p>
            <a:pPr marL="514350" indent="-514350">
              <a:buNone/>
            </a:pPr>
            <a:endParaRPr lang="ar-SA" sz="2000" dirty="0" smtClean="0"/>
          </a:p>
          <a:p>
            <a:pPr marL="514350" indent="-514350">
              <a:buNone/>
            </a:pPr>
            <a:r>
              <a:rPr lang="ar-SA" sz="2000" dirty="0" smtClean="0">
                <a:solidFill>
                  <a:schemeClr val="accent2">
                    <a:lumMod val="50000"/>
                  </a:schemeClr>
                </a:solidFill>
              </a:rPr>
              <a:t># كل نشاط له معدل تحميل واحد.</a:t>
            </a:r>
          </a:p>
          <a:p>
            <a:pPr marL="514350" indent="-514350">
              <a:buNone/>
            </a:pPr>
            <a:r>
              <a:rPr lang="ar-SA" sz="2000" u="sng" dirty="0" smtClean="0">
                <a:solidFill>
                  <a:schemeClr val="accent2">
                    <a:lumMod val="75000"/>
                  </a:schemeClr>
                </a:solidFill>
              </a:rPr>
              <a:t>*مع ملاحظة </a:t>
            </a:r>
            <a:r>
              <a:rPr lang="ar-SA" sz="2000" dirty="0" smtClean="0"/>
              <a:t>أنه يتم إحتساب معدل التحميل لكل نشاط من الأنشطة المختلفة.</a:t>
            </a:r>
          </a:p>
        </p:txBody>
      </p:sp>
      <p:grpSp>
        <p:nvGrpSpPr>
          <p:cNvPr id="14" name="Group 13"/>
          <p:cNvGrpSpPr/>
          <p:nvPr/>
        </p:nvGrpSpPr>
        <p:grpSpPr>
          <a:xfrm>
            <a:off x="5796136" y="1268760"/>
            <a:ext cx="1440160" cy="432048"/>
            <a:chOff x="4427984" y="3717032"/>
            <a:chExt cx="1728192" cy="504056"/>
          </a:xfrm>
          <a:noFill/>
        </p:grpSpPr>
        <p:sp>
          <p:nvSpPr>
            <p:cNvPr id="6" name="Rectangle 5"/>
            <p:cNvSpPr/>
            <p:nvPr/>
          </p:nvSpPr>
          <p:spPr>
            <a:xfrm>
              <a:off x="4427984" y="3717032"/>
              <a:ext cx="1728192" cy="504056"/>
            </a:xfrm>
            <a:prstGeom prst="rect">
              <a:avLst/>
            </a:prstGeom>
            <a:grpFill/>
            <a:ln>
              <a:noFill/>
            </a:ln>
          </p:spPr>
          <p:style>
            <a:lnRef idx="2">
              <a:schemeClr val="accent6"/>
            </a:lnRef>
            <a:fillRef idx="1">
              <a:schemeClr val="lt1"/>
            </a:fillRef>
            <a:effectRef idx="0">
              <a:schemeClr val="accent6"/>
            </a:effectRef>
            <a:fontRef idx="minor">
              <a:schemeClr val="dk1"/>
            </a:fontRef>
          </p:style>
          <p:txBody>
            <a:bodyPr rtlCol="1" anchor="ctr"/>
            <a:lstStyle/>
            <a:p>
              <a:pPr algn="ctr"/>
              <a:r>
                <a:rPr lang="ar-SA" dirty="0" smtClean="0"/>
                <a:t>مسبب التكلفة</a:t>
              </a:r>
              <a:endParaRPr lang="ar-SA" dirty="0"/>
            </a:p>
          </p:txBody>
        </p:sp>
        <p:cxnSp>
          <p:nvCxnSpPr>
            <p:cNvPr id="13" name="Straight Arrow Connector 12"/>
            <p:cNvCxnSpPr/>
            <p:nvPr/>
          </p:nvCxnSpPr>
          <p:spPr>
            <a:xfrm flipH="1">
              <a:off x="4716016" y="4149080"/>
              <a:ext cx="1080120" cy="0"/>
            </a:xfrm>
            <a:prstGeom prst="straightConnector1">
              <a:avLst/>
            </a:prstGeom>
            <a:grpFill/>
            <a:ln>
              <a:tailEnd type="arrow"/>
            </a:ln>
          </p:spPr>
          <p:style>
            <a:lnRef idx="1">
              <a:schemeClr val="accent1"/>
            </a:lnRef>
            <a:fillRef idx="0">
              <a:schemeClr val="accent1"/>
            </a:fillRef>
            <a:effectRef idx="0">
              <a:schemeClr val="accent1"/>
            </a:effectRef>
            <a:fontRef idx="minor">
              <a:schemeClr val="tx1"/>
            </a:fontRef>
          </p:style>
        </p:cxnSp>
      </p:grpSp>
      <p:grpSp>
        <p:nvGrpSpPr>
          <p:cNvPr id="15" name="Group 14"/>
          <p:cNvGrpSpPr/>
          <p:nvPr/>
        </p:nvGrpSpPr>
        <p:grpSpPr>
          <a:xfrm>
            <a:off x="5220072" y="1628800"/>
            <a:ext cx="1440160" cy="432048"/>
            <a:chOff x="4427984" y="3717032"/>
            <a:chExt cx="1728192" cy="504056"/>
          </a:xfrm>
          <a:noFill/>
        </p:grpSpPr>
        <p:sp>
          <p:nvSpPr>
            <p:cNvPr id="16" name="Rectangle 15"/>
            <p:cNvSpPr/>
            <p:nvPr/>
          </p:nvSpPr>
          <p:spPr>
            <a:xfrm>
              <a:off x="4427984" y="3717032"/>
              <a:ext cx="1728192" cy="504056"/>
            </a:xfrm>
            <a:prstGeom prst="rect">
              <a:avLst/>
            </a:prstGeom>
            <a:grpFill/>
            <a:ln>
              <a:noFill/>
            </a:ln>
          </p:spPr>
          <p:style>
            <a:lnRef idx="2">
              <a:schemeClr val="accent6"/>
            </a:lnRef>
            <a:fillRef idx="1">
              <a:schemeClr val="lt1"/>
            </a:fillRef>
            <a:effectRef idx="0">
              <a:schemeClr val="accent6"/>
            </a:effectRef>
            <a:fontRef idx="minor">
              <a:schemeClr val="dk1"/>
            </a:fontRef>
          </p:style>
          <p:txBody>
            <a:bodyPr rtlCol="1" anchor="ctr"/>
            <a:lstStyle/>
            <a:p>
              <a:pPr algn="ctr"/>
              <a:r>
                <a:rPr lang="ar-SA" dirty="0" smtClean="0"/>
                <a:t>مسبب التكلفة</a:t>
              </a:r>
              <a:endParaRPr lang="ar-SA" dirty="0"/>
            </a:p>
          </p:txBody>
        </p:sp>
        <p:cxnSp>
          <p:nvCxnSpPr>
            <p:cNvPr id="17" name="Straight Arrow Connector 16"/>
            <p:cNvCxnSpPr/>
            <p:nvPr/>
          </p:nvCxnSpPr>
          <p:spPr>
            <a:xfrm flipH="1">
              <a:off x="4716016" y="4149080"/>
              <a:ext cx="1080120" cy="0"/>
            </a:xfrm>
            <a:prstGeom prst="straightConnector1">
              <a:avLst/>
            </a:prstGeom>
            <a:grpFill/>
            <a:ln>
              <a:tailEnd type="arrow"/>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5292080" y="1988840"/>
            <a:ext cx="1440160" cy="432048"/>
            <a:chOff x="4427984" y="3717032"/>
            <a:chExt cx="1728192" cy="504056"/>
          </a:xfrm>
          <a:noFill/>
        </p:grpSpPr>
        <p:sp>
          <p:nvSpPr>
            <p:cNvPr id="19" name="Rectangle 18"/>
            <p:cNvSpPr/>
            <p:nvPr/>
          </p:nvSpPr>
          <p:spPr>
            <a:xfrm>
              <a:off x="4427984" y="3717032"/>
              <a:ext cx="1728192" cy="504056"/>
            </a:xfrm>
            <a:prstGeom prst="rect">
              <a:avLst/>
            </a:prstGeom>
            <a:grpFill/>
            <a:ln>
              <a:noFill/>
            </a:ln>
          </p:spPr>
          <p:style>
            <a:lnRef idx="2">
              <a:schemeClr val="accent6"/>
            </a:lnRef>
            <a:fillRef idx="1">
              <a:schemeClr val="lt1"/>
            </a:fillRef>
            <a:effectRef idx="0">
              <a:schemeClr val="accent6"/>
            </a:effectRef>
            <a:fontRef idx="minor">
              <a:schemeClr val="dk1"/>
            </a:fontRef>
          </p:style>
          <p:txBody>
            <a:bodyPr rtlCol="1" anchor="ctr"/>
            <a:lstStyle/>
            <a:p>
              <a:pPr algn="ctr"/>
              <a:r>
                <a:rPr lang="ar-SA" dirty="0" smtClean="0"/>
                <a:t>مسبب التكلفة</a:t>
              </a:r>
              <a:endParaRPr lang="ar-SA" dirty="0"/>
            </a:p>
          </p:txBody>
        </p:sp>
        <p:cxnSp>
          <p:nvCxnSpPr>
            <p:cNvPr id="20" name="Straight Arrow Connector 19"/>
            <p:cNvCxnSpPr/>
            <p:nvPr/>
          </p:nvCxnSpPr>
          <p:spPr>
            <a:xfrm flipH="1">
              <a:off x="4716016" y="4149080"/>
              <a:ext cx="1080120" cy="0"/>
            </a:xfrm>
            <a:prstGeom prst="straightConnector1">
              <a:avLst/>
            </a:prstGeom>
            <a:grpFill/>
            <a:ln>
              <a:tailEnd type="arrow"/>
            </a:ln>
          </p:spPr>
          <p:style>
            <a:lnRef idx="1">
              <a:schemeClr val="accent1"/>
            </a:lnRef>
            <a:fillRef idx="0">
              <a:schemeClr val="accent1"/>
            </a:fillRef>
            <a:effectRef idx="0">
              <a:schemeClr val="accent1"/>
            </a:effectRef>
            <a:fontRef idx="minor">
              <a:schemeClr val="tx1"/>
            </a:fontRef>
          </p:style>
        </p:cxnSp>
      </p:grpSp>
      <p:grpSp>
        <p:nvGrpSpPr>
          <p:cNvPr id="24" name="Group 23"/>
          <p:cNvGrpSpPr/>
          <p:nvPr/>
        </p:nvGrpSpPr>
        <p:grpSpPr>
          <a:xfrm>
            <a:off x="755576" y="3356992"/>
            <a:ext cx="4320480" cy="720080"/>
            <a:chOff x="755576" y="3212976"/>
            <a:chExt cx="4320480" cy="936104"/>
          </a:xfrm>
        </p:grpSpPr>
        <p:sp>
          <p:nvSpPr>
            <p:cNvPr id="21" name="Rounded Rectangle 20"/>
            <p:cNvSpPr/>
            <p:nvPr/>
          </p:nvSpPr>
          <p:spPr>
            <a:xfrm>
              <a:off x="755576" y="3212976"/>
              <a:ext cx="4320480" cy="936104"/>
            </a:xfrm>
            <a:prstGeom prst="roundRect">
              <a:avLst/>
            </a:prstGeom>
            <a:noFill/>
          </p:spPr>
          <p:style>
            <a:lnRef idx="2">
              <a:schemeClr val="accent6"/>
            </a:lnRef>
            <a:fillRef idx="1">
              <a:schemeClr val="lt1"/>
            </a:fillRef>
            <a:effectRef idx="0">
              <a:schemeClr val="accent6"/>
            </a:effectRef>
            <a:fontRef idx="minor">
              <a:schemeClr val="dk1"/>
            </a:fontRef>
          </p:style>
          <p:txBody>
            <a:bodyPr rtlCol="1" anchor="ctr"/>
            <a:lstStyle/>
            <a:p>
              <a:r>
                <a:rPr lang="ar-SA" b="1" dirty="0" smtClean="0">
                  <a:solidFill>
                    <a:schemeClr val="accent6">
                      <a:lumMod val="75000"/>
                    </a:schemeClr>
                  </a:solidFill>
                </a:rPr>
                <a:t>معدل التحميل </a:t>
              </a:r>
              <a:r>
                <a:rPr lang="ar-SA" b="1" dirty="0" smtClean="0">
                  <a:solidFill>
                    <a:schemeClr val="accent6">
                      <a:lumMod val="75000"/>
                    </a:schemeClr>
                  </a:solidFill>
                </a:rPr>
                <a:t>للنشاط =          ت. النشاط </a:t>
              </a:r>
            </a:p>
            <a:p>
              <a:r>
                <a:rPr lang="ar-SA" b="1" dirty="0" smtClean="0">
                  <a:solidFill>
                    <a:schemeClr val="accent6">
                      <a:lumMod val="75000"/>
                    </a:schemeClr>
                  </a:solidFill>
                </a:rPr>
                <a:t>                              عدد وحدات مسبب التكلفة</a:t>
              </a:r>
              <a:endParaRPr lang="ar-SA" b="1" dirty="0">
                <a:solidFill>
                  <a:schemeClr val="accent6">
                    <a:lumMod val="75000"/>
                  </a:schemeClr>
                </a:solidFill>
              </a:endParaRPr>
            </a:p>
          </p:txBody>
        </p:sp>
        <p:cxnSp>
          <p:nvCxnSpPr>
            <p:cNvPr id="23" name="Straight Connector 22"/>
            <p:cNvCxnSpPr/>
            <p:nvPr/>
          </p:nvCxnSpPr>
          <p:spPr>
            <a:xfrm flipH="1">
              <a:off x="1403648" y="3681028"/>
              <a:ext cx="1728192" cy="0"/>
            </a:xfrm>
            <a:prstGeom prst="line">
              <a:avLst/>
            </a:prstGeom>
            <a:ln w="28575"/>
          </p:spPr>
          <p:style>
            <a:lnRef idx="1">
              <a:schemeClr val="accent1"/>
            </a:lnRef>
            <a:fillRef idx="0">
              <a:schemeClr val="accent1"/>
            </a:fillRef>
            <a:effectRef idx="0">
              <a:schemeClr val="accent1"/>
            </a:effectRef>
            <a:fontRef idx="minor">
              <a:schemeClr val="tx1"/>
            </a:fontRef>
          </p:style>
        </p:cxnSp>
      </p:grpSp>
      <p:grpSp>
        <p:nvGrpSpPr>
          <p:cNvPr id="29" name="Group 28"/>
          <p:cNvGrpSpPr/>
          <p:nvPr/>
        </p:nvGrpSpPr>
        <p:grpSpPr>
          <a:xfrm>
            <a:off x="2411760" y="4581128"/>
            <a:ext cx="4320480" cy="648072"/>
            <a:chOff x="2411760" y="4581128"/>
            <a:chExt cx="4320480" cy="648072"/>
          </a:xfrm>
        </p:grpSpPr>
        <p:sp>
          <p:nvSpPr>
            <p:cNvPr id="25" name="Rounded Rectangle 24"/>
            <p:cNvSpPr/>
            <p:nvPr/>
          </p:nvSpPr>
          <p:spPr>
            <a:xfrm>
              <a:off x="2411760" y="4581128"/>
              <a:ext cx="4320480" cy="648072"/>
            </a:xfrm>
            <a:prstGeom prst="roundRect">
              <a:avLst/>
            </a:prstGeom>
            <a:noFill/>
            <a:ln>
              <a:noFill/>
            </a:ln>
          </p:spPr>
          <p:style>
            <a:lnRef idx="2">
              <a:schemeClr val="accent6"/>
            </a:lnRef>
            <a:fillRef idx="1">
              <a:schemeClr val="lt1"/>
            </a:fillRef>
            <a:effectRef idx="0">
              <a:schemeClr val="accent6"/>
            </a:effectRef>
            <a:fontRef idx="minor">
              <a:schemeClr val="dk1"/>
            </a:fontRef>
          </p:style>
          <p:txBody>
            <a:bodyPr rtlCol="1" anchor="ctr"/>
            <a:lstStyle/>
            <a:p>
              <a:r>
                <a:rPr lang="ar-SA" b="1" dirty="0" smtClean="0">
                  <a:solidFill>
                    <a:schemeClr val="accent6">
                      <a:lumMod val="75000"/>
                    </a:schemeClr>
                  </a:solidFill>
                </a:rPr>
                <a:t>معدل التحميل </a:t>
              </a:r>
              <a:r>
                <a:rPr lang="ar-SA" b="1" dirty="0" smtClean="0">
                  <a:solidFill>
                    <a:schemeClr val="accent6">
                      <a:lumMod val="75000"/>
                    </a:schemeClr>
                  </a:solidFill>
                </a:rPr>
                <a:t>=          5000      = 5 ريال/مره.</a:t>
              </a:r>
            </a:p>
            <a:p>
              <a:r>
                <a:rPr lang="ar-SA" b="1" dirty="0" smtClean="0">
                  <a:solidFill>
                    <a:schemeClr val="accent6">
                      <a:lumMod val="75000"/>
                    </a:schemeClr>
                  </a:solidFill>
                </a:rPr>
                <a:t>                              1000</a:t>
              </a:r>
              <a:endParaRPr lang="ar-SA" b="1" dirty="0">
                <a:solidFill>
                  <a:schemeClr val="accent6">
                    <a:lumMod val="75000"/>
                  </a:schemeClr>
                </a:solidFill>
              </a:endParaRPr>
            </a:p>
          </p:txBody>
        </p:sp>
        <p:cxnSp>
          <p:nvCxnSpPr>
            <p:cNvPr id="26" name="Straight Connector 25"/>
            <p:cNvCxnSpPr/>
            <p:nvPr/>
          </p:nvCxnSpPr>
          <p:spPr>
            <a:xfrm flipH="1">
              <a:off x="4283968" y="4869160"/>
              <a:ext cx="792088" cy="0"/>
            </a:xfrm>
            <a:prstGeom prst="line">
              <a:avLst/>
            </a:prstGeom>
            <a:ln w="28575"/>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ar-SA" smtClean="0"/>
              <a:t>أ. منيرة الحمّادي</a:t>
            </a:r>
            <a:endParaRPr lang="ar-SA"/>
          </a:p>
        </p:txBody>
      </p:sp>
      <p:sp>
        <p:nvSpPr>
          <p:cNvPr id="4" name="Slide Number Placeholder 3"/>
          <p:cNvSpPr>
            <a:spLocks noGrp="1"/>
          </p:cNvSpPr>
          <p:nvPr>
            <p:ph type="sldNum" sz="quarter" idx="12"/>
          </p:nvPr>
        </p:nvSpPr>
        <p:spPr/>
        <p:txBody>
          <a:bodyPr/>
          <a:lstStyle/>
          <a:p>
            <a:fld id="{DAE03988-B24F-44D0-8C77-E9E6C4D0912E}" type="slidenum">
              <a:rPr lang="ar-SA" smtClean="0"/>
              <a:pPr/>
              <a:t>6</a:t>
            </a:fld>
            <a:endParaRPr lang="ar-SA"/>
          </a:p>
        </p:txBody>
      </p:sp>
      <p:sp>
        <p:nvSpPr>
          <p:cNvPr id="5" name="Content Placeholder 4"/>
          <p:cNvSpPr>
            <a:spLocks noGrp="1"/>
          </p:cNvSpPr>
          <p:nvPr>
            <p:ph sz="quarter" idx="1"/>
          </p:nvPr>
        </p:nvSpPr>
        <p:spPr>
          <a:xfrm>
            <a:off x="755576" y="404664"/>
            <a:ext cx="7931224" cy="5615136"/>
          </a:xfrm>
        </p:spPr>
        <p:txBody>
          <a:bodyPr/>
          <a:lstStyle/>
          <a:p>
            <a:pPr marL="514350" indent="-514350">
              <a:buFont typeface="+mj-lt"/>
              <a:buAutoNum type="arabicParenR" startAt="5"/>
            </a:pPr>
            <a:r>
              <a:rPr lang="ar-SA" sz="2400" dirty="0" smtClean="0">
                <a:solidFill>
                  <a:schemeClr val="accent6">
                    <a:lumMod val="50000"/>
                  </a:schemeClr>
                </a:solidFill>
              </a:rPr>
              <a:t>تخصيص تكاليف الأنشطة عن المنتجات:</a:t>
            </a:r>
          </a:p>
          <a:p>
            <a:pPr marL="514350" indent="-514350">
              <a:buFont typeface="+mj-lt"/>
              <a:buAutoNum type="arabicParenR" startAt="5"/>
            </a:pPr>
            <a:endParaRPr lang="ar-SA" sz="2400" dirty="0" smtClean="0">
              <a:solidFill>
                <a:schemeClr val="accent6">
                  <a:lumMod val="50000"/>
                </a:schemeClr>
              </a:solidFill>
            </a:endParaRPr>
          </a:p>
          <a:p>
            <a:pPr marL="514350" indent="-514350">
              <a:buFont typeface="+mj-lt"/>
              <a:buAutoNum type="arabicParenR" startAt="5"/>
            </a:pPr>
            <a:endParaRPr lang="ar-SA" sz="2400" dirty="0" smtClean="0">
              <a:solidFill>
                <a:schemeClr val="accent6">
                  <a:lumMod val="50000"/>
                </a:schemeClr>
              </a:solidFill>
            </a:endParaRPr>
          </a:p>
          <a:p>
            <a:pPr marL="514350" indent="-514350">
              <a:buNone/>
            </a:pPr>
            <a:r>
              <a:rPr lang="ar-SA" sz="2400" dirty="0" smtClean="0">
                <a:solidFill>
                  <a:srgbClr val="FFC000"/>
                </a:solidFill>
              </a:rPr>
              <a:t>مثال: </a:t>
            </a:r>
            <a:r>
              <a:rPr lang="ar-SA" sz="2200" dirty="0" smtClean="0"/>
              <a:t>نفس المثال السابق بإفتراض أن نشاط فحص الجودة السابق بلغت عدد مرات فحص الجودة للمنتج س 300 مرة, والمنتج ص 700 مرة, احسبي نصيب المنتج س ونصيب المنتج ص؟!</a:t>
            </a:r>
          </a:p>
          <a:p>
            <a:pPr marL="514350" indent="-514350">
              <a:buNone/>
            </a:pPr>
            <a:r>
              <a:rPr lang="ar-SA" sz="2400" dirty="0" smtClean="0">
                <a:solidFill>
                  <a:schemeClr val="accent6">
                    <a:lumMod val="50000"/>
                  </a:schemeClr>
                </a:solidFill>
              </a:rPr>
              <a:t>         </a:t>
            </a:r>
            <a:r>
              <a:rPr lang="ar-SA" sz="2000" dirty="0" smtClean="0">
                <a:solidFill>
                  <a:schemeClr val="accent6">
                    <a:lumMod val="50000"/>
                  </a:schemeClr>
                </a:solidFill>
              </a:rPr>
              <a:t>نصيب </a:t>
            </a:r>
            <a:r>
              <a:rPr lang="ar-SA" sz="2000" dirty="0" smtClean="0">
                <a:solidFill>
                  <a:schemeClr val="accent6">
                    <a:lumMod val="50000"/>
                  </a:schemeClr>
                </a:solidFill>
              </a:rPr>
              <a:t>المنتج </a:t>
            </a:r>
            <a:r>
              <a:rPr lang="ar-SA" sz="2000" dirty="0" smtClean="0">
                <a:solidFill>
                  <a:schemeClr val="accent6">
                    <a:lumMod val="50000"/>
                  </a:schemeClr>
                </a:solidFill>
              </a:rPr>
              <a:t>س= 300* 5   = 1500 ريال</a:t>
            </a:r>
          </a:p>
          <a:p>
            <a:pPr marL="514350" indent="-514350">
              <a:buNone/>
            </a:pPr>
            <a:r>
              <a:rPr lang="ar-SA" sz="2000" dirty="0" smtClean="0">
                <a:solidFill>
                  <a:schemeClr val="accent6">
                    <a:lumMod val="50000"/>
                  </a:schemeClr>
                </a:solidFill>
              </a:rPr>
              <a:t>      + نصيب </a:t>
            </a:r>
            <a:r>
              <a:rPr lang="ar-SA" sz="2000" dirty="0" smtClean="0">
                <a:solidFill>
                  <a:schemeClr val="accent6">
                    <a:lumMod val="50000"/>
                  </a:schemeClr>
                </a:solidFill>
              </a:rPr>
              <a:t>المنتج </a:t>
            </a:r>
            <a:r>
              <a:rPr lang="ar-SA" sz="2000" dirty="0" smtClean="0">
                <a:solidFill>
                  <a:schemeClr val="accent6">
                    <a:lumMod val="50000"/>
                  </a:schemeClr>
                </a:solidFill>
              </a:rPr>
              <a:t>ص= 700 * 5 = 3500 ريال </a:t>
            </a:r>
          </a:p>
          <a:p>
            <a:pPr marL="514350" indent="-514350">
              <a:buNone/>
            </a:pPr>
            <a:r>
              <a:rPr lang="ar-SA" sz="2000" dirty="0" smtClean="0">
                <a:solidFill>
                  <a:schemeClr val="accent6">
                    <a:lumMod val="50000"/>
                  </a:schemeClr>
                </a:solidFill>
              </a:rPr>
              <a:t> </a:t>
            </a:r>
            <a:r>
              <a:rPr lang="ar-SA" sz="2000" dirty="0" smtClean="0">
                <a:solidFill>
                  <a:schemeClr val="accent6">
                    <a:lumMod val="50000"/>
                  </a:schemeClr>
                </a:solidFill>
              </a:rPr>
              <a:t>       </a:t>
            </a:r>
            <a:r>
              <a:rPr lang="ar-SA" sz="2000" dirty="0" smtClean="0">
                <a:solidFill>
                  <a:schemeClr val="accent2">
                    <a:lumMod val="50000"/>
                  </a:schemeClr>
                </a:solidFill>
              </a:rPr>
              <a:t>المجموع                             =5000 ريال</a:t>
            </a:r>
          </a:p>
          <a:p>
            <a:pPr marL="514350" indent="-514350">
              <a:buNone/>
            </a:pPr>
            <a:endParaRPr lang="ar-SA" dirty="0" smtClean="0"/>
          </a:p>
        </p:txBody>
      </p:sp>
      <p:sp>
        <p:nvSpPr>
          <p:cNvPr id="6" name="Rounded Rectangle 5"/>
          <p:cNvSpPr/>
          <p:nvPr/>
        </p:nvSpPr>
        <p:spPr>
          <a:xfrm>
            <a:off x="1547664" y="908720"/>
            <a:ext cx="6336704" cy="648072"/>
          </a:xfrm>
          <a:prstGeom prst="roundRect">
            <a:avLst/>
          </a:prstGeom>
          <a:noFill/>
        </p:spPr>
        <p:style>
          <a:lnRef idx="2">
            <a:schemeClr val="accent6"/>
          </a:lnRef>
          <a:fillRef idx="1">
            <a:schemeClr val="lt1"/>
          </a:fillRef>
          <a:effectRef idx="0">
            <a:schemeClr val="accent6"/>
          </a:effectRef>
          <a:fontRef idx="minor">
            <a:schemeClr val="dk1"/>
          </a:fontRef>
        </p:style>
        <p:txBody>
          <a:bodyPr rtlCol="1" anchor="ctr"/>
          <a:lstStyle/>
          <a:p>
            <a:pPr algn="ctr"/>
            <a:r>
              <a:rPr lang="ar-SA" sz="2000" dirty="0" smtClean="0">
                <a:solidFill>
                  <a:schemeClr val="accent2">
                    <a:lumMod val="50000"/>
                  </a:schemeClr>
                </a:solidFill>
              </a:rPr>
              <a:t>نصيب أي منتج = </a:t>
            </a:r>
            <a:r>
              <a:rPr lang="ar-SA" sz="2000" dirty="0" smtClean="0">
                <a:solidFill>
                  <a:schemeClr val="accent6">
                    <a:lumMod val="50000"/>
                  </a:schemeClr>
                </a:solidFill>
              </a:rPr>
              <a:t>عدد مرات(وحدات) مسبب التكلفة للمنتج </a:t>
            </a:r>
            <a:r>
              <a:rPr lang="en-US" sz="2000" dirty="0" smtClean="0">
                <a:solidFill>
                  <a:schemeClr val="accent6">
                    <a:lumMod val="50000"/>
                  </a:schemeClr>
                </a:solidFill>
              </a:rPr>
              <a:t>X</a:t>
            </a:r>
            <a:r>
              <a:rPr lang="ar-SA" sz="2000" dirty="0" smtClean="0">
                <a:solidFill>
                  <a:schemeClr val="accent6">
                    <a:lumMod val="50000"/>
                  </a:schemeClr>
                </a:solidFill>
              </a:rPr>
              <a:t> معدل التحميل</a:t>
            </a:r>
            <a:r>
              <a:rPr lang="en-US" sz="2000" dirty="0" smtClean="0">
                <a:solidFill>
                  <a:schemeClr val="accent6">
                    <a:lumMod val="50000"/>
                  </a:schemeClr>
                </a:solidFill>
              </a:rPr>
              <a:t> </a:t>
            </a:r>
            <a:endParaRPr lang="ar-SA" sz="2000" dirty="0">
              <a:solidFill>
                <a:schemeClr val="accent6">
                  <a:lumMod val="50000"/>
                </a:schemeClr>
              </a:solidFill>
            </a:endParaRPr>
          </a:p>
        </p:txBody>
      </p:sp>
      <p:cxnSp>
        <p:nvCxnSpPr>
          <p:cNvPr id="8" name="Straight Connector 7"/>
          <p:cNvCxnSpPr/>
          <p:nvPr/>
        </p:nvCxnSpPr>
        <p:spPr>
          <a:xfrm flipH="1">
            <a:off x="4067944" y="3717032"/>
            <a:ext cx="4248472"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1835696" y="4149080"/>
            <a:ext cx="5688632" cy="0"/>
          </a:xfrm>
          <a:prstGeom prst="line">
            <a:avLst/>
          </a:prstGeom>
          <a:ln>
            <a:prstDash val="dashDot"/>
          </a:ln>
        </p:spPr>
        <p:style>
          <a:lnRef idx="2">
            <a:schemeClr val="dk1"/>
          </a:lnRef>
          <a:fillRef idx="0">
            <a:schemeClr val="dk1"/>
          </a:fillRef>
          <a:effectRef idx="1">
            <a:schemeClr val="dk1"/>
          </a:effectRef>
          <a:fontRef idx="minor">
            <a:schemeClr val="tx1"/>
          </a:fontRef>
        </p:style>
      </p:cxnSp>
      <p:sp>
        <p:nvSpPr>
          <p:cNvPr id="14" name="Rectangle 13"/>
          <p:cNvSpPr/>
          <p:nvPr/>
        </p:nvSpPr>
        <p:spPr>
          <a:xfrm>
            <a:off x="0" y="4149080"/>
            <a:ext cx="8712968" cy="1354217"/>
          </a:xfrm>
          <a:prstGeom prst="rect">
            <a:avLst/>
          </a:prstGeom>
        </p:spPr>
        <p:txBody>
          <a:bodyPr wrap="square">
            <a:spAutoFit/>
          </a:bodyPr>
          <a:lstStyle/>
          <a:p>
            <a:pPr>
              <a:buNone/>
            </a:pPr>
            <a:r>
              <a:rPr lang="ar-SA" sz="2400" b="1" dirty="0" smtClean="0">
                <a:solidFill>
                  <a:schemeClr val="tx2">
                    <a:lumMod val="60000"/>
                    <a:lumOff val="40000"/>
                  </a:schemeClr>
                </a:solidFill>
              </a:rPr>
              <a:t>تمرين (1):</a:t>
            </a:r>
          </a:p>
          <a:p>
            <a:pPr>
              <a:buNone/>
            </a:pPr>
            <a:r>
              <a:rPr lang="ar-SA" sz="2200" dirty="0" smtClean="0"/>
              <a:t>تنتج إحدى الشركات الصناعية منتجين س و ص وفيما يلي البيانات الخاصة بهما:</a:t>
            </a:r>
          </a:p>
          <a:p>
            <a:pPr>
              <a:buNone/>
            </a:pPr>
            <a:endParaRPr lang="ar-SA" dirty="0" smtClean="0"/>
          </a:p>
          <a:p>
            <a:pPr>
              <a:buNone/>
            </a:pPr>
            <a:endParaRPr lang="ar-SA" dirty="0" smtClean="0"/>
          </a:p>
        </p:txBody>
      </p:sp>
      <p:graphicFrame>
        <p:nvGraphicFramePr>
          <p:cNvPr id="15" name="Table 14"/>
          <p:cNvGraphicFramePr>
            <a:graphicFrameLocks noGrp="1"/>
          </p:cNvGraphicFramePr>
          <p:nvPr/>
        </p:nvGraphicFramePr>
        <p:xfrm>
          <a:off x="1763687" y="5013175"/>
          <a:ext cx="6072335" cy="1152129"/>
        </p:xfrm>
        <a:graphic>
          <a:graphicData uri="http://schemas.openxmlformats.org/drawingml/2006/table">
            <a:tbl>
              <a:tblPr rtl="1" firstRow="1" bandRow="1">
                <a:tableStyleId>{BC89EF96-8CEA-46FF-86C4-4CE0E7609802}</a:tableStyleId>
              </a:tblPr>
              <a:tblGrid>
                <a:gridCol w="2386209"/>
                <a:gridCol w="1681825"/>
                <a:gridCol w="2004301"/>
              </a:tblGrid>
              <a:tr h="384043">
                <a:tc>
                  <a:txBody>
                    <a:bodyPr/>
                    <a:lstStyle/>
                    <a:p>
                      <a:pPr algn="ctr" rtl="1"/>
                      <a:endParaRPr lang="ar-SA" sz="1600" b="1" dirty="0"/>
                    </a:p>
                  </a:txBody>
                  <a:tcPr anchor="ctr"/>
                </a:tc>
                <a:tc>
                  <a:txBody>
                    <a:bodyPr/>
                    <a:lstStyle/>
                    <a:p>
                      <a:pPr algn="ctr" rtl="1"/>
                      <a:r>
                        <a:rPr lang="ar-SA" sz="1600" b="1" dirty="0" smtClean="0"/>
                        <a:t>س</a:t>
                      </a:r>
                      <a:endParaRPr lang="ar-SA" sz="1600" b="1" dirty="0"/>
                    </a:p>
                  </a:txBody>
                  <a:tcPr anchor="ctr"/>
                </a:tc>
                <a:tc>
                  <a:txBody>
                    <a:bodyPr/>
                    <a:lstStyle/>
                    <a:p>
                      <a:pPr algn="ctr" rtl="1"/>
                      <a:r>
                        <a:rPr lang="ar-SA" sz="1600" b="1" dirty="0" smtClean="0"/>
                        <a:t>ص</a:t>
                      </a:r>
                      <a:endParaRPr lang="ar-SA" sz="1600" b="1" dirty="0"/>
                    </a:p>
                  </a:txBody>
                  <a:tcPr anchor="ctr"/>
                </a:tc>
              </a:tr>
              <a:tr h="384043">
                <a:tc>
                  <a:txBody>
                    <a:bodyPr/>
                    <a:lstStyle/>
                    <a:p>
                      <a:pPr algn="ctr" rtl="1"/>
                      <a:r>
                        <a:rPr lang="ar-SA" sz="1600" b="1" dirty="0" smtClean="0"/>
                        <a:t>حجم الإنتاج</a:t>
                      </a:r>
                      <a:endParaRPr lang="ar-SA" sz="1600" b="1" dirty="0"/>
                    </a:p>
                  </a:txBody>
                  <a:tcPr anchor="ctr"/>
                </a:tc>
                <a:tc>
                  <a:txBody>
                    <a:bodyPr/>
                    <a:lstStyle/>
                    <a:p>
                      <a:pPr algn="ctr" rtl="1"/>
                      <a:r>
                        <a:rPr lang="ar-SA" sz="1600" b="1" dirty="0" smtClean="0"/>
                        <a:t>5000 وحدة</a:t>
                      </a:r>
                      <a:endParaRPr lang="ar-SA" sz="1600" b="1" dirty="0"/>
                    </a:p>
                  </a:txBody>
                  <a:tcPr anchor="ctr"/>
                </a:tc>
                <a:tc>
                  <a:txBody>
                    <a:bodyPr/>
                    <a:lstStyle/>
                    <a:p>
                      <a:pPr algn="ctr" rtl="1"/>
                      <a:r>
                        <a:rPr lang="ar-SA" sz="1600" b="1" dirty="0" smtClean="0"/>
                        <a:t>20000</a:t>
                      </a:r>
                      <a:r>
                        <a:rPr lang="ar-SA" sz="1600" b="1" baseline="0" dirty="0" smtClean="0"/>
                        <a:t> وحدة</a:t>
                      </a:r>
                      <a:endParaRPr lang="ar-SA" sz="1600" b="1" dirty="0"/>
                    </a:p>
                  </a:txBody>
                  <a:tcPr anchor="ctr"/>
                </a:tc>
              </a:tr>
              <a:tr h="384043">
                <a:tc>
                  <a:txBody>
                    <a:bodyPr/>
                    <a:lstStyle/>
                    <a:p>
                      <a:pPr algn="ctr" rtl="1"/>
                      <a:r>
                        <a:rPr lang="ar-SA" sz="1600" b="1" dirty="0" smtClean="0"/>
                        <a:t>ساعات العمل اللازمة</a:t>
                      </a:r>
                      <a:r>
                        <a:rPr lang="ar-SA" sz="1600" b="1" baseline="0" dirty="0" smtClean="0"/>
                        <a:t> للوحدة</a:t>
                      </a:r>
                      <a:endParaRPr lang="ar-SA" sz="1600" b="1" dirty="0"/>
                    </a:p>
                  </a:txBody>
                  <a:tcPr anchor="ctr"/>
                </a:tc>
                <a:tc>
                  <a:txBody>
                    <a:bodyPr/>
                    <a:lstStyle/>
                    <a:p>
                      <a:pPr algn="ctr" rtl="1"/>
                      <a:r>
                        <a:rPr lang="ar-SA" sz="1600" b="1" dirty="0" smtClean="0"/>
                        <a:t>2 ساعة</a:t>
                      </a:r>
                      <a:endParaRPr lang="ar-SA" sz="1600" b="1" dirty="0"/>
                    </a:p>
                  </a:txBody>
                  <a:tcPr anchor="ctr"/>
                </a:tc>
                <a:tc>
                  <a:txBody>
                    <a:bodyPr/>
                    <a:lstStyle/>
                    <a:p>
                      <a:pPr algn="ctr" rtl="1"/>
                      <a:r>
                        <a:rPr lang="ar-SA" sz="1600" b="1" dirty="0" smtClean="0"/>
                        <a:t>2 ساعة</a:t>
                      </a:r>
                      <a:endParaRPr lang="ar-SA" sz="1600" b="1" dirty="0"/>
                    </a:p>
                  </a:txBody>
                  <a:tcPr anchor="ct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ar-SA" smtClean="0"/>
              <a:t>أ. منيرة الحمّادي</a:t>
            </a:r>
            <a:endParaRPr lang="ar-SA"/>
          </a:p>
        </p:txBody>
      </p:sp>
      <p:sp>
        <p:nvSpPr>
          <p:cNvPr id="4" name="Slide Number Placeholder 3"/>
          <p:cNvSpPr>
            <a:spLocks noGrp="1"/>
          </p:cNvSpPr>
          <p:nvPr>
            <p:ph type="sldNum" sz="quarter" idx="12"/>
          </p:nvPr>
        </p:nvSpPr>
        <p:spPr/>
        <p:txBody>
          <a:bodyPr/>
          <a:lstStyle/>
          <a:p>
            <a:fld id="{DAE03988-B24F-44D0-8C77-E9E6C4D0912E}" type="slidenum">
              <a:rPr lang="ar-SA" smtClean="0"/>
              <a:pPr/>
              <a:t>7</a:t>
            </a:fld>
            <a:endParaRPr lang="ar-SA"/>
          </a:p>
        </p:txBody>
      </p:sp>
      <p:graphicFrame>
        <p:nvGraphicFramePr>
          <p:cNvPr id="6" name="Content Placeholder 5"/>
          <p:cNvGraphicFramePr>
            <a:graphicFrameLocks noGrp="1"/>
          </p:cNvGraphicFramePr>
          <p:nvPr>
            <p:ph sz="quarter" idx="1"/>
          </p:nvPr>
        </p:nvGraphicFramePr>
        <p:xfrm>
          <a:off x="395536" y="1826880"/>
          <a:ext cx="8280921" cy="2682240"/>
        </p:xfrm>
        <a:graphic>
          <a:graphicData uri="http://schemas.openxmlformats.org/drawingml/2006/table">
            <a:tbl>
              <a:tblPr rtl="1" firstRow="1" bandRow="1">
                <a:tableStyleId>{5C22544A-7EE6-4342-B048-85BDC9FD1C3A}</a:tableStyleId>
              </a:tblPr>
              <a:tblGrid>
                <a:gridCol w="1593699"/>
                <a:gridCol w="1166609"/>
                <a:gridCol w="1567614"/>
                <a:gridCol w="1192691"/>
                <a:gridCol w="1380154"/>
                <a:gridCol w="1380154"/>
              </a:tblGrid>
              <a:tr h="306034">
                <a:tc rowSpan="2">
                  <a:txBody>
                    <a:bodyPr/>
                    <a:lstStyle/>
                    <a:p>
                      <a:pPr algn="ctr" rtl="1"/>
                      <a:r>
                        <a:rPr lang="ar-SA" sz="1600" b="1" dirty="0" smtClean="0">
                          <a:solidFill>
                            <a:schemeClr val="bg1"/>
                          </a:solidFill>
                        </a:rPr>
                        <a:t>النشاط</a:t>
                      </a:r>
                      <a:endParaRPr lang="ar-SA" sz="1600" b="1" dirty="0">
                        <a:solidFill>
                          <a:schemeClr val="bg1"/>
                        </a:solidFill>
                      </a:endParaRPr>
                    </a:p>
                  </a:txBody>
                  <a:tcPr marL="44114" marR="44114" anchor="ctr"/>
                </a:tc>
                <a:tc rowSpan="2">
                  <a:txBody>
                    <a:bodyPr/>
                    <a:lstStyle/>
                    <a:p>
                      <a:pPr algn="ctr" rtl="1"/>
                      <a:r>
                        <a:rPr lang="ar-SA" sz="1600" b="1" dirty="0" smtClean="0">
                          <a:solidFill>
                            <a:schemeClr val="bg1"/>
                          </a:solidFill>
                        </a:rPr>
                        <a:t>تكلفة النشاط</a:t>
                      </a:r>
                      <a:endParaRPr lang="ar-SA" sz="1600" b="1" dirty="0">
                        <a:solidFill>
                          <a:schemeClr val="bg1"/>
                        </a:solidFill>
                      </a:endParaRPr>
                    </a:p>
                  </a:txBody>
                  <a:tcPr marL="44114" marR="44114" anchor="ctr"/>
                </a:tc>
                <a:tc rowSpan="2">
                  <a:txBody>
                    <a:bodyPr/>
                    <a:lstStyle/>
                    <a:p>
                      <a:pPr algn="ctr" rtl="1"/>
                      <a:r>
                        <a:rPr lang="ar-SA" sz="1600" b="1" dirty="0" smtClean="0">
                          <a:solidFill>
                            <a:schemeClr val="bg1"/>
                          </a:solidFill>
                        </a:rPr>
                        <a:t>مسبب التكلفة</a:t>
                      </a:r>
                      <a:endParaRPr lang="ar-SA" sz="1600" b="1" dirty="0">
                        <a:solidFill>
                          <a:schemeClr val="bg1"/>
                        </a:solidFill>
                      </a:endParaRPr>
                    </a:p>
                  </a:txBody>
                  <a:tcPr marL="44114" marR="44114" anchor="ctr"/>
                </a:tc>
                <a:tc gridSpan="3">
                  <a:txBody>
                    <a:bodyPr/>
                    <a:lstStyle/>
                    <a:p>
                      <a:pPr algn="ctr" rtl="1"/>
                      <a:r>
                        <a:rPr lang="ar-SA" sz="1600" b="1" dirty="0" smtClean="0">
                          <a:solidFill>
                            <a:schemeClr val="bg1"/>
                          </a:solidFill>
                        </a:rPr>
                        <a:t>عدد الأحداث المسببة للتكلفة</a:t>
                      </a:r>
                      <a:endParaRPr lang="ar-SA" sz="1600" b="1" dirty="0">
                        <a:solidFill>
                          <a:schemeClr val="bg1"/>
                        </a:solidFill>
                      </a:endParaRPr>
                    </a:p>
                  </a:txBody>
                  <a:tcPr marL="44114" marR="44114" anchor="ctr">
                    <a:lnB w="12700" cap="flat" cmpd="sng" algn="ctr">
                      <a:solidFill>
                        <a:schemeClr val="bg1"/>
                      </a:solidFill>
                      <a:prstDash val="solid"/>
                      <a:round/>
                      <a:headEnd type="none" w="med" len="med"/>
                      <a:tailEnd type="none" w="med" len="med"/>
                    </a:lnB>
                  </a:tcPr>
                </a:tc>
                <a:tc hMerge="1">
                  <a:txBody>
                    <a:bodyPr/>
                    <a:lstStyle/>
                    <a:p>
                      <a:pPr rtl="1"/>
                      <a:endParaRPr lang="ar-SA" dirty="0"/>
                    </a:p>
                  </a:txBody>
                  <a:tcPr marL="44114" marR="44114">
                    <a:lnB w="12700" cap="flat" cmpd="sng" algn="ctr">
                      <a:solidFill>
                        <a:schemeClr val="bg1"/>
                      </a:solidFill>
                      <a:prstDash val="solid"/>
                      <a:round/>
                      <a:headEnd type="none" w="med" len="med"/>
                      <a:tailEnd type="none" w="med" len="med"/>
                    </a:lnB>
                  </a:tcPr>
                </a:tc>
                <a:tc hMerge="1">
                  <a:txBody>
                    <a:bodyPr/>
                    <a:lstStyle/>
                    <a:p>
                      <a:pPr rtl="1"/>
                      <a:endParaRPr lang="ar-SA" dirty="0"/>
                    </a:p>
                  </a:txBody>
                  <a:tcPr marL="44114" marR="44114">
                    <a:lnB w="12700" cap="flat" cmpd="sng" algn="ctr">
                      <a:solidFill>
                        <a:schemeClr val="bg1"/>
                      </a:solidFill>
                      <a:prstDash val="solid"/>
                      <a:round/>
                      <a:headEnd type="none" w="med" len="med"/>
                      <a:tailEnd type="none" w="med" len="med"/>
                    </a:lnB>
                  </a:tcPr>
                </a:tc>
              </a:tr>
              <a:tr h="306034">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c>
                  <a:txBody>
                    <a:bodyPr/>
                    <a:lstStyle/>
                    <a:p>
                      <a:pPr algn="ctr" rtl="1"/>
                      <a:r>
                        <a:rPr lang="ar-SA" sz="1600" b="1" dirty="0" smtClean="0">
                          <a:solidFill>
                            <a:schemeClr val="bg1"/>
                          </a:solidFill>
                        </a:rPr>
                        <a:t>الإجمالي</a:t>
                      </a:r>
                      <a:endParaRPr lang="ar-SA" sz="1600" b="1" dirty="0">
                        <a:solidFill>
                          <a:schemeClr val="bg1"/>
                        </a:solidFill>
                      </a:endParaRPr>
                    </a:p>
                  </a:txBody>
                  <a:tcPr marL="44114" marR="44114" anchor="ctr">
                    <a:lnT w="12700" cap="flat" cmpd="sng" algn="ctr">
                      <a:solidFill>
                        <a:schemeClr val="bg1"/>
                      </a:solidFill>
                      <a:prstDash val="solid"/>
                      <a:round/>
                      <a:headEnd type="none" w="med" len="med"/>
                      <a:tailEnd type="none" w="med" len="med"/>
                    </a:lnT>
                    <a:solidFill>
                      <a:schemeClr val="accent1"/>
                    </a:solidFill>
                  </a:tcPr>
                </a:tc>
                <a:tc>
                  <a:txBody>
                    <a:bodyPr/>
                    <a:lstStyle/>
                    <a:p>
                      <a:pPr algn="ctr" rtl="1"/>
                      <a:r>
                        <a:rPr lang="ar-SA" sz="1600" b="1" dirty="0" smtClean="0">
                          <a:solidFill>
                            <a:schemeClr val="bg1"/>
                          </a:solidFill>
                        </a:rPr>
                        <a:t>س</a:t>
                      </a:r>
                      <a:endParaRPr lang="ar-SA" sz="1600" b="1" dirty="0">
                        <a:solidFill>
                          <a:schemeClr val="bg1"/>
                        </a:solidFill>
                      </a:endParaRPr>
                    </a:p>
                  </a:txBody>
                  <a:tcPr marL="44114" marR="44114" anchor="ctr">
                    <a:lnT w="12700" cap="flat" cmpd="sng" algn="ctr">
                      <a:solidFill>
                        <a:schemeClr val="bg1"/>
                      </a:solidFill>
                      <a:prstDash val="solid"/>
                      <a:round/>
                      <a:headEnd type="none" w="med" len="med"/>
                      <a:tailEnd type="none" w="med" len="med"/>
                    </a:lnT>
                    <a:solidFill>
                      <a:schemeClr val="accent1"/>
                    </a:solidFill>
                  </a:tcPr>
                </a:tc>
                <a:tc>
                  <a:txBody>
                    <a:bodyPr/>
                    <a:lstStyle/>
                    <a:p>
                      <a:pPr algn="ctr" rtl="1"/>
                      <a:r>
                        <a:rPr lang="ar-SA" sz="1600" b="1" dirty="0" smtClean="0">
                          <a:solidFill>
                            <a:schemeClr val="bg1"/>
                          </a:solidFill>
                        </a:rPr>
                        <a:t>ص</a:t>
                      </a:r>
                      <a:endParaRPr lang="ar-SA" sz="1600" b="1" dirty="0">
                        <a:solidFill>
                          <a:schemeClr val="bg1"/>
                        </a:solidFill>
                      </a:endParaRPr>
                    </a:p>
                  </a:txBody>
                  <a:tcPr marL="44114" marR="44114" anchor="ctr">
                    <a:lnT w="12700" cap="flat" cmpd="sng" algn="ctr">
                      <a:solidFill>
                        <a:schemeClr val="bg1"/>
                      </a:solidFill>
                      <a:prstDash val="solid"/>
                      <a:round/>
                      <a:headEnd type="none" w="med" len="med"/>
                      <a:tailEnd type="none" w="med" len="med"/>
                    </a:lnT>
                    <a:solidFill>
                      <a:schemeClr val="accent1"/>
                    </a:solidFill>
                  </a:tcPr>
                </a:tc>
              </a:tr>
              <a:tr h="306034">
                <a:tc>
                  <a:txBody>
                    <a:bodyPr/>
                    <a:lstStyle/>
                    <a:p>
                      <a:pPr algn="ctr" rtl="1"/>
                      <a:r>
                        <a:rPr lang="ar-SA" sz="1600" b="0" dirty="0" smtClean="0">
                          <a:solidFill>
                            <a:schemeClr val="tx1"/>
                          </a:solidFill>
                        </a:rPr>
                        <a:t>إعداد الآلات </a:t>
                      </a:r>
                      <a:endParaRPr lang="ar-SA" sz="1600" b="0" dirty="0">
                        <a:solidFill>
                          <a:schemeClr val="tx1"/>
                        </a:solidFill>
                      </a:endParaRPr>
                    </a:p>
                  </a:txBody>
                  <a:tcPr marL="44114" marR="44114" anchor="ctr"/>
                </a:tc>
                <a:tc>
                  <a:txBody>
                    <a:bodyPr/>
                    <a:lstStyle/>
                    <a:p>
                      <a:pPr algn="ctr" rtl="1"/>
                      <a:r>
                        <a:rPr lang="ar-SA" sz="1600" b="0" dirty="0" smtClean="0">
                          <a:solidFill>
                            <a:schemeClr val="tx1"/>
                          </a:solidFill>
                        </a:rPr>
                        <a:t>230000</a:t>
                      </a:r>
                      <a:endParaRPr lang="ar-SA" sz="1600" b="0" dirty="0">
                        <a:solidFill>
                          <a:schemeClr val="tx1"/>
                        </a:solidFill>
                      </a:endParaRPr>
                    </a:p>
                  </a:txBody>
                  <a:tcPr marL="44114" marR="44114" anchor="ctr"/>
                </a:tc>
                <a:tc>
                  <a:txBody>
                    <a:bodyPr/>
                    <a:lstStyle/>
                    <a:p>
                      <a:pPr algn="ctr" rtl="1"/>
                      <a:r>
                        <a:rPr lang="ar-SA" sz="1600" b="0" dirty="0" smtClean="0">
                          <a:solidFill>
                            <a:schemeClr val="tx1"/>
                          </a:solidFill>
                        </a:rPr>
                        <a:t>عدد مرات الإعداد</a:t>
                      </a:r>
                      <a:endParaRPr lang="ar-SA" sz="1600" b="0" dirty="0">
                        <a:solidFill>
                          <a:schemeClr val="tx1"/>
                        </a:solidFill>
                      </a:endParaRPr>
                    </a:p>
                  </a:txBody>
                  <a:tcPr marL="44114" marR="44114" anchor="ctr"/>
                </a:tc>
                <a:tc>
                  <a:txBody>
                    <a:bodyPr/>
                    <a:lstStyle/>
                    <a:p>
                      <a:pPr algn="ctr" rtl="1"/>
                      <a:r>
                        <a:rPr lang="ar-SA" sz="1600" b="1" dirty="0" smtClean="0">
                          <a:solidFill>
                            <a:schemeClr val="tx1"/>
                          </a:solidFill>
                        </a:rPr>
                        <a:t>5000</a:t>
                      </a:r>
                      <a:r>
                        <a:rPr lang="ar-SA" sz="1600" b="1" baseline="0" dirty="0" smtClean="0">
                          <a:solidFill>
                            <a:schemeClr val="tx1"/>
                          </a:solidFill>
                        </a:rPr>
                        <a:t> مرة </a:t>
                      </a:r>
                      <a:endParaRPr lang="ar-SA" sz="1600" b="1" dirty="0">
                        <a:solidFill>
                          <a:schemeClr val="tx1"/>
                        </a:solidFill>
                      </a:endParaRPr>
                    </a:p>
                  </a:txBody>
                  <a:tcPr marL="44114" marR="44114" anchor="ct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600" b="1" dirty="0" smtClean="0">
                          <a:solidFill>
                            <a:schemeClr val="tx1"/>
                          </a:solidFill>
                        </a:rPr>
                        <a:t>3000</a:t>
                      </a:r>
                      <a:r>
                        <a:rPr lang="ar-SA" sz="1600" b="1" baseline="0" dirty="0" smtClean="0">
                          <a:solidFill>
                            <a:schemeClr val="tx1"/>
                          </a:solidFill>
                        </a:rPr>
                        <a:t>مرة </a:t>
                      </a:r>
                      <a:endParaRPr lang="ar-SA" sz="1600" b="1" dirty="0" smtClean="0">
                        <a:solidFill>
                          <a:schemeClr val="tx1"/>
                        </a:solidFill>
                      </a:endParaRPr>
                    </a:p>
                  </a:txBody>
                  <a:tcPr marL="44114" marR="44114" anchor="ct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600" b="1" dirty="0" smtClean="0">
                          <a:solidFill>
                            <a:schemeClr val="tx1"/>
                          </a:solidFill>
                        </a:rPr>
                        <a:t>2000</a:t>
                      </a:r>
                      <a:r>
                        <a:rPr lang="ar-SA" sz="1600" b="1" baseline="0" dirty="0" smtClean="0">
                          <a:solidFill>
                            <a:schemeClr val="tx1"/>
                          </a:solidFill>
                        </a:rPr>
                        <a:t>مرة </a:t>
                      </a:r>
                      <a:endParaRPr lang="ar-SA" sz="1600" b="1" dirty="0" smtClean="0">
                        <a:solidFill>
                          <a:schemeClr val="tx1"/>
                        </a:solidFill>
                      </a:endParaRPr>
                    </a:p>
                  </a:txBody>
                  <a:tcPr marL="44114" marR="44114" anchor="ctr"/>
                </a:tc>
              </a:tr>
              <a:tr h="306034">
                <a:tc>
                  <a:txBody>
                    <a:bodyPr/>
                    <a:lstStyle/>
                    <a:p>
                      <a:pPr algn="ctr" rtl="1"/>
                      <a:r>
                        <a:rPr lang="ar-SA" sz="1600" b="0" dirty="0" smtClean="0">
                          <a:solidFill>
                            <a:schemeClr val="tx1"/>
                          </a:solidFill>
                        </a:rPr>
                        <a:t>فحص الجودة</a:t>
                      </a:r>
                    </a:p>
                  </a:txBody>
                  <a:tcPr marL="44114" marR="44114" anchor="ctr"/>
                </a:tc>
                <a:tc>
                  <a:txBody>
                    <a:bodyPr/>
                    <a:lstStyle/>
                    <a:p>
                      <a:pPr algn="ctr" rtl="1"/>
                      <a:r>
                        <a:rPr lang="ar-SA" sz="1600" b="0" dirty="0" smtClean="0">
                          <a:solidFill>
                            <a:schemeClr val="tx1"/>
                          </a:solidFill>
                        </a:rPr>
                        <a:t>160000</a:t>
                      </a:r>
                      <a:endParaRPr lang="ar-SA" sz="1600" b="0" dirty="0">
                        <a:solidFill>
                          <a:schemeClr val="tx1"/>
                        </a:solidFill>
                      </a:endParaRPr>
                    </a:p>
                  </a:txBody>
                  <a:tcPr marL="44114" marR="44114" anchor="ctr"/>
                </a:tc>
                <a:tc>
                  <a:txBody>
                    <a:bodyPr/>
                    <a:lstStyle/>
                    <a:p>
                      <a:pPr algn="ctr" rtl="1"/>
                      <a:r>
                        <a:rPr lang="ar-SA" sz="1600" b="0" dirty="0" smtClean="0">
                          <a:solidFill>
                            <a:schemeClr val="tx1"/>
                          </a:solidFill>
                        </a:rPr>
                        <a:t>عدد مرات الفحص</a:t>
                      </a:r>
                      <a:endParaRPr lang="ar-SA" sz="1600" b="0" dirty="0">
                        <a:solidFill>
                          <a:schemeClr val="tx1"/>
                        </a:solidFill>
                      </a:endParaRPr>
                    </a:p>
                  </a:txBody>
                  <a:tcPr marL="44114" marR="44114" anchor="ctr"/>
                </a:tc>
                <a:tc>
                  <a:txBody>
                    <a:bodyPr/>
                    <a:lstStyle/>
                    <a:p>
                      <a:pPr algn="ctr" rtl="1"/>
                      <a:r>
                        <a:rPr lang="ar-SA" sz="1600" b="1" dirty="0" smtClean="0">
                          <a:solidFill>
                            <a:schemeClr val="tx1"/>
                          </a:solidFill>
                        </a:rPr>
                        <a:t>8000 مرة </a:t>
                      </a:r>
                      <a:endParaRPr lang="ar-SA" sz="1600" b="1" dirty="0">
                        <a:solidFill>
                          <a:schemeClr val="tx1"/>
                        </a:solidFill>
                      </a:endParaRPr>
                    </a:p>
                  </a:txBody>
                  <a:tcPr marL="44114" marR="44114" anchor="ct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600" b="1" dirty="0" smtClean="0">
                          <a:solidFill>
                            <a:schemeClr val="tx1"/>
                          </a:solidFill>
                        </a:rPr>
                        <a:t>5000</a:t>
                      </a:r>
                      <a:r>
                        <a:rPr lang="ar-SA" sz="1600" b="1" baseline="0" dirty="0" smtClean="0">
                          <a:solidFill>
                            <a:schemeClr val="tx1"/>
                          </a:solidFill>
                        </a:rPr>
                        <a:t>مرة </a:t>
                      </a:r>
                      <a:endParaRPr lang="ar-SA" sz="1600" b="1" dirty="0" smtClean="0">
                        <a:solidFill>
                          <a:schemeClr val="tx1"/>
                        </a:solidFill>
                      </a:endParaRPr>
                    </a:p>
                  </a:txBody>
                  <a:tcPr marL="44114" marR="44114" anchor="ct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600" b="1" dirty="0" smtClean="0">
                          <a:solidFill>
                            <a:schemeClr val="tx1"/>
                          </a:solidFill>
                        </a:rPr>
                        <a:t>3000</a:t>
                      </a:r>
                      <a:r>
                        <a:rPr lang="ar-SA" sz="1600" b="1" baseline="0" dirty="0" smtClean="0">
                          <a:solidFill>
                            <a:schemeClr val="tx1"/>
                          </a:solidFill>
                        </a:rPr>
                        <a:t>مرة </a:t>
                      </a:r>
                      <a:endParaRPr lang="ar-SA" sz="1600" b="1" dirty="0" smtClean="0">
                        <a:solidFill>
                          <a:schemeClr val="tx1"/>
                        </a:solidFill>
                      </a:endParaRPr>
                    </a:p>
                  </a:txBody>
                  <a:tcPr marL="44114" marR="44114" anchor="ctr"/>
                </a:tc>
              </a:tr>
              <a:tr h="306034">
                <a:tc>
                  <a:txBody>
                    <a:bodyPr/>
                    <a:lstStyle/>
                    <a:p>
                      <a:pPr algn="ctr" rtl="1"/>
                      <a:r>
                        <a:rPr lang="ar-SA" sz="1600" b="0" dirty="0" smtClean="0">
                          <a:solidFill>
                            <a:schemeClr val="tx1"/>
                          </a:solidFill>
                        </a:rPr>
                        <a:t>أوامر إصلاح</a:t>
                      </a:r>
                      <a:r>
                        <a:rPr lang="ar-SA" sz="1600" b="0" baseline="0" dirty="0" smtClean="0">
                          <a:solidFill>
                            <a:schemeClr val="tx1"/>
                          </a:solidFill>
                        </a:rPr>
                        <a:t> العيوب</a:t>
                      </a:r>
                      <a:endParaRPr lang="ar-SA" sz="1600" b="0" dirty="0">
                        <a:solidFill>
                          <a:schemeClr val="tx1"/>
                        </a:solidFill>
                      </a:endParaRPr>
                    </a:p>
                  </a:txBody>
                  <a:tcPr marL="44114" marR="44114" anchor="ctr"/>
                </a:tc>
                <a:tc>
                  <a:txBody>
                    <a:bodyPr/>
                    <a:lstStyle/>
                    <a:p>
                      <a:pPr algn="ctr" rtl="1"/>
                      <a:r>
                        <a:rPr lang="ar-SA" sz="1600" b="0" dirty="0" smtClean="0">
                          <a:solidFill>
                            <a:schemeClr val="tx1"/>
                          </a:solidFill>
                        </a:rPr>
                        <a:t>81000</a:t>
                      </a:r>
                      <a:endParaRPr lang="ar-SA" sz="1600" b="0" dirty="0">
                        <a:solidFill>
                          <a:schemeClr val="tx1"/>
                        </a:solidFill>
                      </a:endParaRPr>
                    </a:p>
                  </a:txBody>
                  <a:tcPr marL="44114" marR="44114" anchor="ctr"/>
                </a:tc>
                <a:tc>
                  <a:txBody>
                    <a:bodyPr/>
                    <a:lstStyle/>
                    <a:p>
                      <a:pPr algn="ctr" rtl="1"/>
                      <a:r>
                        <a:rPr lang="ar-SA" sz="1600" b="0" dirty="0" smtClean="0">
                          <a:solidFill>
                            <a:schemeClr val="tx1"/>
                          </a:solidFill>
                        </a:rPr>
                        <a:t>عدد الأوامر</a:t>
                      </a:r>
                      <a:endParaRPr lang="ar-SA" sz="1600" b="0" dirty="0">
                        <a:solidFill>
                          <a:schemeClr val="tx1"/>
                        </a:solidFill>
                      </a:endParaRPr>
                    </a:p>
                  </a:txBody>
                  <a:tcPr marL="44114" marR="44114" anchor="ctr"/>
                </a:tc>
                <a:tc>
                  <a:txBody>
                    <a:bodyPr/>
                    <a:lstStyle/>
                    <a:p>
                      <a:pPr algn="ctr" rtl="1"/>
                      <a:r>
                        <a:rPr lang="ar-SA" sz="1600" b="1" dirty="0" smtClean="0">
                          <a:solidFill>
                            <a:schemeClr val="tx1"/>
                          </a:solidFill>
                        </a:rPr>
                        <a:t>600 مرة </a:t>
                      </a:r>
                      <a:endParaRPr lang="ar-SA" sz="1600" b="1" dirty="0">
                        <a:solidFill>
                          <a:schemeClr val="tx1"/>
                        </a:solidFill>
                      </a:endParaRPr>
                    </a:p>
                  </a:txBody>
                  <a:tcPr marL="44114" marR="44114" anchor="ct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600" b="1" dirty="0" smtClean="0">
                          <a:solidFill>
                            <a:schemeClr val="tx1"/>
                          </a:solidFill>
                        </a:rPr>
                        <a:t>200</a:t>
                      </a:r>
                      <a:r>
                        <a:rPr lang="ar-SA" sz="1600" b="1" baseline="0" dirty="0" smtClean="0">
                          <a:solidFill>
                            <a:schemeClr val="tx1"/>
                          </a:solidFill>
                        </a:rPr>
                        <a:t>مرة </a:t>
                      </a:r>
                      <a:endParaRPr lang="ar-SA" sz="1600" b="1" dirty="0" smtClean="0">
                        <a:solidFill>
                          <a:schemeClr val="tx1"/>
                        </a:solidFill>
                      </a:endParaRPr>
                    </a:p>
                  </a:txBody>
                  <a:tcPr marL="44114" marR="44114" anchor="ct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600" b="1" dirty="0" smtClean="0">
                          <a:solidFill>
                            <a:schemeClr val="tx1"/>
                          </a:solidFill>
                        </a:rPr>
                        <a:t>400</a:t>
                      </a:r>
                      <a:r>
                        <a:rPr lang="ar-SA" sz="1600" b="1" baseline="0" dirty="0" smtClean="0">
                          <a:solidFill>
                            <a:schemeClr val="tx1"/>
                          </a:solidFill>
                        </a:rPr>
                        <a:t>مرة </a:t>
                      </a:r>
                      <a:endParaRPr lang="ar-SA" sz="1600" b="1" dirty="0" smtClean="0">
                        <a:solidFill>
                          <a:schemeClr val="tx1"/>
                        </a:solidFill>
                      </a:endParaRPr>
                    </a:p>
                  </a:txBody>
                  <a:tcPr marL="44114" marR="44114" anchor="ctr"/>
                </a:tc>
              </a:tr>
              <a:tr h="306034">
                <a:tc>
                  <a:txBody>
                    <a:bodyPr/>
                    <a:lstStyle/>
                    <a:p>
                      <a:pPr algn="ctr" rtl="1"/>
                      <a:r>
                        <a:rPr lang="ar-SA" sz="1600" b="0" dirty="0" smtClean="0">
                          <a:solidFill>
                            <a:schemeClr val="tx1"/>
                          </a:solidFill>
                        </a:rPr>
                        <a:t>ساعات تشغيل الالات</a:t>
                      </a:r>
                      <a:endParaRPr lang="ar-SA" sz="1600" b="0" dirty="0">
                        <a:solidFill>
                          <a:schemeClr val="tx1"/>
                        </a:solidFill>
                      </a:endParaRPr>
                    </a:p>
                  </a:txBody>
                  <a:tcPr marL="44114" marR="44114" anchor="ctr"/>
                </a:tc>
                <a:tc>
                  <a:txBody>
                    <a:bodyPr/>
                    <a:lstStyle/>
                    <a:p>
                      <a:pPr algn="ctr" rtl="1"/>
                      <a:r>
                        <a:rPr lang="ar-SA" sz="1600" b="0" dirty="0" smtClean="0">
                          <a:solidFill>
                            <a:schemeClr val="tx1"/>
                          </a:solidFill>
                        </a:rPr>
                        <a:t>314000</a:t>
                      </a:r>
                      <a:endParaRPr lang="ar-SA" sz="1600" b="0" dirty="0">
                        <a:solidFill>
                          <a:schemeClr val="tx1"/>
                        </a:solidFill>
                      </a:endParaRPr>
                    </a:p>
                  </a:txBody>
                  <a:tcPr marL="44114" marR="44114" anchor="ctr"/>
                </a:tc>
                <a:tc>
                  <a:txBody>
                    <a:bodyPr/>
                    <a:lstStyle/>
                    <a:p>
                      <a:pPr algn="ctr" rtl="1"/>
                      <a:r>
                        <a:rPr lang="ar-SA" sz="1600" b="0" dirty="0" smtClean="0">
                          <a:solidFill>
                            <a:schemeClr val="tx1"/>
                          </a:solidFill>
                        </a:rPr>
                        <a:t>عدد ساعات الالات</a:t>
                      </a:r>
                      <a:endParaRPr lang="ar-SA" sz="1600" b="0" dirty="0">
                        <a:solidFill>
                          <a:schemeClr val="tx1"/>
                        </a:solidFill>
                      </a:endParaRPr>
                    </a:p>
                  </a:txBody>
                  <a:tcPr marL="44114" marR="44114" anchor="ctr"/>
                </a:tc>
                <a:tc>
                  <a:txBody>
                    <a:bodyPr/>
                    <a:lstStyle/>
                    <a:p>
                      <a:pPr algn="ctr" rtl="1"/>
                      <a:r>
                        <a:rPr lang="ar-SA" sz="1600" b="1" dirty="0" smtClean="0">
                          <a:solidFill>
                            <a:schemeClr val="tx1"/>
                          </a:solidFill>
                        </a:rPr>
                        <a:t>39250 ساعة</a:t>
                      </a:r>
                      <a:endParaRPr lang="ar-SA" sz="1600" b="1" dirty="0">
                        <a:solidFill>
                          <a:schemeClr val="tx1"/>
                        </a:solidFill>
                      </a:endParaRPr>
                    </a:p>
                  </a:txBody>
                  <a:tcPr marL="44114" marR="44114" anchor="ct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600" b="1" dirty="0" smtClean="0">
                          <a:solidFill>
                            <a:schemeClr val="tx1"/>
                          </a:solidFill>
                        </a:rPr>
                        <a:t>11250</a:t>
                      </a:r>
                      <a:r>
                        <a:rPr lang="ar-SA" sz="1600" b="1" baseline="0" dirty="0" smtClean="0">
                          <a:solidFill>
                            <a:schemeClr val="tx1"/>
                          </a:solidFill>
                        </a:rPr>
                        <a:t>ساعة </a:t>
                      </a:r>
                      <a:endParaRPr lang="ar-SA" sz="1600" b="1" dirty="0" smtClean="0">
                        <a:solidFill>
                          <a:schemeClr val="tx1"/>
                        </a:solidFill>
                      </a:endParaRPr>
                    </a:p>
                  </a:txBody>
                  <a:tcPr marL="44114" marR="44114" anchor="ctr"/>
                </a:tc>
                <a:tc>
                  <a:txBody>
                    <a:bodyPr/>
                    <a:lstStyle/>
                    <a:p>
                      <a:pPr algn="ctr" rtl="1"/>
                      <a:r>
                        <a:rPr lang="ar-SA" sz="1600" b="1" dirty="0" smtClean="0">
                          <a:solidFill>
                            <a:schemeClr val="tx1"/>
                          </a:solidFill>
                        </a:rPr>
                        <a:t>2800ساعة</a:t>
                      </a:r>
                      <a:endParaRPr lang="ar-SA" sz="1600" b="1" dirty="0">
                        <a:solidFill>
                          <a:schemeClr val="tx1"/>
                        </a:solidFill>
                      </a:endParaRPr>
                    </a:p>
                  </a:txBody>
                  <a:tcPr marL="44114" marR="44114" anchor="ctr"/>
                </a:tc>
              </a:tr>
              <a:tr h="306034">
                <a:tc>
                  <a:txBody>
                    <a:bodyPr/>
                    <a:lstStyle/>
                    <a:p>
                      <a:pPr algn="ctr" rtl="1"/>
                      <a:r>
                        <a:rPr lang="ar-SA" sz="1600" b="0" dirty="0" smtClean="0">
                          <a:solidFill>
                            <a:schemeClr val="tx1"/>
                          </a:solidFill>
                        </a:rPr>
                        <a:t>استلام المواد</a:t>
                      </a:r>
                      <a:endParaRPr lang="ar-SA" sz="1600" b="0" dirty="0">
                        <a:solidFill>
                          <a:schemeClr val="tx1"/>
                        </a:solidFill>
                      </a:endParaRPr>
                    </a:p>
                  </a:txBody>
                  <a:tcPr marL="44114" marR="44114" anchor="ctr"/>
                </a:tc>
                <a:tc>
                  <a:txBody>
                    <a:bodyPr/>
                    <a:lstStyle/>
                    <a:p>
                      <a:pPr algn="ctr" rtl="1"/>
                      <a:r>
                        <a:rPr lang="ar-SA" sz="1600" b="0" dirty="0" smtClean="0">
                          <a:solidFill>
                            <a:schemeClr val="tx1"/>
                          </a:solidFill>
                        </a:rPr>
                        <a:t>90000</a:t>
                      </a:r>
                      <a:endParaRPr lang="ar-SA" sz="1600" b="0" dirty="0">
                        <a:solidFill>
                          <a:schemeClr val="tx1"/>
                        </a:solidFill>
                      </a:endParaRPr>
                    </a:p>
                  </a:txBody>
                  <a:tcPr marL="44114" marR="44114" anchor="ctr"/>
                </a:tc>
                <a:tc>
                  <a:txBody>
                    <a:bodyPr/>
                    <a:lstStyle/>
                    <a:p>
                      <a:pPr algn="ctr" rtl="1"/>
                      <a:r>
                        <a:rPr lang="ar-SA" sz="1600" b="0" dirty="0" smtClean="0">
                          <a:solidFill>
                            <a:schemeClr val="tx1"/>
                          </a:solidFill>
                        </a:rPr>
                        <a:t>عدد مرات الاستلام</a:t>
                      </a:r>
                      <a:endParaRPr lang="ar-SA" sz="1600" b="0" dirty="0">
                        <a:solidFill>
                          <a:schemeClr val="tx1"/>
                        </a:solidFill>
                      </a:endParaRPr>
                    </a:p>
                  </a:txBody>
                  <a:tcPr marL="44114" marR="44114" anchor="ctr"/>
                </a:tc>
                <a:tc>
                  <a:txBody>
                    <a:bodyPr/>
                    <a:lstStyle/>
                    <a:p>
                      <a:pPr algn="ctr" rtl="1"/>
                      <a:r>
                        <a:rPr lang="ar-SA" sz="1600" b="1" dirty="0" smtClean="0">
                          <a:solidFill>
                            <a:schemeClr val="tx1"/>
                          </a:solidFill>
                        </a:rPr>
                        <a:t>900 مرة </a:t>
                      </a:r>
                      <a:endParaRPr lang="ar-SA" sz="1600" b="1" dirty="0">
                        <a:solidFill>
                          <a:schemeClr val="tx1"/>
                        </a:solidFill>
                      </a:endParaRPr>
                    </a:p>
                  </a:txBody>
                  <a:tcPr marL="44114" marR="44114" anchor="ct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600" b="1" dirty="0" smtClean="0">
                          <a:solidFill>
                            <a:schemeClr val="tx1"/>
                          </a:solidFill>
                        </a:rPr>
                        <a:t>300</a:t>
                      </a:r>
                      <a:r>
                        <a:rPr lang="ar-SA" sz="1600" b="1" baseline="0" dirty="0" smtClean="0">
                          <a:solidFill>
                            <a:schemeClr val="tx1"/>
                          </a:solidFill>
                        </a:rPr>
                        <a:t>مرة </a:t>
                      </a:r>
                      <a:endParaRPr lang="ar-SA" sz="1600" b="1" dirty="0" smtClean="0">
                        <a:solidFill>
                          <a:schemeClr val="tx1"/>
                        </a:solidFill>
                      </a:endParaRPr>
                    </a:p>
                  </a:txBody>
                  <a:tcPr marL="44114" marR="44114" anchor="ct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600" b="1" dirty="0" smtClean="0">
                          <a:solidFill>
                            <a:schemeClr val="tx1"/>
                          </a:solidFill>
                        </a:rPr>
                        <a:t>600</a:t>
                      </a:r>
                      <a:r>
                        <a:rPr lang="ar-SA" sz="1600" b="1" baseline="0" dirty="0" smtClean="0">
                          <a:solidFill>
                            <a:schemeClr val="tx1"/>
                          </a:solidFill>
                        </a:rPr>
                        <a:t>مرة</a:t>
                      </a:r>
                      <a:endParaRPr lang="ar-SA" sz="1600" b="1" dirty="0">
                        <a:solidFill>
                          <a:schemeClr val="tx1"/>
                        </a:solidFill>
                      </a:endParaRPr>
                    </a:p>
                  </a:txBody>
                  <a:tcPr marL="44114" marR="44114" anchor="ctr"/>
                </a:tc>
              </a:tr>
              <a:tr h="306034">
                <a:tc>
                  <a:txBody>
                    <a:bodyPr/>
                    <a:lstStyle/>
                    <a:p>
                      <a:pPr algn="ctr" rtl="1"/>
                      <a:r>
                        <a:rPr lang="ar-SA" sz="1600" b="1" dirty="0" smtClean="0">
                          <a:solidFill>
                            <a:schemeClr val="tx1"/>
                          </a:solidFill>
                        </a:rPr>
                        <a:t>الإجمالي</a:t>
                      </a:r>
                      <a:endParaRPr lang="ar-SA" sz="1600" b="1" dirty="0">
                        <a:solidFill>
                          <a:schemeClr val="tx1"/>
                        </a:solidFill>
                      </a:endParaRPr>
                    </a:p>
                  </a:txBody>
                  <a:tcPr marL="44114" marR="44114" anchor="ctr">
                    <a:solidFill>
                      <a:schemeClr val="accent1"/>
                    </a:solidFill>
                  </a:tcPr>
                </a:tc>
                <a:tc>
                  <a:txBody>
                    <a:bodyPr/>
                    <a:lstStyle/>
                    <a:p>
                      <a:pPr algn="ctr" rtl="1"/>
                      <a:r>
                        <a:rPr lang="ar-SA" sz="1600" b="1" dirty="0" smtClean="0">
                          <a:solidFill>
                            <a:schemeClr val="tx1"/>
                          </a:solidFill>
                        </a:rPr>
                        <a:t>875000</a:t>
                      </a:r>
                      <a:endParaRPr lang="ar-SA" sz="1600" b="1" dirty="0">
                        <a:solidFill>
                          <a:schemeClr val="tx1"/>
                        </a:solidFill>
                      </a:endParaRPr>
                    </a:p>
                  </a:txBody>
                  <a:tcPr marL="44114" marR="44114" anchor="ctr">
                    <a:solidFill>
                      <a:schemeClr val="accent1"/>
                    </a:solidFill>
                  </a:tcPr>
                </a:tc>
                <a:tc>
                  <a:txBody>
                    <a:bodyPr/>
                    <a:lstStyle/>
                    <a:p>
                      <a:pPr algn="ctr" rtl="1"/>
                      <a:endParaRPr lang="ar-SA" sz="1600" b="1" dirty="0">
                        <a:solidFill>
                          <a:schemeClr val="tx1"/>
                        </a:solidFill>
                      </a:endParaRPr>
                    </a:p>
                  </a:txBody>
                  <a:tcPr marL="44114" marR="44114" anchor="ctr">
                    <a:solidFill>
                      <a:schemeClr val="accent1"/>
                    </a:solidFill>
                  </a:tcPr>
                </a:tc>
                <a:tc>
                  <a:txBody>
                    <a:bodyPr/>
                    <a:lstStyle/>
                    <a:p>
                      <a:pPr algn="ctr" rtl="1"/>
                      <a:endParaRPr lang="ar-SA" sz="1600" b="1" dirty="0">
                        <a:solidFill>
                          <a:schemeClr val="tx1"/>
                        </a:solidFill>
                      </a:endParaRPr>
                    </a:p>
                  </a:txBody>
                  <a:tcPr marL="44114" marR="44114" anchor="ctr">
                    <a:solidFill>
                      <a:schemeClr val="accent1"/>
                    </a:solidFill>
                  </a:tcPr>
                </a:tc>
                <a:tc>
                  <a:txBody>
                    <a:bodyPr/>
                    <a:lstStyle/>
                    <a:p>
                      <a:pPr algn="ctr" rtl="1"/>
                      <a:endParaRPr lang="ar-SA" sz="1600" b="1" dirty="0">
                        <a:solidFill>
                          <a:schemeClr val="tx1"/>
                        </a:solidFill>
                      </a:endParaRPr>
                    </a:p>
                  </a:txBody>
                  <a:tcPr marL="44114" marR="44114" anchor="ctr">
                    <a:solidFill>
                      <a:schemeClr val="accent1"/>
                    </a:solidFill>
                  </a:tcPr>
                </a:tc>
                <a:tc>
                  <a:txBody>
                    <a:bodyPr/>
                    <a:lstStyle/>
                    <a:p>
                      <a:pPr algn="ctr" rtl="1"/>
                      <a:endParaRPr lang="ar-SA" sz="1600" b="1" dirty="0">
                        <a:solidFill>
                          <a:schemeClr val="tx1"/>
                        </a:solidFill>
                      </a:endParaRPr>
                    </a:p>
                  </a:txBody>
                  <a:tcPr marL="44114" marR="44114" anchor="ctr">
                    <a:solidFill>
                      <a:schemeClr val="accent1"/>
                    </a:solidFill>
                  </a:tcPr>
                </a:tc>
              </a:tr>
            </a:tbl>
          </a:graphicData>
        </a:graphic>
      </p:graphicFrame>
      <p:sp>
        <p:nvSpPr>
          <p:cNvPr id="9" name="Content Placeholder 8"/>
          <p:cNvSpPr>
            <a:spLocks noGrp="1"/>
          </p:cNvSpPr>
          <p:nvPr>
            <p:ph sz="quarter" idx="2"/>
          </p:nvPr>
        </p:nvSpPr>
        <p:spPr>
          <a:xfrm>
            <a:off x="251520" y="260648"/>
            <a:ext cx="8568952" cy="6408712"/>
          </a:xfrm>
        </p:spPr>
        <p:txBody>
          <a:bodyPr>
            <a:normAutofit/>
          </a:bodyPr>
          <a:lstStyle/>
          <a:p>
            <a:pPr>
              <a:buNone/>
            </a:pPr>
            <a:r>
              <a:rPr lang="ar-SA" sz="2400" dirty="0" smtClean="0">
                <a:solidFill>
                  <a:schemeClr val="accent4">
                    <a:lumMod val="50000"/>
                  </a:schemeClr>
                </a:solidFill>
              </a:rPr>
              <a:t>علماً بأن:</a:t>
            </a:r>
          </a:p>
          <a:p>
            <a:pPr>
              <a:buNone/>
            </a:pPr>
            <a:r>
              <a:rPr lang="ar-SA" sz="2400" dirty="0" smtClean="0"/>
              <a:t>1- </a:t>
            </a:r>
            <a:r>
              <a:rPr lang="ar-SA" sz="2000" dirty="0" smtClean="0"/>
              <a:t>تبلغ التكاليف الصناعية الغير مباشرة عن الفترة للشركة ككل 875000 ريال.</a:t>
            </a:r>
          </a:p>
          <a:p>
            <a:pPr>
              <a:buNone/>
            </a:pPr>
            <a:r>
              <a:rPr lang="ar-SA" sz="2000" dirty="0" smtClean="0"/>
              <a:t>2- على الرغم من تساوي احتياجات الوحدة من كلا المنتجين من ساعات العمل إلا أنهما يختلفان في إحتياجاتهم من الأنشطة المختلفة في الشركة على النحو التالي:</a:t>
            </a:r>
          </a:p>
          <a:p>
            <a:pPr>
              <a:buNone/>
            </a:pPr>
            <a:endParaRPr lang="ar-SA" sz="1800" dirty="0" smtClean="0"/>
          </a:p>
          <a:p>
            <a:pPr>
              <a:buNone/>
            </a:pPr>
            <a:endParaRPr lang="ar-SA" sz="1800" dirty="0" smtClean="0"/>
          </a:p>
          <a:p>
            <a:pPr>
              <a:buNone/>
            </a:pPr>
            <a:endParaRPr lang="ar-SA" sz="1800" dirty="0" smtClean="0"/>
          </a:p>
          <a:p>
            <a:pPr>
              <a:buNone/>
            </a:pPr>
            <a:endParaRPr lang="ar-SA" sz="1800" dirty="0" smtClean="0"/>
          </a:p>
          <a:p>
            <a:pPr>
              <a:buNone/>
            </a:pPr>
            <a:endParaRPr lang="ar-SA" sz="1800" dirty="0" smtClean="0"/>
          </a:p>
          <a:p>
            <a:pPr>
              <a:buNone/>
            </a:pPr>
            <a:endParaRPr lang="ar-SA" sz="1800" dirty="0" smtClean="0"/>
          </a:p>
          <a:p>
            <a:pPr>
              <a:buNone/>
            </a:pPr>
            <a:endParaRPr lang="ar-SA" sz="1800" dirty="0" smtClean="0"/>
          </a:p>
          <a:p>
            <a:pPr>
              <a:buNone/>
            </a:pPr>
            <a:endParaRPr lang="ar-SA" sz="1050" b="1" dirty="0" smtClean="0">
              <a:solidFill>
                <a:schemeClr val="accent2">
                  <a:lumMod val="75000"/>
                </a:schemeClr>
              </a:solidFill>
            </a:endParaRPr>
          </a:p>
          <a:p>
            <a:pPr>
              <a:buNone/>
            </a:pPr>
            <a:r>
              <a:rPr lang="ar-SA" sz="2400" b="1" dirty="0" smtClean="0">
                <a:solidFill>
                  <a:schemeClr val="accent2">
                    <a:lumMod val="75000"/>
                  </a:schemeClr>
                </a:solidFill>
              </a:rPr>
              <a:t>المطلوب:</a:t>
            </a:r>
          </a:p>
          <a:p>
            <a:pPr>
              <a:buNone/>
            </a:pPr>
            <a:r>
              <a:rPr lang="ar-SA" sz="2000" dirty="0" smtClean="0"/>
              <a:t>1- تحديد متوسط تكلفة الوحدة من المنتجين س وص بإستخدام المدخل التقليدي لتخصيص التكاليف الصناعية الغير مباشرة على أساس ساعات العمل؟!</a:t>
            </a:r>
          </a:p>
          <a:p>
            <a:pPr>
              <a:buNone/>
            </a:pPr>
            <a:r>
              <a:rPr lang="ar-SA" sz="2000" dirty="0" smtClean="0"/>
              <a:t>2-إعادة إحتساب تكلفة الوحدة من المنتجين بإستخدام نظام تكاليف الأنشطة؟</a:t>
            </a:r>
          </a:p>
          <a:p>
            <a:pPr>
              <a:buNone/>
            </a:pPr>
            <a:r>
              <a:rPr lang="ar-SA" sz="2000" dirty="0" smtClean="0"/>
              <a:t>3-المقارنة بين ماتوصلتي إليه في المطلوب [1]و[2] مع التعليق على النتائج؟</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971600" y="3861048"/>
          <a:ext cx="7488832" cy="1944215"/>
        </p:xfrm>
        <a:graphic>
          <a:graphicData uri="http://schemas.openxmlformats.org/drawingml/2006/table">
            <a:tbl>
              <a:tblPr rtl="1">
                <a:tableStyleId>{69CF1AB2-1976-4502-BF36-3FF5EA218861}</a:tableStyleId>
              </a:tblPr>
              <a:tblGrid>
                <a:gridCol w="1871769"/>
                <a:gridCol w="1871769"/>
                <a:gridCol w="1872647"/>
                <a:gridCol w="1872647"/>
              </a:tblGrid>
              <a:tr h="388843">
                <a:tc>
                  <a:txBody>
                    <a:bodyPr/>
                    <a:lstStyle/>
                    <a:p>
                      <a:pPr algn="ctr" rtl="1">
                        <a:lnSpc>
                          <a:spcPct val="115000"/>
                        </a:lnSpc>
                        <a:spcAft>
                          <a:spcPts val="0"/>
                        </a:spcAft>
                      </a:pPr>
                      <a:r>
                        <a:rPr lang="ar-SA" sz="1600" b="1" dirty="0"/>
                        <a:t>النشاط </a:t>
                      </a:r>
                      <a:endParaRPr lang="en-US" sz="1600" b="1" dirty="0">
                        <a:latin typeface="Calibri"/>
                        <a:ea typeface="Calibri"/>
                        <a:cs typeface="Arial"/>
                      </a:endParaRPr>
                    </a:p>
                  </a:txBody>
                  <a:tcPr marL="68580" marR="68580" marT="0" marB="0" anchor="ctr"/>
                </a:tc>
                <a:tc>
                  <a:txBody>
                    <a:bodyPr/>
                    <a:lstStyle/>
                    <a:p>
                      <a:pPr algn="ctr" rtl="1">
                        <a:lnSpc>
                          <a:spcPct val="115000"/>
                        </a:lnSpc>
                        <a:spcAft>
                          <a:spcPts val="0"/>
                        </a:spcAft>
                      </a:pPr>
                      <a:r>
                        <a:rPr lang="ar-SA" sz="1600" b="1" dirty="0"/>
                        <a:t>معدل التحميل </a:t>
                      </a:r>
                      <a:endParaRPr lang="en-US" sz="1600" b="1" dirty="0">
                        <a:latin typeface="Calibri"/>
                        <a:ea typeface="Calibri"/>
                        <a:cs typeface="Arial"/>
                      </a:endParaRPr>
                    </a:p>
                  </a:txBody>
                  <a:tcPr marL="68580" marR="68580" marT="0" marB="0" anchor="ctr"/>
                </a:tc>
                <a:tc>
                  <a:txBody>
                    <a:bodyPr/>
                    <a:lstStyle/>
                    <a:p>
                      <a:pPr algn="ctr" rtl="1">
                        <a:lnSpc>
                          <a:spcPct val="115000"/>
                        </a:lnSpc>
                        <a:spcAft>
                          <a:spcPts val="0"/>
                        </a:spcAft>
                      </a:pPr>
                      <a:r>
                        <a:rPr lang="ar-SA" sz="1600" b="1" dirty="0"/>
                        <a:t>احتياجات س </a:t>
                      </a:r>
                      <a:endParaRPr lang="en-US" sz="1600" b="1" dirty="0">
                        <a:latin typeface="Calibri"/>
                        <a:ea typeface="Calibri"/>
                        <a:cs typeface="Arial"/>
                      </a:endParaRPr>
                    </a:p>
                  </a:txBody>
                  <a:tcPr marL="68580" marR="68580" marT="0" marB="0" anchor="ctr"/>
                </a:tc>
                <a:tc>
                  <a:txBody>
                    <a:bodyPr/>
                    <a:lstStyle/>
                    <a:p>
                      <a:pPr algn="ctr" rtl="1">
                        <a:lnSpc>
                          <a:spcPct val="115000"/>
                        </a:lnSpc>
                        <a:spcAft>
                          <a:spcPts val="0"/>
                        </a:spcAft>
                      </a:pPr>
                      <a:r>
                        <a:rPr lang="ar-SA" sz="1600" b="1" dirty="0"/>
                        <a:t>احتياجات ص </a:t>
                      </a:r>
                      <a:endParaRPr lang="en-US" sz="1600" b="1" dirty="0">
                        <a:latin typeface="Calibri"/>
                        <a:ea typeface="Calibri"/>
                        <a:cs typeface="Arial"/>
                      </a:endParaRPr>
                    </a:p>
                  </a:txBody>
                  <a:tcPr marL="68580" marR="68580" marT="0" marB="0" anchor="ctr"/>
                </a:tc>
              </a:tr>
              <a:tr h="388843">
                <a:tc>
                  <a:txBody>
                    <a:bodyPr/>
                    <a:lstStyle/>
                    <a:p>
                      <a:pPr algn="ctr" rtl="1">
                        <a:lnSpc>
                          <a:spcPct val="115000"/>
                        </a:lnSpc>
                        <a:spcAft>
                          <a:spcPts val="0"/>
                        </a:spcAft>
                      </a:pPr>
                      <a:r>
                        <a:rPr lang="ar-SA" sz="1600" b="1" dirty="0"/>
                        <a:t>اعداد الالات </a:t>
                      </a:r>
                      <a:endParaRPr lang="en-US" sz="1600" b="1" dirty="0">
                        <a:latin typeface="Calibri"/>
                        <a:ea typeface="Calibri"/>
                        <a:cs typeface="Arial"/>
                      </a:endParaRPr>
                    </a:p>
                  </a:txBody>
                  <a:tcPr marL="68580" marR="68580" marT="0" marB="0" anchor="ctr"/>
                </a:tc>
                <a:tc>
                  <a:txBody>
                    <a:bodyPr/>
                    <a:lstStyle/>
                    <a:p>
                      <a:pPr algn="ctr" rtl="1">
                        <a:lnSpc>
                          <a:spcPct val="115000"/>
                        </a:lnSpc>
                        <a:spcAft>
                          <a:spcPts val="0"/>
                        </a:spcAft>
                      </a:pPr>
                      <a:r>
                        <a:rPr lang="ar-SA" sz="1600" b="1" dirty="0"/>
                        <a:t>80 </a:t>
                      </a:r>
                      <a:r>
                        <a:rPr lang="ar-SA" sz="1600" b="1" dirty="0" err="1"/>
                        <a:t>ريال </a:t>
                      </a:r>
                      <a:r>
                        <a:rPr lang="ar-SA" sz="1600" b="1" dirty="0"/>
                        <a:t>/ للمرة </a:t>
                      </a:r>
                      <a:endParaRPr lang="en-US" sz="1600" b="1" dirty="0">
                        <a:latin typeface="Calibri"/>
                        <a:ea typeface="Calibri"/>
                        <a:cs typeface="Arial"/>
                      </a:endParaRPr>
                    </a:p>
                  </a:txBody>
                  <a:tcPr marL="68580" marR="68580" marT="0" marB="0" anchor="ctr"/>
                </a:tc>
                <a:tc>
                  <a:txBody>
                    <a:bodyPr/>
                    <a:lstStyle/>
                    <a:p>
                      <a:pPr algn="ctr" rtl="1">
                        <a:lnSpc>
                          <a:spcPct val="115000"/>
                        </a:lnSpc>
                        <a:spcAft>
                          <a:spcPts val="0"/>
                        </a:spcAft>
                      </a:pPr>
                      <a:r>
                        <a:rPr lang="ar-SA" sz="1600" b="1" dirty="0"/>
                        <a:t>4500 مرة</a:t>
                      </a:r>
                      <a:endParaRPr lang="en-US" sz="1600" b="1" dirty="0">
                        <a:latin typeface="Calibri"/>
                        <a:ea typeface="Calibri"/>
                        <a:cs typeface="Arial"/>
                      </a:endParaRPr>
                    </a:p>
                  </a:txBody>
                  <a:tcPr marL="68580" marR="68580" marT="0" marB="0" anchor="ctr"/>
                </a:tc>
                <a:tc>
                  <a:txBody>
                    <a:bodyPr/>
                    <a:lstStyle/>
                    <a:p>
                      <a:pPr algn="ctr" rtl="1">
                        <a:lnSpc>
                          <a:spcPct val="115000"/>
                        </a:lnSpc>
                        <a:spcAft>
                          <a:spcPts val="0"/>
                        </a:spcAft>
                      </a:pPr>
                      <a:r>
                        <a:rPr lang="ar-SA" sz="1600" b="1" dirty="0"/>
                        <a:t>2500 مرة </a:t>
                      </a:r>
                      <a:endParaRPr lang="en-US" sz="1600" b="1" dirty="0">
                        <a:latin typeface="Calibri"/>
                        <a:ea typeface="Calibri"/>
                        <a:cs typeface="Arial"/>
                      </a:endParaRPr>
                    </a:p>
                  </a:txBody>
                  <a:tcPr marL="68580" marR="68580" marT="0" marB="0" anchor="ctr"/>
                </a:tc>
              </a:tr>
              <a:tr h="388843">
                <a:tc>
                  <a:txBody>
                    <a:bodyPr/>
                    <a:lstStyle/>
                    <a:p>
                      <a:pPr algn="ctr" rtl="1">
                        <a:lnSpc>
                          <a:spcPct val="115000"/>
                        </a:lnSpc>
                        <a:spcAft>
                          <a:spcPts val="0"/>
                        </a:spcAft>
                      </a:pPr>
                      <a:r>
                        <a:rPr lang="ar-SA" sz="1600" b="1" dirty="0"/>
                        <a:t>اوامر الشراء </a:t>
                      </a:r>
                      <a:endParaRPr lang="en-US" sz="1600" b="1" dirty="0">
                        <a:latin typeface="Calibri"/>
                        <a:ea typeface="Calibri"/>
                        <a:cs typeface="Arial"/>
                      </a:endParaRPr>
                    </a:p>
                  </a:txBody>
                  <a:tcPr marL="68580" marR="68580" marT="0" marB="0" anchor="ctr"/>
                </a:tc>
                <a:tc>
                  <a:txBody>
                    <a:bodyPr/>
                    <a:lstStyle/>
                    <a:p>
                      <a:pPr algn="ctr" rtl="1">
                        <a:lnSpc>
                          <a:spcPct val="115000"/>
                        </a:lnSpc>
                        <a:spcAft>
                          <a:spcPts val="0"/>
                        </a:spcAft>
                      </a:pPr>
                      <a:r>
                        <a:rPr lang="ar-SA" sz="1600" b="1"/>
                        <a:t>200 ريال / للأمر </a:t>
                      </a:r>
                      <a:endParaRPr lang="en-US" sz="1600" b="1">
                        <a:latin typeface="Calibri"/>
                        <a:ea typeface="Calibri"/>
                        <a:cs typeface="Arial"/>
                      </a:endParaRPr>
                    </a:p>
                  </a:txBody>
                  <a:tcPr marL="68580" marR="68580" marT="0" marB="0" anchor="ctr"/>
                </a:tc>
                <a:tc>
                  <a:txBody>
                    <a:bodyPr/>
                    <a:lstStyle/>
                    <a:p>
                      <a:pPr algn="ctr" rtl="1">
                        <a:lnSpc>
                          <a:spcPct val="115000"/>
                        </a:lnSpc>
                        <a:spcAft>
                          <a:spcPts val="0"/>
                        </a:spcAft>
                      </a:pPr>
                      <a:r>
                        <a:rPr lang="ar-SA" sz="1600" b="1" dirty="0"/>
                        <a:t>1000 امر</a:t>
                      </a:r>
                      <a:endParaRPr lang="en-US" sz="1600" b="1" dirty="0">
                        <a:latin typeface="Calibri"/>
                        <a:ea typeface="Calibri"/>
                        <a:cs typeface="Arial"/>
                      </a:endParaRPr>
                    </a:p>
                  </a:txBody>
                  <a:tcPr marL="68580" marR="68580" marT="0" marB="0" anchor="ctr"/>
                </a:tc>
                <a:tc>
                  <a:txBody>
                    <a:bodyPr/>
                    <a:lstStyle/>
                    <a:p>
                      <a:pPr algn="ctr" rtl="1">
                        <a:lnSpc>
                          <a:spcPct val="115000"/>
                        </a:lnSpc>
                        <a:spcAft>
                          <a:spcPts val="0"/>
                        </a:spcAft>
                      </a:pPr>
                      <a:r>
                        <a:rPr lang="ar-SA" sz="1600" b="1" dirty="0"/>
                        <a:t>700 امر </a:t>
                      </a:r>
                      <a:endParaRPr lang="en-US" sz="1600" b="1" dirty="0">
                        <a:latin typeface="Calibri"/>
                        <a:ea typeface="Calibri"/>
                        <a:cs typeface="Arial"/>
                      </a:endParaRPr>
                    </a:p>
                  </a:txBody>
                  <a:tcPr marL="68580" marR="68580" marT="0" marB="0" anchor="ctr"/>
                </a:tc>
              </a:tr>
              <a:tr h="388843">
                <a:tc>
                  <a:txBody>
                    <a:bodyPr/>
                    <a:lstStyle/>
                    <a:p>
                      <a:pPr algn="ctr" rtl="1">
                        <a:lnSpc>
                          <a:spcPct val="115000"/>
                        </a:lnSpc>
                        <a:spcAft>
                          <a:spcPts val="0"/>
                        </a:spcAft>
                      </a:pPr>
                      <a:r>
                        <a:rPr lang="ar-SA" sz="1600" b="1"/>
                        <a:t>فحص الجودة </a:t>
                      </a:r>
                      <a:endParaRPr lang="en-US" sz="1600" b="1">
                        <a:latin typeface="Calibri"/>
                        <a:ea typeface="Calibri"/>
                        <a:cs typeface="Arial"/>
                      </a:endParaRPr>
                    </a:p>
                  </a:txBody>
                  <a:tcPr marL="68580" marR="68580" marT="0" marB="0" anchor="ctr"/>
                </a:tc>
                <a:tc>
                  <a:txBody>
                    <a:bodyPr/>
                    <a:lstStyle/>
                    <a:p>
                      <a:pPr algn="ctr" rtl="1">
                        <a:lnSpc>
                          <a:spcPct val="115000"/>
                        </a:lnSpc>
                        <a:spcAft>
                          <a:spcPts val="0"/>
                        </a:spcAft>
                      </a:pPr>
                      <a:r>
                        <a:rPr lang="ar-SA" sz="1600" b="1" dirty="0"/>
                        <a:t>40 ريال / للمرة </a:t>
                      </a:r>
                      <a:endParaRPr lang="en-US" sz="1600" b="1" dirty="0">
                        <a:latin typeface="Calibri"/>
                        <a:ea typeface="Calibri"/>
                        <a:cs typeface="Arial"/>
                      </a:endParaRPr>
                    </a:p>
                  </a:txBody>
                  <a:tcPr marL="68580" marR="68580" marT="0" marB="0" anchor="ctr"/>
                </a:tc>
                <a:tc>
                  <a:txBody>
                    <a:bodyPr/>
                    <a:lstStyle/>
                    <a:p>
                      <a:pPr algn="ctr" rtl="1">
                        <a:lnSpc>
                          <a:spcPct val="115000"/>
                        </a:lnSpc>
                        <a:spcAft>
                          <a:spcPts val="0"/>
                        </a:spcAft>
                      </a:pPr>
                      <a:r>
                        <a:rPr lang="ar-SA" sz="1600" b="1" dirty="0"/>
                        <a:t>5000 مرة</a:t>
                      </a:r>
                      <a:endParaRPr lang="en-US" sz="1600" b="1" dirty="0">
                        <a:latin typeface="Calibri"/>
                        <a:ea typeface="Calibri"/>
                        <a:cs typeface="Arial"/>
                      </a:endParaRPr>
                    </a:p>
                  </a:txBody>
                  <a:tcPr marL="68580" marR="68580" marT="0" marB="0" anchor="ctr"/>
                </a:tc>
                <a:tc>
                  <a:txBody>
                    <a:bodyPr/>
                    <a:lstStyle/>
                    <a:p>
                      <a:pPr algn="ctr" rtl="1">
                        <a:lnSpc>
                          <a:spcPct val="115000"/>
                        </a:lnSpc>
                        <a:spcAft>
                          <a:spcPts val="0"/>
                        </a:spcAft>
                      </a:pPr>
                      <a:r>
                        <a:rPr lang="ar-SA" sz="1600" b="1" dirty="0"/>
                        <a:t>4000 مرة</a:t>
                      </a:r>
                      <a:endParaRPr lang="en-US" sz="1600" b="1" dirty="0">
                        <a:latin typeface="Calibri"/>
                        <a:ea typeface="Calibri"/>
                        <a:cs typeface="Arial"/>
                      </a:endParaRPr>
                    </a:p>
                  </a:txBody>
                  <a:tcPr marL="68580" marR="68580" marT="0" marB="0" anchor="ctr"/>
                </a:tc>
              </a:tr>
              <a:tr h="388843">
                <a:tc>
                  <a:txBody>
                    <a:bodyPr/>
                    <a:lstStyle/>
                    <a:p>
                      <a:pPr algn="ctr" rtl="1">
                        <a:lnSpc>
                          <a:spcPct val="115000"/>
                        </a:lnSpc>
                        <a:spcAft>
                          <a:spcPts val="0"/>
                        </a:spcAft>
                      </a:pPr>
                      <a:r>
                        <a:rPr lang="ar-SA" sz="1600" b="1" dirty="0"/>
                        <a:t>ساعات تشغيل الالات </a:t>
                      </a:r>
                      <a:endParaRPr lang="en-US" sz="1600" b="1" dirty="0">
                        <a:latin typeface="Calibri"/>
                        <a:ea typeface="Calibri"/>
                        <a:cs typeface="Arial"/>
                      </a:endParaRPr>
                    </a:p>
                  </a:txBody>
                  <a:tcPr marL="68580" marR="68580" marT="0" marB="0" anchor="ctr"/>
                </a:tc>
                <a:tc>
                  <a:txBody>
                    <a:bodyPr/>
                    <a:lstStyle/>
                    <a:p>
                      <a:pPr algn="ctr" rtl="1">
                        <a:lnSpc>
                          <a:spcPct val="115000"/>
                        </a:lnSpc>
                        <a:spcAft>
                          <a:spcPts val="0"/>
                        </a:spcAft>
                      </a:pPr>
                      <a:r>
                        <a:rPr lang="ar-SA" sz="1600" b="1" dirty="0"/>
                        <a:t>20 </a:t>
                      </a:r>
                      <a:r>
                        <a:rPr lang="ar-SA" sz="1600" b="1" dirty="0" err="1"/>
                        <a:t>ريال </a:t>
                      </a:r>
                      <a:r>
                        <a:rPr lang="ar-SA" sz="1600" b="1" dirty="0"/>
                        <a:t>/ للساعة</a:t>
                      </a:r>
                      <a:endParaRPr lang="en-US" sz="1600" b="1" dirty="0">
                        <a:latin typeface="Calibri"/>
                        <a:ea typeface="Calibri"/>
                        <a:cs typeface="Arial"/>
                      </a:endParaRPr>
                    </a:p>
                  </a:txBody>
                  <a:tcPr marL="68580" marR="68580" marT="0" marB="0" anchor="ctr"/>
                </a:tc>
                <a:tc>
                  <a:txBody>
                    <a:bodyPr/>
                    <a:lstStyle/>
                    <a:p>
                      <a:pPr algn="ctr" rtl="1">
                        <a:lnSpc>
                          <a:spcPct val="115000"/>
                        </a:lnSpc>
                        <a:spcAft>
                          <a:spcPts val="0"/>
                        </a:spcAft>
                      </a:pPr>
                      <a:r>
                        <a:rPr lang="ar-SA" sz="1600" b="1" dirty="0"/>
                        <a:t>16000 ساعة</a:t>
                      </a:r>
                      <a:endParaRPr lang="en-US" sz="1600" b="1" dirty="0">
                        <a:latin typeface="Calibri"/>
                        <a:ea typeface="Calibri"/>
                        <a:cs typeface="Arial"/>
                      </a:endParaRPr>
                    </a:p>
                  </a:txBody>
                  <a:tcPr marL="68580" marR="68580" marT="0" marB="0" anchor="ctr"/>
                </a:tc>
                <a:tc>
                  <a:txBody>
                    <a:bodyPr/>
                    <a:lstStyle/>
                    <a:p>
                      <a:pPr algn="ctr" rtl="1">
                        <a:lnSpc>
                          <a:spcPct val="115000"/>
                        </a:lnSpc>
                        <a:spcAft>
                          <a:spcPts val="0"/>
                        </a:spcAft>
                      </a:pPr>
                      <a:r>
                        <a:rPr lang="ar-SA" sz="1600" b="1" dirty="0"/>
                        <a:t>11000 ساعة </a:t>
                      </a:r>
                      <a:endParaRPr lang="en-US" sz="1600" b="1" dirty="0">
                        <a:latin typeface="Calibri"/>
                        <a:ea typeface="Calibri"/>
                        <a:cs typeface="Arial"/>
                      </a:endParaRPr>
                    </a:p>
                  </a:txBody>
                  <a:tcPr marL="68580" marR="68580" marT="0" marB="0" anchor="ctr"/>
                </a:tc>
              </a:tr>
            </a:tbl>
          </a:graphicData>
        </a:graphic>
      </p:graphicFrame>
      <p:sp>
        <p:nvSpPr>
          <p:cNvPr id="1025" name="Rectangle 1"/>
          <p:cNvSpPr>
            <a:spLocks noChangeArrowheads="1"/>
          </p:cNvSpPr>
          <p:nvPr/>
        </p:nvSpPr>
        <p:spPr bwMode="auto">
          <a:xfrm>
            <a:off x="179512" y="239157"/>
            <a:ext cx="8640960" cy="34778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sz="2000" b="1" i="0" u="sng" strike="noStrike" cap="none" normalizeH="0" baseline="0" dirty="0" smtClean="0">
                <a:ln>
                  <a:noFill/>
                </a:ln>
                <a:solidFill>
                  <a:schemeClr val="accent3">
                    <a:lumMod val="75000"/>
                  </a:schemeClr>
                </a:solidFill>
                <a:effectLst/>
                <a:ea typeface="Calibri" pitchFamily="34" charset="0"/>
                <a:cs typeface="Arial" pitchFamily="34" charset="0"/>
              </a:rPr>
              <a:t>تمرين </a:t>
            </a:r>
            <a:r>
              <a:rPr kumimoji="0" lang="ar-SA" sz="2000" b="1" i="0" u="sng" strike="noStrike" cap="none" normalizeH="0" baseline="0" dirty="0" smtClean="0">
                <a:ln>
                  <a:noFill/>
                </a:ln>
                <a:solidFill>
                  <a:schemeClr val="accent3">
                    <a:lumMod val="75000"/>
                  </a:schemeClr>
                </a:solidFill>
                <a:effectLst/>
                <a:ea typeface="Calibri" pitchFamily="34" charset="0"/>
                <a:cs typeface="Arial" pitchFamily="34" charset="0"/>
              </a:rPr>
              <a:t>(2) :</a:t>
            </a:r>
            <a:endParaRPr kumimoji="0" lang="ar-SA" sz="2000" b="1" i="0" u="none" strike="noStrike" cap="none" normalizeH="0" baseline="0" dirty="0" smtClean="0">
              <a:ln>
                <a:noFill/>
              </a:ln>
              <a:solidFill>
                <a:schemeClr val="tx1"/>
              </a:solidFill>
              <a:effectLst/>
              <a:ea typeface="Calibri"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2000" i="0" u="none" strike="noStrike" cap="none" normalizeH="0" baseline="0" dirty="0" smtClean="0">
                <a:ln>
                  <a:noFill/>
                </a:ln>
                <a:solidFill>
                  <a:schemeClr val="tx1"/>
                </a:solidFill>
                <a:effectLst/>
                <a:ea typeface="Calibri" pitchFamily="34" charset="0"/>
              </a:rPr>
              <a:t>تقوم احدى الشركات الصناعية بإنتاج منتجين (س – ص ) وتستخدم المدخل التقليدي لتخصيص التكاليف الغير مباشرة وتم تحديد صافي ربح الوحدة لكل من المنتجين كاللاتي </a:t>
            </a:r>
            <a:r>
              <a:rPr kumimoji="0" lang="ar-SA" sz="2000" i="0" u="none" strike="noStrike" cap="none" normalizeH="0" baseline="0" dirty="0" smtClean="0">
                <a:ln>
                  <a:noFill/>
                </a:ln>
                <a:solidFill>
                  <a:schemeClr val="tx1"/>
                </a:solidFill>
                <a:effectLst/>
                <a:ea typeface="Calibri" pitchFamily="34" charset="0"/>
              </a:rPr>
              <a:t>:</a:t>
            </a:r>
            <a:endParaRPr kumimoji="0" lang="ar-SA" sz="2000" i="0" u="none" strike="noStrike" cap="none" normalizeH="0" baseline="0" dirty="0" smtClean="0">
              <a:ln>
                <a:noFill/>
              </a:ln>
              <a:solidFill>
                <a:schemeClr val="tx1"/>
              </a:solidFill>
              <a:effectLst/>
              <a:ea typeface="Calibri"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lang="ar-SA" sz="2000" dirty="0">
                <a:solidFill>
                  <a:schemeClr val="accent3">
                    <a:lumMod val="75000"/>
                  </a:schemeClr>
                </a:solidFill>
                <a:ea typeface="Calibri" pitchFamily="34" charset="0"/>
              </a:rPr>
              <a:t> </a:t>
            </a:r>
            <a:r>
              <a:rPr lang="ar-SA" sz="2000" dirty="0" smtClean="0">
                <a:solidFill>
                  <a:schemeClr val="accent3">
                    <a:lumMod val="75000"/>
                  </a:schemeClr>
                </a:solidFill>
                <a:ea typeface="Calibri" pitchFamily="34" charset="0"/>
              </a:rPr>
              <a:t>              </a:t>
            </a:r>
            <a:r>
              <a:rPr kumimoji="0" lang="ar-SA" sz="2000" i="0" u="none" strike="noStrike" cap="none" normalizeH="0" baseline="0" dirty="0" smtClean="0">
                <a:ln>
                  <a:noFill/>
                </a:ln>
                <a:solidFill>
                  <a:schemeClr val="accent3">
                    <a:lumMod val="75000"/>
                  </a:schemeClr>
                </a:solidFill>
                <a:effectLst/>
                <a:ea typeface="Calibri" pitchFamily="34" charset="0"/>
              </a:rPr>
              <a:t>صافي </a:t>
            </a:r>
            <a:r>
              <a:rPr kumimoji="0" lang="ar-SA" sz="2000" i="0" u="none" strike="noStrike" cap="none" normalizeH="0" baseline="0" dirty="0" err="1" smtClean="0">
                <a:ln>
                  <a:noFill/>
                </a:ln>
                <a:solidFill>
                  <a:schemeClr val="accent3">
                    <a:lumMod val="75000"/>
                  </a:schemeClr>
                </a:solidFill>
                <a:effectLst/>
                <a:ea typeface="Calibri" pitchFamily="34" charset="0"/>
              </a:rPr>
              <a:t>الربح </a:t>
            </a:r>
            <a:r>
              <a:rPr kumimoji="0" lang="ar-SA" sz="2000" i="0" u="none" strike="noStrike" cap="none" normalizeH="0" baseline="0" dirty="0" smtClean="0">
                <a:ln>
                  <a:noFill/>
                </a:ln>
                <a:solidFill>
                  <a:schemeClr val="accent3">
                    <a:lumMod val="75000"/>
                  </a:schemeClr>
                </a:solidFill>
                <a:effectLst/>
                <a:ea typeface="Calibri" pitchFamily="34" charset="0"/>
              </a:rPr>
              <a:t>= سعر </a:t>
            </a:r>
            <a:r>
              <a:rPr kumimoji="0" lang="ar-SA" sz="2000" i="0" u="none" strike="noStrike" cap="none" normalizeH="0" baseline="0" dirty="0" err="1" smtClean="0">
                <a:ln>
                  <a:noFill/>
                </a:ln>
                <a:solidFill>
                  <a:schemeClr val="accent3">
                    <a:lumMod val="75000"/>
                  </a:schemeClr>
                </a:solidFill>
                <a:effectLst/>
                <a:ea typeface="Calibri" pitchFamily="34" charset="0"/>
              </a:rPr>
              <a:t>البيع –</a:t>
            </a:r>
            <a:r>
              <a:rPr kumimoji="0" lang="ar-SA" sz="2000" i="0" u="none" strike="noStrike" cap="none" normalizeH="0" baseline="0" dirty="0" smtClean="0">
                <a:ln>
                  <a:noFill/>
                </a:ln>
                <a:solidFill>
                  <a:schemeClr val="accent3">
                    <a:lumMod val="75000"/>
                  </a:schemeClr>
                </a:solidFill>
                <a:effectLst/>
                <a:ea typeface="Calibri" pitchFamily="34" charset="0"/>
              </a:rPr>
              <a:t>( </a:t>
            </a:r>
            <a:r>
              <a:rPr kumimoji="0" lang="ar-SA" sz="2000" i="0" u="none" strike="noStrike" cap="none" normalizeH="0" baseline="0" dirty="0" err="1" smtClean="0">
                <a:ln>
                  <a:noFill/>
                </a:ln>
                <a:solidFill>
                  <a:schemeClr val="accent3">
                    <a:lumMod val="75000"/>
                  </a:schemeClr>
                </a:solidFill>
                <a:effectLst/>
                <a:ea typeface="Calibri" pitchFamily="34" charset="0"/>
              </a:rPr>
              <a:t>مواد </a:t>
            </a:r>
            <a:r>
              <a:rPr kumimoji="0" lang="ar-SA" sz="2000" i="0" u="none" strike="noStrike" cap="none" normalizeH="0" baseline="0" dirty="0" smtClean="0">
                <a:ln>
                  <a:noFill/>
                </a:ln>
                <a:solidFill>
                  <a:schemeClr val="accent3">
                    <a:lumMod val="75000"/>
                  </a:schemeClr>
                </a:solidFill>
                <a:effectLst/>
                <a:ea typeface="Calibri" pitchFamily="34" charset="0"/>
              </a:rPr>
              <a:t>+ </a:t>
            </a:r>
            <a:r>
              <a:rPr kumimoji="0" lang="ar-SA" sz="2000" i="0" u="none" strike="noStrike" cap="none" normalizeH="0" baseline="0" dirty="0" err="1" smtClean="0">
                <a:ln>
                  <a:noFill/>
                </a:ln>
                <a:solidFill>
                  <a:schemeClr val="accent3">
                    <a:lumMod val="75000"/>
                  </a:schemeClr>
                </a:solidFill>
                <a:effectLst/>
                <a:ea typeface="Calibri" pitchFamily="34" charset="0"/>
              </a:rPr>
              <a:t>اجور </a:t>
            </a:r>
            <a:r>
              <a:rPr kumimoji="0" lang="ar-SA" sz="2000" i="0" u="none" strike="noStrike" cap="none" normalizeH="0" baseline="0" dirty="0" smtClean="0">
                <a:ln>
                  <a:noFill/>
                </a:ln>
                <a:solidFill>
                  <a:schemeClr val="accent3">
                    <a:lumMod val="75000"/>
                  </a:schemeClr>
                </a:solidFill>
                <a:effectLst/>
                <a:ea typeface="Calibri" pitchFamily="34" charset="0"/>
              </a:rPr>
              <a:t>+ </a:t>
            </a:r>
            <a:r>
              <a:rPr kumimoji="0" lang="ar-SA" sz="2000" i="0" u="none" strike="noStrike" cap="none" normalizeH="0" baseline="0" dirty="0" err="1" smtClean="0">
                <a:ln>
                  <a:noFill/>
                </a:ln>
                <a:solidFill>
                  <a:schemeClr val="accent3">
                    <a:lumMod val="75000"/>
                  </a:schemeClr>
                </a:solidFill>
                <a:effectLst/>
                <a:ea typeface="Calibri" pitchFamily="34" charset="0"/>
              </a:rPr>
              <a:t>ت.ص.</a:t>
            </a:r>
            <a:r>
              <a:rPr kumimoji="0" lang="ar-SA" sz="2000" i="0" u="none" strike="noStrike" cap="none" normalizeH="0" baseline="0" dirty="0" smtClean="0">
                <a:ln>
                  <a:noFill/>
                </a:ln>
                <a:solidFill>
                  <a:schemeClr val="accent3">
                    <a:lumMod val="75000"/>
                  </a:schemeClr>
                </a:solidFill>
                <a:effectLst/>
                <a:ea typeface="Calibri" pitchFamily="34" charset="0"/>
              </a:rPr>
              <a:t> غير </a:t>
            </a:r>
            <a:r>
              <a:rPr kumimoji="0" lang="ar-SA" sz="2000" i="0" u="none" strike="noStrike" cap="none" normalizeH="0" baseline="0" dirty="0" err="1" smtClean="0">
                <a:ln>
                  <a:noFill/>
                </a:ln>
                <a:solidFill>
                  <a:schemeClr val="accent3">
                    <a:lumMod val="75000"/>
                  </a:schemeClr>
                </a:solidFill>
                <a:effectLst/>
                <a:ea typeface="Calibri" pitchFamily="34" charset="0"/>
              </a:rPr>
              <a:t>مباشرة )</a:t>
            </a:r>
            <a:r>
              <a:rPr kumimoji="0" lang="ar-SA" sz="2000" i="0" u="none" strike="noStrike" cap="none" normalizeH="0" baseline="0" dirty="0" smtClean="0">
                <a:ln>
                  <a:noFill/>
                </a:ln>
                <a:solidFill>
                  <a:schemeClr val="accent3">
                    <a:lumMod val="75000"/>
                  </a:schemeClr>
                </a:solidFill>
                <a:effectLst/>
                <a:ea typeface="Calibri" pitchFamily="34" charset="0"/>
              </a:rPr>
              <a:t> </a:t>
            </a:r>
            <a:endParaRPr kumimoji="0" lang="en-US" sz="2000" i="0" u="none" strike="noStrike" cap="none" normalizeH="0" baseline="0" dirty="0" smtClean="0">
              <a:ln>
                <a:noFill/>
              </a:ln>
              <a:solidFill>
                <a:schemeClr val="accent3">
                  <a:lumMod val="75000"/>
                </a:schemeClr>
              </a:solidFill>
              <a:effectLst/>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2000" i="0" u="none" strike="noStrike" cap="none" normalizeH="0" baseline="0" dirty="0" smtClean="0">
                <a:ln>
                  <a:noFill/>
                </a:ln>
                <a:solidFill>
                  <a:schemeClr val="tx1"/>
                </a:solidFill>
                <a:effectLst/>
                <a:ea typeface="Calibri" pitchFamily="34" charset="0"/>
              </a:rPr>
              <a:t>          </a:t>
            </a:r>
          </a:p>
          <a:p>
            <a:pPr marL="0" marR="0" lvl="0" indent="0" defTabSz="914400" rtl="1" eaLnBrk="0" fontAlgn="base" latinLnBrk="0" hangingPunct="0">
              <a:lnSpc>
                <a:spcPct val="100000"/>
              </a:lnSpc>
              <a:spcBef>
                <a:spcPct val="0"/>
              </a:spcBef>
              <a:spcAft>
                <a:spcPct val="0"/>
              </a:spcAft>
              <a:buClrTx/>
              <a:buSzTx/>
              <a:buFontTx/>
              <a:buNone/>
              <a:tabLst/>
            </a:pPr>
            <a:r>
              <a:rPr lang="ar-SA" sz="2000" dirty="0">
                <a:ea typeface="Calibri" pitchFamily="34" charset="0"/>
              </a:rPr>
              <a:t> </a:t>
            </a:r>
            <a:r>
              <a:rPr lang="ar-SA" sz="2000" dirty="0" smtClean="0">
                <a:ea typeface="Calibri" pitchFamily="34" charset="0"/>
              </a:rPr>
              <a:t>           </a:t>
            </a:r>
            <a:r>
              <a:rPr kumimoji="0" lang="ar-SA" sz="2000" i="0" u="none" strike="noStrike" cap="none" normalizeH="0" baseline="0" dirty="0" err="1" smtClean="0">
                <a:ln>
                  <a:noFill/>
                </a:ln>
                <a:solidFill>
                  <a:schemeClr val="tx1"/>
                </a:solidFill>
                <a:effectLst/>
                <a:ea typeface="Calibri" pitchFamily="34" charset="0"/>
              </a:rPr>
              <a:t>س </a:t>
            </a:r>
            <a:r>
              <a:rPr kumimoji="0" lang="ar-SA" sz="2000" i="0" u="none" strike="noStrike" cap="none" normalizeH="0" baseline="0" dirty="0" smtClean="0">
                <a:ln>
                  <a:noFill/>
                </a:ln>
                <a:solidFill>
                  <a:schemeClr val="tx1"/>
                </a:solidFill>
                <a:effectLst/>
                <a:ea typeface="Calibri" pitchFamily="34" charset="0"/>
              </a:rPr>
              <a:t>= </a:t>
            </a:r>
            <a:r>
              <a:rPr kumimoji="0" lang="ar-SA" sz="2000" i="0" u="none" strike="noStrike" cap="none" normalizeH="0" baseline="0" dirty="0" err="1" smtClean="0">
                <a:ln>
                  <a:noFill/>
                </a:ln>
                <a:solidFill>
                  <a:schemeClr val="tx1"/>
                </a:solidFill>
                <a:effectLst/>
                <a:ea typeface="Calibri" pitchFamily="34" charset="0"/>
              </a:rPr>
              <a:t>150 – (45+25+70 ) </a:t>
            </a:r>
            <a:r>
              <a:rPr kumimoji="0" lang="ar-SA" sz="2000" i="0" u="none" strike="noStrike" cap="none" normalizeH="0" baseline="0" dirty="0" smtClean="0">
                <a:ln>
                  <a:noFill/>
                </a:ln>
                <a:solidFill>
                  <a:schemeClr val="tx1"/>
                </a:solidFill>
                <a:effectLst/>
                <a:ea typeface="Calibri" pitchFamily="34" charset="0"/>
              </a:rPr>
              <a:t>=10 </a:t>
            </a:r>
            <a:r>
              <a:rPr kumimoji="0" lang="ar-SA" sz="2000" i="0" u="none" strike="noStrike" cap="none" normalizeH="0" baseline="0" dirty="0" err="1" smtClean="0">
                <a:ln>
                  <a:noFill/>
                </a:ln>
                <a:solidFill>
                  <a:schemeClr val="tx1"/>
                </a:solidFill>
                <a:effectLst/>
                <a:ea typeface="Calibri" pitchFamily="34" charset="0"/>
              </a:rPr>
              <a:t>ريال </a:t>
            </a:r>
            <a:r>
              <a:rPr kumimoji="0" lang="ar-SA" sz="2000" i="0" u="none" strike="noStrike" cap="none" normalizeH="0" baseline="0" dirty="0" smtClean="0">
                <a:ln>
                  <a:noFill/>
                </a:ln>
                <a:solidFill>
                  <a:schemeClr val="tx1"/>
                </a:solidFill>
                <a:effectLst/>
                <a:ea typeface="Calibri" pitchFamily="34" charset="0"/>
              </a:rPr>
              <a:t>/ للوحدة </a:t>
            </a:r>
            <a:endParaRPr kumimoji="0" lang="en-US" sz="2000" i="0" u="none" strike="noStrike" cap="none" normalizeH="0" baseline="0" dirty="0" smtClean="0">
              <a:ln>
                <a:noFill/>
              </a:ln>
              <a:solidFill>
                <a:schemeClr val="tx1"/>
              </a:solidFill>
              <a:effectLst/>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2000" i="0" u="none" strike="noStrike" cap="none" normalizeH="0" baseline="0" dirty="0" smtClean="0">
                <a:ln>
                  <a:noFill/>
                </a:ln>
                <a:solidFill>
                  <a:schemeClr val="tx1"/>
                </a:solidFill>
                <a:effectLst/>
                <a:ea typeface="Calibri" pitchFamily="34" charset="0"/>
              </a:rPr>
              <a:t>           </a:t>
            </a:r>
            <a:r>
              <a:rPr kumimoji="0" lang="ar-SA" sz="2000" i="0" u="none" strike="noStrike" cap="none" normalizeH="0" baseline="0" dirty="0" err="1" smtClean="0">
                <a:ln>
                  <a:noFill/>
                </a:ln>
                <a:solidFill>
                  <a:schemeClr val="tx1"/>
                </a:solidFill>
                <a:effectLst/>
                <a:ea typeface="Calibri" pitchFamily="34" charset="0"/>
              </a:rPr>
              <a:t>ص </a:t>
            </a:r>
            <a:r>
              <a:rPr kumimoji="0" lang="ar-SA" sz="2000" i="0" u="none" strike="noStrike" cap="none" normalizeH="0" baseline="0" dirty="0" smtClean="0">
                <a:ln>
                  <a:noFill/>
                </a:ln>
                <a:solidFill>
                  <a:schemeClr val="tx1"/>
                </a:solidFill>
                <a:effectLst/>
                <a:ea typeface="Calibri" pitchFamily="34" charset="0"/>
              </a:rPr>
              <a:t>= </a:t>
            </a:r>
            <a:r>
              <a:rPr kumimoji="0" lang="ar-SA" sz="2000" i="0" u="none" strike="noStrike" cap="none" normalizeH="0" baseline="0" dirty="0" err="1" smtClean="0">
                <a:ln>
                  <a:noFill/>
                </a:ln>
                <a:solidFill>
                  <a:schemeClr val="tx1"/>
                </a:solidFill>
                <a:effectLst/>
                <a:ea typeface="Calibri" pitchFamily="34" charset="0"/>
              </a:rPr>
              <a:t>250 - (75+35+70 ) </a:t>
            </a:r>
            <a:r>
              <a:rPr kumimoji="0" lang="ar-SA" sz="2000" i="0" u="none" strike="noStrike" cap="none" normalizeH="0" baseline="0" dirty="0" smtClean="0">
                <a:ln>
                  <a:noFill/>
                </a:ln>
                <a:solidFill>
                  <a:schemeClr val="tx1"/>
                </a:solidFill>
                <a:effectLst/>
                <a:ea typeface="Calibri" pitchFamily="34" charset="0"/>
              </a:rPr>
              <a:t>=70 </a:t>
            </a:r>
            <a:r>
              <a:rPr kumimoji="0" lang="ar-SA" sz="2000" i="0" u="none" strike="noStrike" cap="none" normalizeH="0" baseline="0" dirty="0" err="1" smtClean="0">
                <a:ln>
                  <a:noFill/>
                </a:ln>
                <a:solidFill>
                  <a:schemeClr val="tx1"/>
                </a:solidFill>
                <a:effectLst/>
                <a:ea typeface="Calibri" pitchFamily="34" charset="0"/>
              </a:rPr>
              <a:t>ريال </a:t>
            </a:r>
            <a:r>
              <a:rPr kumimoji="0" lang="ar-SA" sz="2000" i="0" u="none" strike="noStrike" cap="none" normalizeH="0" baseline="0" dirty="0" smtClean="0">
                <a:ln>
                  <a:noFill/>
                </a:ln>
                <a:solidFill>
                  <a:schemeClr val="tx1"/>
                </a:solidFill>
                <a:effectLst/>
                <a:ea typeface="Calibri" pitchFamily="34" charset="0"/>
              </a:rPr>
              <a:t>/ للوحدة </a:t>
            </a:r>
          </a:p>
          <a:p>
            <a:pPr marL="0" marR="0" lvl="0" indent="0" defTabSz="914400" rtl="0" eaLnBrk="0" fontAlgn="base" latinLnBrk="0" hangingPunct="0">
              <a:lnSpc>
                <a:spcPct val="100000"/>
              </a:lnSpc>
              <a:spcBef>
                <a:spcPct val="0"/>
              </a:spcBef>
              <a:spcAft>
                <a:spcPct val="0"/>
              </a:spcAft>
              <a:buClrTx/>
              <a:buSzTx/>
              <a:buFontTx/>
              <a:buNone/>
              <a:tabLst/>
            </a:pPr>
            <a:endParaRPr kumimoji="0" lang="ar-SA" sz="2000" i="0" u="none" strike="noStrike" cap="none" normalizeH="0" baseline="0" dirty="0" smtClean="0">
              <a:ln>
                <a:noFill/>
              </a:ln>
              <a:solidFill>
                <a:schemeClr val="tx1"/>
              </a:solidFill>
              <a:effectLst/>
              <a:ea typeface="Calibri"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ar-SA" sz="2000" i="0" u="none" strike="noStrike" cap="none" normalizeH="0" baseline="0" dirty="0" smtClean="0">
                <a:ln>
                  <a:noFill/>
                </a:ln>
                <a:solidFill>
                  <a:schemeClr val="tx1"/>
                </a:solidFill>
                <a:effectLst/>
                <a:ea typeface="Calibri" pitchFamily="34" charset="0"/>
              </a:rPr>
              <a:t>وتفكر الشركة في التوسع في انتاج المنتج ص لأنه يحقق ربح اكبر وإيقاف المنتج س نتيجة انخفاض </a:t>
            </a:r>
            <a:r>
              <a:rPr kumimoji="0" lang="ar-SA" sz="2000" i="0" u="none" strike="noStrike" cap="none" normalizeH="0" baseline="0" dirty="0" err="1" smtClean="0">
                <a:ln>
                  <a:noFill/>
                </a:ln>
                <a:solidFill>
                  <a:schemeClr val="tx1"/>
                </a:solidFill>
                <a:effectLst/>
                <a:ea typeface="Calibri" pitchFamily="34" charset="0"/>
              </a:rPr>
              <a:t>ارباحه </a:t>
            </a:r>
            <a:r>
              <a:rPr kumimoji="0" lang="ar-SA" sz="2000" i="0" u="none" strike="noStrike" cap="none" normalizeH="0" baseline="0" dirty="0" smtClean="0">
                <a:ln>
                  <a:noFill/>
                </a:ln>
                <a:solidFill>
                  <a:schemeClr val="tx1"/>
                </a:solidFill>
                <a:effectLst/>
                <a:ea typeface="Calibri" pitchFamily="34" charset="0"/>
              </a:rPr>
              <a:t>, وبفرض ان عدد الوحدات المنتجه من المنتج س تبلغ 30000 وحدة ومن المنتج ص 5000 </a:t>
            </a:r>
            <a:r>
              <a:rPr kumimoji="0" lang="ar-SA" sz="2000" i="0" u="none" strike="noStrike" cap="none" normalizeH="0" baseline="0" dirty="0" err="1" smtClean="0">
                <a:ln>
                  <a:noFill/>
                </a:ln>
                <a:solidFill>
                  <a:schemeClr val="tx1"/>
                </a:solidFill>
                <a:effectLst/>
                <a:ea typeface="Calibri" pitchFamily="34" charset="0"/>
              </a:rPr>
              <a:t>وحدة </a:t>
            </a:r>
            <a:r>
              <a:rPr kumimoji="0" lang="ar-SA" sz="2000" i="0" u="none" strike="noStrike" cap="none" normalizeH="0" baseline="0" dirty="0" smtClean="0">
                <a:ln>
                  <a:noFill/>
                </a:ln>
                <a:solidFill>
                  <a:schemeClr val="tx1"/>
                </a:solidFill>
                <a:effectLst/>
                <a:ea typeface="Calibri" pitchFamily="34" charset="0"/>
              </a:rPr>
              <a:t>, وقد توفرت لديك البيانات التالية للأنشطة في الشركة واحتياجات المنتجات من هذه </a:t>
            </a:r>
            <a:r>
              <a:rPr kumimoji="0" lang="ar-SA" sz="2000" i="0" u="none" strike="noStrike" cap="none" normalizeH="0" baseline="0" dirty="0" err="1" smtClean="0">
                <a:ln>
                  <a:noFill/>
                </a:ln>
                <a:solidFill>
                  <a:schemeClr val="tx1"/>
                </a:solidFill>
                <a:effectLst/>
                <a:ea typeface="Calibri" pitchFamily="34" charset="0"/>
              </a:rPr>
              <a:t>الانشطة </a:t>
            </a:r>
            <a:r>
              <a:rPr kumimoji="0" lang="ar-SA" sz="2000" i="0" u="none" strike="noStrike" cap="none" normalizeH="0" baseline="0" dirty="0" err="1" smtClean="0">
                <a:ln>
                  <a:noFill/>
                </a:ln>
                <a:solidFill>
                  <a:schemeClr val="tx1"/>
                </a:solidFill>
                <a:effectLst/>
                <a:ea typeface="Calibri" pitchFamily="34" charset="0"/>
                <a:cs typeface="Arial" pitchFamily="34" charset="0"/>
              </a:rPr>
              <a:t>.</a:t>
            </a:r>
            <a:r>
              <a:rPr kumimoji="0" lang="en-US" sz="2000" i="0" u="none" strike="noStrike" cap="none" normalizeH="0" baseline="0" dirty="0" smtClean="0">
                <a:ln>
                  <a:noFill/>
                </a:ln>
                <a:solidFill>
                  <a:schemeClr val="tx1"/>
                </a:solidFill>
                <a:effectLst/>
                <a:cs typeface="Arial" pitchFamily="34" charset="0"/>
              </a:rPr>
              <a:t> </a:t>
            </a:r>
          </a:p>
        </p:txBody>
      </p:sp>
      <p:sp>
        <p:nvSpPr>
          <p:cNvPr id="4" name="مستطيل 3"/>
          <p:cNvSpPr/>
          <p:nvPr/>
        </p:nvSpPr>
        <p:spPr>
          <a:xfrm>
            <a:off x="2267744" y="5877272"/>
            <a:ext cx="6602865" cy="400110"/>
          </a:xfrm>
          <a:prstGeom prst="rect">
            <a:avLst/>
          </a:prstGeom>
        </p:spPr>
        <p:txBody>
          <a:bodyPr wrap="square">
            <a:spAutoFit/>
          </a:bodyPr>
          <a:lstStyle/>
          <a:p>
            <a:r>
              <a:rPr lang="ar-SA" sz="2000" b="1" dirty="0" err="1">
                <a:solidFill>
                  <a:schemeClr val="accent3">
                    <a:lumMod val="75000"/>
                  </a:schemeClr>
                </a:solidFill>
              </a:rPr>
              <a:t>المطلوب </a:t>
            </a:r>
            <a:r>
              <a:rPr lang="ar-SA" sz="2000" b="1" dirty="0">
                <a:solidFill>
                  <a:schemeClr val="accent3">
                    <a:lumMod val="75000"/>
                  </a:schemeClr>
                </a:solidFill>
              </a:rPr>
              <a:t>: </a:t>
            </a:r>
            <a:r>
              <a:rPr lang="ar-SA" sz="2000" b="1" dirty="0"/>
              <a:t>هل توافق ادارة الشركة على هذا </a:t>
            </a:r>
            <a:r>
              <a:rPr lang="ar-SA" sz="2000" b="1" dirty="0" err="1"/>
              <a:t>الرأي ؟</a:t>
            </a:r>
            <a:r>
              <a:rPr lang="ar-SA" sz="2000" b="1" dirty="0"/>
              <a:t> </a:t>
            </a:r>
            <a:r>
              <a:rPr lang="ar-SA" sz="2000" b="1" dirty="0" err="1"/>
              <a:t>ولماذا ؟</a:t>
            </a:r>
            <a:r>
              <a:rPr lang="ar-SA" sz="2000" b="1" dirty="0"/>
              <a:t> </a:t>
            </a:r>
          </a:p>
        </p:txBody>
      </p:sp>
      <p:sp>
        <p:nvSpPr>
          <p:cNvPr id="5" name="Slide Number Placeholder 4"/>
          <p:cNvSpPr>
            <a:spLocks noGrp="1"/>
          </p:cNvSpPr>
          <p:nvPr>
            <p:ph type="sldNum" sz="quarter" idx="12"/>
          </p:nvPr>
        </p:nvSpPr>
        <p:spPr/>
        <p:txBody>
          <a:bodyPr/>
          <a:lstStyle/>
          <a:p>
            <a:fld id="{DAE03988-B24F-44D0-8C77-E9E6C4D0912E}" type="slidenum">
              <a:rPr lang="ar-SA" smtClean="0"/>
              <a:pPr/>
              <a:t>8</a:t>
            </a:fld>
            <a:endParaRPr lang="ar-SA"/>
          </a:p>
        </p:txBody>
      </p:sp>
      <p:sp>
        <p:nvSpPr>
          <p:cNvPr id="6" name="Footer Placeholder 5"/>
          <p:cNvSpPr>
            <a:spLocks noGrp="1"/>
          </p:cNvSpPr>
          <p:nvPr>
            <p:ph type="ftr" sz="quarter" idx="11"/>
          </p:nvPr>
        </p:nvSpPr>
        <p:spPr/>
        <p:txBody>
          <a:bodyPr/>
          <a:lstStyle/>
          <a:p>
            <a:r>
              <a:rPr lang="ar-SA" smtClean="0"/>
              <a:t>أ. منيرة الحمّادي</a:t>
            </a:r>
            <a:endParaRPr lang="ar-SA"/>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ChangeArrowheads="1"/>
          </p:cNvSpPr>
          <p:nvPr/>
        </p:nvSpPr>
        <p:spPr bwMode="auto">
          <a:xfrm>
            <a:off x="611560" y="404664"/>
            <a:ext cx="8136904" cy="584775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spcBef>
                <a:spcPct val="0"/>
              </a:spcBef>
              <a:spcAft>
                <a:spcPct val="0"/>
              </a:spcAft>
              <a:buClrTx/>
              <a:buSzTx/>
              <a:buFontTx/>
              <a:buNone/>
              <a:tabLst/>
            </a:pPr>
            <a:r>
              <a:rPr kumimoji="0" lang="ar-SA" sz="3200" b="1" i="0" u="none" strike="noStrike" cap="none" normalizeH="0" baseline="0" dirty="0" smtClean="0">
                <a:ln>
                  <a:noFill/>
                </a:ln>
                <a:solidFill>
                  <a:schemeClr val="bg2">
                    <a:lumMod val="25000"/>
                  </a:schemeClr>
                </a:solidFill>
                <a:effectLst/>
                <a:ea typeface="Calibri" pitchFamily="34" charset="0"/>
                <a:cs typeface="Arial" pitchFamily="34" charset="0"/>
              </a:rPr>
              <a:t>   مزايا </a:t>
            </a:r>
            <a:r>
              <a:rPr kumimoji="0" lang="ar-SA" sz="3200" b="1" i="0" u="none" strike="noStrike" cap="none" normalizeH="0" baseline="0" dirty="0" smtClean="0">
                <a:ln>
                  <a:noFill/>
                </a:ln>
                <a:solidFill>
                  <a:schemeClr val="bg2">
                    <a:lumMod val="25000"/>
                  </a:schemeClr>
                </a:solidFill>
                <a:effectLst/>
                <a:ea typeface="Calibri" pitchFamily="34" charset="0"/>
                <a:cs typeface="Arial" pitchFamily="34" charset="0"/>
              </a:rPr>
              <a:t>وعيوب نظام التكاليف على اساس الانشطة </a:t>
            </a:r>
            <a:r>
              <a:rPr kumimoji="0" lang="ar-SA" sz="3200" b="1" i="0" u="none" strike="noStrike" cap="none" normalizeH="0" baseline="0" dirty="0" smtClean="0">
                <a:ln>
                  <a:noFill/>
                </a:ln>
                <a:solidFill>
                  <a:schemeClr val="bg2">
                    <a:lumMod val="25000"/>
                  </a:schemeClr>
                </a:solidFill>
                <a:effectLst/>
                <a:ea typeface="Calibri" pitchFamily="34" charset="0"/>
                <a:cs typeface="Arial" pitchFamily="34" charset="0"/>
              </a:rPr>
              <a:t>:</a:t>
            </a:r>
          </a:p>
          <a:p>
            <a:pPr marL="0" marR="0" lvl="0" indent="0" algn="r" defTabSz="914400" rtl="1" eaLnBrk="1" fontAlgn="base" latinLnBrk="0" hangingPunct="1">
              <a:spcBef>
                <a:spcPct val="0"/>
              </a:spcBef>
              <a:spcAft>
                <a:spcPct val="0"/>
              </a:spcAft>
              <a:buClrTx/>
              <a:buSzTx/>
              <a:buFontTx/>
              <a:buNone/>
              <a:tabLst/>
            </a:pPr>
            <a:endParaRPr kumimoji="0" lang="ar-SA" sz="1000" b="1" i="0" u="none" strike="noStrike" cap="none" normalizeH="0" baseline="0" dirty="0" smtClean="0">
              <a:ln>
                <a:noFill/>
              </a:ln>
              <a:solidFill>
                <a:schemeClr val="bg2">
                  <a:lumMod val="25000"/>
                </a:schemeClr>
              </a:solidFill>
              <a:effectLst/>
              <a:ea typeface="Calibri" pitchFamily="34" charset="0"/>
              <a:cs typeface="Arial" pitchFamily="34" charset="0"/>
            </a:endParaRPr>
          </a:p>
          <a:p>
            <a:pPr marL="0" marR="0" lvl="0" indent="0" algn="r" defTabSz="914400" rtl="1" eaLnBrk="0" fontAlgn="base" latinLnBrk="0" hangingPunct="0">
              <a:spcBef>
                <a:spcPct val="0"/>
              </a:spcBef>
              <a:spcAft>
                <a:spcPct val="0"/>
              </a:spcAft>
              <a:buClrTx/>
              <a:buSzTx/>
              <a:buFontTx/>
              <a:buNone/>
              <a:tabLst/>
            </a:pPr>
            <a:r>
              <a:rPr kumimoji="0" lang="ar-SA" sz="2400" b="1" i="0" u="none" strike="noStrike" cap="none" normalizeH="0" baseline="0" dirty="0" smtClean="0">
                <a:ln>
                  <a:noFill/>
                </a:ln>
                <a:solidFill>
                  <a:schemeClr val="accent6">
                    <a:lumMod val="50000"/>
                  </a:schemeClr>
                </a:solidFill>
                <a:effectLst/>
                <a:ea typeface="Calibri" pitchFamily="34" charset="0"/>
              </a:rPr>
              <a:t>من أهم المزايــا :</a:t>
            </a:r>
            <a:endParaRPr kumimoji="0" lang="en-US" sz="2400" b="1" i="0" u="none" strike="noStrike" cap="none" normalizeH="0" baseline="0" dirty="0" smtClean="0">
              <a:ln>
                <a:noFill/>
              </a:ln>
              <a:solidFill>
                <a:schemeClr val="accent6">
                  <a:lumMod val="50000"/>
                </a:schemeClr>
              </a:solidFill>
              <a:effectLst/>
            </a:endParaRPr>
          </a:p>
          <a:p>
            <a:pPr marL="457200" marR="0" lvl="0" indent="-457200" algn="r" defTabSz="914400" rtl="1" eaLnBrk="0" fontAlgn="base" latinLnBrk="0" hangingPunct="0">
              <a:spcBef>
                <a:spcPct val="0"/>
              </a:spcBef>
              <a:spcAft>
                <a:spcPct val="0"/>
              </a:spcAft>
              <a:buClrTx/>
              <a:buSzTx/>
              <a:buFont typeface="+mj-lt"/>
              <a:buAutoNum type="arabicParenR"/>
              <a:tabLst/>
            </a:pPr>
            <a:r>
              <a:rPr kumimoji="0" lang="ar-SA" sz="2400" i="0" u="none" strike="noStrike" cap="none" normalizeH="0" baseline="0" dirty="0" smtClean="0">
                <a:ln>
                  <a:noFill/>
                </a:ln>
                <a:solidFill>
                  <a:schemeClr val="tx1"/>
                </a:solidFill>
                <a:effectLst/>
                <a:ea typeface="Calibri" pitchFamily="34" charset="0"/>
              </a:rPr>
              <a:t>تحديد الدقة في </a:t>
            </a:r>
            <a:r>
              <a:rPr kumimoji="0" lang="ar-SA" sz="2400" i="0" u="none" strike="noStrike" cap="none" normalizeH="0" baseline="0" dirty="0" smtClean="0">
                <a:ln>
                  <a:noFill/>
                </a:ln>
                <a:effectLst/>
                <a:ea typeface="Calibri" pitchFamily="34" charset="0"/>
              </a:rPr>
              <a:t>قياس تكلفة المنتجات مما يساعد على سلامة العديد من القرارات الادارية مثل</a:t>
            </a:r>
            <a:r>
              <a:rPr kumimoji="0" lang="ar-SA" sz="2400" i="0" u="none" strike="noStrike" cap="none" normalizeH="0" dirty="0" smtClean="0">
                <a:ln>
                  <a:noFill/>
                </a:ln>
                <a:effectLst/>
                <a:ea typeface="Calibri" pitchFamily="34" charset="0"/>
              </a:rPr>
              <a:t> </a:t>
            </a:r>
            <a:r>
              <a:rPr kumimoji="0" lang="ar-SA" sz="2400" i="0" u="none" strike="noStrike" cap="none" normalizeH="0" baseline="0" dirty="0" smtClean="0">
                <a:ln>
                  <a:noFill/>
                </a:ln>
                <a:effectLst/>
                <a:ea typeface="Calibri" pitchFamily="34" charset="0"/>
              </a:rPr>
              <a:t>قرارات التس</a:t>
            </a:r>
            <a:r>
              <a:rPr kumimoji="0" lang="ar-SA" sz="2400" i="0" u="none" strike="noStrike" cap="none" normalizeH="0" baseline="0" dirty="0" smtClean="0">
                <a:ln>
                  <a:noFill/>
                </a:ln>
                <a:solidFill>
                  <a:schemeClr val="tx1"/>
                </a:solidFill>
                <a:effectLst/>
                <a:ea typeface="Calibri" pitchFamily="34" charset="0"/>
              </a:rPr>
              <a:t>عير وتحديد ربحية المنتجات .</a:t>
            </a:r>
            <a:endParaRPr kumimoji="0" lang="en-US" sz="2400" i="0" u="none" strike="noStrike" cap="none" normalizeH="0" baseline="0" dirty="0" smtClean="0">
              <a:ln>
                <a:noFill/>
              </a:ln>
              <a:solidFill>
                <a:schemeClr val="tx1"/>
              </a:solidFill>
              <a:effectLst/>
            </a:endParaRPr>
          </a:p>
          <a:p>
            <a:pPr marL="457200" marR="0" lvl="0" indent="-457200" algn="r" defTabSz="914400" rtl="1" eaLnBrk="0" fontAlgn="base" latinLnBrk="0" hangingPunct="0">
              <a:spcBef>
                <a:spcPct val="0"/>
              </a:spcBef>
              <a:spcAft>
                <a:spcPct val="0"/>
              </a:spcAft>
              <a:buClrTx/>
              <a:buSzTx/>
              <a:buFont typeface="+mj-lt"/>
              <a:buAutoNum type="arabicParenR"/>
              <a:tabLst/>
            </a:pPr>
            <a:r>
              <a:rPr kumimoji="0" lang="ar-SA" sz="2400" i="0" u="none" strike="noStrike" cap="none" normalizeH="0" baseline="0" dirty="0" smtClean="0">
                <a:ln>
                  <a:noFill/>
                </a:ln>
                <a:solidFill>
                  <a:schemeClr val="tx1"/>
                </a:solidFill>
                <a:effectLst/>
                <a:ea typeface="Calibri" pitchFamily="34" charset="0"/>
              </a:rPr>
              <a:t>يساعد </a:t>
            </a:r>
            <a:r>
              <a:rPr kumimoji="0" lang="ar-SA" sz="2400" i="0" u="none" strike="noStrike" cap="none" normalizeH="0" baseline="0" dirty="0" smtClean="0">
                <a:ln>
                  <a:noFill/>
                </a:ln>
                <a:solidFill>
                  <a:schemeClr val="tx1"/>
                </a:solidFill>
                <a:effectLst/>
                <a:ea typeface="Calibri" pitchFamily="34" charset="0"/>
              </a:rPr>
              <a:t>في عملية خفض التكلفة عن طريق التخلص من الانشطة غير الضرورية التي لا تضيف قيمة للمنتج .</a:t>
            </a:r>
            <a:endParaRPr kumimoji="0" lang="en-US" sz="2400" i="0" u="none" strike="noStrike" cap="none" normalizeH="0" baseline="0" dirty="0" smtClean="0">
              <a:ln>
                <a:noFill/>
              </a:ln>
              <a:solidFill>
                <a:schemeClr val="tx1"/>
              </a:solidFill>
              <a:effectLst/>
            </a:endParaRPr>
          </a:p>
          <a:p>
            <a:pPr marL="457200" marR="0" lvl="0" indent="-457200" algn="r" defTabSz="914400" rtl="1" eaLnBrk="0" fontAlgn="base" latinLnBrk="0" hangingPunct="0">
              <a:spcBef>
                <a:spcPct val="0"/>
              </a:spcBef>
              <a:spcAft>
                <a:spcPct val="0"/>
              </a:spcAft>
              <a:buClrTx/>
              <a:buSzTx/>
              <a:buFont typeface="+mj-lt"/>
              <a:buAutoNum type="arabicParenR"/>
              <a:tabLst/>
            </a:pPr>
            <a:r>
              <a:rPr kumimoji="0" lang="ar-SA" sz="2400" i="0" u="none" strike="noStrike" cap="none" normalizeH="0" baseline="0" dirty="0" smtClean="0">
                <a:ln>
                  <a:noFill/>
                </a:ln>
                <a:solidFill>
                  <a:schemeClr val="tx1"/>
                </a:solidFill>
                <a:effectLst/>
                <a:ea typeface="Calibri" pitchFamily="34" charset="0"/>
              </a:rPr>
              <a:t>يساهم في توفير مؤشرات الاداء الاساسية التي تساعد على قياس الاداء </a:t>
            </a:r>
            <a:r>
              <a:rPr kumimoji="0" lang="ar-SA" sz="2400" i="0" u="none" strike="noStrike" cap="none" normalizeH="0" baseline="0" dirty="0" err="1" smtClean="0">
                <a:ln>
                  <a:noFill/>
                </a:ln>
                <a:solidFill>
                  <a:schemeClr val="tx1"/>
                </a:solidFill>
                <a:effectLst/>
                <a:ea typeface="Calibri" pitchFamily="34" charset="0"/>
              </a:rPr>
              <a:t>الاستراتيجي .</a:t>
            </a:r>
            <a:endParaRPr kumimoji="0" lang="en-US" sz="2400" i="0" u="none" strike="noStrike" cap="none" normalizeH="0" baseline="0" dirty="0" smtClean="0">
              <a:ln>
                <a:noFill/>
              </a:ln>
              <a:solidFill>
                <a:schemeClr val="tx1"/>
              </a:solidFill>
              <a:effectLst/>
            </a:endParaRPr>
          </a:p>
          <a:p>
            <a:pPr marL="0" marR="0" lvl="0" indent="0" algn="r" defTabSz="914400" rtl="1" eaLnBrk="0" fontAlgn="base" latinLnBrk="0" hangingPunct="0">
              <a:spcBef>
                <a:spcPct val="0"/>
              </a:spcBef>
              <a:spcAft>
                <a:spcPct val="0"/>
              </a:spcAft>
              <a:buClrTx/>
              <a:buSzTx/>
              <a:buFontTx/>
              <a:buNone/>
              <a:tabLst/>
            </a:pPr>
            <a:endParaRPr kumimoji="0" lang="ar-SA" sz="2000" b="1" i="0" u="none" strike="noStrike" cap="none" normalizeH="0" baseline="0" dirty="0" smtClean="0">
              <a:ln>
                <a:noFill/>
              </a:ln>
              <a:solidFill>
                <a:schemeClr val="accent6">
                  <a:lumMod val="50000"/>
                </a:schemeClr>
              </a:solidFill>
              <a:effectLst/>
              <a:ea typeface="Calibri" pitchFamily="34" charset="0"/>
            </a:endParaRPr>
          </a:p>
          <a:p>
            <a:pPr marL="0" marR="0" lvl="0" indent="0" algn="r" defTabSz="914400" rtl="1" eaLnBrk="0" fontAlgn="base" latinLnBrk="0" hangingPunct="0">
              <a:spcBef>
                <a:spcPct val="0"/>
              </a:spcBef>
              <a:spcAft>
                <a:spcPct val="0"/>
              </a:spcAft>
              <a:buClrTx/>
              <a:buSzTx/>
              <a:buFontTx/>
              <a:buNone/>
              <a:tabLst/>
            </a:pPr>
            <a:r>
              <a:rPr kumimoji="0" lang="ar-SA" sz="2400" b="1" i="0" u="none" strike="noStrike" cap="none" normalizeH="0" baseline="0" dirty="0" smtClean="0">
                <a:ln>
                  <a:noFill/>
                </a:ln>
                <a:solidFill>
                  <a:schemeClr val="accent6">
                    <a:lumMod val="50000"/>
                  </a:schemeClr>
                </a:solidFill>
                <a:effectLst/>
                <a:ea typeface="Calibri" pitchFamily="34" charset="0"/>
              </a:rPr>
              <a:t>ومن أهم العيــوب :</a:t>
            </a:r>
            <a:endParaRPr kumimoji="0" lang="en-US" sz="2400" b="1" i="0" u="none" strike="noStrike" cap="none" normalizeH="0" baseline="0" dirty="0" smtClean="0">
              <a:ln>
                <a:noFill/>
              </a:ln>
              <a:solidFill>
                <a:schemeClr val="accent6">
                  <a:lumMod val="50000"/>
                </a:schemeClr>
              </a:solidFill>
              <a:effectLst/>
            </a:endParaRPr>
          </a:p>
          <a:p>
            <a:pPr marL="457200" marR="0" lvl="0" indent="-457200" algn="r" defTabSz="914400" rtl="1" eaLnBrk="0" fontAlgn="base" latinLnBrk="0" hangingPunct="0">
              <a:spcBef>
                <a:spcPct val="0"/>
              </a:spcBef>
              <a:spcAft>
                <a:spcPct val="0"/>
              </a:spcAft>
              <a:buClrTx/>
              <a:buSzTx/>
              <a:buFont typeface="+mj-lt"/>
              <a:buAutoNum type="arabicParenR"/>
              <a:tabLst/>
            </a:pPr>
            <a:r>
              <a:rPr kumimoji="0" lang="ar-SA" sz="2400" i="0" u="none" strike="noStrike" cap="none" normalizeH="0" baseline="0" dirty="0" smtClean="0">
                <a:ln>
                  <a:noFill/>
                </a:ln>
                <a:solidFill>
                  <a:schemeClr val="tx1"/>
                </a:solidFill>
                <a:effectLst/>
                <a:ea typeface="Calibri" pitchFamily="34" charset="0"/>
              </a:rPr>
              <a:t>يحتاج </a:t>
            </a:r>
            <a:r>
              <a:rPr kumimoji="0" lang="ar-SA" sz="2400" i="0" u="none" strike="noStrike" cap="none" normalizeH="0" baseline="0" dirty="0" smtClean="0">
                <a:ln>
                  <a:noFill/>
                </a:ln>
                <a:solidFill>
                  <a:schemeClr val="tx1"/>
                </a:solidFill>
                <a:effectLst/>
                <a:ea typeface="Calibri" pitchFamily="34" charset="0"/>
              </a:rPr>
              <a:t>تطبيقه الى بيانات وتفصيلات كثيرة قد يصعب الحصول عليها , كما ان تطبيقه يحتاج الى استخدام الحاسب الالي نتيجة زيادة البيانات والعمليات الحسابية التي يحتاج اليها .</a:t>
            </a:r>
            <a:endParaRPr kumimoji="0" lang="en-US" sz="2400" i="0" u="none" strike="noStrike" cap="none" normalizeH="0" baseline="0" dirty="0" smtClean="0">
              <a:ln>
                <a:noFill/>
              </a:ln>
              <a:solidFill>
                <a:schemeClr val="tx1"/>
              </a:solidFill>
              <a:effectLst/>
            </a:endParaRPr>
          </a:p>
          <a:p>
            <a:pPr marL="457200" marR="0" lvl="0" indent="-457200" algn="r" defTabSz="914400" rtl="1" eaLnBrk="0" fontAlgn="base" latinLnBrk="0" hangingPunct="0">
              <a:spcBef>
                <a:spcPct val="0"/>
              </a:spcBef>
              <a:spcAft>
                <a:spcPct val="0"/>
              </a:spcAft>
              <a:buClrTx/>
              <a:buSzTx/>
              <a:buFont typeface="+mj-lt"/>
              <a:buAutoNum type="arabicParenR"/>
              <a:tabLst/>
            </a:pPr>
            <a:r>
              <a:rPr kumimoji="0" lang="ar-SA" sz="2400" i="0" u="none" strike="noStrike" cap="none" normalizeH="0" baseline="0" dirty="0" smtClean="0">
                <a:ln>
                  <a:noFill/>
                </a:ln>
                <a:solidFill>
                  <a:schemeClr val="tx1"/>
                </a:solidFill>
                <a:effectLst/>
                <a:ea typeface="Calibri" pitchFamily="34" charset="0"/>
              </a:rPr>
              <a:t>مقاومة العنصر البشري</a:t>
            </a:r>
            <a:r>
              <a:rPr kumimoji="0" lang="ar-SA" sz="2400" i="0" u="none" strike="noStrike" cap="none" normalizeH="0" dirty="0" smtClean="0">
                <a:ln>
                  <a:noFill/>
                </a:ln>
                <a:solidFill>
                  <a:schemeClr val="tx1"/>
                </a:solidFill>
                <a:effectLst/>
                <a:ea typeface="Calibri" pitchFamily="34" charset="0"/>
              </a:rPr>
              <a:t> للتغير </a:t>
            </a:r>
            <a:r>
              <a:rPr kumimoji="0" lang="ar-SA" sz="2400" i="0" u="none" strike="noStrike" cap="none" normalizeH="0" baseline="0" dirty="0" smtClean="0">
                <a:ln>
                  <a:noFill/>
                </a:ln>
                <a:solidFill>
                  <a:schemeClr val="tx1"/>
                </a:solidFill>
                <a:effectLst/>
                <a:ea typeface="Calibri" pitchFamily="34" charset="0"/>
              </a:rPr>
              <a:t>بالإضافة </a:t>
            </a:r>
            <a:r>
              <a:rPr kumimoji="0" lang="ar-SA" sz="2400" i="0" u="none" strike="noStrike" cap="none" normalizeH="0" baseline="0" dirty="0" smtClean="0">
                <a:ln>
                  <a:noFill/>
                </a:ln>
                <a:solidFill>
                  <a:schemeClr val="tx1"/>
                </a:solidFill>
                <a:effectLst/>
                <a:ea typeface="Calibri" pitchFamily="34" charset="0"/>
              </a:rPr>
              <a:t>إلى </a:t>
            </a:r>
            <a:r>
              <a:rPr kumimoji="0" lang="ar-SA" sz="2400" i="0" u="none" strike="noStrike" cap="none" normalizeH="0" baseline="0" dirty="0" smtClean="0">
                <a:ln>
                  <a:noFill/>
                </a:ln>
                <a:solidFill>
                  <a:schemeClr val="tx1"/>
                </a:solidFill>
                <a:effectLst/>
                <a:ea typeface="Calibri" pitchFamily="34" charset="0"/>
              </a:rPr>
              <a:t>نقص الخبرة والتدريب على تطبيق هذا النظام .</a:t>
            </a:r>
            <a:endParaRPr kumimoji="0" lang="ar-SA" sz="2400" i="0" u="none" strike="noStrike" cap="none" normalizeH="0" baseline="0" dirty="0" smtClean="0">
              <a:ln>
                <a:noFill/>
              </a:ln>
              <a:solidFill>
                <a:schemeClr val="tx1"/>
              </a:solidFill>
              <a:effectLst/>
            </a:endParaRPr>
          </a:p>
        </p:txBody>
      </p:sp>
      <p:sp>
        <p:nvSpPr>
          <p:cNvPr id="4" name="Slide Number Placeholder 3"/>
          <p:cNvSpPr>
            <a:spLocks noGrp="1"/>
          </p:cNvSpPr>
          <p:nvPr>
            <p:ph type="sldNum" sz="quarter" idx="12"/>
          </p:nvPr>
        </p:nvSpPr>
        <p:spPr/>
        <p:txBody>
          <a:bodyPr/>
          <a:lstStyle/>
          <a:p>
            <a:fld id="{DAE03988-B24F-44D0-8C77-E9E6C4D0912E}" type="slidenum">
              <a:rPr lang="ar-SA" smtClean="0"/>
              <a:pPr/>
              <a:t>9</a:t>
            </a:fld>
            <a:endParaRPr lang="ar-SA"/>
          </a:p>
        </p:txBody>
      </p:sp>
      <p:sp>
        <p:nvSpPr>
          <p:cNvPr id="5" name="Footer Placeholder 4"/>
          <p:cNvSpPr>
            <a:spLocks noGrp="1"/>
          </p:cNvSpPr>
          <p:nvPr>
            <p:ph type="ftr" sz="quarter" idx="11"/>
          </p:nvPr>
        </p:nvSpPr>
        <p:spPr/>
        <p:txBody>
          <a:bodyPr/>
          <a:lstStyle/>
          <a:p>
            <a:r>
              <a:rPr lang="ar-SA" smtClean="0"/>
              <a:t>أ. منيرة الحمّادي</a:t>
            </a:r>
            <a:endParaRPr lang="ar-SA"/>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394</TotalTime>
  <Words>1609</Words>
  <Application>Microsoft Office PowerPoint</Application>
  <PresentationFormat>On-screen Show (4:3)</PresentationFormat>
  <Paragraphs>279</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Equity</vt:lpstr>
      <vt:lpstr>نظام التكاليف على أساس الأنشطة</vt:lpstr>
      <vt:lpstr>نظام التكاليف على أساس الأنشطة:</vt:lpstr>
      <vt:lpstr>خصائص نظام التكاليف على أساس الأنشطة:</vt:lpstr>
      <vt:lpstr>خطوات تطبيق نظام تكاليف الأنشطة:</vt:lpstr>
      <vt:lpstr>Slide 5</vt:lpstr>
      <vt:lpstr>Slide 6</vt:lpstr>
      <vt:lpstr>Slide 7</vt:lpstr>
      <vt:lpstr>Slide 8</vt:lpstr>
      <vt:lpstr>Slide 9</vt:lpstr>
      <vt:lpstr>Slide 10</vt:lpstr>
      <vt:lpstr>Slide 11</vt:lpstr>
      <vt:lpstr>Slide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win7</dc:creator>
  <cp:lastModifiedBy>Feras</cp:lastModifiedBy>
  <cp:revision>12</cp:revision>
  <dcterms:created xsi:type="dcterms:W3CDTF">2014-02-09T19:20:42Z</dcterms:created>
  <dcterms:modified xsi:type="dcterms:W3CDTF">2014-09-03T06:30:00Z</dcterms:modified>
</cp:coreProperties>
</file>