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sldIdLst>
    <p:sldId id="256" r:id="rId5"/>
    <p:sldId id="257" r:id="rId6"/>
    <p:sldId id="258" r:id="rId7"/>
    <p:sldId id="259" r:id="rId8"/>
    <p:sldId id="260" r:id="rId9"/>
    <p:sldId id="261" r:id="rId10"/>
    <p:sldId id="26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409F62C-4FE3-4FE2-A737-5C853A6DF603}" type="datetimeFigureOut">
              <a:rPr lang="en-US" smtClean="0"/>
              <a:pPr/>
              <a:t>3/31/2013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E905CFF4-96F9-494A-843E-45BCE57BF203}"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09F62C-4FE3-4FE2-A737-5C853A6DF603}" type="datetimeFigureOut">
              <a:rPr lang="en-US" smtClean="0"/>
              <a:pPr/>
              <a:t>3/31/2013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5CFF4-96F9-494A-843E-45BCE57BF2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09F62C-4FE3-4FE2-A737-5C853A6DF603}" type="datetimeFigureOut">
              <a:rPr lang="en-US" smtClean="0"/>
              <a:pPr/>
              <a:t>3/31/2013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5CFF4-96F9-494A-843E-45BCE57BF2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09F62C-4FE3-4FE2-A737-5C853A6DF603}" type="datetimeFigureOut">
              <a:rPr lang="en-US" smtClean="0"/>
              <a:pPr/>
              <a:t>3/31/2013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05CFF4-96F9-494A-843E-45BCE57BF2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409F62C-4FE3-4FE2-A737-5C853A6DF603}" type="datetimeFigureOut">
              <a:rPr lang="en-US" smtClean="0"/>
              <a:pPr/>
              <a:t>3/31/2013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E905CFF4-96F9-494A-843E-45BCE57BF20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409F62C-4FE3-4FE2-A737-5C853A6DF603}" type="datetimeFigureOut">
              <a:rPr lang="en-US" smtClean="0"/>
              <a:pPr/>
              <a:t>3/31/2013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05CFF4-96F9-494A-843E-45BCE57BF2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409F62C-4FE3-4FE2-A737-5C853A6DF603}" type="datetimeFigureOut">
              <a:rPr lang="en-US" smtClean="0"/>
              <a:pPr/>
              <a:t>3/31/2013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05CFF4-96F9-494A-843E-45BCE57BF2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409F62C-4FE3-4FE2-A737-5C853A6DF603}" type="datetimeFigureOut">
              <a:rPr lang="en-US" smtClean="0"/>
              <a:pPr/>
              <a:t>3/31/2013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05CFF4-96F9-494A-843E-45BCE57BF2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09F62C-4FE3-4FE2-A737-5C853A6DF603}" type="datetimeFigureOut">
              <a:rPr lang="en-US" smtClean="0"/>
              <a:pPr/>
              <a:t>3/31/2013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05CFF4-96F9-494A-843E-45BCE57BF2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409F62C-4FE3-4FE2-A737-5C853A6DF603}" type="datetimeFigureOut">
              <a:rPr lang="en-US" smtClean="0"/>
              <a:pPr/>
              <a:t>3/31/2013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05CFF4-96F9-494A-843E-45BCE57BF2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409F62C-4FE3-4FE2-A737-5C853A6DF603}" type="datetimeFigureOut">
              <a:rPr lang="en-US" smtClean="0"/>
              <a:pPr/>
              <a:t>3/31/2013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05CFF4-96F9-494A-843E-45BCE57BF2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409F62C-4FE3-4FE2-A737-5C853A6DF603}" type="datetimeFigureOut">
              <a:rPr lang="en-US" smtClean="0"/>
              <a:pPr/>
              <a:t>3/31/2013</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905CFF4-96F9-494A-843E-45BCE57BF20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22030" y="1371600"/>
            <a:ext cx="8229600" cy="1371600"/>
          </a:xfrm>
        </p:spPr>
        <p:txBody>
          <a:bodyPr/>
          <a:lstStyle/>
          <a:p>
            <a:r>
              <a:rPr lang="ar-SA" dirty="0" smtClean="0"/>
              <a:t> الفصل الثاني عشر</a:t>
            </a:r>
            <a:endParaRPr lang="en-US" dirty="0"/>
          </a:p>
        </p:txBody>
      </p:sp>
      <p:sp>
        <p:nvSpPr>
          <p:cNvPr id="7" name="Subtitle 6"/>
          <p:cNvSpPr>
            <a:spLocks noGrp="1"/>
          </p:cNvSpPr>
          <p:nvPr>
            <p:ph type="subTitle" idx="1"/>
          </p:nvPr>
        </p:nvSpPr>
        <p:spPr/>
        <p:txBody>
          <a:bodyPr>
            <a:normAutofit/>
          </a:bodyPr>
          <a:lstStyle/>
          <a:p>
            <a:r>
              <a:rPr lang="en-US" sz="3200" dirty="0" smtClean="0"/>
              <a:t>Marketing Management </a:t>
            </a:r>
            <a:r>
              <a:rPr lang="ar-SA" sz="3200" dirty="0" smtClean="0"/>
              <a:t>ادارة التسويق</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التعريفات</a:t>
            </a:r>
            <a:endParaRPr lang="en-US" dirty="0"/>
          </a:p>
        </p:txBody>
      </p:sp>
      <p:sp>
        <p:nvSpPr>
          <p:cNvPr id="3" name="Content Placeholder 2"/>
          <p:cNvSpPr>
            <a:spLocks noGrp="1"/>
          </p:cNvSpPr>
          <p:nvPr>
            <p:ph idx="1"/>
          </p:nvPr>
        </p:nvSpPr>
        <p:spPr>
          <a:xfrm>
            <a:off x="457200" y="1447800"/>
            <a:ext cx="8229600" cy="4419600"/>
          </a:xfrm>
        </p:spPr>
        <p:txBody>
          <a:bodyPr/>
          <a:lstStyle/>
          <a:p>
            <a:pPr algn="just" rtl="1"/>
            <a:r>
              <a:rPr lang="ar-SA" dirty="0" smtClean="0"/>
              <a:t>”ان التسويق هو الوسيلة التي يستخدمها المنتج لتقديم المزيج التسويقي من منتجات وتسعير وترويج وتوزيع لاشباع احتياجات ورغبات المستهلكين وتحقيق اهدافهم المختلفة داخل حدود المجتمع الذي يعملون فيه“.</a:t>
            </a:r>
          </a:p>
          <a:p>
            <a:pPr algn="just" rtl="1">
              <a:buNone/>
            </a:pPr>
            <a:endParaRPr lang="ar-SA" dirty="0" smtClean="0"/>
          </a:p>
          <a:p>
            <a:pPr algn="just" rtl="1"/>
            <a:r>
              <a:rPr lang="ar-SA" dirty="0" smtClean="0"/>
              <a:t>اما فيليب كوتلر </a:t>
            </a:r>
            <a:r>
              <a:rPr lang="en-US" dirty="0" err="1" smtClean="0"/>
              <a:t>philip</a:t>
            </a:r>
            <a:r>
              <a:rPr lang="en-US" dirty="0" smtClean="0"/>
              <a:t> </a:t>
            </a:r>
            <a:r>
              <a:rPr lang="en-US" dirty="0" err="1" smtClean="0"/>
              <a:t>kotler</a:t>
            </a:r>
            <a:r>
              <a:rPr lang="ar-SA" dirty="0" smtClean="0"/>
              <a:t> فقد عرف التسويق على انه ”نشاط انساني يعمل على اشباع رغبات واحتياجات كل من المنتج والمستهلك عن طريق عملية التبادل بينهم“</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مراحل تطور الفكر التسويقي</a:t>
            </a:r>
            <a:endParaRPr lang="en-US" dirty="0"/>
          </a:p>
        </p:txBody>
      </p:sp>
      <p:sp>
        <p:nvSpPr>
          <p:cNvPr id="3" name="Content Placeholder 2"/>
          <p:cNvSpPr>
            <a:spLocks noGrp="1"/>
          </p:cNvSpPr>
          <p:nvPr>
            <p:ph idx="1"/>
          </p:nvPr>
        </p:nvSpPr>
        <p:spPr>
          <a:xfrm>
            <a:off x="457200" y="1600200"/>
            <a:ext cx="8229600" cy="3048000"/>
          </a:xfrm>
        </p:spPr>
        <p:txBody>
          <a:bodyPr/>
          <a:lstStyle/>
          <a:p>
            <a:pPr algn="r" rtl="1"/>
            <a:r>
              <a:rPr lang="ar-SA" dirty="0" smtClean="0"/>
              <a:t>مرحلة المفهوم الانتاجي للتسويق</a:t>
            </a:r>
          </a:p>
          <a:p>
            <a:pPr algn="r" rtl="1"/>
            <a:r>
              <a:rPr lang="ar-SA" dirty="0" smtClean="0"/>
              <a:t>مرحلة المفهوم البيعي للتسويق</a:t>
            </a:r>
          </a:p>
          <a:p>
            <a:pPr algn="r" rtl="1"/>
            <a:r>
              <a:rPr lang="ar-SA" dirty="0" smtClean="0"/>
              <a:t>مرحلة المفهوم الحديث للتسويق</a:t>
            </a:r>
          </a:p>
          <a:p>
            <a:pPr algn="r" rtl="1"/>
            <a:r>
              <a:rPr lang="ar-SA" dirty="0" smtClean="0"/>
              <a:t>مرحلة المفهوم الاجتماعي للتسويق</a:t>
            </a:r>
          </a:p>
          <a:p>
            <a:pPr algn="r" rtl="1">
              <a:buNone/>
            </a:pPr>
            <a:endParaRPr lang="ar-SA" dirty="0" smtClean="0"/>
          </a:p>
          <a:p>
            <a:pPr algn="r" rtl="1"/>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عناصر المزيج التسويقي</a:t>
            </a:r>
            <a:endParaRPr lang="en-US" dirty="0"/>
          </a:p>
        </p:txBody>
      </p:sp>
      <p:sp>
        <p:nvSpPr>
          <p:cNvPr id="3" name="Content Placeholder 2"/>
          <p:cNvSpPr>
            <a:spLocks noGrp="1"/>
          </p:cNvSpPr>
          <p:nvPr>
            <p:ph idx="1"/>
          </p:nvPr>
        </p:nvSpPr>
        <p:spPr/>
        <p:txBody>
          <a:bodyPr/>
          <a:lstStyle/>
          <a:p>
            <a:pPr algn="r" rtl="1">
              <a:buNone/>
            </a:pPr>
            <a:r>
              <a:rPr lang="ar-SA" dirty="0" smtClean="0"/>
              <a:t>1/ المنتج:</a:t>
            </a:r>
          </a:p>
          <a:p>
            <a:pPr algn="r" rtl="1">
              <a:buNone/>
            </a:pPr>
            <a:r>
              <a:rPr lang="ar-SA" dirty="0" smtClean="0"/>
              <a:t>وهو ”أي شئ يقدم للسوق بغرض الاقتناء او الاستخدام“</a:t>
            </a:r>
          </a:p>
          <a:p>
            <a:pPr algn="r" rtl="1">
              <a:buNone/>
            </a:pPr>
            <a:r>
              <a:rPr lang="ar-SA" dirty="0" smtClean="0"/>
              <a:t>ان مفهوم الانتاج يشمل جانبين مهمين هما :</a:t>
            </a:r>
          </a:p>
          <a:p>
            <a:pPr algn="r" rtl="1">
              <a:buFont typeface="Arial" pitchFamily="34" charset="0"/>
              <a:buChar char="•"/>
            </a:pPr>
            <a:r>
              <a:rPr lang="ar-SA" dirty="0" smtClean="0"/>
              <a:t>السلع</a:t>
            </a:r>
          </a:p>
          <a:p>
            <a:pPr algn="r" rtl="1">
              <a:buFont typeface="Arial" pitchFamily="34" charset="0"/>
              <a:buChar char="•"/>
            </a:pPr>
            <a:r>
              <a:rPr lang="ar-SA" dirty="0" smtClean="0"/>
              <a:t>الخدمات </a:t>
            </a:r>
          </a:p>
          <a:p>
            <a:pPr algn="r" rtl="1">
              <a:buFont typeface="Wingdings" pitchFamily="2" charset="2"/>
              <a:buChar char="q"/>
            </a:pPr>
            <a:r>
              <a:rPr lang="ar-SA" dirty="0" smtClean="0"/>
              <a:t>يمكن تقسيم السلع الى مجموعتين اساسيتين هما:</a:t>
            </a:r>
          </a:p>
          <a:p>
            <a:pPr algn="r" rtl="1">
              <a:buFont typeface="Arial" pitchFamily="34" charset="0"/>
              <a:buChar char="•"/>
            </a:pPr>
            <a:r>
              <a:rPr lang="ar-SA" dirty="0" smtClean="0"/>
              <a:t>سلع استهلاكية التي يشتريها المستهلك النهائي</a:t>
            </a:r>
          </a:p>
          <a:p>
            <a:pPr algn="r" rtl="1">
              <a:buFont typeface="Arial" pitchFamily="34" charset="0"/>
              <a:buChar char="•"/>
            </a:pPr>
            <a:r>
              <a:rPr lang="ar-SA" dirty="0" smtClean="0"/>
              <a:t>وسلع صناعية التي يشتريها المشتري الصناعي</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just" rtl="1">
              <a:buNone/>
            </a:pPr>
            <a:r>
              <a:rPr lang="ar-SA" dirty="0" smtClean="0"/>
              <a:t>2/ التسعير:</a:t>
            </a:r>
          </a:p>
          <a:p>
            <a:pPr algn="just" rtl="1">
              <a:buNone/>
            </a:pPr>
            <a:r>
              <a:rPr lang="ar-SA" dirty="0" smtClean="0"/>
              <a:t>يعد التسويق من اصعب القرارات التسويقية التي تتخذها المنشأة نظراً لارتباطها الوثيق بكينونة المنتج ومكانته، ولذلك تولي المنشآت الناضجة اهمية كبرى لسياسة التسعير وكيفية وضعها.</a:t>
            </a:r>
          </a:p>
          <a:p>
            <a:pPr algn="just" rtl="1">
              <a:buNone/>
            </a:pPr>
            <a:r>
              <a:rPr lang="ar-SA" dirty="0" smtClean="0"/>
              <a:t>اهداف التسعير:</a:t>
            </a:r>
          </a:p>
          <a:p>
            <a:pPr marL="651510" indent="-514350" algn="just" rtl="1">
              <a:buFont typeface="+mj-lt"/>
              <a:buAutoNum type="arabicPeriod"/>
            </a:pPr>
            <a:r>
              <a:rPr lang="ar-SA" dirty="0" smtClean="0"/>
              <a:t>التسعير بهدف تعظيم الربح</a:t>
            </a:r>
          </a:p>
          <a:p>
            <a:pPr marL="651510" indent="-514350" algn="just" rtl="1">
              <a:buFont typeface="+mj-lt"/>
              <a:buAutoNum type="arabicPeriod"/>
            </a:pPr>
            <a:r>
              <a:rPr lang="ar-SA" dirty="0" smtClean="0"/>
              <a:t>التسعير بهدف تحقيق حجم مبيعات كبير</a:t>
            </a:r>
          </a:p>
          <a:p>
            <a:pPr marL="651510" indent="-514350" algn="just" rtl="1">
              <a:buFont typeface="+mj-lt"/>
              <a:buAutoNum type="arabicPeriod"/>
            </a:pPr>
            <a:r>
              <a:rPr lang="ar-SA" dirty="0" smtClean="0"/>
              <a:t>التسعير بهدف الحفاظ على استقرار السوق</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buNone/>
            </a:pPr>
            <a:r>
              <a:rPr lang="ar-SA" dirty="0" smtClean="0"/>
              <a:t>3/ الترويج:</a:t>
            </a:r>
          </a:p>
          <a:p>
            <a:pPr algn="r" rtl="1">
              <a:buNone/>
            </a:pPr>
            <a:r>
              <a:rPr lang="ar-SA" dirty="0" smtClean="0"/>
              <a:t>الترويج هو ”عملية الاتصال بالجمهور بهدف التأثير على سلوكهم“</a:t>
            </a:r>
          </a:p>
          <a:p>
            <a:pPr algn="r" rtl="1">
              <a:buNone/>
            </a:pPr>
            <a:r>
              <a:rPr lang="ar-SA" dirty="0" smtClean="0"/>
              <a:t>ويتضمن الترويج خمسة عناصر تسمى بالمزيج الترويجي وهي:</a:t>
            </a:r>
          </a:p>
          <a:p>
            <a:pPr marL="651510" indent="-514350" algn="r" rtl="1">
              <a:buFont typeface="+mj-lt"/>
              <a:buAutoNum type="arabicPeriod"/>
            </a:pPr>
            <a:r>
              <a:rPr lang="ar-SA" dirty="0" smtClean="0"/>
              <a:t>الاعلان</a:t>
            </a:r>
          </a:p>
          <a:p>
            <a:pPr marL="651510" indent="-514350" algn="r" rtl="1">
              <a:buFont typeface="+mj-lt"/>
              <a:buAutoNum type="arabicPeriod"/>
            </a:pPr>
            <a:r>
              <a:rPr lang="ar-SA" dirty="0" smtClean="0"/>
              <a:t>البيع الشخصي</a:t>
            </a:r>
          </a:p>
          <a:p>
            <a:pPr marL="651510" indent="-514350" algn="r" rtl="1">
              <a:buFont typeface="+mj-lt"/>
              <a:buAutoNum type="arabicPeriod"/>
            </a:pPr>
            <a:r>
              <a:rPr lang="ar-SA" dirty="0" smtClean="0"/>
              <a:t>الدعاية والنشر</a:t>
            </a:r>
          </a:p>
          <a:p>
            <a:pPr marL="651510" indent="-514350" algn="r" rtl="1">
              <a:buFont typeface="+mj-lt"/>
              <a:buAutoNum type="arabicPeriod"/>
            </a:pPr>
            <a:r>
              <a:rPr lang="ar-SA" dirty="0" smtClean="0"/>
              <a:t>تنشيط المبيعات</a:t>
            </a:r>
          </a:p>
          <a:p>
            <a:pPr marL="651510" indent="-514350" algn="r" rtl="1">
              <a:buFont typeface="+mj-lt"/>
              <a:buAutoNum type="arabicPeriod"/>
            </a:pPr>
            <a:r>
              <a:rPr lang="ar-SA" dirty="0" smtClean="0"/>
              <a:t>التسويق المباشر</a:t>
            </a:r>
          </a:p>
          <a:p>
            <a:pPr algn="r" rtl="1">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447800"/>
            <a:ext cx="8229600" cy="5410200"/>
          </a:xfrm>
        </p:spPr>
        <p:txBody>
          <a:bodyPr>
            <a:normAutofit/>
          </a:bodyPr>
          <a:lstStyle/>
          <a:p>
            <a:pPr algn="r" rtl="1">
              <a:buNone/>
            </a:pPr>
            <a:r>
              <a:rPr lang="ar-SA" dirty="0" smtClean="0"/>
              <a:t>4</a:t>
            </a:r>
            <a:r>
              <a:rPr lang="ar-SA" sz="2700" dirty="0" smtClean="0"/>
              <a:t>/التوزيع:</a:t>
            </a:r>
          </a:p>
          <a:p>
            <a:pPr algn="just" rtl="1">
              <a:buNone/>
            </a:pPr>
            <a:r>
              <a:rPr lang="ar-SA" sz="2700" dirty="0" smtClean="0"/>
              <a:t>     التوزيع هو المهمة التي من خلالها يتم نقل السلع والخدمات من مصادر انتاجها الى المستهلك الاخير. وتعد قرارات اختيار منافذ التوزيع من القرارات ذات الاهمية الاستراتيجية بالنسبة للمنشأة، اذ ان الخطا في اختيار منفذ التوزيع المناسب للمنتج قد يؤدي الى الفشل الذريع.</a:t>
            </a:r>
          </a:p>
          <a:p>
            <a:pPr algn="just" rtl="1">
              <a:buNone/>
            </a:pPr>
            <a:r>
              <a:rPr lang="ar-SA" sz="2700" dirty="0" smtClean="0"/>
              <a:t>ويمكن تقسيم منافذ التوزيع الى:</a:t>
            </a:r>
          </a:p>
          <a:p>
            <a:pPr algn="just" rtl="1">
              <a:buNone/>
            </a:pPr>
            <a:r>
              <a:rPr lang="ar-SA" sz="2700" dirty="0" smtClean="0"/>
              <a:t>منتج        مشتري نهائي</a:t>
            </a:r>
          </a:p>
          <a:p>
            <a:pPr algn="just" rtl="1">
              <a:buNone/>
            </a:pPr>
            <a:r>
              <a:rPr lang="ar-SA" sz="2700" dirty="0" smtClean="0"/>
              <a:t>منتج        وكيل بيع او تاجر تجزئة        مشتري نهائي   </a:t>
            </a:r>
          </a:p>
          <a:p>
            <a:pPr algn="just" rtl="1">
              <a:buNone/>
            </a:pPr>
            <a:r>
              <a:rPr lang="ar-SA" sz="2700" dirty="0" smtClean="0"/>
              <a:t>منتج        تاجر جملة       تاجر تجزئة        مشتري نهائي</a:t>
            </a:r>
          </a:p>
          <a:p>
            <a:pPr algn="just" rtl="1">
              <a:buNone/>
            </a:pPr>
            <a:r>
              <a:rPr lang="ar-SA" sz="2700" dirty="0" smtClean="0"/>
              <a:t>منتج        وكيل بيع        تاجر جملة       تاجر تجزئة       مشتري نهائي</a:t>
            </a:r>
            <a:endParaRPr lang="en-US" sz="2700" dirty="0"/>
          </a:p>
        </p:txBody>
      </p:sp>
      <p:sp>
        <p:nvSpPr>
          <p:cNvPr id="8" name="Left Arrow 7"/>
          <p:cNvSpPr/>
          <p:nvPr/>
        </p:nvSpPr>
        <p:spPr>
          <a:xfrm>
            <a:off x="7391400" y="57912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5791200" y="57912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4038600" y="57912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dirty="0" smtClean="0"/>
              <a:t>    </a:t>
            </a:r>
            <a:endParaRPr lang="en-US" dirty="0"/>
          </a:p>
        </p:txBody>
      </p:sp>
      <p:sp>
        <p:nvSpPr>
          <p:cNvPr id="17" name="Left Arrow 16"/>
          <p:cNvSpPr/>
          <p:nvPr/>
        </p:nvSpPr>
        <p:spPr>
          <a:xfrm>
            <a:off x="2133600" y="57912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p:cNvSpPr/>
          <p:nvPr/>
        </p:nvSpPr>
        <p:spPr>
          <a:xfrm>
            <a:off x="7391400" y="53340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Arrow 18"/>
          <p:cNvSpPr/>
          <p:nvPr/>
        </p:nvSpPr>
        <p:spPr>
          <a:xfrm>
            <a:off x="5638800" y="53340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3733800" y="53340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 Arrow 20"/>
          <p:cNvSpPr/>
          <p:nvPr/>
        </p:nvSpPr>
        <p:spPr>
          <a:xfrm>
            <a:off x="7391400" y="48768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Arrow 21"/>
          <p:cNvSpPr/>
          <p:nvPr/>
        </p:nvSpPr>
        <p:spPr>
          <a:xfrm>
            <a:off x="4038600" y="48006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7391400" y="4343400"/>
            <a:ext cx="457200" cy="228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2E6EB162D26242AB454A8238D7A482" ma:contentTypeVersion="0" ma:contentTypeDescription="Create a new document." ma:contentTypeScope="" ma:versionID="59e8b35b4ca980dd707b187e12bd8c12">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7C918A9-E33E-4103-B472-88E9E7552D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A3B5DFA-B6ED-40CB-8551-21212C086BAD}">
  <ds:schemaRefs>
    <ds:schemaRef ds:uri="http://schemas.microsoft.com/office/2006/metadata/properties"/>
  </ds:schemaRefs>
</ds:datastoreItem>
</file>

<file path=customXml/itemProps3.xml><?xml version="1.0" encoding="utf-8"?>
<ds:datastoreItem xmlns:ds="http://schemas.openxmlformats.org/officeDocument/2006/customXml" ds:itemID="{90EEBFE5-4D33-436B-A5FD-BF57C096FF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Apex</Template>
  <TotalTime>502</TotalTime>
  <Words>300</Words>
  <Application>Microsoft Office PowerPoint</Application>
  <PresentationFormat>On-screen Show (4:3)</PresentationFormat>
  <Paragraphs>42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 الفصل الثاني عشر</vt:lpstr>
      <vt:lpstr>التعريفات</vt:lpstr>
      <vt:lpstr>مراحل تطور الفكر التسويقي</vt:lpstr>
      <vt:lpstr>عناصر المزيج التسويقي</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الثاني عشر</dc:title>
  <dc:creator>ksu</dc:creator>
  <cp:lastModifiedBy>ksu</cp:lastModifiedBy>
  <cp:revision>35</cp:revision>
  <dcterms:created xsi:type="dcterms:W3CDTF">2011-11-29T15:00:56Z</dcterms:created>
  <dcterms:modified xsi:type="dcterms:W3CDTF">2013-03-31T20:20:36Z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0x010100D92E6EB162D26242AB454A8238D7A482</vt:lpwstr>
  </property>
</Properties>
</file>