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BBFD9-5138-427F-BADB-85E242CBDFE8}" type="datetimeFigureOut">
              <a:rPr lang="ar-SA" smtClean="0"/>
              <a:pPr/>
              <a:t>02/11/1432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B1BDF-6B15-4A46-B690-A1A738F34C2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136904" cy="1152128"/>
          </a:xfrm>
        </p:spPr>
        <p:txBody>
          <a:bodyPr>
            <a:normAutofit fontScale="90000"/>
          </a:bodyPr>
          <a:lstStyle/>
          <a:p>
            <a:r>
              <a:rPr lang="ar-SA" b="1" dirty="0"/>
              <a:t>ثانيا: الفصل الثاني عشر (المحاسبة في شركات التضامن)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8064896" cy="4032448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في </a:t>
            </a:r>
            <a:r>
              <a:rPr lang="ar-SA" dirty="0">
                <a:solidFill>
                  <a:schemeClr val="tx1"/>
                </a:solidFill>
              </a:rPr>
              <a:t>هذا الفصل سوف يتم التركيز على </a:t>
            </a:r>
            <a:r>
              <a:rPr lang="ar-SA" b="1" dirty="0">
                <a:solidFill>
                  <a:schemeClr val="tx1"/>
                </a:solidFill>
              </a:rPr>
              <a:t>المحاسبة عن شركات التضامن</a:t>
            </a:r>
            <a:r>
              <a:rPr lang="ar-SA" dirty="0">
                <a:solidFill>
                  <a:schemeClr val="tx1"/>
                </a:solidFill>
              </a:rPr>
              <a:t> 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SA" b="1" u="sng" dirty="0">
                <a:solidFill>
                  <a:schemeClr val="tx1"/>
                </a:solidFill>
              </a:rPr>
              <a:t>أهداف </a:t>
            </a:r>
            <a:r>
              <a:rPr lang="ar-SA" b="1" u="sng" dirty="0" err="1">
                <a:solidFill>
                  <a:schemeClr val="tx1"/>
                </a:solidFill>
              </a:rPr>
              <a:t>و</a:t>
            </a:r>
            <a:r>
              <a:rPr lang="ar-SA" b="1" u="sng" dirty="0">
                <a:solidFill>
                  <a:schemeClr val="tx1"/>
                </a:solidFill>
              </a:rPr>
              <a:t> الغرض من دراسة الفصل: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ar-SA" dirty="0">
                <a:solidFill>
                  <a:schemeClr val="tx1"/>
                </a:solidFill>
              </a:rPr>
              <a:t>التعرف على مفهوم شركة التضامن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خصائصها .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ar-SA" dirty="0">
                <a:solidFill>
                  <a:schemeClr val="tx1"/>
                </a:solidFill>
              </a:rPr>
              <a:t>كيفية محاسبة شركات التضامن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إعداد القيود المحاسبية الخاصة</a:t>
            </a:r>
            <a:endParaRPr lang="en-US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ar-SA" dirty="0">
                <a:solidFill>
                  <a:schemeClr val="tx1"/>
                </a:solidFill>
              </a:rPr>
              <a:t>التعرف على معالجة التصفية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تغير الشركاء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17638"/>
          </a:xfrm>
        </p:spPr>
        <p:txBody>
          <a:bodyPr>
            <a:normAutofit/>
          </a:bodyPr>
          <a:lstStyle/>
          <a:p>
            <a:r>
              <a:rPr lang="ar-SA" sz="3600" b="1" dirty="0"/>
              <a:t>ثانيا: توزيع الأرباح </a:t>
            </a:r>
            <a:r>
              <a:rPr lang="ar-SA" sz="3600" b="1" dirty="0" err="1"/>
              <a:t>و</a:t>
            </a:r>
            <a:r>
              <a:rPr lang="ar-SA" sz="3600" b="1" dirty="0"/>
              <a:t> الخسائر في شركات تضامن</a:t>
            </a:r>
            <a:r>
              <a:rPr lang="en-US" sz="3600" b="1" dirty="0"/>
              <a:t/>
            </a:r>
            <a:br>
              <a:rPr lang="en-US" sz="3600" b="1" dirty="0"/>
            </a:b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تظهر مشكلة توزيع الأرباح </a:t>
            </a:r>
            <a:r>
              <a:rPr lang="ar-SA" b="1" dirty="0" err="1"/>
              <a:t>و</a:t>
            </a:r>
            <a:r>
              <a:rPr lang="ar-SA" b="1" dirty="0"/>
              <a:t> الخسائر في شركات التضامن </a:t>
            </a:r>
            <a:r>
              <a:rPr lang="ar-SA" b="1" dirty="0" err="1"/>
              <a:t>و</a:t>
            </a:r>
            <a:r>
              <a:rPr lang="ar-SA" b="1" dirty="0"/>
              <a:t> ذلك للأسباب التالية :</a:t>
            </a:r>
            <a:endParaRPr lang="en-US" dirty="0"/>
          </a:p>
          <a:p>
            <a:pPr lvl="0"/>
            <a:r>
              <a:rPr lang="ar-SA" dirty="0"/>
              <a:t>وجود </a:t>
            </a:r>
            <a:r>
              <a:rPr lang="ar-SA" dirty="0" err="1"/>
              <a:t>اكثر</a:t>
            </a:r>
            <a:r>
              <a:rPr lang="ar-SA" dirty="0"/>
              <a:t> من شريك يملك المنشأة </a:t>
            </a:r>
            <a:endParaRPr lang="en-US" dirty="0"/>
          </a:p>
          <a:p>
            <a:pPr lvl="0"/>
            <a:r>
              <a:rPr lang="ar-SA" dirty="0"/>
              <a:t>اختلاف حصص الشركاء في راس المال </a:t>
            </a:r>
            <a:endParaRPr lang="en-US" dirty="0"/>
          </a:p>
          <a:p>
            <a:pPr lvl="0"/>
            <a:r>
              <a:rPr lang="ar-SA" dirty="0"/>
              <a:t>أن بعض الشركاء يعملون بينما الآخرون لا يعملون </a:t>
            </a:r>
            <a:r>
              <a:rPr lang="ar-SA" dirty="0" err="1"/>
              <a:t>بها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ar-SA" sz="3600" b="1" dirty="0"/>
              <a:t>طرق توزيع الأرباح </a:t>
            </a:r>
            <a:r>
              <a:rPr lang="ar-SA" sz="3600" b="1" dirty="0" err="1"/>
              <a:t>و</a:t>
            </a:r>
            <a:r>
              <a:rPr lang="ar-SA" sz="3600" b="1" dirty="0"/>
              <a:t> الخسائر في شركات التضامن:</a:t>
            </a: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1). </a:t>
            </a:r>
            <a:r>
              <a:rPr lang="ar-SA" dirty="0"/>
              <a:t>توزيع الأرباح </a:t>
            </a:r>
            <a:r>
              <a:rPr lang="ar-SA" dirty="0" err="1"/>
              <a:t>و</a:t>
            </a:r>
            <a:r>
              <a:rPr lang="ar-SA" dirty="0"/>
              <a:t> الخسائر حسب نسبة متفق عليها تختلف عن نسب تكوين راس المال </a:t>
            </a:r>
            <a:r>
              <a:rPr lang="ar-SA" dirty="0" err="1"/>
              <a:t>و</a:t>
            </a:r>
            <a:r>
              <a:rPr lang="ar-SA" dirty="0"/>
              <a:t> يكون ذلك إما:</a:t>
            </a:r>
            <a:endParaRPr lang="en-US" dirty="0"/>
          </a:p>
          <a:p>
            <a:r>
              <a:rPr lang="ar-SA" dirty="0"/>
              <a:t>أ). </a:t>
            </a:r>
            <a:r>
              <a:rPr lang="ar-SA" dirty="0" smtClean="0"/>
              <a:t>بالتساوي</a:t>
            </a:r>
            <a:endParaRPr lang="en-US" dirty="0"/>
          </a:p>
          <a:p>
            <a:r>
              <a:rPr lang="ar-SA" dirty="0"/>
              <a:t> </a:t>
            </a:r>
            <a:r>
              <a:rPr lang="ar-SA" dirty="0" smtClean="0"/>
              <a:t>ب). </a:t>
            </a:r>
            <a:r>
              <a:rPr lang="ar-SA" dirty="0"/>
              <a:t>حسب نسب متفق </a:t>
            </a:r>
            <a:r>
              <a:rPr lang="ar-SA" dirty="0" smtClean="0"/>
              <a:t>عليها</a:t>
            </a:r>
          </a:p>
          <a:p>
            <a:r>
              <a:rPr lang="ar-SA" b="1" dirty="0" smtClean="0"/>
              <a:t>2). </a:t>
            </a:r>
            <a:r>
              <a:rPr lang="ar-SA" dirty="0"/>
              <a:t>توزيع الأرباح </a:t>
            </a:r>
            <a:r>
              <a:rPr lang="ar-SA" dirty="0" err="1"/>
              <a:t>و</a:t>
            </a:r>
            <a:r>
              <a:rPr lang="ar-SA" dirty="0"/>
              <a:t> الخسائر حسب نسبة تكوين راس </a:t>
            </a:r>
            <a:r>
              <a:rPr lang="ar-SA" dirty="0" smtClean="0"/>
              <a:t>المال:</a:t>
            </a:r>
          </a:p>
          <a:p>
            <a:r>
              <a:rPr lang="ar-SA" dirty="0" smtClean="0"/>
              <a:t>أ)عندما </a:t>
            </a:r>
            <a:r>
              <a:rPr lang="ar-SA" dirty="0"/>
              <a:t>لا يتغير راس مال الشركاء خلال </a:t>
            </a:r>
            <a:r>
              <a:rPr lang="ar-SA" dirty="0" smtClean="0"/>
              <a:t>السنة</a:t>
            </a:r>
          </a:p>
          <a:p>
            <a:r>
              <a:rPr lang="ar-SA" dirty="0" smtClean="0"/>
              <a:t>ب)إذا </a:t>
            </a:r>
            <a:r>
              <a:rPr lang="ar-SA" dirty="0"/>
              <a:t>تغير راس مال الشركاء سواء بالزيادة أو النقصان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3).</a:t>
            </a:r>
            <a:r>
              <a:rPr lang="ar-SA" dirty="0" smtClean="0"/>
              <a:t> </a:t>
            </a:r>
            <a:r>
              <a:rPr lang="ar-SA" dirty="0"/>
              <a:t>توزيع الأرباح </a:t>
            </a:r>
            <a:r>
              <a:rPr lang="ar-SA" dirty="0" err="1"/>
              <a:t>و</a:t>
            </a:r>
            <a:r>
              <a:rPr lang="ar-SA" dirty="0"/>
              <a:t> الخسائر مع احتساب فوائد راس المال (فائدة مئوية يتفق عليها )ثم توزيع الباقي بين الشركاء حسب نسب متفق عليها</a:t>
            </a:r>
            <a:r>
              <a:rPr lang="ar-SA" dirty="0" smtClean="0"/>
              <a:t>.</a:t>
            </a:r>
          </a:p>
          <a:p>
            <a:r>
              <a:rPr lang="ar-SA" dirty="0" smtClean="0"/>
              <a:t>4)توزيع </a:t>
            </a:r>
            <a:r>
              <a:rPr lang="ar-SA" dirty="0"/>
              <a:t>الأرباح </a:t>
            </a:r>
            <a:r>
              <a:rPr lang="ar-SA" dirty="0" err="1"/>
              <a:t>و</a:t>
            </a:r>
            <a:r>
              <a:rPr lang="ar-SA" dirty="0"/>
              <a:t> الخسائر مع احتساب راتب الشريك العامل ثم يوزع الباقي بين الشركاء حسب نسب متفق عليها.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يكون القيد في حالة الأرباح :</a:t>
            </a:r>
            <a:endParaRPr lang="en-US" dirty="0"/>
          </a:p>
          <a:p>
            <a:r>
              <a:rPr lang="ar-SA" b="1" dirty="0"/>
              <a:t>××××××× من </a:t>
            </a:r>
            <a:r>
              <a:rPr lang="ar-SA" b="1" dirty="0" err="1"/>
              <a:t>ح</a:t>
            </a:r>
            <a:r>
              <a:rPr lang="ar-SA" b="1" dirty="0"/>
              <a:t>/ المتاجرة </a:t>
            </a:r>
            <a:r>
              <a:rPr lang="ar-SA" b="1" dirty="0" err="1"/>
              <a:t>و</a:t>
            </a:r>
            <a:r>
              <a:rPr lang="ar-SA" b="1" dirty="0"/>
              <a:t> الأرباح </a:t>
            </a:r>
            <a:r>
              <a:rPr lang="ar-SA" b="1" dirty="0" err="1"/>
              <a:t>و</a:t>
            </a:r>
            <a:r>
              <a:rPr lang="ar-SA" b="1" dirty="0"/>
              <a:t> الخسائر</a:t>
            </a:r>
            <a:endParaRPr lang="en-US" dirty="0"/>
          </a:p>
          <a:p>
            <a:r>
              <a:rPr lang="ar-SA" b="1" dirty="0"/>
              <a:t>                 إلى مذكورين</a:t>
            </a:r>
            <a:endParaRPr lang="en-US" dirty="0"/>
          </a:p>
          <a:p>
            <a:r>
              <a:rPr lang="ar-SA" dirty="0"/>
              <a:t>                      ××××××ح/ جاري الشريك (أ) (حصته من الأرباح)</a:t>
            </a:r>
            <a:endParaRPr lang="en-US" dirty="0"/>
          </a:p>
          <a:p>
            <a:r>
              <a:rPr lang="ar-SA" dirty="0"/>
              <a:t>                       ××××× </a:t>
            </a:r>
            <a:r>
              <a:rPr lang="ar-SA" dirty="0" err="1"/>
              <a:t>ح</a:t>
            </a:r>
            <a:r>
              <a:rPr lang="ar-SA" dirty="0"/>
              <a:t>/ جاري الشريك (ب) (حصته من الأرباح)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يكون القيد في حالة الخسائر :</a:t>
            </a:r>
            <a:endParaRPr lang="en-US" dirty="0"/>
          </a:p>
          <a:p>
            <a:r>
              <a:rPr lang="ar-SA" b="1" dirty="0"/>
              <a:t>في حالة الخسائر نعكس القيد السابق </a:t>
            </a:r>
            <a:r>
              <a:rPr lang="ar-SA" b="1" dirty="0" err="1"/>
              <a:t>و</a:t>
            </a:r>
            <a:r>
              <a:rPr lang="ar-SA" b="1" dirty="0"/>
              <a:t> يكون </a:t>
            </a:r>
            <a:r>
              <a:rPr lang="ar-SA" b="1" dirty="0" smtClean="0"/>
              <a:t>:</a:t>
            </a:r>
          </a:p>
          <a:p>
            <a:r>
              <a:rPr lang="ar-SA" b="1" dirty="0"/>
              <a:t> </a:t>
            </a:r>
            <a:r>
              <a:rPr lang="ar-SA" b="1" dirty="0" smtClean="0"/>
              <a:t>                 من مذكورين</a:t>
            </a:r>
            <a:endParaRPr lang="en-US" dirty="0"/>
          </a:p>
          <a:p>
            <a:r>
              <a:rPr lang="ar-SA" dirty="0"/>
              <a:t>×××××××××ح/ جاري الشريك (أ)</a:t>
            </a:r>
            <a:endParaRPr lang="en-US" dirty="0"/>
          </a:p>
          <a:p>
            <a:r>
              <a:rPr lang="ar-SA" dirty="0"/>
              <a:t>×××××××××ح/ جاري الشريك (ب)</a:t>
            </a:r>
            <a:endParaRPr lang="en-US" dirty="0"/>
          </a:p>
          <a:p>
            <a:pPr rtl="0"/>
            <a:r>
              <a:rPr lang="ar-SA" dirty="0"/>
              <a:t>        </a:t>
            </a:r>
            <a:r>
              <a:rPr lang="ar-SA" b="1" dirty="0"/>
              <a:t>××××  إلى </a:t>
            </a:r>
            <a:r>
              <a:rPr lang="ar-SA" b="1" dirty="0" err="1"/>
              <a:t>ح</a:t>
            </a:r>
            <a:r>
              <a:rPr lang="ar-SA" b="1" dirty="0"/>
              <a:t>/ المتاجرة </a:t>
            </a:r>
            <a:r>
              <a:rPr lang="ar-SA" b="1" dirty="0" err="1"/>
              <a:t>و</a:t>
            </a:r>
            <a:r>
              <a:rPr lang="ar-SA" b="1" dirty="0"/>
              <a:t> الأرباح </a:t>
            </a:r>
            <a:r>
              <a:rPr lang="ar-SA" b="1" dirty="0" err="1"/>
              <a:t>و</a:t>
            </a:r>
            <a:r>
              <a:rPr lang="ar-SA" b="1" dirty="0"/>
              <a:t> الخسائر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تغير الشركاء في شركة التضامن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الحالات الأكثر شيوعا في  تغير الشركاء</a:t>
            </a:r>
            <a:r>
              <a:rPr lang="ar-SA" b="1" u="sng" dirty="0"/>
              <a:t> في شركة التضامن</a:t>
            </a:r>
            <a:endParaRPr lang="en-US" dirty="0"/>
          </a:p>
          <a:p>
            <a:r>
              <a:rPr lang="en-US" dirty="0" smtClean="0"/>
              <a:t> -1</a:t>
            </a:r>
            <a:r>
              <a:rPr lang="ar-SA" dirty="0" smtClean="0"/>
              <a:t>دخول </a:t>
            </a:r>
            <a:r>
              <a:rPr lang="ar-SA" dirty="0"/>
              <a:t>شريك جديد مع بقاء الشركاء </a:t>
            </a:r>
            <a:r>
              <a:rPr lang="ar-SA" dirty="0" smtClean="0"/>
              <a:t>السابقين</a:t>
            </a:r>
          </a:p>
          <a:p>
            <a:r>
              <a:rPr lang="ar-SA" dirty="0" smtClean="0"/>
              <a:t>2-خروج </a:t>
            </a:r>
            <a:r>
              <a:rPr lang="ar-SA" dirty="0"/>
              <a:t>شريك مع استمرار الشركة ( انفصال</a:t>
            </a:r>
            <a:r>
              <a:rPr lang="ar-SA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دخول شريك جديد مع بقاء الشركاء السابقين</a:t>
            </a:r>
          </a:p>
          <a:p>
            <a:r>
              <a:rPr lang="ar-SA" b="1" u="sng" dirty="0" smtClean="0"/>
              <a:t>مفهومها</a:t>
            </a:r>
            <a:r>
              <a:rPr lang="en-US" b="1" u="sng" dirty="0" smtClean="0"/>
              <a:t> :</a:t>
            </a:r>
            <a:endParaRPr lang="en-US" dirty="0"/>
          </a:p>
          <a:p>
            <a:r>
              <a:rPr lang="ar-SA" dirty="0" smtClean="0"/>
              <a:t>عندما يتفق شخص مع شركاء في شركة تضامن قائمة على الدخول كشريك لهم</a:t>
            </a:r>
            <a:r>
              <a:rPr lang="en-US" dirty="0" smtClean="0"/>
              <a:t> </a:t>
            </a:r>
            <a:r>
              <a:rPr lang="ar-SA" dirty="0" smtClean="0"/>
              <a:t> </a:t>
            </a:r>
          </a:p>
          <a:p>
            <a:r>
              <a:rPr lang="ar-SA" b="1" dirty="0"/>
              <a:t>يوجد عدة طرق للانضمام ( دخول شريك) إما:</a:t>
            </a:r>
            <a:r>
              <a:rPr lang="ar-SA" b="1" u="sng" dirty="0"/>
              <a:t> </a:t>
            </a:r>
            <a:endParaRPr lang="en-US" dirty="0"/>
          </a:p>
          <a:p>
            <a:r>
              <a:rPr lang="ar-SA" dirty="0" smtClean="0"/>
              <a:t>1)شراء </a:t>
            </a:r>
            <a:r>
              <a:rPr lang="ar-SA" dirty="0"/>
              <a:t>الشريك الجديد حصة من الشركاء السابقين  وعدم استثمار ما يدفعه في الشركة (عدم زيادة رأس مال الشركة)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أن يتفق الشريك الجديد على أن يستثمر ما يدفعه للشركة </a:t>
            </a:r>
            <a:r>
              <a:rPr lang="ar-SA" b="1" dirty="0"/>
              <a:t>دون أن يدفع للشركاء السابقين شيئا.</a:t>
            </a:r>
            <a:endParaRPr lang="en-US" dirty="0"/>
          </a:p>
          <a:p>
            <a:pPr algn="ctr">
              <a:buNone/>
            </a:pPr>
            <a:r>
              <a:rPr lang="ar-SA" dirty="0" smtClean="0"/>
              <a:t>( </a:t>
            </a:r>
            <a:r>
              <a:rPr lang="ar-SA" dirty="0"/>
              <a:t>ثلاث حالات </a:t>
            </a:r>
            <a:r>
              <a:rPr lang="ar-SA" dirty="0" smtClean="0"/>
              <a:t>)</a:t>
            </a:r>
          </a:p>
          <a:p>
            <a:pPr>
              <a:buNone/>
            </a:pPr>
            <a:r>
              <a:rPr lang="ar-SA" b="1" dirty="0" smtClean="0"/>
              <a:t>1- ما </a:t>
            </a:r>
            <a:r>
              <a:rPr lang="ar-SA" b="1" dirty="0"/>
              <a:t>دفعه الشريك = حصته الدفترية في راس المال بعد </a:t>
            </a:r>
            <a:r>
              <a:rPr lang="ar-SA" b="1" dirty="0" smtClean="0"/>
              <a:t>الانضمام</a:t>
            </a:r>
          </a:p>
          <a:p>
            <a:r>
              <a:rPr lang="ar-SA" b="1" dirty="0" smtClean="0"/>
              <a:t>2-</a:t>
            </a:r>
            <a:r>
              <a:rPr lang="ar-SA" b="1" dirty="0"/>
              <a:t> ما دفعه الشريك </a:t>
            </a:r>
            <a:r>
              <a:rPr lang="ar-SA" b="1" u="sng" dirty="0"/>
              <a:t>أقل </a:t>
            </a:r>
            <a:r>
              <a:rPr lang="ar-SA" b="1" dirty="0"/>
              <a:t>من حصته الدفترية في راس المال بعد الانضمام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3- </a:t>
            </a:r>
            <a:r>
              <a:rPr lang="ar-SA" b="1" dirty="0"/>
              <a:t>ما دفعه الشريك </a:t>
            </a:r>
            <a:r>
              <a:rPr lang="ar-SA" b="1" u="sng" dirty="0"/>
              <a:t>اكبر </a:t>
            </a:r>
            <a:r>
              <a:rPr lang="ar-SA" b="1" dirty="0"/>
              <a:t>من حصته الدفترية في راس المال بعد </a:t>
            </a:r>
            <a:r>
              <a:rPr lang="ar-SA" b="1" dirty="0" smtClean="0"/>
              <a:t>الانضمام</a:t>
            </a:r>
          </a:p>
          <a:p>
            <a:r>
              <a:rPr lang="ar-SA" dirty="0" smtClean="0"/>
              <a:t>أ) </a:t>
            </a:r>
            <a:r>
              <a:rPr lang="ar-SA" dirty="0"/>
              <a:t>مع عدم اشتراط الشهرة أو إعادة </a:t>
            </a:r>
            <a:r>
              <a:rPr lang="ar-SA" dirty="0" smtClean="0"/>
              <a:t>التقييم:</a:t>
            </a:r>
            <a:endParaRPr lang="en-US" dirty="0"/>
          </a:p>
          <a:p>
            <a:r>
              <a:rPr lang="ar-SA" dirty="0"/>
              <a:t>(الزيادة توزع بين الشركاء </a:t>
            </a:r>
            <a:r>
              <a:rPr lang="ar-SA" dirty="0" smtClean="0"/>
              <a:t>القدامى)</a:t>
            </a:r>
          </a:p>
          <a:p>
            <a:r>
              <a:rPr lang="ar-SA" dirty="0" smtClean="0"/>
              <a:t>ب)إعادة </a:t>
            </a:r>
            <a:r>
              <a:rPr lang="ar-SA" dirty="0"/>
              <a:t>تقيم أصول </a:t>
            </a:r>
            <a:r>
              <a:rPr lang="ar-SA" dirty="0" err="1"/>
              <a:t>و</a:t>
            </a:r>
            <a:r>
              <a:rPr lang="ar-SA" dirty="0"/>
              <a:t> خصوم الشركة </a:t>
            </a:r>
            <a:r>
              <a:rPr lang="ar-SA" dirty="0" err="1"/>
              <a:t>و</a:t>
            </a:r>
            <a:r>
              <a:rPr lang="ar-SA" dirty="0"/>
              <a:t> إظهار حساب شهرة محل </a:t>
            </a:r>
            <a:r>
              <a:rPr lang="ar-SA" dirty="0" err="1"/>
              <a:t>و</a:t>
            </a:r>
            <a:r>
              <a:rPr lang="ar-SA" dirty="0"/>
              <a:t> اعتبار كل ما دفعه الشريك الجديد رأس مال خاص </a:t>
            </a:r>
            <a:r>
              <a:rPr lang="ar-SA" dirty="0" err="1"/>
              <a:t>به</a:t>
            </a:r>
            <a:r>
              <a:rPr lang="ar-SA" dirty="0"/>
              <a:t> –</a:t>
            </a:r>
            <a:endParaRPr lang="en-US" dirty="0"/>
          </a:p>
          <a:p>
            <a:r>
              <a:rPr lang="ar-SA" dirty="0"/>
              <a:t>تسجيل الفرق بين القيمة الدفترية للأصول </a:t>
            </a:r>
            <a:r>
              <a:rPr lang="ar-SA" dirty="0" err="1"/>
              <a:t>و</a:t>
            </a:r>
            <a:r>
              <a:rPr lang="ar-SA" dirty="0"/>
              <a:t> بين ما قيمت </a:t>
            </a:r>
            <a:r>
              <a:rPr lang="ar-SA" dirty="0" err="1"/>
              <a:t>به</a:t>
            </a:r>
            <a:r>
              <a:rPr lang="ar-SA" dirty="0"/>
              <a:t> الشركة أصلا جديدا يسمى </a:t>
            </a:r>
            <a:r>
              <a:rPr lang="ar-SA" b="1" u="sng" dirty="0"/>
              <a:t>الشهرة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خروج الشركاء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u="sng" dirty="0"/>
              <a:t>خروج شريك مع استمرار الشركة ببقية </a:t>
            </a:r>
            <a:r>
              <a:rPr lang="ar-SA" b="1" u="sng" dirty="0" smtClean="0"/>
              <a:t>الشركاء</a:t>
            </a:r>
          </a:p>
          <a:p>
            <a:r>
              <a:rPr lang="ar-SA" b="1" dirty="0"/>
              <a:t>يأتي بأحد الصور</a:t>
            </a:r>
            <a:r>
              <a:rPr lang="ar-SA" b="1" dirty="0" smtClean="0"/>
              <a:t>:</a:t>
            </a:r>
          </a:p>
          <a:p>
            <a:r>
              <a:rPr lang="ar-SA" dirty="0" smtClean="0"/>
              <a:t>1-أن </a:t>
            </a:r>
            <a:r>
              <a:rPr lang="ar-SA" dirty="0"/>
              <a:t>يخفض راس مال الشركة بنصيب الشريك </a:t>
            </a:r>
            <a:r>
              <a:rPr lang="ar-SA" dirty="0" smtClean="0"/>
              <a:t>الخارج</a:t>
            </a:r>
          </a:p>
          <a:p>
            <a:r>
              <a:rPr lang="ar-SA" dirty="0" smtClean="0"/>
              <a:t>2-</a:t>
            </a:r>
            <a:r>
              <a:rPr lang="ar-SA" dirty="0"/>
              <a:t> أن يشتري بقية الشركاء نصيب الشريك الخارج </a:t>
            </a:r>
            <a:r>
              <a:rPr lang="ar-SA" dirty="0" err="1"/>
              <a:t>و</a:t>
            </a:r>
            <a:r>
              <a:rPr lang="ar-SA" dirty="0"/>
              <a:t> يبقى راس مال الشركة كما هو.</a:t>
            </a:r>
            <a:endParaRPr lang="en-US" dirty="0"/>
          </a:p>
          <a:p>
            <a:r>
              <a:rPr lang="en-US" dirty="0">
                <a:sym typeface="Wingdings"/>
              </a:rPr>
              <a:t></a:t>
            </a:r>
            <a:r>
              <a:rPr lang="ar-SA" dirty="0"/>
              <a:t> لا يجعل الشركة طرفا في تدفقات نقدية. بل أن التدفقات النقدية تمت بين الشركاء أنفسهم.</a:t>
            </a:r>
            <a:endParaRPr lang="en-US" dirty="0"/>
          </a:p>
          <a:p>
            <a:r>
              <a:rPr lang="en-US" dirty="0">
                <a:sym typeface="Wingdings"/>
              </a:rPr>
              <a:t></a:t>
            </a:r>
            <a:r>
              <a:rPr lang="ar-SA" dirty="0"/>
              <a:t> أما سجلات الشركة فما يظهر فيها هو ما يفيد بنقل حصة الشريك الخارج إلى الشركاء الباقين.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المواضيع الرئيسية التي يغطيها الفصل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تعريف شركة التضامن </a:t>
            </a:r>
            <a:r>
              <a:rPr lang="ar-SA" dirty="0" err="1"/>
              <a:t>و</a:t>
            </a:r>
            <a:r>
              <a:rPr lang="ar-SA" dirty="0"/>
              <a:t> خصائصها .</a:t>
            </a:r>
            <a:endParaRPr lang="en-US" dirty="0"/>
          </a:p>
          <a:p>
            <a:pPr lvl="0"/>
            <a:r>
              <a:rPr lang="ar-SA" dirty="0"/>
              <a:t>تكوين شركة التضامن </a:t>
            </a:r>
            <a:endParaRPr lang="en-US" dirty="0"/>
          </a:p>
          <a:p>
            <a:pPr lvl="0"/>
            <a:r>
              <a:rPr lang="ar-SA" dirty="0"/>
              <a:t>اثر اختلاف رأس المال </a:t>
            </a:r>
            <a:r>
              <a:rPr lang="ar-SA" dirty="0" err="1"/>
              <a:t>و</a:t>
            </a:r>
            <a:r>
              <a:rPr lang="ar-SA" dirty="0"/>
              <a:t> عمل الشريك على توزيع الأرباح</a:t>
            </a:r>
            <a:endParaRPr lang="en-US" dirty="0"/>
          </a:p>
          <a:p>
            <a:pPr lvl="0"/>
            <a:r>
              <a:rPr lang="ar-SA" dirty="0"/>
              <a:t>تغير الشركاء</a:t>
            </a:r>
            <a:endParaRPr lang="en-US" dirty="0"/>
          </a:p>
          <a:p>
            <a:pPr lvl="0"/>
            <a:r>
              <a:rPr lang="ar-SA" dirty="0"/>
              <a:t>وفاة شريك من شركة تضامن</a:t>
            </a:r>
            <a:endParaRPr lang="en-US" dirty="0"/>
          </a:p>
          <a:p>
            <a:pPr lvl="0"/>
            <a:r>
              <a:rPr lang="ar-SA" dirty="0"/>
              <a:t>حل شركة التضامن </a:t>
            </a:r>
            <a:r>
              <a:rPr lang="ar-SA" dirty="0" err="1"/>
              <a:t>و</a:t>
            </a:r>
            <a:r>
              <a:rPr lang="ar-SA" dirty="0"/>
              <a:t> </a:t>
            </a:r>
            <a:r>
              <a:rPr lang="ar-SA" dirty="0" smtClean="0"/>
              <a:t>تصفيتها.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3-دخول </a:t>
            </a:r>
            <a:r>
              <a:rPr lang="ar-SA" dirty="0"/>
              <a:t>شريك جديد بدلا من الشريك الخارج</a:t>
            </a:r>
            <a:endParaRPr lang="en-US" dirty="0"/>
          </a:p>
          <a:p>
            <a:r>
              <a:rPr lang="en-US" dirty="0">
                <a:sym typeface="Wingdings"/>
              </a:rPr>
              <a:t></a:t>
            </a:r>
            <a:r>
              <a:rPr lang="ar-SA" dirty="0"/>
              <a:t> الاتفاق المالي </a:t>
            </a:r>
            <a:r>
              <a:rPr lang="ar-SA" dirty="0" err="1"/>
              <a:t>و</a:t>
            </a:r>
            <a:r>
              <a:rPr lang="ar-SA" dirty="0"/>
              <a:t> المبلغ الذي يدفعه الشريك القادم للشريك الخارج لا يعني الشركة في شيء فالتدفقات النقدية تمت بين الشريك القادم </a:t>
            </a:r>
            <a:r>
              <a:rPr lang="ar-SA" dirty="0" err="1"/>
              <a:t>و</a:t>
            </a:r>
            <a:r>
              <a:rPr lang="ar-SA" dirty="0"/>
              <a:t> الشريك الخارج</a:t>
            </a:r>
            <a:endParaRPr lang="en-US" dirty="0"/>
          </a:p>
          <a:p>
            <a:r>
              <a:rPr lang="en-US" dirty="0"/>
              <a:t> </a:t>
            </a:r>
            <a:r>
              <a:rPr lang="ar-SA" dirty="0"/>
              <a:t> </a:t>
            </a:r>
            <a:r>
              <a:rPr lang="ar-SA" dirty="0" smtClean="0"/>
              <a:t>4 -وفاة الشريك :</a:t>
            </a:r>
          </a:p>
          <a:p>
            <a:pPr algn="ctr"/>
            <a:r>
              <a:rPr lang="ar-SA" b="1" dirty="0"/>
              <a:t>يوجد ثلاث </a:t>
            </a:r>
            <a:r>
              <a:rPr lang="ar-SA" b="1" dirty="0" smtClean="0"/>
              <a:t>حالات</a:t>
            </a:r>
          </a:p>
          <a:p>
            <a:r>
              <a:rPr lang="ar-SA" dirty="0" smtClean="0"/>
              <a:t>1)إذا </a:t>
            </a:r>
            <a:r>
              <a:rPr lang="ar-SA" dirty="0"/>
              <a:t>قرر الورثة البقاء في الشركة  </a:t>
            </a:r>
            <a:r>
              <a:rPr lang="ar-SA" dirty="0" err="1"/>
              <a:t>و</a:t>
            </a:r>
            <a:r>
              <a:rPr lang="ar-SA" dirty="0"/>
              <a:t> قد قبل الشركاء ذلك.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2). </a:t>
            </a:r>
            <a:r>
              <a:rPr lang="ar-SA" dirty="0"/>
              <a:t>إذا قرر الورثة بيع حصة الشريك المتوفى إلى كل أو بعض الشركاء الباقيين.</a:t>
            </a:r>
            <a:endParaRPr lang="en-US" dirty="0"/>
          </a:p>
          <a:p>
            <a:r>
              <a:rPr lang="ar-SA" dirty="0" smtClean="0"/>
              <a:t> 3)إذا قرر الورثة سحب نصيب الشريك المتوفى  من الشركة  .</a:t>
            </a:r>
          </a:p>
          <a:p>
            <a:endParaRPr lang="en-US" dirty="0" smtClean="0"/>
          </a:p>
          <a:p>
            <a:r>
              <a:rPr lang="en-US" b="1" dirty="0"/>
              <a:t> 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حل شركة التضامن </a:t>
            </a:r>
            <a:r>
              <a:rPr lang="ar-SA" b="1" u="sng" dirty="0" err="1"/>
              <a:t>و</a:t>
            </a:r>
            <a:r>
              <a:rPr lang="ar-SA" b="1" u="sng" dirty="0"/>
              <a:t> تصفيتها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SA" b="1" u="sng" dirty="0" smtClean="0"/>
              <a:t>التصفية :</a:t>
            </a:r>
          </a:p>
          <a:p>
            <a:r>
              <a:rPr lang="ar-SA" dirty="0"/>
              <a:t>هي تسديد ديون الشركة </a:t>
            </a:r>
            <a:r>
              <a:rPr lang="ar-SA" dirty="0" err="1"/>
              <a:t>و</a:t>
            </a:r>
            <a:r>
              <a:rPr lang="ar-SA" dirty="0"/>
              <a:t> توزيع ممتلكاتها بين الشركاء حسب أنصبتهم فيها</a:t>
            </a:r>
            <a:endParaRPr lang="en-US" dirty="0"/>
          </a:p>
          <a:p>
            <a:r>
              <a:rPr lang="ar-SA" b="1" u="sng" dirty="0"/>
              <a:t>صور التصفية :</a:t>
            </a:r>
            <a:endParaRPr lang="en-US" dirty="0"/>
          </a:p>
          <a:p>
            <a:r>
              <a:rPr lang="ar-SA" dirty="0"/>
              <a:t>1). </a:t>
            </a:r>
            <a:r>
              <a:rPr lang="ar-SA" dirty="0" err="1"/>
              <a:t>يتوازع</a:t>
            </a:r>
            <a:r>
              <a:rPr lang="ar-SA" dirty="0"/>
              <a:t> الشركاء الأموال الموجودة بعد تسديد الديون</a:t>
            </a:r>
            <a:endParaRPr lang="en-US" dirty="0"/>
          </a:p>
          <a:p>
            <a:r>
              <a:rPr lang="ar-SA" dirty="0"/>
              <a:t>2). تباع الأصول </a:t>
            </a:r>
            <a:r>
              <a:rPr lang="ar-SA" dirty="0" err="1"/>
              <a:t>و</a:t>
            </a:r>
            <a:r>
              <a:rPr lang="ar-SA" dirty="0"/>
              <a:t> تحول جميعها إلى نقد سائل  </a:t>
            </a:r>
            <a:r>
              <a:rPr lang="ar-SA" dirty="0" err="1"/>
              <a:t>و</a:t>
            </a:r>
            <a:r>
              <a:rPr lang="ar-SA" dirty="0"/>
              <a:t> تسدد الديون ثم يقسم الباقي على الشركاء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r>
              <a:rPr lang="ar-SA" b="1" u="sng" dirty="0"/>
              <a:t>حالات التصفية :</a:t>
            </a:r>
            <a:endParaRPr lang="en-US" dirty="0"/>
          </a:p>
          <a:p>
            <a:r>
              <a:rPr lang="ar-SA" dirty="0"/>
              <a:t>1). كفاية موجودات الشركة وقت التصفية لسداد ديونها </a:t>
            </a:r>
            <a:r>
              <a:rPr lang="ar-SA" dirty="0" err="1"/>
              <a:t>و</a:t>
            </a:r>
            <a:r>
              <a:rPr lang="ar-SA" dirty="0"/>
              <a:t> حقوق ملاكها</a:t>
            </a:r>
            <a:endParaRPr lang="en-US" dirty="0"/>
          </a:p>
          <a:p>
            <a:r>
              <a:rPr lang="ar-SA" dirty="0"/>
              <a:t>2). زيادة موجودات الشركة وقت التصفية لسداد ديونها </a:t>
            </a:r>
            <a:r>
              <a:rPr lang="ar-SA" dirty="0" err="1"/>
              <a:t>و</a:t>
            </a:r>
            <a:r>
              <a:rPr lang="ar-SA" dirty="0"/>
              <a:t> حقوق ملاكها </a:t>
            </a:r>
            <a:r>
              <a:rPr lang="ar-SA" dirty="0" err="1"/>
              <a:t>و</a:t>
            </a:r>
            <a:r>
              <a:rPr lang="ar-SA" dirty="0"/>
              <a:t> بذلك نتيجة التصفية ربحا للشركاء</a:t>
            </a:r>
            <a:endParaRPr lang="en-US" dirty="0"/>
          </a:p>
          <a:p>
            <a:r>
              <a:rPr lang="ar-SA" dirty="0"/>
              <a:t>3). لا تكفي (نقص) أصول الشركة لسداد ديونها و حقوق ملاكها مما يجعل الشركاء يفقدون بعض رؤوس أموالهم</a:t>
            </a:r>
            <a:endParaRPr lang="en-US" dirty="0"/>
          </a:p>
          <a:p>
            <a:r>
              <a:rPr lang="ar-SA" dirty="0"/>
              <a:t>4). لا تكفي أصول الشركة لسداد ديونها فضلا عن حقوق الملاك  مما يجعل الشركاء يتحملون باقي الديون ويسددونها من أموالهم الخاصة حسب أنصبتهم  في الشركة </a:t>
            </a:r>
            <a:endParaRPr lang="en-US" dirty="0"/>
          </a:p>
          <a:p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خطوات </a:t>
            </a:r>
            <a:r>
              <a:rPr lang="ar-SA" b="1" dirty="0" err="1" smtClean="0"/>
              <a:t>التصفيه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1). </a:t>
            </a:r>
            <a:r>
              <a:rPr lang="ar-SA" b="1" dirty="0"/>
              <a:t>إعداد قائمة مركز مالي للشركة قبل البدء في عمليات </a:t>
            </a:r>
            <a:r>
              <a:rPr lang="ar-SA" b="1" dirty="0" smtClean="0"/>
              <a:t>التصفية</a:t>
            </a:r>
            <a:endParaRPr lang="ar-SA" b="1" dirty="0"/>
          </a:p>
          <a:p>
            <a:r>
              <a:rPr lang="ar-SA" b="1" dirty="0" smtClean="0"/>
              <a:t>2). </a:t>
            </a:r>
            <a:r>
              <a:rPr lang="ar-SA" b="1" dirty="0"/>
              <a:t>تحصيل ديون الشركة وبيع أصول الشركة </a:t>
            </a:r>
            <a:endParaRPr lang="en-US" dirty="0"/>
          </a:p>
          <a:p>
            <a:pPr lvl="0"/>
            <a:r>
              <a:rPr lang="ar-SA" b="1" dirty="0"/>
              <a:t>  القيم الدفترية للأصول المباعة</a:t>
            </a:r>
            <a:endParaRPr lang="en-US" dirty="0"/>
          </a:p>
          <a:p>
            <a:r>
              <a:rPr lang="ar-SA" b="1" dirty="0"/>
              <a:t>(- ) صافي القيمة البيعة </a:t>
            </a:r>
            <a:r>
              <a:rPr lang="ar-SA" b="1" dirty="0" smtClean="0"/>
              <a:t>للأصول=</a:t>
            </a:r>
            <a:endParaRPr lang="en-US" dirty="0"/>
          </a:p>
          <a:p>
            <a:r>
              <a:rPr lang="ar-SA" dirty="0"/>
              <a:t>                              أرباح </a:t>
            </a:r>
            <a:r>
              <a:rPr lang="ar-SA" dirty="0" err="1"/>
              <a:t>و</a:t>
            </a:r>
            <a:r>
              <a:rPr lang="ar-SA" dirty="0"/>
              <a:t> خسائر التصفية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3)تسدد </a:t>
            </a:r>
            <a:r>
              <a:rPr lang="ar-SA" b="1" dirty="0"/>
              <a:t>ديون الشركة (الدائنين) </a:t>
            </a:r>
            <a:r>
              <a:rPr lang="ar-SA" b="1" dirty="0" smtClean="0"/>
              <a:t>:</a:t>
            </a:r>
            <a:endParaRPr lang="en-US" dirty="0"/>
          </a:p>
          <a:p>
            <a:r>
              <a:rPr lang="ar-SA" b="1" dirty="0"/>
              <a:t>                  </a:t>
            </a:r>
            <a:r>
              <a:rPr lang="en-US" dirty="0">
                <a:sym typeface="Wingdings"/>
              </a:rPr>
              <a:t></a:t>
            </a:r>
            <a:r>
              <a:rPr lang="ar-SA" b="1" dirty="0"/>
              <a:t>    قيمة الخصوم</a:t>
            </a:r>
            <a:endParaRPr lang="en-US" dirty="0"/>
          </a:p>
          <a:p>
            <a:r>
              <a:rPr lang="ar-SA" b="1" dirty="0"/>
              <a:t>(- ) ما تم سداده </a:t>
            </a:r>
            <a:r>
              <a:rPr lang="ar-SA" b="1" dirty="0" smtClean="0"/>
              <a:t>=</a:t>
            </a:r>
            <a:endParaRPr lang="en-US" dirty="0"/>
          </a:p>
          <a:p>
            <a:r>
              <a:rPr lang="ar-SA" b="1" dirty="0"/>
              <a:t>                              أرباح </a:t>
            </a:r>
            <a:r>
              <a:rPr lang="ar-SA" b="1" dirty="0" err="1"/>
              <a:t>و</a:t>
            </a:r>
            <a:r>
              <a:rPr lang="ar-SA" b="1" dirty="0"/>
              <a:t> خسائر </a:t>
            </a:r>
            <a:r>
              <a:rPr lang="ar-SA" b="1" dirty="0" smtClean="0"/>
              <a:t>التصفية</a:t>
            </a:r>
          </a:p>
          <a:p>
            <a:r>
              <a:rPr lang="ar-SA" b="1" dirty="0" smtClean="0"/>
              <a:t>4)توزيع </a:t>
            </a:r>
            <a:r>
              <a:rPr lang="ar-SA" b="1" dirty="0"/>
              <a:t>أرباح </a:t>
            </a:r>
            <a:r>
              <a:rPr lang="ar-SA" b="1" dirty="0" err="1"/>
              <a:t>و</a:t>
            </a:r>
            <a:r>
              <a:rPr lang="ar-SA" b="1" dirty="0"/>
              <a:t> خسائر التصفية بين الشركاء </a:t>
            </a:r>
            <a:endParaRPr lang="en-US" b="1" dirty="0"/>
          </a:p>
          <a:p>
            <a:r>
              <a:rPr lang="ar-SA" b="1" dirty="0"/>
              <a:t>             ( </a:t>
            </a:r>
            <a:r>
              <a:rPr lang="ar-SA" b="1" dirty="0" err="1"/>
              <a:t>ح</a:t>
            </a:r>
            <a:r>
              <a:rPr lang="ar-SA" b="1" dirty="0"/>
              <a:t>/ </a:t>
            </a:r>
            <a:r>
              <a:rPr lang="ar-SA" b="1" dirty="0" err="1"/>
              <a:t>أ</a:t>
            </a:r>
            <a:r>
              <a:rPr lang="ar-SA" b="1" dirty="0"/>
              <a:t> .خ. التصفية)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5). </a:t>
            </a:r>
            <a:r>
              <a:rPr lang="ar-SA" b="1" dirty="0"/>
              <a:t>يقسم الباقي بين الشركاء حسب أنصبتهم في</a:t>
            </a:r>
            <a:endParaRPr lang="en-US" dirty="0"/>
          </a:p>
          <a:p>
            <a:r>
              <a:rPr lang="ar-SA" b="1" dirty="0"/>
              <a:t> الأرباح </a:t>
            </a:r>
            <a:r>
              <a:rPr lang="ar-SA" b="1" dirty="0" err="1"/>
              <a:t>و</a:t>
            </a:r>
            <a:r>
              <a:rPr lang="ar-SA" b="1" dirty="0"/>
              <a:t> </a:t>
            </a:r>
            <a:r>
              <a:rPr lang="ar-SA" b="1" dirty="0" smtClean="0"/>
              <a:t>الخسائر.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كيفية محاسبة شركات التضامن </a:t>
            </a:r>
            <a:r>
              <a:rPr lang="ar-SA" b="1" u="sng" dirty="0" err="1"/>
              <a:t>و</a:t>
            </a:r>
            <a:r>
              <a:rPr lang="ar-SA" b="1" u="sng" dirty="0"/>
              <a:t> إعداد القيود المحاسبية الخاصة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تكوين شركة التضامن (تأسيس)</a:t>
            </a:r>
            <a:endParaRPr lang="en-US" dirty="0"/>
          </a:p>
          <a:p>
            <a:pPr lvl="0"/>
            <a:r>
              <a:rPr lang="ar-SA" dirty="0"/>
              <a:t>توزيع الأرباح </a:t>
            </a:r>
            <a:r>
              <a:rPr lang="ar-SA" dirty="0" err="1"/>
              <a:t>و</a:t>
            </a:r>
            <a:r>
              <a:rPr lang="ar-SA" dirty="0"/>
              <a:t> الخسائر بين الشركاء .</a:t>
            </a:r>
            <a:endParaRPr lang="en-US" dirty="0"/>
          </a:p>
          <a:p>
            <a:pPr lvl="0"/>
            <a:r>
              <a:rPr lang="ar-SA" dirty="0"/>
              <a:t>تغير الشركاء (دخول – خروج شريك)</a:t>
            </a:r>
            <a:endParaRPr lang="en-US" dirty="0"/>
          </a:p>
          <a:p>
            <a:pPr lvl="0"/>
            <a:r>
              <a:rPr lang="ar-SA" dirty="0"/>
              <a:t>التصفية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/>
              <a:t>أولا: تكوين شركة التضامن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أشكال تكوين شركة التضامن بحيث يكون دفع رأس المال:</a:t>
            </a:r>
            <a:endParaRPr lang="en-US" dirty="0"/>
          </a:p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1-دفع 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رأس المال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نقدا: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ar-SA" b="1" dirty="0"/>
              <a:t>يكون قيد اليومية</a:t>
            </a:r>
            <a:endParaRPr lang="en-US" dirty="0"/>
          </a:p>
          <a:p>
            <a:r>
              <a:rPr lang="ar-SA" dirty="0"/>
              <a:t>×× من </a:t>
            </a:r>
            <a:r>
              <a:rPr lang="ar-SA" dirty="0" err="1"/>
              <a:t>ح</a:t>
            </a:r>
            <a:r>
              <a:rPr lang="ar-SA" dirty="0"/>
              <a:t>/ البنك</a:t>
            </a:r>
            <a:endParaRPr lang="en-US" dirty="0"/>
          </a:p>
          <a:p>
            <a:r>
              <a:rPr lang="ar-SA" dirty="0"/>
              <a:t>       إلى مذكورين</a:t>
            </a:r>
            <a:endParaRPr lang="en-US" dirty="0"/>
          </a:p>
          <a:p>
            <a:r>
              <a:rPr lang="ar-SA" dirty="0"/>
              <a:t> ×× </a:t>
            </a:r>
            <a:r>
              <a:rPr lang="ar-SA" dirty="0" err="1"/>
              <a:t>ح</a:t>
            </a:r>
            <a:r>
              <a:rPr lang="ar-SA" dirty="0"/>
              <a:t>/ رأس المال الشريك(أ)</a:t>
            </a:r>
            <a:r>
              <a:rPr lang="en-US" b="1" dirty="0">
                <a:sym typeface="Webdings"/>
              </a:rPr>
              <a:t></a:t>
            </a:r>
            <a:endParaRPr lang="en-US" dirty="0"/>
          </a:p>
          <a:p>
            <a:r>
              <a:rPr lang="ar-SA" dirty="0"/>
              <a:t> ×× </a:t>
            </a:r>
            <a:r>
              <a:rPr lang="ar-SA" dirty="0" err="1"/>
              <a:t>ح</a:t>
            </a:r>
            <a:r>
              <a:rPr lang="ar-SA" dirty="0"/>
              <a:t>/ رأس المال الشريك(ب)</a:t>
            </a:r>
            <a:r>
              <a:rPr lang="en-US" b="1" dirty="0">
                <a:sym typeface="Webdings"/>
              </a:rPr>
              <a:t>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2-دفع 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رأس المال نقدا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أعيان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(نقود  + أصول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):</a:t>
            </a:r>
            <a:endParaRPr lang="en-US" dirty="0"/>
          </a:p>
          <a:p>
            <a:pPr algn="ctr"/>
            <a:r>
              <a:rPr lang="ar-SA" b="1" dirty="0"/>
              <a:t>يوجد </a:t>
            </a:r>
            <a:r>
              <a:rPr lang="ar-SA" b="1" dirty="0" smtClean="0"/>
              <a:t>حالتين</a:t>
            </a:r>
          </a:p>
          <a:p>
            <a:r>
              <a:rPr lang="ar-SA" b="1" dirty="0"/>
              <a:t>أن يدفع  أحد الشركاء نقدا </a:t>
            </a:r>
            <a:r>
              <a:rPr lang="ar-SA" b="1" dirty="0" err="1"/>
              <a:t>و</a:t>
            </a:r>
            <a:r>
              <a:rPr lang="ar-SA" b="1" dirty="0"/>
              <a:t> الشريك الآخر يقدم أعيانا (أصول) </a:t>
            </a:r>
            <a:endParaRPr lang="en-US" dirty="0"/>
          </a:p>
          <a:p>
            <a:pPr algn="ctr"/>
            <a:r>
              <a:rPr lang="ar-SA" b="1" dirty="0"/>
              <a:t>يكون قيد اليومية</a:t>
            </a:r>
            <a:endParaRPr lang="en-US" dirty="0"/>
          </a:p>
          <a:p>
            <a:r>
              <a:rPr lang="ar-SA" dirty="0"/>
              <a:t>من مذكورين</a:t>
            </a:r>
            <a:endParaRPr lang="en-US" dirty="0"/>
          </a:p>
          <a:p>
            <a:r>
              <a:rPr lang="ar-SA" dirty="0"/>
              <a:t>×× من </a:t>
            </a:r>
            <a:r>
              <a:rPr lang="ar-SA" dirty="0" err="1"/>
              <a:t>ح</a:t>
            </a:r>
            <a:r>
              <a:rPr lang="ar-SA" dirty="0"/>
              <a:t>/ البنك (النقدية التي يدفعها الشركاء ) </a:t>
            </a:r>
            <a:endParaRPr lang="en-US" dirty="0"/>
          </a:p>
          <a:p>
            <a:r>
              <a:rPr lang="ar-SA" dirty="0"/>
              <a:t>×× من </a:t>
            </a:r>
            <a:r>
              <a:rPr lang="ar-SA" dirty="0" err="1"/>
              <a:t>ح</a:t>
            </a:r>
            <a:r>
              <a:rPr lang="ar-SA" dirty="0"/>
              <a:t>/ جميع أصول المنشأة القائمة التي قدمها الشريك </a:t>
            </a:r>
            <a:endParaRPr lang="en-US" dirty="0"/>
          </a:p>
          <a:p>
            <a:r>
              <a:rPr lang="ar-SA" dirty="0"/>
              <a:t>             إلى مذكورين</a:t>
            </a:r>
            <a:endParaRPr lang="en-US" dirty="0"/>
          </a:p>
          <a:p>
            <a:r>
              <a:rPr lang="ar-SA" dirty="0"/>
              <a:t>   ××ح/ جميع خصوم المنشأة القائمة التي قدمها الشريك</a:t>
            </a:r>
            <a:endParaRPr lang="en-US" dirty="0"/>
          </a:p>
          <a:p>
            <a:r>
              <a:rPr lang="ar-SA" dirty="0"/>
              <a:t>   ×× </a:t>
            </a:r>
            <a:r>
              <a:rPr lang="ar-SA" dirty="0" err="1"/>
              <a:t>ح</a:t>
            </a:r>
            <a:r>
              <a:rPr lang="ar-SA" dirty="0"/>
              <a:t>/ رأس المال الشريك(أ)</a:t>
            </a:r>
            <a:r>
              <a:rPr lang="en-US" b="1" dirty="0">
                <a:sym typeface="Webdings"/>
              </a:rPr>
              <a:t></a:t>
            </a:r>
            <a:endParaRPr lang="en-US" dirty="0"/>
          </a:p>
          <a:p>
            <a:r>
              <a:rPr lang="ar-SA" dirty="0"/>
              <a:t>    ×× </a:t>
            </a:r>
            <a:r>
              <a:rPr lang="ar-SA" dirty="0" err="1"/>
              <a:t>ح</a:t>
            </a:r>
            <a:r>
              <a:rPr lang="ar-SA" dirty="0"/>
              <a:t>/ رأس المال الشريك (ب)</a:t>
            </a:r>
            <a:r>
              <a:rPr lang="en-US" b="1" dirty="0">
                <a:sym typeface="Webdings"/>
              </a:rPr>
              <a:t>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/>
              <a:t>أن يدفع  أحد الشركاء نقدا </a:t>
            </a:r>
            <a:r>
              <a:rPr lang="ar-SA" b="1" dirty="0" err="1"/>
              <a:t>و</a:t>
            </a:r>
            <a:r>
              <a:rPr lang="ar-SA" b="1" dirty="0"/>
              <a:t> الشريك الآخر يقدم أعيانا (أصول) وذلك حصته في رأس المال و الباقي يدفعه نقدا. </a:t>
            </a:r>
            <a:endParaRPr lang="ar-SA" b="1" dirty="0" smtClean="0"/>
          </a:p>
          <a:p>
            <a:pPr algn="ctr"/>
            <a:r>
              <a:rPr lang="ar-SA" b="1" dirty="0"/>
              <a:t>يكون قيد اليومية</a:t>
            </a:r>
            <a:endParaRPr lang="en-US" dirty="0"/>
          </a:p>
          <a:p>
            <a:r>
              <a:rPr lang="ar-SA" b="1" dirty="0"/>
              <a:t>من مذكورين</a:t>
            </a:r>
            <a:endParaRPr lang="en-US" dirty="0"/>
          </a:p>
          <a:p>
            <a:r>
              <a:rPr lang="ar-SA" dirty="0"/>
              <a:t>××× </a:t>
            </a:r>
            <a:r>
              <a:rPr lang="ar-SA" dirty="0" err="1"/>
              <a:t>ح</a:t>
            </a:r>
            <a:r>
              <a:rPr lang="ar-SA" dirty="0"/>
              <a:t>/ البنك( ما دفعه الشركاء نقدا)</a:t>
            </a:r>
            <a:endParaRPr lang="en-US" dirty="0"/>
          </a:p>
          <a:p>
            <a:r>
              <a:rPr lang="ar-SA" dirty="0"/>
              <a:t>××× </a:t>
            </a:r>
            <a:r>
              <a:rPr lang="ar-SA" dirty="0" err="1"/>
              <a:t>ح</a:t>
            </a:r>
            <a:r>
              <a:rPr lang="ar-SA" dirty="0"/>
              <a:t>/  الأصل  (الذي قدمه الشريك )</a:t>
            </a:r>
            <a:endParaRPr lang="en-US" dirty="0"/>
          </a:p>
          <a:p>
            <a:r>
              <a:rPr lang="ar-SA" dirty="0"/>
              <a:t>                 إلى مذكورين</a:t>
            </a:r>
            <a:endParaRPr lang="en-US" dirty="0"/>
          </a:p>
          <a:p>
            <a:r>
              <a:rPr lang="ar-SA" dirty="0"/>
              <a:t>          ××× </a:t>
            </a:r>
            <a:r>
              <a:rPr lang="ar-SA" dirty="0" err="1"/>
              <a:t>ح</a:t>
            </a:r>
            <a:r>
              <a:rPr lang="ar-SA" dirty="0"/>
              <a:t>/ رأس المال الشريك(أ)</a:t>
            </a:r>
            <a:r>
              <a:rPr lang="en-US" b="1" dirty="0">
                <a:sym typeface="Webdings"/>
              </a:rPr>
              <a:t></a:t>
            </a:r>
            <a:endParaRPr lang="en-US" dirty="0"/>
          </a:p>
          <a:p>
            <a:r>
              <a:rPr lang="ar-SA" dirty="0"/>
              <a:t>          ××× </a:t>
            </a:r>
            <a:r>
              <a:rPr lang="ar-SA" dirty="0" err="1"/>
              <a:t>ح</a:t>
            </a:r>
            <a:r>
              <a:rPr lang="ar-SA" dirty="0"/>
              <a:t>/ رأس المال الشريك(ب)</a:t>
            </a:r>
            <a:r>
              <a:rPr lang="en-US" b="1" dirty="0">
                <a:sym typeface="Webdings"/>
              </a:rPr>
              <a:t>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3-أن 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يحول أحد الشركاء منشأته الفردية  القائمة بأصولها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خصومها </a:t>
            </a:r>
            <a:r>
              <a:rPr lang="ar-SA" b="1" dirty="0" err="1">
                <a:solidFill>
                  <a:schemeClr val="tx2">
                    <a:lumMod val="75000"/>
                  </a:schemeClr>
                </a:solidFill>
              </a:rPr>
              <a:t>و</a:t>
            </a:r>
            <a:r>
              <a:rPr lang="ar-SA" b="1" dirty="0">
                <a:solidFill>
                  <a:schemeClr val="tx2">
                    <a:lumMod val="75000"/>
                  </a:schemeClr>
                </a:solidFill>
              </a:rPr>
              <a:t> يمثل الفرق كل أو بعض رأس ماله في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الشركة</a:t>
            </a:r>
          </a:p>
          <a:p>
            <a:pPr algn="ctr"/>
            <a:r>
              <a:rPr lang="ar-SA" b="1" dirty="0"/>
              <a:t>يوجد </a:t>
            </a:r>
            <a:r>
              <a:rPr lang="ar-SA" b="1" dirty="0" smtClean="0"/>
              <a:t>حالتين</a:t>
            </a:r>
            <a:endParaRPr lang="en-US" dirty="0"/>
          </a:p>
          <a:p>
            <a:r>
              <a:rPr lang="ar-SA" b="1" dirty="0"/>
              <a:t>الحالة الأولى:</a:t>
            </a:r>
            <a:endParaRPr lang="en-US" dirty="0"/>
          </a:p>
          <a:p>
            <a:r>
              <a:rPr lang="ar-SA" dirty="0"/>
              <a:t>عندما يتفق الشركاء على تحويل أصول </a:t>
            </a:r>
            <a:r>
              <a:rPr lang="ar-SA" dirty="0" err="1"/>
              <a:t>و</a:t>
            </a:r>
            <a:r>
              <a:rPr lang="ar-SA" dirty="0"/>
              <a:t> خصوم المنشأة القائمة ( بدون إعادة تقييم</a:t>
            </a:r>
            <a:r>
              <a:rPr lang="ar-SA" dirty="0" smtClean="0"/>
              <a:t>).</a:t>
            </a:r>
            <a:endParaRPr lang="en-US" dirty="0"/>
          </a:p>
          <a:p>
            <a:r>
              <a:rPr lang="ar-SA" b="1" dirty="0" smtClean="0"/>
              <a:t>الحالة </a:t>
            </a:r>
            <a:r>
              <a:rPr lang="ar-SA" b="1" dirty="0"/>
              <a:t>الثانية:</a:t>
            </a:r>
            <a:endParaRPr lang="en-US" dirty="0"/>
          </a:p>
          <a:p>
            <a:r>
              <a:rPr lang="ar-SA" dirty="0"/>
              <a:t>عندما لا يتفق الشركاء على تحويل البنود المذكورة إلى شركة تضامن كما هو موجود في السجلات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-571500"/>
            <a:ext cx="8229600" cy="11430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ar-SA" b="1" u="sng" dirty="0"/>
              <a:t>عند القيام بإعداد قيد اليومية الخاص بتكوين شركة التضامن </a:t>
            </a:r>
            <a:r>
              <a:rPr lang="ar-SA" b="1" u="sng" dirty="0" err="1"/>
              <a:t>و</a:t>
            </a:r>
            <a:r>
              <a:rPr lang="ar-SA" b="1" u="sng" dirty="0"/>
              <a:t> ذلك من واقع المركز المالي للمنشأة القائمة</a:t>
            </a:r>
            <a:endParaRPr lang="en-US" dirty="0"/>
          </a:p>
          <a:p>
            <a:pPr lvl="0"/>
            <a:r>
              <a:rPr lang="ar-SA" dirty="0"/>
              <a:t>توضع الأصول في الجانب المدين (البنك، الصندوق، المخزون السلعي، سيارات، أراضي......)</a:t>
            </a:r>
            <a:endParaRPr lang="en-US" dirty="0"/>
          </a:p>
          <a:p>
            <a:pPr lvl="0"/>
            <a:r>
              <a:rPr lang="ar-SA" dirty="0"/>
              <a:t>توضع الخصوم في الجانب الدائن (دائنين، قرض طويل الأجل، مخصص ديون مشكوك في تحصيلها...)</a:t>
            </a:r>
            <a:endParaRPr lang="en-US" dirty="0"/>
          </a:p>
          <a:p>
            <a:pPr lvl="0"/>
            <a:r>
              <a:rPr lang="ar-SA" dirty="0"/>
              <a:t>يحذف من المركز المالي بنود حقوق الملكية( رأس المال، الأرباح..) </a:t>
            </a:r>
            <a:endParaRPr lang="en-US" dirty="0"/>
          </a:p>
          <a:p>
            <a:pPr lvl="0"/>
            <a:r>
              <a:rPr lang="ar-SA" dirty="0"/>
              <a:t>يضاف راس مال الشريك (أ) و الشريك(ب) إلى الجانب الدائن من القيد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b="1" dirty="0"/>
              <a:t>قيد اليومية</a:t>
            </a:r>
            <a:endParaRPr lang="en-US" dirty="0"/>
          </a:p>
          <a:p>
            <a:r>
              <a:rPr lang="ar-SA" b="1" dirty="0"/>
              <a:t>من مذكورين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البنك ( النقدية التي يدفعها الشركاء)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المدنين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المخزون السلعي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السيارات 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المباني</a:t>
            </a:r>
            <a:endParaRPr lang="en-US" dirty="0"/>
          </a:p>
          <a:p>
            <a:r>
              <a:rPr lang="ar-SA" b="1" dirty="0"/>
              <a:t>×××××× من </a:t>
            </a:r>
            <a:r>
              <a:rPr lang="ar-SA" b="1" dirty="0" err="1"/>
              <a:t>ح</a:t>
            </a:r>
            <a:r>
              <a:rPr lang="ar-SA" b="1" dirty="0"/>
              <a:t>/ الأراضي</a:t>
            </a:r>
            <a:endParaRPr lang="en-US" dirty="0"/>
          </a:p>
          <a:p>
            <a:r>
              <a:rPr lang="ar-SA" b="1" dirty="0"/>
              <a:t>                 إلى مذكورين</a:t>
            </a:r>
            <a:endParaRPr lang="en-US" dirty="0"/>
          </a:p>
          <a:p>
            <a:r>
              <a:rPr lang="ar-SA" b="1" dirty="0"/>
              <a:t>                       ×××××××ح/ </a:t>
            </a:r>
            <a:r>
              <a:rPr lang="ar-SA" b="1" dirty="0" smtClean="0"/>
              <a:t>الدائنين</a:t>
            </a:r>
          </a:p>
          <a:p>
            <a:r>
              <a:rPr lang="ar-SA" b="1" dirty="0"/>
              <a:t> </a:t>
            </a:r>
            <a:r>
              <a:rPr lang="ar-SA" b="1" dirty="0" smtClean="0"/>
              <a:t>                                              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283968" y="54452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1188</Words>
  <Application>Microsoft Office PowerPoint</Application>
  <PresentationFormat>عرض على الشاشة (3:4)‏</PresentationFormat>
  <Paragraphs>155</Paragraphs>
  <Slides>25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سمة Office</vt:lpstr>
      <vt:lpstr>ثانيا: الفصل الثاني عشر (المحاسبة في شركات التضامن) </vt:lpstr>
      <vt:lpstr>المواضيع الرئيسية التي يغطيها الفصل </vt:lpstr>
      <vt:lpstr>كيفية محاسبة شركات التضامن و إعداد القيود المحاسبية الخاصة </vt:lpstr>
      <vt:lpstr>أولا: تكوين شركة التضامن </vt:lpstr>
      <vt:lpstr>الشريحة 5</vt:lpstr>
      <vt:lpstr>الشريحة 6</vt:lpstr>
      <vt:lpstr>الشريحة 7</vt:lpstr>
      <vt:lpstr>الشريحة 8</vt:lpstr>
      <vt:lpstr>الشريحة 9</vt:lpstr>
      <vt:lpstr>ثانيا: توزيع الأرباح و الخسائر في شركات تضامن </vt:lpstr>
      <vt:lpstr>طرق توزيع الأرباح و الخسائر في شركات التضامن: </vt:lpstr>
      <vt:lpstr>الشريحة 12</vt:lpstr>
      <vt:lpstr>الشريحة 13</vt:lpstr>
      <vt:lpstr>الشريحة 14</vt:lpstr>
      <vt:lpstr>تغير الشركاء في شركة التضامن</vt:lpstr>
      <vt:lpstr>الشريحة 16</vt:lpstr>
      <vt:lpstr>الشريحة 17</vt:lpstr>
      <vt:lpstr>الشريحة 18</vt:lpstr>
      <vt:lpstr>خروج الشركاء</vt:lpstr>
      <vt:lpstr>الشريحة 20</vt:lpstr>
      <vt:lpstr>الشريحة 21</vt:lpstr>
      <vt:lpstr>حل شركة التضامن و تصفيتها </vt:lpstr>
      <vt:lpstr>خطوات التصفيه</vt:lpstr>
      <vt:lpstr>الشريحة 24</vt:lpstr>
      <vt:lpstr>الشريحة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ثانيا: الفصل الثاني عشر (المحاسبة في شركات التضامن) </dc:title>
  <dc:creator>Amal alfawaz</dc:creator>
  <cp:lastModifiedBy>Amal alfawaz</cp:lastModifiedBy>
  <cp:revision>4</cp:revision>
  <dcterms:created xsi:type="dcterms:W3CDTF">2011-09-20T13:49:40Z</dcterms:created>
  <dcterms:modified xsi:type="dcterms:W3CDTF">2011-09-29T17:19:22Z</dcterms:modified>
</cp:coreProperties>
</file>