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1"/>
  </p:notesMasterIdLst>
  <p:sldIdLst>
    <p:sldId id="256" r:id="rId2"/>
    <p:sldId id="257" r:id="rId3"/>
    <p:sldId id="258" r:id="rId4"/>
    <p:sldId id="259" r:id="rId5"/>
    <p:sldId id="260" r:id="rId6"/>
    <p:sldId id="261" r:id="rId7"/>
    <p:sldId id="266" r:id="rId8"/>
    <p:sldId id="262" r:id="rId9"/>
    <p:sldId id="263" r:id="rId10"/>
    <p:sldId id="264" r:id="rId11"/>
    <p:sldId id="265"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151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46EAACE-BFBD-45A3-9405-1DC3E6B939C4}" type="datetimeFigureOut">
              <a:rPr lang="ar-SA" smtClean="0"/>
              <a:t>27/01/36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1735925-EF99-49B1-BE09-C0B9C1A03F89}" type="slidenum">
              <a:rPr lang="ar-SA" smtClean="0"/>
              <a:t>‹#›</a:t>
            </a:fld>
            <a:endParaRPr lang="ar-SA"/>
          </a:p>
        </p:txBody>
      </p:sp>
    </p:spTree>
    <p:extLst>
      <p:ext uri="{BB962C8B-B14F-4D97-AF65-F5344CB8AC3E}">
        <p14:creationId xmlns:p14="http://schemas.microsoft.com/office/powerpoint/2010/main" val="257440677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socpa.org.sa/Home/Accounting-Standards/AS-014"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socpa.org.sa/Home/Accounting-Standards/AS-014"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en-US" dirty="0" smtClean="0"/>
              <a:t> </a:t>
            </a:r>
            <a:r>
              <a:rPr lang="en-US" u="sng" dirty="0" smtClean="0">
                <a:hlinkClick r:id="rId3"/>
              </a:rPr>
              <a:t>http://www.socpa.org.sa/Home/Accounting-Standards/AS-014</a:t>
            </a:r>
            <a:endParaRPr lang="en-US" sz="1200" dirty="0" smtClean="0"/>
          </a:p>
          <a:p>
            <a:endParaRPr lang="ar-SA" dirty="0"/>
          </a:p>
        </p:txBody>
      </p:sp>
      <p:sp>
        <p:nvSpPr>
          <p:cNvPr id="4" name="Slide Number Placeholder 3"/>
          <p:cNvSpPr>
            <a:spLocks noGrp="1"/>
          </p:cNvSpPr>
          <p:nvPr>
            <p:ph type="sldNum" sz="quarter" idx="10"/>
          </p:nvPr>
        </p:nvSpPr>
        <p:spPr/>
        <p:txBody>
          <a:bodyPr/>
          <a:lstStyle/>
          <a:p>
            <a:fld id="{F1735925-EF99-49B1-BE09-C0B9C1A03F89}" type="slidenum">
              <a:rPr lang="ar-SA" smtClean="0"/>
              <a:t>6</a:t>
            </a:fld>
            <a:endParaRPr lang="ar-SA"/>
          </a:p>
        </p:txBody>
      </p:sp>
    </p:spTree>
    <p:extLst>
      <p:ext uri="{BB962C8B-B14F-4D97-AF65-F5344CB8AC3E}">
        <p14:creationId xmlns:p14="http://schemas.microsoft.com/office/powerpoint/2010/main" val="2743077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2" indent="0" algn="r" defTabSz="914400" rtl="1" eaLnBrk="1" fontAlgn="auto" latinLnBrk="0" hangingPunct="1">
              <a:lnSpc>
                <a:spcPct val="100000"/>
              </a:lnSpc>
              <a:spcBef>
                <a:spcPts val="0"/>
              </a:spcBef>
              <a:spcAft>
                <a:spcPts val="0"/>
              </a:spcAft>
              <a:buClrTx/>
              <a:buSzTx/>
              <a:buFontTx/>
              <a:buNone/>
              <a:tabLst/>
              <a:defRPr/>
            </a:pPr>
            <a:r>
              <a:rPr lang="en-US" dirty="0" smtClean="0"/>
              <a:t> </a:t>
            </a:r>
            <a:r>
              <a:rPr lang="en-US" u="sng" dirty="0" smtClean="0">
                <a:hlinkClick r:id="rId3"/>
              </a:rPr>
              <a:t>http://www.socpa.org.sa/Home/Accounting-Standards/AS-014</a:t>
            </a:r>
            <a:endParaRPr lang="en-US" sz="1200" dirty="0" smtClean="0"/>
          </a:p>
          <a:p>
            <a:endParaRPr lang="ar-SA" dirty="0"/>
          </a:p>
        </p:txBody>
      </p:sp>
      <p:sp>
        <p:nvSpPr>
          <p:cNvPr id="4" name="Slide Number Placeholder 3"/>
          <p:cNvSpPr>
            <a:spLocks noGrp="1"/>
          </p:cNvSpPr>
          <p:nvPr>
            <p:ph type="sldNum" sz="quarter" idx="10"/>
          </p:nvPr>
        </p:nvSpPr>
        <p:spPr/>
        <p:txBody>
          <a:bodyPr/>
          <a:lstStyle/>
          <a:p>
            <a:fld id="{F1735925-EF99-49B1-BE09-C0B9C1A03F89}" type="slidenum">
              <a:rPr lang="ar-SA" smtClean="0"/>
              <a:t>7</a:t>
            </a:fld>
            <a:endParaRPr lang="ar-SA"/>
          </a:p>
        </p:txBody>
      </p:sp>
    </p:spTree>
    <p:extLst>
      <p:ext uri="{BB962C8B-B14F-4D97-AF65-F5344CB8AC3E}">
        <p14:creationId xmlns:p14="http://schemas.microsoft.com/office/powerpoint/2010/main" val="2743077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0CC9CBB0-8DDC-4AF6-AD04-5F02688F37C5}" type="datetimeFigureOut">
              <a:rPr lang="ar-SA" smtClean="0"/>
              <a:t>27/01/36</a:t>
            </a:fld>
            <a:endParaRPr lang="ar-SA"/>
          </a:p>
        </p:txBody>
      </p:sp>
      <p:sp>
        <p:nvSpPr>
          <p:cNvPr id="8" name="Slide Number Placeholder 7"/>
          <p:cNvSpPr>
            <a:spLocks noGrp="1"/>
          </p:cNvSpPr>
          <p:nvPr>
            <p:ph type="sldNum" sz="quarter" idx="11"/>
          </p:nvPr>
        </p:nvSpPr>
        <p:spPr/>
        <p:txBody>
          <a:bodyPr/>
          <a:lstStyle/>
          <a:p>
            <a:fld id="{8F250E6B-B2A2-4EBE-907A-9C3F8140AFA0}"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C9CBB0-8DDC-4AF6-AD04-5F02688F37C5}" type="datetimeFigureOut">
              <a:rPr lang="ar-SA" smtClean="0"/>
              <a:t>27/01/36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F250E6B-B2A2-4EBE-907A-9C3F8140AFA0}"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C9CBB0-8DDC-4AF6-AD04-5F02688F37C5}" type="datetimeFigureOut">
              <a:rPr lang="ar-SA" smtClean="0"/>
              <a:t>27/01/36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F250E6B-B2A2-4EBE-907A-9C3F8140AFA0}"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0CC9CBB0-8DDC-4AF6-AD04-5F02688F37C5}" type="datetimeFigureOut">
              <a:rPr lang="ar-SA" smtClean="0"/>
              <a:t>27/01/36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F250E6B-B2A2-4EBE-907A-9C3F8140AFA0}"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C9CBB0-8DDC-4AF6-AD04-5F02688F37C5}" type="datetimeFigureOut">
              <a:rPr lang="ar-SA" smtClean="0"/>
              <a:t>27/01/36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F250E6B-B2A2-4EBE-907A-9C3F8140AFA0}" type="slidenum">
              <a:rPr lang="ar-SA" smtClean="0"/>
              <a:t>‹#›</a:t>
            </a:fld>
            <a:endParaRPr lang="ar-S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0CC9CBB0-8DDC-4AF6-AD04-5F02688F37C5}" type="datetimeFigureOut">
              <a:rPr lang="ar-SA" smtClean="0"/>
              <a:t>27/01/36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F250E6B-B2A2-4EBE-907A-9C3F8140AFA0}" type="slidenum">
              <a:rPr lang="ar-SA" smtClean="0"/>
              <a:t>‹#›</a:t>
            </a:fld>
            <a:endParaRPr lang="ar-SA"/>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CC9CBB0-8DDC-4AF6-AD04-5F02688F37C5}" type="datetimeFigureOut">
              <a:rPr lang="ar-SA" smtClean="0"/>
              <a:t>27/01/36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F250E6B-B2A2-4EBE-907A-9C3F8140AFA0}" type="slidenum">
              <a:rPr lang="ar-SA" smtClean="0"/>
              <a:t>‹#›</a:t>
            </a:fld>
            <a:endParaRPr lang="ar-SA"/>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CC9CBB0-8DDC-4AF6-AD04-5F02688F37C5}" type="datetimeFigureOut">
              <a:rPr lang="ar-SA" smtClean="0"/>
              <a:t>27/01/36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F250E6B-B2A2-4EBE-907A-9C3F8140AFA0}"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C9CBB0-8DDC-4AF6-AD04-5F02688F37C5}" type="datetimeFigureOut">
              <a:rPr lang="ar-SA" smtClean="0"/>
              <a:t>27/01/36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F250E6B-B2A2-4EBE-907A-9C3F8140AFA0}"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C9CBB0-8DDC-4AF6-AD04-5F02688F37C5}" type="datetimeFigureOut">
              <a:rPr lang="ar-SA" smtClean="0"/>
              <a:t>27/01/36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F250E6B-B2A2-4EBE-907A-9C3F8140AFA0}"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C9CBB0-8DDC-4AF6-AD04-5F02688F37C5}" type="datetimeFigureOut">
              <a:rPr lang="ar-SA" smtClean="0"/>
              <a:t>27/01/36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F250E6B-B2A2-4EBE-907A-9C3F8140AFA0}"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0CC9CBB0-8DDC-4AF6-AD04-5F02688F37C5}" type="datetimeFigureOut">
              <a:rPr lang="ar-SA" smtClean="0"/>
              <a:t>27/01/36</a:t>
            </a:fld>
            <a:endParaRPr lang="ar-S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S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8F250E6B-B2A2-4EBE-907A-9C3F8140AFA0}" type="slidenum">
              <a:rPr lang="ar-SA" smtClean="0"/>
              <a:t>‹#›</a:t>
            </a:fld>
            <a:endParaRPr lang="ar-S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a:t>اجراءات المراجعه </a:t>
            </a:r>
          </a:p>
        </p:txBody>
      </p:sp>
      <p:sp>
        <p:nvSpPr>
          <p:cNvPr id="3" name="Subtitle 2"/>
          <p:cNvSpPr>
            <a:spLocks noGrp="1"/>
          </p:cNvSpPr>
          <p:nvPr>
            <p:ph type="subTitle" idx="1"/>
          </p:nvPr>
        </p:nvSpPr>
        <p:spPr/>
        <p:txBody>
          <a:bodyPr/>
          <a:lstStyle/>
          <a:p>
            <a:r>
              <a:rPr lang="ar-SA" dirty="0" smtClean="0"/>
              <a:t>الفصل التاسع </a:t>
            </a:r>
            <a:endParaRPr lang="ar-SA" dirty="0"/>
          </a:p>
        </p:txBody>
      </p:sp>
    </p:spTree>
    <p:extLst>
      <p:ext uri="{BB962C8B-B14F-4D97-AF65-F5344CB8AC3E}">
        <p14:creationId xmlns:p14="http://schemas.microsoft.com/office/powerpoint/2010/main" val="40538216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400" dirty="0">
                <a:effectLst/>
              </a:rPr>
              <a:t>برنامج مراجعه المدينين و اوراق القبض </a:t>
            </a:r>
          </a:p>
        </p:txBody>
      </p:sp>
      <p:sp>
        <p:nvSpPr>
          <p:cNvPr id="3" name="Content Placeholder 2"/>
          <p:cNvSpPr>
            <a:spLocks noGrp="1"/>
          </p:cNvSpPr>
          <p:nvPr>
            <p:ph idx="1"/>
          </p:nvPr>
        </p:nvSpPr>
        <p:spPr/>
        <p:txBody>
          <a:bodyPr>
            <a:normAutofit/>
          </a:bodyPr>
          <a:lstStyle/>
          <a:p>
            <a:pPr lvl="0"/>
            <a:r>
              <a:rPr lang="ar-SA" dirty="0" smtClean="0"/>
              <a:t>أوراق </a:t>
            </a:r>
            <a:r>
              <a:rPr lang="ar-SA" dirty="0"/>
              <a:t>القبض لها وجود مادي ملموس ويستطيع المراجع إجراء جرد فعلى لها للتحقق من </a:t>
            </a:r>
            <a:r>
              <a:rPr lang="ar-SA" dirty="0" smtClean="0"/>
              <a:t>وجودها</a:t>
            </a:r>
          </a:p>
          <a:p>
            <a:pPr lvl="0"/>
            <a:r>
              <a:rPr lang="ar-SA" dirty="0" smtClean="0"/>
              <a:t>عنصر </a:t>
            </a:r>
            <a:r>
              <a:rPr lang="ar-SA" dirty="0"/>
              <a:t>المدينين يعتبر من العناصر غير الملموسة التي لا يستطيع المراجع التحقق من وجوده عن طريق الجرد الفعلي </a:t>
            </a:r>
            <a:r>
              <a:rPr lang="ar-SA" dirty="0" smtClean="0"/>
              <a:t>لذا يستخدم مراجعة </a:t>
            </a:r>
            <a:r>
              <a:rPr lang="ar-SA" dirty="0"/>
              <a:t>عمليات البيع والتحصيل والحصول على إقرارات من المدينين عن مدى صحة الديون المستحقة </a:t>
            </a:r>
            <a:r>
              <a:rPr lang="ar-SA" dirty="0" smtClean="0"/>
              <a:t>عليهم </a:t>
            </a:r>
            <a:endParaRPr lang="en-US" dirty="0"/>
          </a:p>
          <a:p>
            <a:pPr lvl="1"/>
            <a:r>
              <a:rPr lang="ar-SA" dirty="0"/>
              <a:t>فيما عدا امكانية إجراء جرد فعلي لأوراق القبض وعدم إمكانية إجراءه بالنسبة للمدينين فإن باقي إجراءات المراجعة لكل منهما تقريبا </a:t>
            </a:r>
            <a:r>
              <a:rPr lang="ar-SA" dirty="0" smtClean="0"/>
              <a:t>واحدة</a:t>
            </a:r>
            <a:endParaRPr lang="en-US" dirty="0"/>
          </a:p>
          <a:p>
            <a:pPr lvl="0"/>
            <a:r>
              <a:rPr lang="ar-SA" dirty="0" smtClean="0"/>
              <a:t>تقييم </a:t>
            </a:r>
            <a:r>
              <a:rPr lang="ar-SA" dirty="0"/>
              <a:t>المدينين وأوراق القبض من الأمور التي يتدخل فيها التقدير الشخصي للإدارة ولذلك </a:t>
            </a:r>
            <a:r>
              <a:rPr lang="ar-SA" dirty="0" smtClean="0"/>
              <a:t>على المراجع التحقق </a:t>
            </a:r>
            <a:r>
              <a:rPr lang="ar-SA" dirty="0"/>
              <a:t>من صحة الأسس التي تستند إليها الإدارة في عملية </a:t>
            </a:r>
            <a:r>
              <a:rPr lang="ar-SA" dirty="0" smtClean="0"/>
              <a:t>التقييم</a:t>
            </a:r>
            <a:endParaRPr lang="en-US" dirty="0"/>
          </a:p>
          <a:p>
            <a:endParaRPr lang="ar-SA" dirty="0"/>
          </a:p>
        </p:txBody>
      </p:sp>
    </p:spTree>
    <p:extLst>
      <p:ext uri="{BB962C8B-B14F-4D97-AF65-F5344CB8AC3E}">
        <p14:creationId xmlns:p14="http://schemas.microsoft.com/office/powerpoint/2010/main" val="40171150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effectLst/>
              </a:rPr>
              <a:t>برنامج مراجعه النقدية و البنك </a:t>
            </a:r>
            <a:endParaRPr lang="ar-SA" dirty="0"/>
          </a:p>
        </p:txBody>
      </p:sp>
      <p:sp>
        <p:nvSpPr>
          <p:cNvPr id="3" name="Content Placeholder 2"/>
          <p:cNvSpPr>
            <a:spLocks noGrp="1"/>
          </p:cNvSpPr>
          <p:nvPr>
            <p:ph idx="1"/>
          </p:nvPr>
        </p:nvSpPr>
        <p:spPr/>
        <p:txBody>
          <a:bodyPr>
            <a:normAutofit/>
          </a:bodyPr>
          <a:lstStyle/>
          <a:p>
            <a:pPr lvl="0"/>
            <a:r>
              <a:rPr lang="ar-SA" dirty="0"/>
              <a:t>تشمل الأرصدة النقدية</a:t>
            </a:r>
            <a:r>
              <a:rPr lang="en-US" dirty="0"/>
              <a:t> ) </a:t>
            </a:r>
            <a:r>
              <a:rPr lang="ar-SA" dirty="0"/>
              <a:t>نقدية بعملات محلية ورقية أو معدنية ، شيكات مقبولة الدفع ، </a:t>
            </a:r>
            <a:r>
              <a:rPr lang="ar-SA" dirty="0" smtClean="0"/>
              <a:t>نقدية بعملات </a:t>
            </a:r>
            <a:r>
              <a:rPr lang="ar-SA" dirty="0"/>
              <a:t>أجنبية ، أرصدة الحسابات بالبنوك ، أى أشياء أخرى معادلة </a:t>
            </a:r>
            <a:r>
              <a:rPr lang="ar-SA" dirty="0" smtClean="0"/>
              <a:t>للنقدية</a:t>
            </a:r>
            <a:r>
              <a:rPr lang="ar-SA" dirty="0"/>
              <a:t> </a:t>
            </a:r>
            <a:r>
              <a:rPr lang="ar-SA" dirty="0" smtClean="0"/>
              <a:t>)</a:t>
            </a:r>
            <a:r>
              <a:rPr lang="en-US" dirty="0" smtClean="0"/>
              <a:t>.</a:t>
            </a:r>
            <a:endParaRPr lang="en-US" dirty="0"/>
          </a:p>
          <a:p>
            <a:pPr lvl="0"/>
            <a:r>
              <a:rPr lang="en-US" dirty="0"/>
              <a:t> </a:t>
            </a:r>
            <a:r>
              <a:rPr lang="ar-SA" dirty="0"/>
              <a:t>تتميز </a:t>
            </a:r>
            <a:r>
              <a:rPr lang="ar-SA" dirty="0" smtClean="0"/>
              <a:t>بارتفاع </a:t>
            </a:r>
            <a:r>
              <a:rPr lang="ar-SA" dirty="0"/>
              <a:t>درجة الخطر الملازم لها بشكل كبير مع ارتفاع معدلات دورانها خلال السنة المالية مما يجعلها تتطلب جهدا ووقتا كبيرين من المراجع للتحقق من صحتها</a:t>
            </a:r>
            <a:endParaRPr lang="en-US" dirty="0"/>
          </a:p>
          <a:p>
            <a:pPr marL="0" indent="0">
              <a:buNone/>
            </a:pPr>
            <a:endParaRPr lang="en-US" dirty="0"/>
          </a:p>
        </p:txBody>
      </p:sp>
    </p:spTree>
    <p:extLst>
      <p:ext uri="{BB962C8B-B14F-4D97-AF65-F5344CB8AC3E}">
        <p14:creationId xmlns:p14="http://schemas.microsoft.com/office/powerpoint/2010/main" val="3295792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effectLst/>
              </a:rPr>
              <a:t>برنامج مراجعه النقدية و البنك </a:t>
            </a:r>
            <a:endParaRPr lang="ar-SA" dirty="0"/>
          </a:p>
        </p:txBody>
      </p:sp>
      <p:sp>
        <p:nvSpPr>
          <p:cNvPr id="3" name="Content Placeholder 2"/>
          <p:cNvSpPr>
            <a:spLocks noGrp="1"/>
          </p:cNvSpPr>
          <p:nvPr>
            <p:ph idx="1"/>
          </p:nvPr>
        </p:nvSpPr>
        <p:spPr>
          <a:xfrm>
            <a:off x="457200" y="1916832"/>
            <a:ext cx="8229600" cy="4209331"/>
          </a:xfrm>
        </p:spPr>
        <p:txBody>
          <a:bodyPr>
            <a:normAutofit/>
          </a:bodyPr>
          <a:lstStyle/>
          <a:p>
            <a:r>
              <a:rPr lang="ar-SA" dirty="0"/>
              <a:t>الارصدة الوهمية :</a:t>
            </a:r>
            <a:endParaRPr lang="en-US" dirty="0"/>
          </a:p>
          <a:p>
            <a:pPr lvl="1"/>
            <a:r>
              <a:rPr lang="ar-SA" sz="1800" dirty="0"/>
              <a:t>هى مخالفات تظهر رصيد النقدية بأكبر من قيمته الفعلية عن طريق تضمين مبلغ نقدى واحد فى حسابين أو اكثر للبنوك فى نفس الوقت</a:t>
            </a:r>
            <a:r>
              <a:rPr lang="en-US" sz="1800" dirty="0"/>
              <a:t>. </a:t>
            </a:r>
            <a:endParaRPr lang="ar-SA" sz="1800" dirty="0" smtClean="0"/>
          </a:p>
          <a:p>
            <a:pPr lvl="2"/>
            <a:r>
              <a:rPr lang="ar-SA" sz="1800" dirty="0" smtClean="0"/>
              <a:t>يكون </a:t>
            </a:r>
            <a:r>
              <a:rPr lang="ar-SA" sz="1800" dirty="0"/>
              <a:t>اظهار رصيد النقدية بأكبر من قيمته الفعلية ممكنا لأن تسوية الشيكات بين البنوك تأخذ عادة عدة أيام</a:t>
            </a:r>
            <a:endParaRPr lang="en-US" sz="1800" dirty="0"/>
          </a:p>
          <a:p>
            <a:r>
              <a:rPr lang="ar-SA" dirty="0"/>
              <a:t>يمكن اكتشاف الارصدة الوهمية الناتجة عن العملية السابقة عن طريق </a:t>
            </a:r>
            <a:r>
              <a:rPr lang="ar-SA" dirty="0" smtClean="0"/>
              <a:t>:</a:t>
            </a:r>
          </a:p>
          <a:p>
            <a:pPr lvl="1"/>
            <a:r>
              <a:rPr lang="ar-SA" sz="1800" dirty="0" smtClean="0"/>
              <a:t>اعداد </a:t>
            </a:r>
            <a:r>
              <a:rPr lang="ar-SA" sz="1800" dirty="0"/>
              <a:t>جدول للتحويلات بين البنوك </a:t>
            </a:r>
          </a:p>
          <a:p>
            <a:pPr lvl="1"/>
            <a:r>
              <a:rPr lang="ar-SA" sz="1800" dirty="0" smtClean="0"/>
              <a:t> </a:t>
            </a:r>
            <a:r>
              <a:rPr lang="ar-SA" sz="1800" dirty="0"/>
              <a:t>باعداد مذكرة تسوية  </a:t>
            </a:r>
            <a:endParaRPr lang="ar-SA" sz="1800" dirty="0" smtClean="0"/>
          </a:p>
          <a:p>
            <a:pPr lvl="1"/>
            <a:r>
              <a:rPr lang="ar-SA" sz="1800" dirty="0" smtClean="0"/>
              <a:t>كشف </a:t>
            </a:r>
            <a:r>
              <a:rPr lang="ar-SA" sz="1800" dirty="0"/>
              <a:t>حساب البنك للحد الفاصل</a:t>
            </a:r>
            <a:endParaRPr lang="en-US" sz="1800" dirty="0"/>
          </a:p>
          <a:p>
            <a:pPr marL="0" indent="0">
              <a:buNone/>
            </a:pPr>
            <a:endParaRPr lang="en-US" dirty="0"/>
          </a:p>
        </p:txBody>
      </p:sp>
    </p:spTree>
    <p:extLst>
      <p:ext uri="{BB962C8B-B14F-4D97-AF65-F5344CB8AC3E}">
        <p14:creationId xmlns:p14="http://schemas.microsoft.com/office/powerpoint/2010/main" val="33328283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effectLst/>
              </a:rPr>
              <a:t>برنامج مراجعه النقدية و البنك </a:t>
            </a:r>
            <a:endParaRPr lang="ar-SA" dirty="0"/>
          </a:p>
        </p:txBody>
      </p:sp>
      <p:sp>
        <p:nvSpPr>
          <p:cNvPr id="3" name="Content Placeholder 2"/>
          <p:cNvSpPr>
            <a:spLocks noGrp="1"/>
          </p:cNvSpPr>
          <p:nvPr>
            <p:ph idx="1"/>
          </p:nvPr>
        </p:nvSpPr>
        <p:spPr/>
        <p:txBody>
          <a:bodyPr>
            <a:normAutofit/>
          </a:bodyPr>
          <a:lstStyle/>
          <a:p>
            <a:r>
              <a:rPr lang="ar-SA" b="1" dirty="0"/>
              <a:t>جدول التحويلات بين البنوك</a:t>
            </a:r>
            <a:endParaRPr lang="en-US" dirty="0"/>
          </a:p>
          <a:p>
            <a:pPr lvl="1"/>
            <a:r>
              <a:rPr lang="ar-SA" sz="1800" dirty="0" smtClean="0"/>
              <a:t>الجدول يوضح تواريخ </a:t>
            </a:r>
            <a:r>
              <a:rPr lang="ar-SA" sz="1800" dirty="0"/>
              <a:t>جميع التحويلات النقدية بين حسابات بنوك العميل المختلفة</a:t>
            </a:r>
            <a:r>
              <a:rPr lang="en-US" sz="1800" dirty="0"/>
              <a:t>. </a:t>
            </a:r>
            <a:r>
              <a:rPr lang="ar-SA" sz="1800" dirty="0"/>
              <a:t>حيث يستخدم فى اعداد هذا الجدول كشوفات حسابات البنوك للفترة قبل وبعد تاريخ نهاية السنة المالية</a:t>
            </a:r>
            <a:r>
              <a:rPr lang="en-US" sz="1800" dirty="0"/>
              <a:t> ; </a:t>
            </a:r>
            <a:r>
              <a:rPr lang="ar-SA" sz="1800" dirty="0"/>
              <a:t>بالاضافة الى يوميتى المقبوضات النقدية والمدفوعات النقدية</a:t>
            </a:r>
            <a:r>
              <a:rPr lang="en-US" sz="1800" dirty="0" smtClean="0"/>
              <a:t>.</a:t>
            </a:r>
            <a:endParaRPr lang="en-US" sz="1800" dirty="0"/>
          </a:p>
          <a:p>
            <a:r>
              <a:rPr lang="ar-SA" b="1" dirty="0"/>
              <a:t>مذكرة تسوية البنك</a:t>
            </a:r>
            <a:endParaRPr lang="en-US" dirty="0"/>
          </a:p>
          <a:p>
            <a:pPr lvl="1"/>
            <a:r>
              <a:rPr lang="en-US" dirty="0"/>
              <a:t> </a:t>
            </a:r>
            <a:r>
              <a:rPr lang="ar-SA" sz="1800" dirty="0"/>
              <a:t>يقوم المراجع عامة باعداد مذكرة تسوية البنك من عمودين أو اربعة أعمدة لتسوية الفرق بين رصيد حساب النقدية حسب السجلات </a:t>
            </a:r>
            <a:r>
              <a:rPr lang="ar-SA" sz="1800" dirty="0" smtClean="0"/>
              <a:t>و رصيد </a:t>
            </a:r>
            <a:r>
              <a:rPr lang="ar-SA" sz="1800" dirty="0"/>
              <a:t>حساب النقدية حسب كشف البنك</a:t>
            </a:r>
            <a:r>
              <a:rPr lang="en-US" sz="1800" dirty="0"/>
              <a:t> . </a:t>
            </a:r>
            <a:endParaRPr lang="en-US" sz="1800" dirty="0"/>
          </a:p>
          <a:p>
            <a:pPr lvl="1"/>
            <a:r>
              <a:rPr lang="ar-SA" sz="1800" dirty="0" smtClean="0"/>
              <a:t>تمكن </a:t>
            </a:r>
            <a:r>
              <a:rPr lang="ar-SA" sz="1800" dirty="0"/>
              <a:t>مذكرة تسوية البنك ذات الاعمدة الاربعة</a:t>
            </a:r>
            <a:r>
              <a:rPr lang="en-US" sz="1800" dirty="0"/>
              <a:t> )</a:t>
            </a:r>
            <a:r>
              <a:rPr lang="ar-SA" sz="1800" dirty="0"/>
              <a:t>برهان النقدية</a:t>
            </a:r>
            <a:r>
              <a:rPr lang="en-US" sz="1800" dirty="0"/>
              <a:t>( </a:t>
            </a:r>
            <a:r>
              <a:rPr lang="ar-SA" sz="1800" dirty="0"/>
              <a:t>من تسوية</a:t>
            </a:r>
            <a:r>
              <a:rPr lang="en-US" sz="1800" dirty="0"/>
              <a:t> :</a:t>
            </a:r>
          </a:p>
          <a:p>
            <a:pPr marL="914400" lvl="2" indent="0">
              <a:buNone/>
            </a:pPr>
            <a:r>
              <a:rPr lang="ar-SA" dirty="0"/>
              <a:t>أ</a:t>
            </a:r>
            <a:r>
              <a:rPr lang="en-US" dirty="0"/>
              <a:t> - </a:t>
            </a:r>
            <a:r>
              <a:rPr lang="ar-SA" dirty="0"/>
              <a:t>جميع المقبوضات والمدفوعات النقدية المسجلة فى الدفاتر مع تلك الظاهرة فى كشف البنك</a:t>
            </a:r>
            <a:r>
              <a:rPr lang="en-US" dirty="0"/>
              <a:t>.</a:t>
            </a:r>
          </a:p>
          <a:p>
            <a:pPr marL="914400" lvl="2" indent="0">
              <a:buNone/>
            </a:pPr>
            <a:r>
              <a:rPr lang="ar-SA" dirty="0"/>
              <a:t>ب</a:t>
            </a:r>
            <a:r>
              <a:rPr lang="en-US" dirty="0"/>
              <a:t>- </a:t>
            </a:r>
            <a:r>
              <a:rPr lang="ar-SA" dirty="0"/>
              <a:t>جميع الايداعات والمدفوعات النقدية الظاهرة فى كشف البنك مع تلك المقيدة فى السجلات</a:t>
            </a:r>
            <a:r>
              <a:rPr lang="en-US" dirty="0"/>
              <a:t>.</a:t>
            </a:r>
          </a:p>
          <a:p>
            <a:pPr lvl="1"/>
            <a:r>
              <a:rPr lang="ar-SA" sz="1800" dirty="0"/>
              <a:t>غير أن مذكرة تسوية البنك ذات الاربعة أعمدة </a:t>
            </a:r>
            <a:r>
              <a:rPr lang="ar-SA" sz="1800" dirty="0" smtClean="0"/>
              <a:t>لا تمكن </a:t>
            </a:r>
            <a:r>
              <a:rPr lang="ar-SA" sz="1800" dirty="0"/>
              <a:t>المراجع من التحقق</a:t>
            </a:r>
            <a:r>
              <a:rPr lang="en-US" sz="1800" dirty="0"/>
              <a:t>:</a:t>
            </a:r>
          </a:p>
          <a:p>
            <a:pPr marL="1257300" lvl="2" indent="-342900">
              <a:buFont typeface="+mj-cs"/>
              <a:buAutoNum type="arabic1Minus"/>
            </a:pPr>
            <a:r>
              <a:rPr lang="ar-SA" dirty="0"/>
              <a:t>مما اذا كانت الشيكات المحررة من قبل العميل قد تم تحريرها بالمبالغ الصحيحة أم لا</a:t>
            </a:r>
            <a:r>
              <a:rPr lang="en-US" dirty="0"/>
              <a:t>.</a:t>
            </a:r>
          </a:p>
          <a:p>
            <a:pPr marL="1257300" lvl="2" indent="-342900">
              <a:buFont typeface="+mj-cs"/>
              <a:buAutoNum type="arabic1Minus"/>
            </a:pPr>
            <a:r>
              <a:rPr lang="ar-SA" dirty="0"/>
              <a:t>من وجود شيكات محررة أو وجود ايداعات لم يتم قيدها بالسجلات</a:t>
            </a:r>
            <a:r>
              <a:rPr lang="en-US" dirty="0"/>
              <a:t>.</a:t>
            </a:r>
          </a:p>
          <a:p>
            <a:pPr marL="0" indent="0">
              <a:buNone/>
            </a:pPr>
            <a:endParaRPr lang="en-US" dirty="0"/>
          </a:p>
        </p:txBody>
      </p:sp>
    </p:spTree>
    <p:extLst>
      <p:ext uri="{BB962C8B-B14F-4D97-AF65-F5344CB8AC3E}">
        <p14:creationId xmlns:p14="http://schemas.microsoft.com/office/powerpoint/2010/main" val="15097844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effectLst/>
              </a:rPr>
              <a:t>برنامج مراجعه النقدية و البنك </a:t>
            </a:r>
            <a:endParaRPr lang="ar-SA" dirty="0"/>
          </a:p>
        </p:txBody>
      </p:sp>
      <p:sp>
        <p:nvSpPr>
          <p:cNvPr id="3" name="Content Placeholder 2"/>
          <p:cNvSpPr>
            <a:spLocks noGrp="1"/>
          </p:cNvSpPr>
          <p:nvPr>
            <p:ph idx="1"/>
          </p:nvPr>
        </p:nvSpPr>
        <p:spPr>
          <a:xfrm>
            <a:off x="457200" y="2060848"/>
            <a:ext cx="8229600" cy="4065315"/>
          </a:xfrm>
        </p:spPr>
        <p:txBody>
          <a:bodyPr>
            <a:normAutofit/>
          </a:bodyPr>
          <a:lstStyle/>
          <a:p>
            <a:r>
              <a:rPr lang="ar-SA" b="1" dirty="0"/>
              <a:t>كشف حساب البنك للحد الفاصل</a:t>
            </a:r>
            <a:endParaRPr lang="en-US" dirty="0"/>
          </a:p>
          <a:p>
            <a:pPr lvl="1"/>
            <a:r>
              <a:rPr lang="ar-SA" dirty="0" smtClean="0"/>
              <a:t>هو </a:t>
            </a:r>
            <a:r>
              <a:rPr lang="ar-SA" dirty="0"/>
              <a:t>كشف حساب من البنك يغطى ثمانية الى عشرة أيام عمل بعد نهاية السنة المالية والغرض الاساسى منه هو مساعدة المراجع فى التحقق من بنود التسويات فى مذكرة تسوية البنك فى نهاية العام</a:t>
            </a:r>
            <a:r>
              <a:rPr lang="en-US" dirty="0"/>
              <a:t>. </a:t>
            </a:r>
            <a:endParaRPr lang="ar-SA" dirty="0" smtClean="0"/>
          </a:p>
          <a:p>
            <a:pPr lvl="1"/>
            <a:r>
              <a:rPr lang="ar-SA" dirty="0" smtClean="0"/>
              <a:t>يرسل </a:t>
            </a:r>
            <a:r>
              <a:rPr lang="ar-SA" dirty="0"/>
              <a:t>كشف حساب الحد الفاصل مباشرة من البنك الى المراجع</a:t>
            </a:r>
            <a:endParaRPr lang="en-US" dirty="0"/>
          </a:p>
          <a:p>
            <a:pPr lvl="1"/>
            <a:r>
              <a:rPr lang="ar-SA" dirty="0"/>
              <a:t>ت</a:t>
            </a:r>
            <a:r>
              <a:rPr lang="ar-SA" dirty="0" smtClean="0"/>
              <a:t>شمل </a:t>
            </a:r>
            <a:r>
              <a:rPr lang="ar-SA" dirty="0"/>
              <a:t>الاختبارات التى يقوم بها المراجع باستخدام كشف حساب البنك للحد الفاصل</a:t>
            </a:r>
            <a:r>
              <a:rPr lang="en-US" dirty="0"/>
              <a:t> :</a:t>
            </a:r>
          </a:p>
          <a:p>
            <a:pPr lvl="2"/>
            <a:r>
              <a:rPr lang="ar-SA" dirty="0"/>
              <a:t>التحقق من ان الشيكات التى لم تقدم للبنك للصرف قد تم قيدها جميعها وبالمبالغ الصحيحة فى نهاية العام</a:t>
            </a:r>
            <a:r>
              <a:rPr lang="en-US" dirty="0"/>
              <a:t>.</a:t>
            </a:r>
          </a:p>
          <a:p>
            <a:pPr lvl="2"/>
            <a:r>
              <a:rPr lang="ar-SA" dirty="0"/>
              <a:t>ان الايداعات بالطريق تم استلامها من قبل البنك وخلال فترة معقولة</a:t>
            </a:r>
            <a:endParaRPr lang="en-US" dirty="0"/>
          </a:p>
        </p:txBody>
      </p:sp>
    </p:spTree>
    <p:extLst>
      <p:ext uri="{BB962C8B-B14F-4D97-AF65-F5344CB8AC3E}">
        <p14:creationId xmlns:p14="http://schemas.microsoft.com/office/powerpoint/2010/main" val="5022662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effectLst/>
              </a:rPr>
              <a:t>برنامج مراجعه النقدية و البنك </a:t>
            </a:r>
            <a:endParaRPr lang="ar-SA" dirty="0"/>
          </a:p>
        </p:txBody>
      </p:sp>
      <p:sp>
        <p:nvSpPr>
          <p:cNvPr id="3" name="Content Placeholder 2"/>
          <p:cNvSpPr>
            <a:spLocks noGrp="1"/>
          </p:cNvSpPr>
          <p:nvPr>
            <p:ph idx="1"/>
          </p:nvPr>
        </p:nvSpPr>
        <p:spPr/>
        <p:txBody>
          <a:bodyPr/>
          <a:lstStyle/>
          <a:p>
            <a:r>
              <a:rPr lang="ar-SA" b="1" dirty="0"/>
              <a:t>الأرصدة المعوضة</a:t>
            </a:r>
            <a:endParaRPr lang="en-US" dirty="0"/>
          </a:p>
          <a:p>
            <a:pPr lvl="1"/>
            <a:r>
              <a:rPr lang="ar-SA" dirty="0"/>
              <a:t>الرصيد المعوض هو حساب مع البنك وافقت بموجبه</a:t>
            </a:r>
            <a:r>
              <a:rPr lang="ar-SA" b="1" dirty="0"/>
              <a:t> </a:t>
            </a:r>
            <a:r>
              <a:rPr lang="ar-SA" dirty="0"/>
              <a:t>المنشأة على الاحتفاظ بمبلغ محدد فى رصيدها</a:t>
            </a:r>
            <a:r>
              <a:rPr lang="ar-SA" b="1" dirty="0"/>
              <a:t> </a:t>
            </a:r>
            <a:r>
              <a:rPr lang="ar-SA" dirty="0"/>
              <a:t>لدى البنك كحد أدنى</a:t>
            </a:r>
            <a:r>
              <a:rPr lang="en-US" dirty="0"/>
              <a:t>. </a:t>
            </a:r>
            <a:endParaRPr lang="ar-SA" dirty="0" smtClean="0"/>
          </a:p>
          <a:p>
            <a:pPr lvl="1"/>
            <a:r>
              <a:rPr lang="ar-SA" dirty="0" smtClean="0"/>
              <a:t>يطلب </a:t>
            </a:r>
            <a:r>
              <a:rPr lang="ar-SA" dirty="0"/>
              <a:t>من المنشآت عادة</a:t>
            </a:r>
            <a:r>
              <a:rPr lang="ar-SA" b="1" dirty="0"/>
              <a:t> </a:t>
            </a:r>
            <a:r>
              <a:rPr lang="ar-SA" dirty="0"/>
              <a:t>الاحتفاظ بارصدة معوضة من ضمن شروط القروض</a:t>
            </a:r>
            <a:r>
              <a:rPr lang="ar-SA" b="1" dirty="0"/>
              <a:t> </a:t>
            </a:r>
            <a:r>
              <a:rPr lang="ar-SA" dirty="0"/>
              <a:t>التى تمنحها البنوك</a:t>
            </a:r>
            <a:r>
              <a:rPr lang="en-US" dirty="0"/>
              <a:t>. </a:t>
            </a:r>
            <a:r>
              <a:rPr lang="ar-SA" dirty="0"/>
              <a:t>ويجب الافصاح عن مثل هذه</a:t>
            </a:r>
            <a:r>
              <a:rPr lang="ar-SA" b="1" dirty="0"/>
              <a:t> </a:t>
            </a:r>
            <a:r>
              <a:rPr lang="ar-SA" dirty="0"/>
              <a:t>القيود على النقدية فى القوائم المالية اذا كانت</a:t>
            </a:r>
            <a:r>
              <a:rPr lang="ar-SA" b="1" dirty="0"/>
              <a:t> </a:t>
            </a:r>
            <a:r>
              <a:rPr lang="ar-SA" dirty="0"/>
              <a:t>جوهرية</a:t>
            </a:r>
            <a:endParaRPr lang="en-US" dirty="0"/>
          </a:p>
          <a:p>
            <a:endParaRPr lang="ar-SA" dirty="0"/>
          </a:p>
        </p:txBody>
      </p:sp>
    </p:spTree>
    <p:extLst>
      <p:ext uri="{BB962C8B-B14F-4D97-AF65-F5344CB8AC3E}">
        <p14:creationId xmlns:p14="http://schemas.microsoft.com/office/powerpoint/2010/main" val="42219701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68760"/>
          </a:xfrm>
        </p:spPr>
        <p:txBody>
          <a:bodyPr/>
          <a:lstStyle/>
          <a:p>
            <a:pPr lvl="0"/>
            <a:r>
              <a:rPr lang="ar-SA" sz="4400" dirty="0">
                <a:effectLst/>
              </a:rPr>
              <a:t>برنامج مراجعه الدائنين </a:t>
            </a:r>
            <a:endParaRPr lang="ar-SA" sz="4400" dirty="0"/>
          </a:p>
        </p:txBody>
      </p:sp>
      <p:sp>
        <p:nvSpPr>
          <p:cNvPr id="3" name="Content Placeholder 2"/>
          <p:cNvSpPr>
            <a:spLocks noGrp="1"/>
          </p:cNvSpPr>
          <p:nvPr>
            <p:ph idx="1"/>
          </p:nvPr>
        </p:nvSpPr>
        <p:spPr/>
        <p:txBody>
          <a:bodyPr>
            <a:normAutofit/>
          </a:bodyPr>
          <a:lstStyle/>
          <a:p>
            <a:pPr lvl="0"/>
            <a:r>
              <a:rPr lang="ar-SA" dirty="0" smtClean="0"/>
              <a:t> </a:t>
            </a:r>
            <a:r>
              <a:rPr lang="ar-SA" dirty="0"/>
              <a:t>تركيز المراجع </a:t>
            </a:r>
            <a:r>
              <a:rPr lang="ar-SA" dirty="0" smtClean="0"/>
              <a:t>ينصب على </a:t>
            </a:r>
            <a:r>
              <a:rPr lang="ar-SA" dirty="0"/>
              <a:t>التأكد من أن جميع الالتزامات المستحقة على الشركة قد سجلت بالكامل وتم الإفصاح </a:t>
            </a:r>
            <a:r>
              <a:rPr lang="ar-SA" dirty="0" smtClean="0"/>
              <a:t>عنها</a:t>
            </a:r>
            <a:endParaRPr lang="en-US" dirty="0" smtClean="0"/>
          </a:p>
          <a:p>
            <a:pPr lvl="1"/>
            <a:r>
              <a:rPr lang="ar-SA" dirty="0" smtClean="0"/>
              <a:t>لذلك </a:t>
            </a:r>
            <a:r>
              <a:rPr lang="ar-SA" dirty="0"/>
              <a:t>يجب أن يكون هدف التحقق من اكتمال رصيد الالتزام بصفة عامة</a:t>
            </a:r>
            <a:endParaRPr lang="en-US" dirty="0"/>
          </a:p>
          <a:p>
            <a:r>
              <a:rPr lang="ar-SA" dirty="0" smtClean="0"/>
              <a:t>يجب </a:t>
            </a:r>
            <a:r>
              <a:rPr lang="ar-SA" dirty="0"/>
              <a:t>على المراجع الاعتماد على أدلة وقرائن أخرى من مصادر خارجية </a:t>
            </a:r>
            <a:r>
              <a:rPr lang="en-US" dirty="0"/>
              <a:t>)</a:t>
            </a:r>
            <a:r>
              <a:rPr lang="ar-SA" dirty="0"/>
              <a:t>مثل اتفاقيات الشراء وفواتير الشراء وكشوف حساب الموردين</a:t>
            </a:r>
            <a:r>
              <a:rPr lang="en-US" dirty="0"/>
              <a:t>( </a:t>
            </a:r>
            <a:r>
              <a:rPr lang="ar-SA" dirty="0"/>
              <a:t>إلى جانب الإقرارات التي يحصل عليها من الدائنين الذين تقرر عنهم الإدارة</a:t>
            </a:r>
            <a:r>
              <a:rPr lang="en-US" dirty="0"/>
              <a:t>.</a:t>
            </a:r>
          </a:p>
          <a:p>
            <a:pPr lvl="0"/>
            <a:r>
              <a:rPr lang="en-US" dirty="0"/>
              <a:t> </a:t>
            </a:r>
            <a:r>
              <a:rPr lang="ar-SA" dirty="0"/>
              <a:t>يمكن للمراجع أن يستخدم خطابات التأييد للدائنين بكثرة عادة في الحالات الآتية</a:t>
            </a:r>
            <a:r>
              <a:rPr lang="en-US" dirty="0"/>
              <a:t> :</a:t>
            </a:r>
          </a:p>
          <a:p>
            <a:pPr lvl="1"/>
            <a:r>
              <a:rPr lang="ar-SA" dirty="0"/>
              <a:t>إذا كانت المخاطر الرقابية للعميل مرتفعة </a:t>
            </a:r>
            <a:r>
              <a:rPr lang="en-US" dirty="0"/>
              <a:t> )</a:t>
            </a:r>
            <a:r>
              <a:rPr lang="ar-SA" dirty="0"/>
              <a:t>نظام الرقابة الداخلية ضعيف لدرجة لا يمكن معها الاعتماد عليه</a:t>
            </a:r>
            <a:r>
              <a:rPr lang="en-US" dirty="0"/>
              <a:t>(</a:t>
            </a:r>
          </a:p>
          <a:p>
            <a:pPr lvl="1"/>
            <a:r>
              <a:rPr lang="ar-SA" dirty="0"/>
              <a:t>إذا كان الوضع المالي للمنشأة محل المراجعة سيئ</a:t>
            </a:r>
            <a:r>
              <a:rPr lang="en-US" dirty="0"/>
              <a:t>.</a:t>
            </a:r>
          </a:p>
          <a:p>
            <a:pPr lvl="1"/>
            <a:r>
              <a:rPr lang="ar-SA" dirty="0"/>
              <a:t>الحالات التي لا يرسل فيها الموردين كشوفات حساب دورية</a:t>
            </a:r>
            <a:r>
              <a:rPr lang="en-US" dirty="0" smtClean="0"/>
              <a:t>.</a:t>
            </a:r>
            <a:endParaRPr lang="en-US" dirty="0"/>
          </a:p>
        </p:txBody>
      </p:sp>
    </p:spTree>
    <p:extLst>
      <p:ext uri="{BB962C8B-B14F-4D97-AF65-F5344CB8AC3E}">
        <p14:creationId xmlns:p14="http://schemas.microsoft.com/office/powerpoint/2010/main" val="8530667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400" dirty="0">
                <a:effectLst/>
              </a:rPr>
              <a:t>برنامج مراجعه الدائنين </a:t>
            </a:r>
            <a:endParaRPr lang="ar-SA" sz="4400" dirty="0"/>
          </a:p>
        </p:txBody>
      </p:sp>
      <p:sp>
        <p:nvSpPr>
          <p:cNvPr id="3" name="Content Placeholder 2"/>
          <p:cNvSpPr>
            <a:spLocks noGrp="1"/>
          </p:cNvSpPr>
          <p:nvPr>
            <p:ph idx="1"/>
          </p:nvPr>
        </p:nvSpPr>
        <p:spPr>
          <a:xfrm>
            <a:off x="457200" y="1772816"/>
            <a:ext cx="8229600" cy="4353347"/>
          </a:xfrm>
        </p:spPr>
        <p:txBody>
          <a:bodyPr/>
          <a:lstStyle/>
          <a:p>
            <a:r>
              <a:rPr lang="ar-SA" dirty="0"/>
              <a:t>عندما يقرر المراجع إرسال خطابات تأييد للدائنين بالرغم من وجود كشوفات حساب الموردين فإن خطابات التأييد بصورة عامة تطلب من الموردين إرسال كشوفات الحساب في نهاية الشهر إلى </a:t>
            </a:r>
            <a:r>
              <a:rPr lang="ar-SA" dirty="0" smtClean="0"/>
              <a:t>المراجع</a:t>
            </a:r>
            <a:r>
              <a:rPr lang="ar-SA" dirty="0"/>
              <a:t> </a:t>
            </a:r>
            <a:r>
              <a:rPr lang="ar-SA" dirty="0" smtClean="0"/>
              <a:t>( مصادقات عمياء) </a:t>
            </a:r>
          </a:p>
          <a:p>
            <a:pPr lvl="0"/>
            <a:r>
              <a:rPr lang="ar-SA" dirty="0"/>
              <a:t>هذا وترسل خطاب تأييد الأرصدة الدائنة إلى</a:t>
            </a:r>
            <a:r>
              <a:rPr lang="en-US" dirty="0"/>
              <a:t> :</a:t>
            </a:r>
          </a:p>
          <a:p>
            <a:pPr lvl="1"/>
            <a:r>
              <a:rPr lang="ar-SA" dirty="0"/>
              <a:t>الموردين الرئيسيين</a:t>
            </a:r>
            <a:r>
              <a:rPr lang="en-US" dirty="0"/>
              <a:t>.</a:t>
            </a:r>
            <a:r>
              <a:rPr lang="ar-SA" dirty="0"/>
              <a:t>(لأنهم يمثلون مصدرا رئيسيا محتملا لإظهار أرصدة الدائنين بأقل من قيمتها الحقيقية)</a:t>
            </a:r>
            <a:endParaRPr lang="en-US" dirty="0"/>
          </a:p>
          <a:p>
            <a:pPr lvl="1"/>
            <a:r>
              <a:rPr lang="ar-SA" dirty="0"/>
              <a:t>الحسابات المتنازع عليها</a:t>
            </a:r>
            <a:r>
              <a:rPr lang="en-US" dirty="0"/>
              <a:t>.</a:t>
            </a:r>
          </a:p>
          <a:p>
            <a:pPr lvl="1"/>
            <a:r>
              <a:rPr lang="ar-SA" dirty="0"/>
              <a:t>عينة من الموردين الآخرين</a:t>
            </a:r>
            <a:endParaRPr lang="ar-SA" dirty="0"/>
          </a:p>
        </p:txBody>
      </p:sp>
    </p:spTree>
    <p:extLst>
      <p:ext uri="{BB962C8B-B14F-4D97-AF65-F5344CB8AC3E}">
        <p14:creationId xmlns:p14="http://schemas.microsoft.com/office/powerpoint/2010/main" val="40689292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a:effectLst/>
              </a:rPr>
              <a:t>برنامج مراجعه الدائنين </a:t>
            </a:r>
            <a:endParaRPr lang="ar-SA" sz="4800" dirty="0"/>
          </a:p>
        </p:txBody>
      </p:sp>
      <p:sp>
        <p:nvSpPr>
          <p:cNvPr id="3" name="Content Placeholder 2"/>
          <p:cNvSpPr>
            <a:spLocks noGrp="1"/>
          </p:cNvSpPr>
          <p:nvPr>
            <p:ph idx="1"/>
          </p:nvPr>
        </p:nvSpPr>
        <p:spPr/>
        <p:txBody>
          <a:bodyPr>
            <a:normAutofit/>
          </a:bodyPr>
          <a:lstStyle/>
          <a:p>
            <a:r>
              <a:rPr lang="ar-SA" b="1" dirty="0"/>
              <a:t>البحث عن الديون غير المسجلة</a:t>
            </a:r>
            <a:r>
              <a:rPr lang="en-US" b="1" dirty="0"/>
              <a:t> :</a:t>
            </a:r>
            <a:endParaRPr lang="en-US" dirty="0"/>
          </a:p>
          <a:p>
            <a:pPr lvl="1"/>
            <a:r>
              <a:rPr lang="ar-SA" dirty="0"/>
              <a:t>يمثل البحث عن الديون غير المسجلة في السجلات جهدا</a:t>
            </a:r>
            <a:r>
              <a:rPr lang="ar-SA" b="1" dirty="0"/>
              <a:t> </a:t>
            </a:r>
            <a:r>
              <a:rPr lang="ar-SA" dirty="0"/>
              <a:t>لاكتشاف أي ديون تم إهمالها ولم تظهر ضمن رصيد حساب</a:t>
            </a:r>
            <a:r>
              <a:rPr lang="ar-SA" b="1" dirty="0"/>
              <a:t> </a:t>
            </a:r>
            <a:r>
              <a:rPr lang="ar-SA" dirty="0"/>
              <a:t>الدائنين في نهاية العام</a:t>
            </a:r>
            <a:r>
              <a:rPr lang="en-US" dirty="0" smtClean="0"/>
              <a:t>.</a:t>
            </a:r>
            <a:endParaRPr lang="ar-SA" dirty="0" smtClean="0"/>
          </a:p>
          <a:p>
            <a:pPr lvl="1"/>
            <a:r>
              <a:rPr lang="ar-SA" dirty="0" smtClean="0"/>
              <a:t>تتضمن </a:t>
            </a:r>
            <a:r>
              <a:rPr lang="ar-SA" dirty="0"/>
              <a:t>الإجراءات التي تستخدم غالبا في ذلك ما يلي</a:t>
            </a:r>
            <a:r>
              <a:rPr lang="en-US" dirty="0"/>
              <a:t> :</a:t>
            </a:r>
          </a:p>
          <a:p>
            <a:pPr lvl="2"/>
            <a:r>
              <a:rPr lang="ar-SA" dirty="0"/>
              <a:t>فحص فواتير الموردين وكشوفات حساباتهم مباشرة قبل نهاية العام وبعد نهاية العام</a:t>
            </a:r>
            <a:r>
              <a:rPr lang="en-US" dirty="0"/>
              <a:t>.</a:t>
            </a:r>
          </a:p>
          <a:p>
            <a:pPr lvl="2"/>
            <a:r>
              <a:rPr lang="ar-SA" dirty="0"/>
              <a:t>فحص المدفوعات النقدية للموردين التي تتم بعد نهاية الفترة </a:t>
            </a:r>
            <a:r>
              <a:rPr lang="ar-SA" dirty="0" smtClean="0"/>
              <a:t>المالية</a:t>
            </a:r>
          </a:p>
          <a:p>
            <a:pPr lvl="3"/>
            <a:r>
              <a:rPr lang="ar-SA" dirty="0" smtClean="0"/>
              <a:t> قد </a:t>
            </a:r>
            <a:r>
              <a:rPr lang="ar-SA" dirty="0"/>
              <a:t>تكشف عن التسديد </a:t>
            </a:r>
            <a:r>
              <a:rPr lang="ar-SA" dirty="0" smtClean="0"/>
              <a:t>لبعض </a:t>
            </a:r>
            <a:r>
              <a:rPr lang="ar-SA" dirty="0"/>
              <a:t>الدائنين غير المسجلين في نهاية الفترة السابقة </a:t>
            </a:r>
            <a:r>
              <a:rPr lang="ar-SA" dirty="0" smtClean="0"/>
              <a:t> </a:t>
            </a:r>
          </a:p>
          <a:p>
            <a:pPr lvl="2"/>
            <a:r>
              <a:rPr lang="ar-SA" dirty="0" smtClean="0"/>
              <a:t>فحص </a:t>
            </a:r>
            <a:r>
              <a:rPr lang="ar-SA" dirty="0"/>
              <a:t>المشتريات وتقارير الاستلام وفواتير الموردين وطلبات الشراء التي تتم بعد نهاية السنة المالية</a:t>
            </a:r>
            <a:r>
              <a:rPr lang="en-US" dirty="0"/>
              <a:t>.</a:t>
            </a:r>
          </a:p>
          <a:p>
            <a:pPr lvl="2"/>
            <a:r>
              <a:rPr lang="ar-SA" dirty="0"/>
              <a:t>إجراء اختبارات المراجعة التحليلية بدراسة العلاقة بين حجم المشتريات خلال الفترة ورصيد الدائنين ومقارنتها بالفترات السابقة</a:t>
            </a:r>
            <a:endParaRPr lang="ar-SA" dirty="0"/>
          </a:p>
        </p:txBody>
      </p:sp>
    </p:spTree>
    <p:extLst>
      <p:ext uri="{BB962C8B-B14F-4D97-AF65-F5344CB8AC3E}">
        <p14:creationId xmlns:p14="http://schemas.microsoft.com/office/powerpoint/2010/main" val="1026842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المصادر</a:t>
            </a:r>
            <a:endParaRPr lang="ar-SA" dirty="0"/>
          </a:p>
        </p:txBody>
      </p:sp>
      <p:sp>
        <p:nvSpPr>
          <p:cNvPr id="3" name="Content Placeholder 2"/>
          <p:cNvSpPr>
            <a:spLocks noGrp="1"/>
          </p:cNvSpPr>
          <p:nvPr>
            <p:ph idx="1"/>
          </p:nvPr>
        </p:nvSpPr>
        <p:spPr/>
        <p:txBody>
          <a:bodyPr/>
          <a:lstStyle/>
          <a:p>
            <a:pPr lvl="0"/>
            <a:r>
              <a:rPr lang="ar-SA" dirty="0"/>
              <a:t>المراجعه مدخل متكامل – تأليف ألفين أرينز </a:t>
            </a:r>
            <a:r>
              <a:rPr lang="en-US" dirty="0"/>
              <a:t>Alvin A. </a:t>
            </a:r>
            <a:r>
              <a:rPr lang="en-US" dirty="0" err="1"/>
              <a:t>Arens</a:t>
            </a:r>
            <a:r>
              <a:rPr lang="ar-SA" dirty="0"/>
              <a:t>  و جيمس لوبك </a:t>
            </a:r>
            <a:r>
              <a:rPr lang="en-US" dirty="0"/>
              <a:t>James K. </a:t>
            </a:r>
            <a:r>
              <a:rPr lang="en-US" dirty="0" err="1"/>
              <a:t>Loebbeck</a:t>
            </a:r>
            <a:r>
              <a:rPr lang="en-US" dirty="0"/>
              <a:t> </a:t>
            </a:r>
            <a:r>
              <a:rPr lang="ar-SA" dirty="0"/>
              <a:t> , ترجمه د. محمد الديسطي. دار المريخ للنشر </a:t>
            </a:r>
            <a:endParaRPr lang="en-US" dirty="0"/>
          </a:p>
          <a:p>
            <a:pPr lvl="0"/>
            <a:r>
              <a:rPr lang="ar-SA" dirty="0"/>
              <a:t>المراجعه  , المفاهيم و المعايير و الاجراءات. الدكتور مصطفى عيسى خضير.</a:t>
            </a:r>
            <a:endParaRPr lang="en-US" dirty="0"/>
          </a:p>
          <a:p>
            <a:r>
              <a:rPr lang="ar-SA" dirty="0"/>
              <a:t>ملخصات و ملاحظات أ. هناء المغامس , قسم المحاسبة , جامعه الملك سعود</a:t>
            </a:r>
          </a:p>
          <a:p>
            <a:endParaRPr lang="ar-SA" dirty="0"/>
          </a:p>
        </p:txBody>
      </p:sp>
    </p:spTree>
    <p:extLst>
      <p:ext uri="{BB962C8B-B14F-4D97-AF65-F5344CB8AC3E}">
        <p14:creationId xmlns:p14="http://schemas.microsoft.com/office/powerpoint/2010/main" val="9348490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الأجندة </a:t>
            </a:r>
            <a:endParaRPr lang="ar-SA" dirty="0"/>
          </a:p>
        </p:txBody>
      </p:sp>
      <p:sp>
        <p:nvSpPr>
          <p:cNvPr id="3" name="Content Placeholder 2"/>
          <p:cNvSpPr>
            <a:spLocks noGrp="1"/>
          </p:cNvSpPr>
          <p:nvPr>
            <p:ph idx="1"/>
          </p:nvPr>
        </p:nvSpPr>
        <p:spPr/>
        <p:txBody>
          <a:bodyPr/>
          <a:lstStyle/>
          <a:p>
            <a:pPr lvl="0"/>
            <a:r>
              <a:rPr lang="ar-SA" dirty="0"/>
              <a:t>تعريف اجراءات المراجعه </a:t>
            </a:r>
            <a:endParaRPr lang="en-US" dirty="0"/>
          </a:p>
          <a:p>
            <a:pPr lvl="0"/>
            <a:r>
              <a:rPr lang="ar-SA" dirty="0"/>
              <a:t>برنامج </a:t>
            </a:r>
            <a:r>
              <a:rPr lang="ar-SA" dirty="0" smtClean="0"/>
              <a:t>مراجعه : </a:t>
            </a:r>
            <a:endParaRPr lang="en-US" dirty="0"/>
          </a:p>
          <a:p>
            <a:pPr lvl="2"/>
            <a:r>
              <a:rPr lang="ar-SA" dirty="0"/>
              <a:t> الأصول الثابتة </a:t>
            </a:r>
            <a:endParaRPr lang="en-US" dirty="0"/>
          </a:p>
          <a:p>
            <a:pPr lvl="2"/>
            <a:r>
              <a:rPr lang="ar-SA" dirty="0"/>
              <a:t>للاستثمارات </a:t>
            </a:r>
            <a:endParaRPr lang="en-US" dirty="0"/>
          </a:p>
          <a:p>
            <a:pPr lvl="2"/>
            <a:r>
              <a:rPr lang="ar-SA" dirty="0"/>
              <a:t>للمخزون </a:t>
            </a:r>
            <a:endParaRPr lang="en-US" dirty="0"/>
          </a:p>
          <a:p>
            <a:pPr lvl="2"/>
            <a:r>
              <a:rPr lang="ar-SA" dirty="0"/>
              <a:t>المدينين </a:t>
            </a:r>
            <a:endParaRPr lang="en-US" dirty="0"/>
          </a:p>
          <a:p>
            <a:pPr lvl="2"/>
            <a:r>
              <a:rPr lang="ar-SA" dirty="0"/>
              <a:t>للنقدية و البنك</a:t>
            </a:r>
            <a:endParaRPr lang="en-US" dirty="0"/>
          </a:p>
          <a:p>
            <a:pPr lvl="2"/>
            <a:r>
              <a:rPr lang="ar-SA" dirty="0"/>
              <a:t>للدائنين </a:t>
            </a:r>
            <a:endParaRPr lang="en-US" dirty="0"/>
          </a:p>
          <a:p>
            <a:pPr lvl="1"/>
            <a:endParaRPr lang="ar-SA" dirty="0"/>
          </a:p>
        </p:txBody>
      </p:sp>
    </p:spTree>
    <p:extLst>
      <p:ext uri="{BB962C8B-B14F-4D97-AF65-F5344CB8AC3E}">
        <p14:creationId xmlns:p14="http://schemas.microsoft.com/office/powerpoint/2010/main" val="1242592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ar-SA" dirty="0" smtClean="0"/>
              <a:t> </a:t>
            </a:r>
            <a:r>
              <a:rPr lang="ar-SA" dirty="0"/>
              <a:t>اجراءات المراجعه </a:t>
            </a:r>
            <a:endParaRPr lang="ar-SA" dirty="0"/>
          </a:p>
        </p:txBody>
      </p:sp>
      <p:sp>
        <p:nvSpPr>
          <p:cNvPr id="3" name="Content Placeholder 2"/>
          <p:cNvSpPr>
            <a:spLocks noGrp="1"/>
          </p:cNvSpPr>
          <p:nvPr>
            <p:ph idx="1"/>
          </p:nvPr>
        </p:nvSpPr>
        <p:spPr>
          <a:xfrm>
            <a:off x="457200" y="1988840"/>
            <a:ext cx="8229600" cy="4137323"/>
          </a:xfrm>
        </p:spPr>
        <p:txBody>
          <a:bodyPr/>
          <a:lstStyle/>
          <a:p>
            <a:r>
              <a:rPr lang="ar-SA" dirty="0" smtClean="0"/>
              <a:t> هي خطوات </a:t>
            </a:r>
            <a:r>
              <a:rPr lang="ar-SA" dirty="0"/>
              <a:t>تفصيلية </a:t>
            </a:r>
            <a:r>
              <a:rPr lang="ar-SA" dirty="0" smtClean="0"/>
              <a:t>تكتب </a:t>
            </a:r>
            <a:r>
              <a:rPr lang="ar-SA" dirty="0"/>
              <a:t>في صوره تعليمات تتعلق بتجميع أدلة </a:t>
            </a:r>
            <a:r>
              <a:rPr lang="ar-SA" dirty="0" smtClean="0"/>
              <a:t>المراجعه</a:t>
            </a:r>
          </a:p>
          <a:p>
            <a:r>
              <a:rPr lang="ar-SA" dirty="0" smtClean="0"/>
              <a:t> يجب </a:t>
            </a:r>
            <a:r>
              <a:rPr lang="ar-SA" dirty="0"/>
              <a:t>ان تكون واضحه بشكل كاف حتى يتمكن أفراد فريق المراجعه من فهم ما يجب القيام </a:t>
            </a:r>
            <a:r>
              <a:rPr lang="ar-SA" dirty="0" smtClean="0"/>
              <a:t>به </a:t>
            </a:r>
            <a:endParaRPr lang="en-US" dirty="0"/>
          </a:p>
          <a:p>
            <a:r>
              <a:rPr lang="ar-SA" dirty="0"/>
              <a:t>لابد </a:t>
            </a:r>
            <a:r>
              <a:rPr lang="ar-SA" dirty="0" smtClean="0"/>
              <a:t>للاجراءات </a:t>
            </a:r>
            <a:r>
              <a:rPr lang="ar-SA" dirty="0"/>
              <a:t>من ان تخدم هدف المراجعه المعني </a:t>
            </a:r>
            <a:endParaRPr lang="ar-SA" dirty="0"/>
          </a:p>
          <a:p>
            <a:r>
              <a:rPr lang="ar-SA" dirty="0" smtClean="0"/>
              <a:t>هذه </a:t>
            </a:r>
            <a:r>
              <a:rPr lang="ar-SA" dirty="0"/>
              <a:t>الخطوة اخر خطوة من خطوات مرحلة التخطيط ( برنامج المراجعه </a:t>
            </a:r>
            <a:r>
              <a:rPr lang="ar-SA" dirty="0" smtClean="0"/>
              <a:t>)</a:t>
            </a:r>
            <a:endParaRPr lang="en-US" dirty="0"/>
          </a:p>
        </p:txBody>
      </p:sp>
    </p:spTree>
    <p:extLst>
      <p:ext uri="{BB962C8B-B14F-4D97-AF65-F5344CB8AC3E}">
        <p14:creationId xmlns:p14="http://schemas.microsoft.com/office/powerpoint/2010/main" val="2035695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برنامج المراجعة </a:t>
            </a:r>
            <a:endParaRPr lang="ar-SA" dirty="0"/>
          </a:p>
        </p:txBody>
      </p:sp>
      <p:sp>
        <p:nvSpPr>
          <p:cNvPr id="3" name="Content Placeholder 2"/>
          <p:cNvSpPr>
            <a:spLocks noGrp="1"/>
          </p:cNvSpPr>
          <p:nvPr>
            <p:ph idx="1"/>
          </p:nvPr>
        </p:nvSpPr>
        <p:spPr>
          <a:xfrm>
            <a:off x="457200" y="2492896"/>
            <a:ext cx="8229600" cy="3633267"/>
          </a:xfrm>
        </p:spPr>
        <p:txBody>
          <a:bodyPr/>
          <a:lstStyle/>
          <a:p>
            <a:pPr lvl="0"/>
            <a:r>
              <a:rPr lang="ar-SA" dirty="0" smtClean="0"/>
              <a:t>عبارة </a:t>
            </a:r>
            <a:r>
              <a:rPr lang="ar-SA" dirty="0"/>
              <a:t>عن أداة لتخطيط العمل الذي سيتم في عملية المراجعة,كما أنه في الوقت نفسه أداة للرقابة والإشراف على تنفيذ هذا العمل.</a:t>
            </a:r>
            <a:endParaRPr lang="en-US" dirty="0"/>
          </a:p>
          <a:p>
            <a:endParaRPr lang="ar-SA" dirty="0"/>
          </a:p>
        </p:txBody>
      </p:sp>
    </p:spTree>
    <p:extLst>
      <p:ext uri="{BB962C8B-B14F-4D97-AF65-F5344CB8AC3E}">
        <p14:creationId xmlns:p14="http://schemas.microsoft.com/office/powerpoint/2010/main" val="1785752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effectLst/>
              </a:rPr>
              <a:t>برنامج المراجعه للاصول الثابتة </a:t>
            </a:r>
            <a:endParaRPr lang="ar-SA" dirty="0"/>
          </a:p>
        </p:txBody>
      </p:sp>
      <p:sp>
        <p:nvSpPr>
          <p:cNvPr id="3" name="Content Placeholder 2"/>
          <p:cNvSpPr>
            <a:spLocks noGrp="1"/>
          </p:cNvSpPr>
          <p:nvPr>
            <p:ph idx="1"/>
          </p:nvPr>
        </p:nvSpPr>
        <p:spPr>
          <a:xfrm>
            <a:off x="457200" y="1916832"/>
            <a:ext cx="8229600" cy="4209331"/>
          </a:xfrm>
        </p:spPr>
        <p:txBody>
          <a:bodyPr/>
          <a:lstStyle/>
          <a:p>
            <a:r>
              <a:rPr lang="ar-SA" dirty="0"/>
              <a:t>تتميز الأصول الثابتة بانخفاض معدل دورانها بالمقارنة </a:t>
            </a:r>
            <a:r>
              <a:rPr lang="ar-SA" dirty="0"/>
              <a:t>ب</a:t>
            </a:r>
            <a:r>
              <a:rPr lang="ar-SA" dirty="0" smtClean="0"/>
              <a:t>بعض </a:t>
            </a:r>
            <a:r>
              <a:rPr lang="ar-SA" dirty="0"/>
              <a:t>العناصر الأخرى مثل المخزون أو </a:t>
            </a:r>
            <a:r>
              <a:rPr lang="ar-SA" dirty="0" smtClean="0"/>
              <a:t>النقدية</a:t>
            </a:r>
          </a:p>
          <a:p>
            <a:pPr lvl="1"/>
            <a:r>
              <a:rPr lang="ar-SA" dirty="0" smtClean="0"/>
              <a:t> لذا </a:t>
            </a:r>
            <a:r>
              <a:rPr lang="ar-SA" dirty="0"/>
              <a:t>يستطيع المراجع إجراء فحص فعال </a:t>
            </a:r>
            <a:r>
              <a:rPr lang="ar-SA" dirty="0" smtClean="0"/>
              <a:t>لها في </a:t>
            </a:r>
            <a:r>
              <a:rPr lang="ar-SA" dirty="0"/>
              <a:t>زمن أقل وبكفاءة وفعالية أكثر </a:t>
            </a:r>
            <a:r>
              <a:rPr lang="ar-SA" dirty="0" smtClean="0"/>
              <a:t>من غيرها</a:t>
            </a:r>
          </a:p>
          <a:p>
            <a:pPr marL="0" indent="0">
              <a:buNone/>
            </a:pPr>
            <a:endParaRPr lang="ar-SA" dirty="0"/>
          </a:p>
          <a:p>
            <a:r>
              <a:rPr lang="ar-SA" dirty="0" smtClean="0"/>
              <a:t>السنة </a:t>
            </a:r>
            <a:r>
              <a:rPr lang="ar-SA" dirty="0"/>
              <a:t>الأولى قد تحتاج الأصول الثابتة لفحص أكثر من المراجع أما في السنوات التالية فيتركز </a:t>
            </a:r>
            <a:r>
              <a:rPr lang="ar-SA" dirty="0" smtClean="0"/>
              <a:t>الفحص</a:t>
            </a:r>
            <a:r>
              <a:rPr lang="ar-SA" dirty="0"/>
              <a:t> </a:t>
            </a:r>
            <a:r>
              <a:rPr lang="ar-SA" dirty="0" smtClean="0"/>
              <a:t>على </a:t>
            </a:r>
            <a:r>
              <a:rPr lang="ar-SA" dirty="0"/>
              <a:t>التحقق من الإضافات والاستبعادات التي تمت </a:t>
            </a:r>
            <a:r>
              <a:rPr lang="ar-SA" dirty="0" smtClean="0"/>
              <a:t>خلال </a:t>
            </a:r>
            <a:r>
              <a:rPr lang="ar-SA" dirty="0"/>
              <a:t>السنة وكذلك فحص مصروفات الاهلاك </a:t>
            </a:r>
            <a:r>
              <a:rPr lang="ar-SA" dirty="0" smtClean="0"/>
              <a:t>السنوية . </a:t>
            </a:r>
            <a:endParaRPr lang="en-US" dirty="0"/>
          </a:p>
        </p:txBody>
      </p:sp>
    </p:spTree>
    <p:extLst>
      <p:ext uri="{BB962C8B-B14F-4D97-AF65-F5344CB8AC3E}">
        <p14:creationId xmlns:p14="http://schemas.microsoft.com/office/powerpoint/2010/main" val="27829463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effectLst/>
              </a:rPr>
              <a:t>برنامج المراجعه للاصول الثابتة </a:t>
            </a:r>
            <a:endParaRPr lang="ar-SA" dirty="0"/>
          </a:p>
        </p:txBody>
      </p:sp>
      <p:sp>
        <p:nvSpPr>
          <p:cNvPr id="3" name="Content Placeholder 2"/>
          <p:cNvSpPr>
            <a:spLocks noGrp="1"/>
          </p:cNvSpPr>
          <p:nvPr>
            <p:ph idx="1"/>
          </p:nvPr>
        </p:nvSpPr>
        <p:spPr/>
        <p:txBody>
          <a:bodyPr>
            <a:normAutofit/>
          </a:bodyPr>
          <a:lstStyle/>
          <a:p>
            <a:r>
              <a:rPr lang="ar-SA" dirty="0"/>
              <a:t>أمثلة عن بعض الاعتبارات المهمه </a:t>
            </a:r>
            <a:r>
              <a:rPr lang="ar-SA" dirty="0" smtClean="0"/>
              <a:t> :</a:t>
            </a:r>
          </a:p>
          <a:p>
            <a:pPr lvl="1"/>
            <a:r>
              <a:rPr lang="ar-SA" dirty="0" smtClean="0"/>
              <a:t>عمليات </a:t>
            </a:r>
            <a:r>
              <a:rPr lang="ar-SA" dirty="0"/>
              <a:t>اقتناء الأصول الثابتة </a:t>
            </a:r>
            <a:r>
              <a:rPr lang="ar-SA" dirty="0" smtClean="0"/>
              <a:t>التي تتم </a:t>
            </a:r>
            <a:r>
              <a:rPr lang="ar-SA" dirty="0"/>
              <a:t>بمبادلة أصول مستعملة</a:t>
            </a:r>
            <a:r>
              <a:rPr lang="en-US" dirty="0"/>
              <a:t>  </a:t>
            </a:r>
            <a:endParaRPr lang="ar-SA" dirty="0" smtClean="0"/>
          </a:p>
          <a:p>
            <a:pPr lvl="2"/>
            <a:r>
              <a:rPr lang="ar-SA" dirty="0" smtClean="0"/>
              <a:t>هنا </a:t>
            </a:r>
            <a:r>
              <a:rPr lang="ar-SA" dirty="0"/>
              <a:t>يجب مراجعه معيار الهيئة الخاص بالاصول </a:t>
            </a:r>
            <a:r>
              <a:rPr lang="ar-SA" dirty="0" smtClean="0"/>
              <a:t>الثابته</a:t>
            </a:r>
            <a:endParaRPr lang="en-US" sz="1200" dirty="0"/>
          </a:p>
          <a:p>
            <a:pPr lvl="1"/>
            <a:r>
              <a:rPr lang="ar-SA" dirty="0"/>
              <a:t>قياس وإثبات الأصل الثابت الذي تنتجه المنشأة بقصد استخدامه يتم على أساس تكلفة المواد الخام </a:t>
            </a:r>
            <a:r>
              <a:rPr lang="ar-SA" dirty="0" smtClean="0"/>
              <a:t>+ تكلفة </a:t>
            </a:r>
            <a:r>
              <a:rPr lang="ar-SA" dirty="0"/>
              <a:t>التحويل والتشكيل </a:t>
            </a:r>
            <a:r>
              <a:rPr lang="ar-SA" dirty="0" smtClean="0"/>
              <a:t>(التكاليف </a:t>
            </a:r>
            <a:r>
              <a:rPr lang="ar-SA" dirty="0"/>
              <a:t>الصناعية المباشرة </a:t>
            </a:r>
            <a:r>
              <a:rPr lang="ar-SA" dirty="0" smtClean="0"/>
              <a:t>+غيرالمباشرة ) + التكاليف </a:t>
            </a:r>
            <a:r>
              <a:rPr lang="ar-SA" dirty="0"/>
              <a:t>الأخرى اللازمة ليصل الأصل إلى المكان المحدد له وبالحالة التي تجعله صالحا </a:t>
            </a:r>
            <a:r>
              <a:rPr lang="ar-SA" dirty="0" smtClean="0"/>
              <a:t>للاستعمال.</a:t>
            </a:r>
            <a:endParaRPr lang="en-US" sz="1200" dirty="0"/>
          </a:p>
          <a:p>
            <a:pPr lvl="1"/>
            <a:r>
              <a:rPr lang="ar-SA" dirty="0" smtClean="0"/>
              <a:t>مصروف </a:t>
            </a:r>
            <a:r>
              <a:rPr lang="ar-SA" dirty="0"/>
              <a:t>الفوائد </a:t>
            </a:r>
            <a:r>
              <a:rPr lang="ar-SA" dirty="0" smtClean="0"/>
              <a:t>القروض يمكن </a:t>
            </a:r>
            <a:r>
              <a:rPr lang="ar-SA" dirty="0"/>
              <a:t>رسملته أو عدم رسملته حسب المدخل الذي </a:t>
            </a:r>
            <a:r>
              <a:rPr lang="ar-SA" dirty="0" smtClean="0"/>
              <a:t>تستخدمه المنشـأة </a:t>
            </a:r>
            <a:endParaRPr lang="en-US" sz="1200" dirty="0" smtClean="0"/>
          </a:p>
          <a:p>
            <a:pPr lvl="1"/>
            <a:r>
              <a:rPr lang="ar-SA" dirty="0" smtClean="0"/>
              <a:t>يجب فحص معقولية جميع أرصدة حسابات الأصول الثابتة بالنسبة للعملاء الذين يقوم المراجع بمراجعة قوائمهم المالية لأول مرة</a:t>
            </a:r>
            <a:endParaRPr lang="en-US" dirty="0" smtClean="0"/>
          </a:p>
          <a:p>
            <a:pPr lvl="2"/>
            <a:r>
              <a:rPr lang="ar-SA" dirty="0" smtClean="0"/>
              <a:t>في حالة وجود مراجع سابق يقوم المراجع اللاحق بدراسة أوراق عمل المراجع السابق</a:t>
            </a:r>
            <a:endParaRPr lang="en-US" sz="1200" dirty="0" smtClean="0"/>
          </a:p>
          <a:p>
            <a:pPr lvl="2"/>
            <a:r>
              <a:rPr lang="ar-SA" dirty="0" smtClean="0"/>
              <a:t>عمليات </a:t>
            </a:r>
            <a:r>
              <a:rPr lang="ar-SA" dirty="0"/>
              <a:t>المراجعة المستمرة </a:t>
            </a:r>
            <a:r>
              <a:rPr lang="ar-SA" dirty="0" smtClean="0"/>
              <a:t>تنطوي على </a:t>
            </a:r>
            <a:r>
              <a:rPr lang="ar-SA" dirty="0"/>
              <a:t>تحليل الإضافات والاستبعادات التي حدثت خلال العام</a:t>
            </a:r>
            <a:endParaRPr lang="en-US" sz="1200" dirty="0"/>
          </a:p>
          <a:p>
            <a:pPr lvl="1"/>
            <a:r>
              <a:rPr lang="ar-SA" dirty="0"/>
              <a:t>بعض تكاليف اقتناء الأصول الثابتة يمكن تسجيلها عن طريق الخطأ في حساب مصروفات </a:t>
            </a:r>
            <a:r>
              <a:rPr lang="ar-SA" dirty="0" smtClean="0"/>
              <a:t>الإصلاح</a:t>
            </a:r>
            <a:r>
              <a:rPr lang="ar-SA" sz="1200" dirty="0"/>
              <a:t> </a:t>
            </a:r>
            <a:r>
              <a:rPr lang="ar-SA" sz="1200" dirty="0" smtClean="0"/>
              <a:t>و </a:t>
            </a:r>
            <a:r>
              <a:rPr lang="ar-SA" dirty="0" smtClean="0"/>
              <a:t>الصيانة</a:t>
            </a:r>
          </a:p>
          <a:p>
            <a:pPr lvl="2"/>
            <a:r>
              <a:rPr lang="ar-SA" dirty="0" smtClean="0"/>
              <a:t>تحليل </a:t>
            </a:r>
            <a:r>
              <a:rPr lang="ar-SA" dirty="0"/>
              <a:t>حساب مصروفات الإصلاح والصيانة قد يكشف أن الأصول الثابتة مسجلة في السجلات بأقل من تكلفتها الحقيقية وعلى العكس من </a:t>
            </a:r>
            <a:r>
              <a:rPr lang="ar-SA" dirty="0" smtClean="0"/>
              <a:t>ذلك.</a:t>
            </a:r>
            <a:endParaRPr lang="ar-SA" dirty="0"/>
          </a:p>
        </p:txBody>
      </p:sp>
    </p:spTree>
    <p:extLst>
      <p:ext uri="{BB962C8B-B14F-4D97-AF65-F5344CB8AC3E}">
        <p14:creationId xmlns:p14="http://schemas.microsoft.com/office/powerpoint/2010/main" val="1924587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effectLst/>
              </a:rPr>
              <a:t>برنامج المراجعه للاصول الثابتة </a:t>
            </a:r>
            <a:endParaRPr lang="ar-SA" dirty="0"/>
          </a:p>
        </p:txBody>
      </p:sp>
      <p:sp>
        <p:nvSpPr>
          <p:cNvPr id="3" name="Content Placeholder 2"/>
          <p:cNvSpPr>
            <a:spLocks noGrp="1"/>
          </p:cNvSpPr>
          <p:nvPr>
            <p:ph idx="1"/>
          </p:nvPr>
        </p:nvSpPr>
        <p:spPr>
          <a:xfrm>
            <a:off x="467544" y="1700808"/>
            <a:ext cx="8229600" cy="4781128"/>
          </a:xfrm>
        </p:spPr>
        <p:txBody>
          <a:bodyPr>
            <a:normAutofit lnSpcReduction="10000"/>
          </a:bodyPr>
          <a:lstStyle/>
          <a:p>
            <a:pPr lvl="1"/>
            <a:r>
              <a:rPr lang="ar-SA" dirty="0"/>
              <a:t>يمكن للأصول الثابتة أن تنقص نتيجة للاستغناء عنها أو سرقتها ومن الصعب اكتشاف الأصول الثابتة التي تم الاستغناء عنها بسبب عدم إثبات القيد اللازم الذي يعكس الواقعة</a:t>
            </a:r>
            <a:r>
              <a:rPr lang="en-US" dirty="0"/>
              <a:t>. </a:t>
            </a:r>
            <a:r>
              <a:rPr lang="ar-SA" dirty="0"/>
              <a:t> </a:t>
            </a:r>
            <a:endParaRPr lang="ar-SA" dirty="0" smtClean="0"/>
          </a:p>
          <a:p>
            <a:pPr lvl="2"/>
            <a:r>
              <a:rPr lang="ar-SA" dirty="0" smtClean="0"/>
              <a:t>يمكن </a:t>
            </a:r>
            <a:r>
              <a:rPr lang="ar-SA" dirty="0"/>
              <a:t>اكتشاف الاستبعادات التي لم يتم تسجيلها وقيود الاستبعادات غير </a:t>
            </a:r>
            <a:r>
              <a:rPr lang="ar-SA" dirty="0" smtClean="0"/>
              <a:t>الصحيحة </a:t>
            </a:r>
            <a:r>
              <a:rPr lang="en-US" dirty="0" smtClean="0"/>
              <a:t> </a:t>
            </a:r>
            <a:r>
              <a:rPr lang="en-US" dirty="0"/>
              <a:t>)</a:t>
            </a:r>
            <a:r>
              <a:rPr lang="ar-SA" dirty="0"/>
              <a:t>والسرقات</a:t>
            </a:r>
            <a:r>
              <a:rPr lang="en-US" dirty="0"/>
              <a:t>( </a:t>
            </a:r>
            <a:r>
              <a:rPr lang="ar-SA" dirty="0"/>
              <a:t>عن طريق </a:t>
            </a:r>
            <a:endParaRPr lang="ar-SA" dirty="0"/>
          </a:p>
          <a:p>
            <a:pPr lvl="3"/>
            <a:r>
              <a:rPr lang="ar-SA" dirty="0" smtClean="0"/>
              <a:t>فحص </a:t>
            </a:r>
            <a:r>
              <a:rPr lang="ar-SA" dirty="0"/>
              <a:t>التغيرات في وثائق التأمين </a:t>
            </a:r>
            <a:endParaRPr lang="ar-SA" dirty="0"/>
          </a:p>
          <a:p>
            <a:pPr lvl="3"/>
            <a:r>
              <a:rPr lang="ar-SA" dirty="0" smtClean="0"/>
              <a:t>التحقق </a:t>
            </a:r>
            <a:r>
              <a:rPr lang="ar-SA" dirty="0"/>
              <a:t>من أغراض الأصول المقتناة خلال الفترة </a:t>
            </a:r>
            <a:endParaRPr lang="ar-SA" dirty="0" smtClean="0"/>
          </a:p>
          <a:p>
            <a:pPr lvl="3"/>
            <a:r>
              <a:rPr lang="ar-SA" dirty="0" smtClean="0"/>
              <a:t>فحص </a:t>
            </a:r>
            <a:r>
              <a:rPr lang="ar-SA" dirty="0"/>
              <a:t>ملفات الضرائب العقارية </a:t>
            </a:r>
            <a:endParaRPr lang="ar-SA" dirty="0" smtClean="0"/>
          </a:p>
          <a:p>
            <a:pPr lvl="3"/>
            <a:r>
              <a:rPr lang="ar-SA" dirty="0" smtClean="0"/>
              <a:t>الاستفسار </a:t>
            </a:r>
            <a:r>
              <a:rPr lang="ar-SA" dirty="0"/>
              <a:t>والملاحظة </a:t>
            </a:r>
            <a:endParaRPr lang="ar-SA" dirty="0" smtClean="0"/>
          </a:p>
          <a:p>
            <a:pPr lvl="3"/>
            <a:r>
              <a:rPr lang="ar-SA" dirty="0" smtClean="0"/>
              <a:t>فحص </a:t>
            </a:r>
            <a:r>
              <a:rPr lang="ar-SA" dirty="0"/>
              <a:t>القيود المدينة في حساب مجمع الاستهلاك والقيود الدائنة لحساب الإيرادات المختلفة</a:t>
            </a:r>
            <a:r>
              <a:rPr lang="en-US" dirty="0" smtClean="0"/>
              <a:t>.</a:t>
            </a:r>
          </a:p>
          <a:p>
            <a:pPr lvl="3"/>
            <a:r>
              <a:rPr lang="ar-SA" dirty="0" smtClean="0"/>
              <a:t>الاستفسار </a:t>
            </a:r>
            <a:r>
              <a:rPr lang="ar-SA" dirty="0"/>
              <a:t>من المدير المسئول عن الأصول الثابتة يمكن أن يبين استبعادات لم يتم تسجيلها و</a:t>
            </a:r>
            <a:r>
              <a:rPr lang="en-US" dirty="0"/>
              <a:t>/</a:t>
            </a:r>
            <a:r>
              <a:rPr lang="ar-SA" dirty="0"/>
              <a:t>أو الأصول </a:t>
            </a:r>
            <a:r>
              <a:rPr lang="ar-SA" dirty="0" smtClean="0"/>
              <a:t>المتقادمة</a:t>
            </a:r>
            <a:endParaRPr lang="en-US" sz="1200" dirty="0"/>
          </a:p>
          <a:p>
            <a:pPr lvl="1"/>
            <a:r>
              <a:rPr lang="ar-SA" dirty="0"/>
              <a:t>حقوق الغير على الأصول المملوكة للشركة </a:t>
            </a:r>
            <a:r>
              <a:rPr lang="ar-SA" dirty="0" smtClean="0"/>
              <a:t>تعتبر من </a:t>
            </a:r>
            <a:r>
              <a:rPr lang="ar-SA" dirty="0"/>
              <a:t>الأمور </a:t>
            </a:r>
            <a:r>
              <a:rPr lang="ar-SA" dirty="0" smtClean="0"/>
              <a:t>صعبة التحقق </a:t>
            </a:r>
            <a:r>
              <a:rPr lang="ar-SA" dirty="0"/>
              <a:t>منها </a:t>
            </a:r>
            <a:endParaRPr lang="ar-SA" dirty="0" smtClean="0"/>
          </a:p>
          <a:p>
            <a:pPr lvl="2"/>
            <a:r>
              <a:rPr lang="ar-SA" dirty="0" smtClean="0"/>
              <a:t>الشهادات </a:t>
            </a:r>
            <a:r>
              <a:rPr lang="ar-SA" dirty="0"/>
              <a:t>التي يحصل عليها من الإدارة </a:t>
            </a:r>
            <a:endParaRPr lang="ar-SA" dirty="0" smtClean="0"/>
          </a:p>
          <a:p>
            <a:pPr lvl="2"/>
            <a:r>
              <a:rPr lang="ar-SA" dirty="0" smtClean="0"/>
              <a:t>دراسة شروط </a:t>
            </a:r>
            <a:r>
              <a:rPr lang="ar-SA" dirty="0"/>
              <a:t>الحصول على قروض من البنوك </a:t>
            </a:r>
            <a:r>
              <a:rPr lang="ar-SA" dirty="0" smtClean="0"/>
              <a:t>والعمليات </a:t>
            </a:r>
            <a:r>
              <a:rPr lang="ar-SA" dirty="0"/>
              <a:t>التي تتم مع الأطراف ذوي العلاقة بدقة لمعرفة ما إذا كان هناك حقوق للغير على </a:t>
            </a:r>
            <a:r>
              <a:rPr lang="ar-SA" dirty="0" smtClean="0"/>
              <a:t>الأصول</a:t>
            </a:r>
            <a:r>
              <a:rPr lang="ar-SA" dirty="0"/>
              <a:t> </a:t>
            </a:r>
            <a:endParaRPr lang="en-US" sz="1200" dirty="0"/>
          </a:p>
          <a:p>
            <a:pPr lvl="1"/>
            <a:r>
              <a:rPr lang="ar-SA" dirty="0" smtClean="0"/>
              <a:t>المعرفة </a:t>
            </a:r>
            <a:r>
              <a:rPr lang="ar-SA" dirty="0"/>
              <a:t>الكافية بنوعية الأصول الثابتة التي تقتنيها </a:t>
            </a:r>
            <a:r>
              <a:rPr lang="ar-SA" dirty="0" smtClean="0"/>
              <a:t>الشركة قد لا تتوافر للمراجع</a:t>
            </a:r>
            <a:endParaRPr lang="ar-SA" dirty="0"/>
          </a:p>
          <a:p>
            <a:pPr lvl="2"/>
            <a:r>
              <a:rPr lang="ar-SA" dirty="0" smtClean="0"/>
              <a:t>الشركة </a:t>
            </a:r>
            <a:r>
              <a:rPr lang="ar-SA" dirty="0"/>
              <a:t>لديها مولدات كهربائية أو حفارات أو آلات تتميز بالتكنولوجيا المتقدمة </a:t>
            </a:r>
            <a:r>
              <a:rPr lang="ar-SA" dirty="0" smtClean="0"/>
              <a:t>جدا</a:t>
            </a:r>
          </a:p>
          <a:p>
            <a:pPr lvl="2"/>
            <a:r>
              <a:rPr lang="ar-SA" dirty="0" smtClean="0"/>
              <a:t>في </a:t>
            </a:r>
            <a:r>
              <a:rPr lang="ar-SA" dirty="0"/>
              <a:t>هذه الحالة يجب على المراجع أن يلجأ لطلب خدمات طرف ثالث </a:t>
            </a:r>
            <a:r>
              <a:rPr lang="ar-SA" dirty="0" smtClean="0"/>
              <a:t>متخصص.</a:t>
            </a:r>
            <a:endParaRPr lang="en-US" sz="1200" dirty="0"/>
          </a:p>
          <a:p>
            <a:pPr lvl="1"/>
            <a:endParaRPr lang="ar-SA" dirty="0" smtClean="0"/>
          </a:p>
        </p:txBody>
      </p:sp>
    </p:spTree>
    <p:extLst>
      <p:ext uri="{BB962C8B-B14F-4D97-AF65-F5344CB8AC3E}">
        <p14:creationId xmlns:p14="http://schemas.microsoft.com/office/powerpoint/2010/main" val="35322745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ar-SA" sz="4800" dirty="0">
                <a:effectLst/>
              </a:rPr>
              <a:t>برنامج المراجعه للاستثمارات </a:t>
            </a:r>
            <a:endParaRPr lang="ar-SA" sz="4800" dirty="0"/>
          </a:p>
        </p:txBody>
      </p:sp>
      <p:sp>
        <p:nvSpPr>
          <p:cNvPr id="3" name="Content Placeholder 2"/>
          <p:cNvSpPr>
            <a:spLocks noGrp="1"/>
          </p:cNvSpPr>
          <p:nvPr>
            <p:ph idx="1"/>
          </p:nvPr>
        </p:nvSpPr>
        <p:spPr>
          <a:xfrm>
            <a:off x="457200" y="1988840"/>
            <a:ext cx="8229600" cy="4137323"/>
          </a:xfrm>
        </p:spPr>
        <p:txBody>
          <a:bodyPr/>
          <a:lstStyle/>
          <a:p>
            <a:pPr lvl="0"/>
            <a:r>
              <a:rPr lang="ar-SA" dirty="0"/>
              <a:t>عدد قليل من العمليات المالية لكن غالبا تتسم قيمة كل عملية بمستوى مرتفع من الأهمية النسبية</a:t>
            </a:r>
            <a:endParaRPr lang="en-US" dirty="0"/>
          </a:p>
          <a:p>
            <a:pPr lvl="0"/>
            <a:r>
              <a:rPr lang="ar-SA" dirty="0"/>
              <a:t>عدم ادراج عملية واحدة مهم نسبيا بحد </a:t>
            </a:r>
            <a:r>
              <a:rPr lang="ar-SA" dirty="0" smtClean="0"/>
              <a:t>ذاته </a:t>
            </a:r>
            <a:endParaRPr lang="en-US" dirty="0"/>
          </a:p>
          <a:p>
            <a:pPr lvl="0"/>
            <a:r>
              <a:rPr lang="ar-SA" dirty="0"/>
              <a:t>العلاقات القانونية </a:t>
            </a:r>
            <a:r>
              <a:rPr lang="ar-SA" dirty="0" smtClean="0"/>
              <a:t>مهمه </a:t>
            </a:r>
          </a:p>
          <a:p>
            <a:pPr lvl="1"/>
            <a:r>
              <a:rPr lang="ar-SA" dirty="0" smtClean="0"/>
              <a:t>عند </a:t>
            </a:r>
            <a:r>
              <a:rPr lang="ar-SA" dirty="0"/>
              <a:t>مراجعه هذا البند يجب توخي الحذر من أن الالتزامات القانونية الأساسية التي تؤثر على القوائم المالية قد تم ادائها و الافصاح عنها  بصورة مناسبة .</a:t>
            </a:r>
            <a:endParaRPr lang="en-US" dirty="0"/>
          </a:p>
          <a:p>
            <a:endParaRPr lang="ar-SA" dirty="0"/>
          </a:p>
        </p:txBody>
      </p:sp>
    </p:spTree>
    <p:extLst>
      <p:ext uri="{BB962C8B-B14F-4D97-AF65-F5344CB8AC3E}">
        <p14:creationId xmlns:p14="http://schemas.microsoft.com/office/powerpoint/2010/main" val="10934330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ar-SA" sz="4800" dirty="0">
                <a:effectLst/>
              </a:rPr>
              <a:t>برنامج المراجعه للمخزون </a:t>
            </a:r>
            <a:endParaRPr lang="ar-SA" sz="4800" dirty="0"/>
          </a:p>
        </p:txBody>
      </p:sp>
      <p:sp>
        <p:nvSpPr>
          <p:cNvPr id="3" name="Content Placeholder 2"/>
          <p:cNvSpPr>
            <a:spLocks noGrp="1"/>
          </p:cNvSpPr>
          <p:nvPr>
            <p:ph idx="1"/>
          </p:nvPr>
        </p:nvSpPr>
        <p:spPr/>
        <p:txBody>
          <a:bodyPr>
            <a:normAutofit/>
          </a:bodyPr>
          <a:lstStyle/>
          <a:p>
            <a:pPr lvl="0"/>
            <a:r>
              <a:rPr lang="ar-SA" dirty="0" smtClean="0"/>
              <a:t>تحديد </a:t>
            </a:r>
            <a:r>
              <a:rPr lang="ar-SA" dirty="0"/>
              <a:t>قيمة المخزون له تأثير مباشر على تكلفة البضاعة المباعة وبالتالي على رقم صافي الربح والتدفقات </a:t>
            </a:r>
            <a:r>
              <a:rPr lang="ar-SA" dirty="0" smtClean="0"/>
              <a:t>النقدية</a:t>
            </a:r>
            <a:r>
              <a:rPr lang="ar-SA" dirty="0"/>
              <a:t> </a:t>
            </a:r>
            <a:endParaRPr lang="en-US" dirty="0"/>
          </a:p>
          <a:p>
            <a:pPr lvl="0"/>
            <a:r>
              <a:rPr lang="ar-SA" dirty="0"/>
              <a:t>عنصر المخزون من أكثر العناصر التي يسهل التلاعب </a:t>
            </a:r>
            <a:r>
              <a:rPr lang="ar-SA" dirty="0" smtClean="0"/>
              <a:t>فيها</a:t>
            </a:r>
            <a:endParaRPr lang="en-US" dirty="0"/>
          </a:p>
          <a:p>
            <a:pPr lvl="0"/>
            <a:r>
              <a:rPr lang="ar-SA" dirty="0" smtClean="0"/>
              <a:t>المخزون </a:t>
            </a:r>
            <a:r>
              <a:rPr lang="ar-SA" dirty="0"/>
              <a:t>في الشركات الصناعية </a:t>
            </a:r>
            <a:r>
              <a:rPr lang="ar-SA" dirty="0" smtClean="0"/>
              <a:t>يشمل </a:t>
            </a:r>
            <a:r>
              <a:rPr lang="ar-SA" dirty="0"/>
              <a:t>مواد خام وإنتاج تحت التشغيل وإنتاج تام وكل عنصر له إجراءا مختلفة للتحقق من </a:t>
            </a:r>
            <a:r>
              <a:rPr lang="ar-SA" dirty="0" smtClean="0"/>
              <a:t>صحته</a:t>
            </a:r>
            <a:endParaRPr lang="en-US" dirty="0"/>
          </a:p>
          <a:p>
            <a:pPr lvl="0"/>
            <a:r>
              <a:rPr lang="ar-SA" dirty="0"/>
              <a:t>قد تتعدد مخازن الشركة وقد يكون هناك بضاعة مشتراة لم تدخل المخازن بعد وقد بكون هناك بضاعة مباعة لم تخرج من المخازن بعد </a:t>
            </a:r>
            <a:r>
              <a:rPr lang="ar-SA" dirty="0" smtClean="0"/>
              <a:t>, كما </a:t>
            </a:r>
            <a:r>
              <a:rPr lang="ar-SA" dirty="0"/>
              <a:t>قد يكون للشركة بضاعة أمانة طرف الغير وقد يكون لديها بضاعة أمانة للغير </a:t>
            </a:r>
            <a:endParaRPr lang="ar-SA" dirty="0" smtClean="0"/>
          </a:p>
          <a:p>
            <a:pPr lvl="0"/>
            <a:r>
              <a:rPr lang="ar-SA" dirty="0" smtClean="0"/>
              <a:t>وجود العديد من الطرق المقبولة لتقييم المخزون و امكانية استخدام طرق مختلفة لتقييم الاجزاء المختلفه من المخزون </a:t>
            </a:r>
            <a:endParaRPr lang="en-US" dirty="0" smtClean="0"/>
          </a:p>
          <a:p>
            <a:endParaRPr lang="ar-SA" dirty="0"/>
          </a:p>
        </p:txBody>
      </p:sp>
    </p:spTree>
    <p:extLst>
      <p:ext uri="{BB962C8B-B14F-4D97-AF65-F5344CB8AC3E}">
        <p14:creationId xmlns:p14="http://schemas.microsoft.com/office/powerpoint/2010/main" val="39138851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527</TotalTime>
  <Words>1587</Words>
  <Application>Microsoft Office PowerPoint</Application>
  <PresentationFormat>On-screen Show (4:3)</PresentationFormat>
  <Paragraphs>129</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Executive</vt:lpstr>
      <vt:lpstr>اجراءات المراجعه </vt:lpstr>
      <vt:lpstr>الأجندة </vt:lpstr>
      <vt:lpstr> اجراءات المراجعه </vt:lpstr>
      <vt:lpstr>برنامج المراجعة </vt:lpstr>
      <vt:lpstr>برنامج المراجعه للاصول الثابتة </vt:lpstr>
      <vt:lpstr>برنامج المراجعه للاصول الثابتة </vt:lpstr>
      <vt:lpstr>برنامج المراجعه للاصول الثابتة </vt:lpstr>
      <vt:lpstr>برنامج المراجعه للاستثمارات </vt:lpstr>
      <vt:lpstr>برنامج المراجعه للمخزون </vt:lpstr>
      <vt:lpstr>برنامج مراجعه المدينين و اوراق القبض </vt:lpstr>
      <vt:lpstr>برنامج مراجعه النقدية و البنك </vt:lpstr>
      <vt:lpstr>برنامج مراجعه النقدية و البنك </vt:lpstr>
      <vt:lpstr>برنامج مراجعه النقدية و البنك </vt:lpstr>
      <vt:lpstr>برنامج مراجعه النقدية و البنك </vt:lpstr>
      <vt:lpstr>برنامج مراجعه النقدية و البنك </vt:lpstr>
      <vt:lpstr>برنامج مراجعه الدائنين </vt:lpstr>
      <vt:lpstr>برنامج مراجعه الدائنين </vt:lpstr>
      <vt:lpstr>برنامج مراجعه الدائنين </vt:lpstr>
      <vt:lpstr>المصادر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اجراءات المراجعه</dc:title>
  <dc:creator>kayan albalawi</dc:creator>
  <cp:lastModifiedBy>kayan albalawi</cp:lastModifiedBy>
  <cp:revision>68</cp:revision>
  <dcterms:created xsi:type="dcterms:W3CDTF">2014-11-15T07:37:02Z</dcterms:created>
  <dcterms:modified xsi:type="dcterms:W3CDTF">2014-11-19T19:11:26Z</dcterms:modified>
</cp:coreProperties>
</file>