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7"/>
  </p:notesMasterIdLst>
  <p:sldIdLst>
    <p:sldId id="298" r:id="rId2"/>
    <p:sldId id="261" r:id="rId3"/>
    <p:sldId id="257" r:id="rId4"/>
    <p:sldId id="258" r:id="rId5"/>
    <p:sldId id="262" r:id="rId6"/>
    <p:sldId id="264" r:id="rId7"/>
    <p:sldId id="290" r:id="rId8"/>
    <p:sldId id="291" r:id="rId9"/>
    <p:sldId id="277" r:id="rId10"/>
    <p:sldId id="286" r:id="rId11"/>
    <p:sldId id="287" r:id="rId12"/>
    <p:sldId id="292" r:id="rId13"/>
    <p:sldId id="293" r:id="rId14"/>
    <p:sldId id="295" r:id="rId15"/>
    <p:sldId id="296" r:id="rId1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p:restoredLeft sz="65412" autoAdjust="0"/>
    <p:restoredTop sz="86364" autoAdjust="0"/>
  </p:normalViewPr>
  <p:slideViewPr>
    <p:cSldViewPr>
      <p:cViewPr varScale="1">
        <p:scale>
          <a:sx n="63" d="100"/>
          <a:sy n="63" d="100"/>
        </p:scale>
        <p:origin x="-1362"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99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E6C88A75-6687-4E8D-9CE4-5D9C09ABCE0B}" type="datetimeFigureOut">
              <a:rPr lang="ar-SA" smtClean="0"/>
              <a:pPr/>
              <a:t>09/01/1438</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9169A290-E25D-4497-B6E0-EE307D846A21}" type="slidenum">
              <a:rPr lang="ar-SA" smtClean="0"/>
              <a:pPr/>
              <a:t>‹#›</a:t>
            </a:fld>
            <a:endParaRPr lang="ar-SA"/>
          </a:p>
        </p:txBody>
      </p:sp>
    </p:spTree>
    <p:extLst>
      <p:ext uri="{BB962C8B-B14F-4D97-AF65-F5344CB8AC3E}">
        <p14:creationId xmlns:p14="http://schemas.microsoft.com/office/powerpoint/2010/main" xmlns="" val="276781265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FBA3BB1E-E903-4DB2-998B-A59CA736FEA4}" type="datetime1">
              <a:rPr lang="ar-SA" smtClean="0"/>
              <a:pPr/>
              <a:t>09/01/1438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C4AAA60-B5B4-4371-B6B4-21BFE913F1AA}" type="slidenum">
              <a:rPr lang="ar-SA" smtClean="0"/>
              <a:pPr/>
              <a:t>‹#›</a:t>
            </a:fld>
            <a:endParaRPr lang="ar-SA"/>
          </a:p>
        </p:txBody>
      </p:sp>
    </p:spTree>
    <p:extLst>
      <p:ext uri="{BB962C8B-B14F-4D97-AF65-F5344CB8AC3E}">
        <p14:creationId xmlns:p14="http://schemas.microsoft.com/office/powerpoint/2010/main" xmlns="" val="323535801"/>
      </p:ext>
    </p:extLst>
  </p:cSld>
  <p:clrMapOvr>
    <a:masterClrMapping/>
  </p:clrMapOvr>
  <mc:AlternateContent xmlns:mc="http://schemas.openxmlformats.org/markup-compatibility/2006">
    <mc:Choice xmlns:p14="http://schemas.microsoft.com/office/powerpoint/2010/main" xmlns="" Requires="p14">
      <p:transition spd="slow" p14:dur="1600">
        <p14:prism dir="r" isContent="1" isInverted="1"/>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272CB425-AAF8-4393-8467-8AFF1FEEA40D}" type="datetime1">
              <a:rPr lang="ar-SA" smtClean="0"/>
              <a:pPr/>
              <a:t>09/01/1438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C4AAA60-B5B4-4371-B6B4-21BFE913F1AA}" type="slidenum">
              <a:rPr lang="ar-SA" smtClean="0"/>
              <a:pPr/>
              <a:t>‹#›</a:t>
            </a:fld>
            <a:endParaRPr lang="ar-SA"/>
          </a:p>
        </p:txBody>
      </p:sp>
    </p:spTree>
    <p:extLst>
      <p:ext uri="{BB962C8B-B14F-4D97-AF65-F5344CB8AC3E}">
        <p14:creationId xmlns:p14="http://schemas.microsoft.com/office/powerpoint/2010/main" xmlns="" val="4151123384"/>
      </p:ext>
    </p:extLst>
  </p:cSld>
  <p:clrMapOvr>
    <a:masterClrMapping/>
  </p:clrMapOvr>
  <mc:AlternateContent xmlns:mc="http://schemas.openxmlformats.org/markup-compatibility/2006">
    <mc:Choice xmlns:p14="http://schemas.microsoft.com/office/powerpoint/2010/main" xmlns="" Requires="p14">
      <p:transition spd="slow" p14:dur="1600">
        <p14:prism dir="r" isContent="1" isInverted="1"/>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019A8FE5-1F76-4346-AC3E-713B9919D312}" type="datetime1">
              <a:rPr lang="ar-SA" smtClean="0"/>
              <a:pPr/>
              <a:t>09/01/1438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C4AAA60-B5B4-4371-B6B4-21BFE913F1AA}" type="slidenum">
              <a:rPr lang="ar-SA" smtClean="0"/>
              <a:pPr/>
              <a:t>‹#›</a:t>
            </a:fld>
            <a:endParaRPr lang="ar-SA"/>
          </a:p>
        </p:txBody>
      </p:sp>
    </p:spTree>
    <p:extLst>
      <p:ext uri="{BB962C8B-B14F-4D97-AF65-F5344CB8AC3E}">
        <p14:creationId xmlns:p14="http://schemas.microsoft.com/office/powerpoint/2010/main" xmlns="" val="257421609"/>
      </p:ext>
    </p:extLst>
  </p:cSld>
  <p:clrMapOvr>
    <a:masterClrMapping/>
  </p:clrMapOvr>
  <mc:AlternateContent xmlns:mc="http://schemas.openxmlformats.org/markup-compatibility/2006">
    <mc:Choice xmlns:p14="http://schemas.microsoft.com/office/powerpoint/2010/main" xmlns="" Requires="p14">
      <p:transition spd="slow" p14:dur="1600">
        <p14:prism dir="r" isContent="1" isInverted="1"/>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8FC9E3F1-9D1C-4D43-BBB0-6E6AE0777623}" type="datetime1">
              <a:rPr lang="ar-SA" smtClean="0"/>
              <a:pPr/>
              <a:t>09/01/1438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C4AAA60-B5B4-4371-B6B4-21BFE913F1AA}" type="slidenum">
              <a:rPr lang="ar-SA" smtClean="0"/>
              <a:pPr/>
              <a:t>‹#›</a:t>
            </a:fld>
            <a:endParaRPr lang="ar-SA"/>
          </a:p>
        </p:txBody>
      </p:sp>
    </p:spTree>
    <p:extLst>
      <p:ext uri="{BB962C8B-B14F-4D97-AF65-F5344CB8AC3E}">
        <p14:creationId xmlns:p14="http://schemas.microsoft.com/office/powerpoint/2010/main" xmlns="" val="2788075441"/>
      </p:ext>
    </p:extLst>
  </p:cSld>
  <p:clrMapOvr>
    <a:masterClrMapping/>
  </p:clrMapOvr>
  <mc:AlternateContent xmlns:mc="http://schemas.openxmlformats.org/markup-compatibility/2006">
    <mc:Choice xmlns:p14="http://schemas.microsoft.com/office/powerpoint/2010/main" xmlns="" Requires="p14">
      <p:transition spd="slow" p14:dur="1600">
        <p14:prism dir="r" isContent="1" isInverted="1"/>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EE10199-5004-47AB-B4AA-CD22B1DE4DBC}" type="datetime1">
              <a:rPr lang="ar-SA" smtClean="0"/>
              <a:pPr/>
              <a:t>09/01/1438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C4AAA60-B5B4-4371-B6B4-21BFE913F1AA}" type="slidenum">
              <a:rPr lang="ar-SA" smtClean="0"/>
              <a:pPr/>
              <a:t>‹#›</a:t>
            </a:fld>
            <a:endParaRPr lang="ar-SA"/>
          </a:p>
        </p:txBody>
      </p:sp>
    </p:spTree>
    <p:extLst>
      <p:ext uri="{BB962C8B-B14F-4D97-AF65-F5344CB8AC3E}">
        <p14:creationId xmlns:p14="http://schemas.microsoft.com/office/powerpoint/2010/main" xmlns="" val="850816465"/>
      </p:ext>
    </p:extLst>
  </p:cSld>
  <p:clrMapOvr>
    <a:masterClrMapping/>
  </p:clrMapOvr>
  <mc:AlternateContent xmlns:mc="http://schemas.openxmlformats.org/markup-compatibility/2006">
    <mc:Choice xmlns:p14="http://schemas.microsoft.com/office/powerpoint/2010/main" xmlns="" Requires="p14">
      <p:transition spd="slow" p14:dur="1600">
        <p14:prism dir="r" isContent="1" isInverted="1"/>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54B9FFD1-19D0-4899-A893-DE1C53BAD5A1}" type="datetime1">
              <a:rPr lang="ar-SA" smtClean="0"/>
              <a:pPr/>
              <a:t>09/01/1438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C4AAA60-B5B4-4371-B6B4-21BFE913F1AA}" type="slidenum">
              <a:rPr lang="ar-SA" smtClean="0"/>
              <a:pPr/>
              <a:t>‹#›</a:t>
            </a:fld>
            <a:endParaRPr lang="ar-SA"/>
          </a:p>
        </p:txBody>
      </p:sp>
    </p:spTree>
    <p:extLst>
      <p:ext uri="{BB962C8B-B14F-4D97-AF65-F5344CB8AC3E}">
        <p14:creationId xmlns:p14="http://schemas.microsoft.com/office/powerpoint/2010/main" xmlns="" val="1903739861"/>
      </p:ext>
    </p:extLst>
  </p:cSld>
  <p:clrMapOvr>
    <a:masterClrMapping/>
  </p:clrMapOvr>
  <mc:AlternateContent xmlns:mc="http://schemas.openxmlformats.org/markup-compatibility/2006">
    <mc:Choice xmlns:p14="http://schemas.microsoft.com/office/powerpoint/2010/main" xmlns="" Requires="p14">
      <p:transition spd="slow" p14:dur="1600">
        <p14:prism dir="r" isContent="1" isInverted="1"/>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B1466E6D-A2A5-402C-8DA4-99BCB0921FFF}" type="datetime1">
              <a:rPr lang="ar-SA" smtClean="0"/>
              <a:pPr/>
              <a:t>09/01/1438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4C4AAA60-B5B4-4371-B6B4-21BFE913F1AA}" type="slidenum">
              <a:rPr lang="ar-SA" smtClean="0"/>
              <a:pPr/>
              <a:t>‹#›</a:t>
            </a:fld>
            <a:endParaRPr lang="ar-SA"/>
          </a:p>
        </p:txBody>
      </p:sp>
    </p:spTree>
    <p:extLst>
      <p:ext uri="{BB962C8B-B14F-4D97-AF65-F5344CB8AC3E}">
        <p14:creationId xmlns:p14="http://schemas.microsoft.com/office/powerpoint/2010/main" xmlns="" val="851535315"/>
      </p:ext>
    </p:extLst>
  </p:cSld>
  <p:clrMapOvr>
    <a:masterClrMapping/>
  </p:clrMapOvr>
  <mc:AlternateContent xmlns:mc="http://schemas.openxmlformats.org/markup-compatibility/2006">
    <mc:Choice xmlns:p14="http://schemas.microsoft.com/office/powerpoint/2010/main" xmlns="" Requires="p14">
      <p:transition spd="slow" p14:dur="1600">
        <p14:prism dir="r" isContent="1" isInverted="1"/>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96826F32-F381-4DD4-BF54-A2D7EA998B34}" type="datetime1">
              <a:rPr lang="ar-SA" smtClean="0"/>
              <a:pPr/>
              <a:t>09/01/1438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4C4AAA60-B5B4-4371-B6B4-21BFE913F1AA}" type="slidenum">
              <a:rPr lang="ar-SA" smtClean="0"/>
              <a:pPr/>
              <a:t>‹#›</a:t>
            </a:fld>
            <a:endParaRPr lang="ar-SA"/>
          </a:p>
        </p:txBody>
      </p:sp>
    </p:spTree>
    <p:extLst>
      <p:ext uri="{BB962C8B-B14F-4D97-AF65-F5344CB8AC3E}">
        <p14:creationId xmlns:p14="http://schemas.microsoft.com/office/powerpoint/2010/main" xmlns="" val="444345457"/>
      </p:ext>
    </p:extLst>
  </p:cSld>
  <p:clrMapOvr>
    <a:masterClrMapping/>
  </p:clrMapOvr>
  <mc:AlternateContent xmlns:mc="http://schemas.openxmlformats.org/markup-compatibility/2006">
    <mc:Choice xmlns:p14="http://schemas.microsoft.com/office/powerpoint/2010/main" xmlns="" Requires="p14">
      <p:transition spd="slow" p14:dur="1600">
        <p14:prism dir="r" isContent="1" isInverted="1"/>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DCF178-B8E3-4394-9D45-DD184553D92F}" type="datetime1">
              <a:rPr lang="ar-SA" smtClean="0"/>
              <a:pPr/>
              <a:t>09/01/1438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4C4AAA60-B5B4-4371-B6B4-21BFE913F1AA}" type="slidenum">
              <a:rPr lang="ar-SA" smtClean="0"/>
              <a:pPr/>
              <a:t>‹#›</a:t>
            </a:fld>
            <a:endParaRPr lang="ar-SA"/>
          </a:p>
        </p:txBody>
      </p:sp>
    </p:spTree>
    <p:extLst>
      <p:ext uri="{BB962C8B-B14F-4D97-AF65-F5344CB8AC3E}">
        <p14:creationId xmlns:p14="http://schemas.microsoft.com/office/powerpoint/2010/main" xmlns="" val="1455187283"/>
      </p:ext>
    </p:extLst>
  </p:cSld>
  <p:clrMapOvr>
    <a:masterClrMapping/>
  </p:clrMapOvr>
  <mc:AlternateContent xmlns:mc="http://schemas.openxmlformats.org/markup-compatibility/2006">
    <mc:Choice xmlns:p14="http://schemas.microsoft.com/office/powerpoint/2010/main" xmlns="" Requires="p14">
      <p:transition spd="slow" p14:dur="1600">
        <p14:prism dir="r" isContent="1" isInverted="1"/>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ED6C9A-7B09-41B7-8A23-5D923F14A378}" type="datetime1">
              <a:rPr lang="ar-SA" smtClean="0"/>
              <a:pPr/>
              <a:t>09/01/1438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C4AAA60-B5B4-4371-B6B4-21BFE913F1AA}" type="slidenum">
              <a:rPr lang="ar-SA" smtClean="0"/>
              <a:pPr/>
              <a:t>‹#›</a:t>
            </a:fld>
            <a:endParaRPr lang="ar-SA"/>
          </a:p>
        </p:txBody>
      </p:sp>
    </p:spTree>
    <p:extLst>
      <p:ext uri="{BB962C8B-B14F-4D97-AF65-F5344CB8AC3E}">
        <p14:creationId xmlns:p14="http://schemas.microsoft.com/office/powerpoint/2010/main" xmlns="" val="1909238373"/>
      </p:ext>
    </p:extLst>
  </p:cSld>
  <p:clrMapOvr>
    <a:masterClrMapping/>
  </p:clrMapOvr>
  <mc:AlternateContent xmlns:mc="http://schemas.openxmlformats.org/markup-compatibility/2006">
    <mc:Choice xmlns:p14="http://schemas.microsoft.com/office/powerpoint/2010/main" xmlns="" Requires="p14">
      <p:transition spd="slow" p14:dur="1600">
        <p14:prism dir="r" isContent="1" isInverted="1"/>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F822A0-D6AD-4995-ACC9-23E748186365}" type="datetime1">
              <a:rPr lang="ar-SA" smtClean="0"/>
              <a:pPr/>
              <a:t>09/01/1438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C4AAA60-B5B4-4371-B6B4-21BFE913F1AA}" type="slidenum">
              <a:rPr lang="ar-SA" smtClean="0"/>
              <a:pPr/>
              <a:t>‹#›</a:t>
            </a:fld>
            <a:endParaRPr lang="ar-SA"/>
          </a:p>
        </p:txBody>
      </p:sp>
    </p:spTree>
    <p:extLst>
      <p:ext uri="{BB962C8B-B14F-4D97-AF65-F5344CB8AC3E}">
        <p14:creationId xmlns:p14="http://schemas.microsoft.com/office/powerpoint/2010/main" xmlns="" val="4191812016"/>
      </p:ext>
    </p:extLst>
  </p:cSld>
  <p:clrMapOvr>
    <a:masterClrMapping/>
  </p:clrMapOvr>
  <mc:AlternateContent xmlns:mc="http://schemas.openxmlformats.org/markup-compatibility/2006">
    <mc:Choice xmlns:p14="http://schemas.microsoft.com/office/powerpoint/2010/main" xmlns="" Requires="p14">
      <p:transition spd="slow" p14:dur="1600">
        <p14:prism dir="r" isContent="1" isInverted="1"/>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924E681-96A0-4AE3-B8B3-7F25848BF628}" type="datetime1">
              <a:rPr lang="ar-SA" smtClean="0"/>
              <a:pPr/>
              <a:t>09/01/1438</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4C4AAA60-B5B4-4371-B6B4-21BFE913F1AA}" type="slidenum">
              <a:rPr lang="ar-SA" smtClean="0"/>
              <a:pPr/>
              <a:t>‹#›</a:t>
            </a:fld>
            <a:endParaRPr lang="ar-SA"/>
          </a:p>
        </p:txBody>
      </p:sp>
    </p:spTree>
    <p:extLst>
      <p:ext uri="{BB962C8B-B14F-4D97-AF65-F5344CB8AC3E}">
        <p14:creationId xmlns:p14="http://schemas.microsoft.com/office/powerpoint/2010/main" xmlns="" val="11711815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xmlns="" Requires="p14">
      <p:transition spd="slow" p14:dur="1600">
        <p14:prism dir="r" isContent="1" isInverted="1"/>
      </p:transition>
    </mc:Choice>
    <mc:Fallback>
      <p:transition spd="slow">
        <p:fade/>
      </p:transition>
    </mc:Fallback>
  </mc:AlternateContent>
  <p:hf hdr="0" ft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audio" Target="../media/audio21.wav"/><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611560" y="1412776"/>
            <a:ext cx="7560839" cy="462701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2" name="Title 1"/>
          <p:cNvSpPr>
            <a:spLocks noGrp="1"/>
          </p:cNvSpPr>
          <p:nvPr>
            <p:ph type="ctrTitle"/>
          </p:nvPr>
        </p:nvSpPr>
        <p:spPr>
          <a:xfrm>
            <a:off x="827584" y="404664"/>
            <a:ext cx="7772400" cy="1470025"/>
          </a:xfrm>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ar-SA" sz="36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النقود والبنوك والاسواق المالية (211 قصد)</a:t>
            </a:r>
            <a:endParaRPr lang="ar-SA" sz="36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4" name="Slide Number Placeholder 3"/>
          <p:cNvSpPr>
            <a:spLocks noGrp="1"/>
          </p:cNvSpPr>
          <p:nvPr>
            <p:ph type="sldNum" sz="quarter" idx="12"/>
          </p:nvPr>
        </p:nvSpPr>
        <p:spPr/>
        <p:txBody>
          <a:bodyPr/>
          <a:lstStyle/>
          <a:p>
            <a:fld id="{4C4AAA60-B5B4-4371-B6B4-21BFE913F1AA}" type="slidenum">
              <a:rPr lang="ar-SA" smtClean="0"/>
              <a:pPr/>
              <a:t>1</a:t>
            </a:fld>
            <a:endParaRPr lang="ar-SA"/>
          </a:p>
        </p:txBody>
      </p:sp>
    </p:spTree>
    <p:extLst>
      <p:ext uri="{BB962C8B-B14F-4D97-AF65-F5344CB8AC3E}">
        <p14:creationId xmlns="" xmlns:p14="http://schemas.microsoft.com/office/powerpoint/2010/main" val="3882440650"/>
      </p:ext>
    </p:extLst>
  </p:cSld>
  <p:clrMapOvr>
    <a:masterClrMapping/>
  </p:clrMapOvr>
  <mc:AlternateContent xmlns:mc="http://schemas.openxmlformats.org/markup-compatibility/2006">
    <mc:Choice xmlns="" xmlns:p14="http://schemas.microsoft.com/office/powerpoint/2010/main" Requires="p14">
      <p:transition spd="slow" p14:dur="1600" advTm="15000">
        <p14:prism dir="r" isContent="1" isInverted="1"/>
      </p:transition>
    </mc:Choice>
    <mc:Fallback>
      <p:transition spd="slow" advTm="1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fltVal val="0"/>
                                          </p:val>
                                        </p:tav>
                                        <p:tav tm="100000">
                                          <p:val>
                                            <p:strVal val="#ppt_w"/>
                                          </p:val>
                                        </p:tav>
                                      </p:tavLst>
                                    </p:anim>
                                    <p:anim calcmode="lin" valueType="num">
                                      <p:cBhvr>
                                        <p:cTn id="8" dur="1000" fill="hold"/>
                                        <p:tgtEl>
                                          <p:spTgt spid="1026"/>
                                        </p:tgtEl>
                                        <p:attrNameLst>
                                          <p:attrName>ppt_h</p:attrName>
                                        </p:attrNameLst>
                                      </p:cBhvr>
                                      <p:tavLst>
                                        <p:tav tm="0">
                                          <p:val>
                                            <p:fltVal val="0"/>
                                          </p:val>
                                        </p:tav>
                                        <p:tav tm="100000">
                                          <p:val>
                                            <p:strVal val="#ppt_h"/>
                                          </p:val>
                                        </p:tav>
                                      </p:tavLst>
                                    </p:anim>
                                    <p:animEffect transition="in" filter="fade">
                                      <p:cBhvr>
                                        <p:cTn id="9" dur="1000"/>
                                        <p:tgtEl>
                                          <p:spTgt spid="1026"/>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066800"/>
            <a:ext cx="8229600" cy="820688"/>
          </a:xfrm>
        </p:spPr>
        <p:txBody>
          <a:bodyPr>
            <a:normAutofit/>
          </a:bodyPr>
          <a:lstStyle/>
          <a:p>
            <a:pPr marL="0" indent="0">
              <a:buNone/>
            </a:pPr>
            <a:r>
              <a:rPr lang="ar-SA" b="1" dirty="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أهم مشكلات البنوك </a:t>
            </a:r>
            <a:r>
              <a:rPr lang="ar-SA" b="1" dirty="0" smtClean="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الإسلامية:</a:t>
            </a:r>
            <a:endParaRPr lang="ar-SA" b="1" dirty="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6" name="Content Placeholder 2"/>
          <p:cNvSpPr txBox="1">
            <a:spLocks/>
          </p:cNvSpPr>
          <p:nvPr/>
        </p:nvSpPr>
        <p:spPr>
          <a:xfrm>
            <a:off x="533400" y="3657600"/>
            <a:ext cx="8229600" cy="664228"/>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ثانياً: مشكلة </a:t>
            </a:r>
            <a:r>
              <a:rPr lang="ar-SA" sz="2800" b="1" dirty="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التخصص في الخدمات المصرفية </a:t>
            </a:r>
            <a:r>
              <a:rPr lang="ar-SA" sz="2800" b="1" dirty="0" smtClean="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الإسلامية.</a:t>
            </a:r>
            <a:endParaRPr lang="ar-SA" sz="2800" b="1" dirty="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10" name="Content Placeholder 2"/>
          <p:cNvSpPr txBox="1">
            <a:spLocks/>
          </p:cNvSpPr>
          <p:nvPr/>
        </p:nvSpPr>
        <p:spPr>
          <a:xfrm>
            <a:off x="609600" y="2209800"/>
            <a:ext cx="8229600" cy="820688"/>
          </a:xfrm>
          <a:prstGeom prst="rect">
            <a:avLst/>
          </a:prstGeom>
        </p:spPr>
        <p:txBody>
          <a:bodyPr vert="horz" lIns="91440" tIns="45720" rIns="91440" bIns="45720" rtlCol="1">
            <a:normAutofit/>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أولاً: </a:t>
            </a:r>
            <a:r>
              <a:rPr lang="ar-SA" sz="2800" b="1" dirty="0" err="1" smtClean="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الحوكمة</a:t>
            </a:r>
            <a:r>
              <a:rPr lang="ar-SA" sz="2800" b="1" dirty="0" smtClean="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r>
              <a:rPr lang="ar-SA" sz="2800" b="1" dirty="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في البنوك </a:t>
            </a:r>
            <a:r>
              <a:rPr lang="ar-SA" sz="2800" b="1" dirty="0" smtClean="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الإسلامية.</a:t>
            </a:r>
            <a:endParaRPr lang="ar-SA" sz="2800" b="1" dirty="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4" name="Slide Number Placeholder 3"/>
          <p:cNvSpPr>
            <a:spLocks noGrp="1"/>
          </p:cNvSpPr>
          <p:nvPr>
            <p:ph type="sldNum" sz="quarter" idx="12"/>
          </p:nvPr>
        </p:nvSpPr>
        <p:spPr/>
        <p:txBody>
          <a:bodyPr/>
          <a:lstStyle/>
          <a:p>
            <a:fld id="{4C4AAA60-B5B4-4371-B6B4-21BFE913F1AA}" type="slidenum">
              <a:rPr lang="ar-SA" smtClean="0"/>
              <a:pPr/>
              <a:t>10</a:t>
            </a:fld>
            <a:endParaRPr lang="ar-SA"/>
          </a:p>
        </p:txBody>
      </p:sp>
    </p:spTree>
    <p:extLst>
      <p:ext uri="{BB962C8B-B14F-4D97-AF65-F5344CB8AC3E}">
        <p14:creationId xmlns:p14="http://schemas.microsoft.com/office/powerpoint/2010/main" xmlns="" val="1311551921"/>
      </p:ext>
    </p:extLst>
  </p:cSld>
  <p:clrMapOvr>
    <a:masterClrMapping/>
  </p:clrMapOvr>
  <mc:AlternateContent xmlns:mc="http://schemas.openxmlformats.org/markup-compatibility/2006">
    <mc:Choice xmlns:p14="http://schemas.microsoft.com/office/powerpoint/2010/main" xmlns="" Requires="p14">
      <p:transition spd="slow" p14:dur="1600" advTm="20000">
        <p14:prism dir="r" isContent="1" isInverted="1"/>
        <p:sndAc>
          <p:stSnd>
            <p:snd r:embed="rId3" name="chimes.wav"/>
          </p:stSnd>
        </p:sndAc>
      </p:transition>
    </mc:Choice>
    <mc:Fallback>
      <p:transition spd="slow" advTm="20000">
        <p:fade/>
        <p:sndAc>
          <p:stSnd>
            <p:snd r:embed="rId2" name="chime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xEl>
                                              <p:pRg st="0" end="0"/>
                                            </p:txEl>
                                          </p:spTgt>
                                        </p:tgtEl>
                                        <p:attrNameLst>
                                          <p:attrName>ppt_x</p:attrName>
                                          <p:attrName>ppt_y</p:attrName>
                                        </p:attrNameLst>
                                      </p:cBhvr>
                                    </p:animMotion>
                                    <p:animRot by="1500000">
                                      <p:cBhvr>
                                        <p:cTn id="7" dur="125" fill="hold">
                                          <p:stCondLst>
                                            <p:cond delay="0"/>
                                          </p:stCondLst>
                                        </p:cTn>
                                        <p:tgtEl>
                                          <p:spTgt spid="3">
                                            <p:txEl>
                                              <p:pRg st="0" end="0"/>
                                            </p:txEl>
                                          </p:spTgt>
                                        </p:tgtEl>
                                        <p:attrNameLst>
                                          <p:attrName>r</p:attrName>
                                        </p:attrNameLst>
                                      </p:cBhvr>
                                    </p:animRot>
                                    <p:animRot by="-1500000">
                                      <p:cBhvr>
                                        <p:cTn id="8" dur="125" fill="hold">
                                          <p:stCondLst>
                                            <p:cond delay="125"/>
                                          </p:stCondLst>
                                        </p:cTn>
                                        <p:tgtEl>
                                          <p:spTgt spid="3">
                                            <p:txEl>
                                              <p:pRg st="0" end="0"/>
                                            </p:txEl>
                                          </p:spTgt>
                                        </p:tgtEl>
                                        <p:attrNameLst>
                                          <p:attrName>r</p:attrName>
                                        </p:attrNameLst>
                                      </p:cBhvr>
                                    </p:animRot>
                                    <p:animRot by="-1500000">
                                      <p:cBhvr>
                                        <p:cTn id="9" dur="125" fill="hold">
                                          <p:stCondLst>
                                            <p:cond delay="250"/>
                                          </p:stCondLst>
                                        </p:cTn>
                                        <p:tgtEl>
                                          <p:spTgt spid="3">
                                            <p:txEl>
                                              <p:pRg st="0" end="0"/>
                                            </p:txEl>
                                          </p:spTgt>
                                        </p:tgtEl>
                                        <p:attrNameLst>
                                          <p:attrName>r</p:attrName>
                                        </p:attrNameLst>
                                      </p:cBhvr>
                                    </p:animRot>
                                    <p:animRot by="1500000">
                                      <p:cBhvr>
                                        <p:cTn id="10" dur="125" fill="hold">
                                          <p:stCondLst>
                                            <p:cond delay="375"/>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34" presetClass="emph" presetSubtype="0" fill="hold" grpId="0" nodeType="clickEffect">
                                  <p:stCondLst>
                                    <p:cond delay="0"/>
                                  </p:stCondLst>
                                  <p:iterate type="lt">
                                    <p:tmPct val="10000"/>
                                  </p:iterate>
                                  <p:childTnLst>
                                    <p:animMotion origin="layout" path="M 0.0 0.0 L 0.0 -0.07213" pathEditMode="relative" ptsTypes="">
                                      <p:cBhvr>
                                        <p:cTn id="21" dur="250" accel="50000" decel="50000" autoRev="1" fill="hold">
                                          <p:stCondLst>
                                            <p:cond delay="0"/>
                                          </p:stCondLst>
                                        </p:cTn>
                                        <p:tgtEl>
                                          <p:spTgt spid="10">
                                            <p:txEl>
                                              <p:pRg st="0" end="0"/>
                                            </p:txEl>
                                          </p:spTgt>
                                        </p:tgtEl>
                                        <p:attrNameLst>
                                          <p:attrName>ppt_x</p:attrName>
                                          <p:attrName>ppt_y</p:attrName>
                                        </p:attrNameLst>
                                      </p:cBhvr>
                                    </p:animMotion>
                                    <p:animRot by="1500000">
                                      <p:cBhvr>
                                        <p:cTn id="22" dur="125" fill="hold">
                                          <p:stCondLst>
                                            <p:cond delay="0"/>
                                          </p:stCondLst>
                                        </p:cTn>
                                        <p:tgtEl>
                                          <p:spTgt spid="10">
                                            <p:txEl>
                                              <p:pRg st="0" end="0"/>
                                            </p:txEl>
                                          </p:spTgt>
                                        </p:tgtEl>
                                        <p:attrNameLst>
                                          <p:attrName>r</p:attrName>
                                        </p:attrNameLst>
                                      </p:cBhvr>
                                    </p:animRot>
                                    <p:animRot by="-1500000">
                                      <p:cBhvr>
                                        <p:cTn id="23" dur="125" fill="hold">
                                          <p:stCondLst>
                                            <p:cond delay="125"/>
                                          </p:stCondLst>
                                        </p:cTn>
                                        <p:tgtEl>
                                          <p:spTgt spid="10">
                                            <p:txEl>
                                              <p:pRg st="0" end="0"/>
                                            </p:txEl>
                                          </p:spTgt>
                                        </p:tgtEl>
                                        <p:attrNameLst>
                                          <p:attrName>r</p:attrName>
                                        </p:attrNameLst>
                                      </p:cBhvr>
                                    </p:animRot>
                                    <p:animRot by="-1500000">
                                      <p:cBhvr>
                                        <p:cTn id="24" dur="125" fill="hold">
                                          <p:stCondLst>
                                            <p:cond delay="250"/>
                                          </p:stCondLst>
                                        </p:cTn>
                                        <p:tgtEl>
                                          <p:spTgt spid="10">
                                            <p:txEl>
                                              <p:pRg st="0" end="0"/>
                                            </p:txEl>
                                          </p:spTgt>
                                        </p:tgtEl>
                                        <p:attrNameLst>
                                          <p:attrName>r</p:attrName>
                                        </p:attrNameLst>
                                      </p:cBhvr>
                                    </p:animRot>
                                    <p:animRot by="1500000">
                                      <p:cBhvr>
                                        <p:cTn id="25" dur="125" fill="hold">
                                          <p:stCondLst>
                                            <p:cond delay="375"/>
                                          </p:stCondLst>
                                        </p:cTn>
                                        <p:tgtEl>
                                          <p:spTgt spid="10">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P spid="10"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685800"/>
            <a:ext cx="8229600" cy="820688"/>
          </a:xfrm>
        </p:spPr>
        <p:txBody>
          <a:bodyPr>
            <a:normAutofit/>
          </a:bodyPr>
          <a:lstStyle/>
          <a:p>
            <a:pPr marL="0" indent="0">
              <a:buNone/>
            </a:pPr>
            <a:r>
              <a:rPr lang="ar-SA" b="1" dirty="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أولاً: </a:t>
            </a:r>
            <a:r>
              <a:rPr lang="ar-SA" b="1" dirty="0" err="1">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الحوكمة</a:t>
            </a:r>
            <a:r>
              <a:rPr lang="ar-SA" b="1" dirty="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في البنوك الإسلامية.</a:t>
            </a:r>
          </a:p>
        </p:txBody>
      </p:sp>
      <p:sp>
        <p:nvSpPr>
          <p:cNvPr id="4" name="Content Placeholder 2"/>
          <p:cNvSpPr txBox="1">
            <a:spLocks/>
          </p:cNvSpPr>
          <p:nvPr/>
        </p:nvSpPr>
        <p:spPr>
          <a:xfrm>
            <a:off x="685800" y="1524000"/>
            <a:ext cx="8229600" cy="771128"/>
          </a:xfrm>
          <a:prstGeom prst="rect">
            <a:avLst/>
          </a:prstGeom>
        </p:spPr>
        <p:txBody>
          <a:bodyPr vert="horz" lIns="91440" tIns="45720" rIns="91440" bIns="45720" rtlCol="1">
            <a:no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a:ln w="11430">
                  <a:solidFill>
                    <a:sysClr val="windowText" lastClr="00000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يرى البعض ضعف </a:t>
            </a:r>
            <a:r>
              <a:rPr lang="ar-SA" sz="2800" b="1" dirty="0" err="1">
                <a:ln w="11430">
                  <a:solidFill>
                    <a:sysClr val="windowText" lastClr="00000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الحوكمة</a:t>
            </a:r>
            <a:r>
              <a:rPr lang="ar-SA" sz="2800" b="1" dirty="0">
                <a:ln w="11430">
                  <a:solidFill>
                    <a:sysClr val="windowText" lastClr="00000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في البنوك الإسلامية لأسباب عديدة، لعل من </a:t>
            </a:r>
            <a:r>
              <a:rPr lang="ar-SA" sz="2800" b="1" dirty="0" smtClean="0">
                <a:ln w="11430">
                  <a:solidFill>
                    <a:sysClr val="windowText" lastClr="00000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أهم مصادرها </a:t>
            </a:r>
            <a:r>
              <a:rPr lang="ar-SA" sz="2800" b="1" dirty="0">
                <a:ln w="11430">
                  <a:solidFill>
                    <a:sysClr val="windowText" lastClr="00000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ما </a:t>
            </a:r>
            <a:r>
              <a:rPr lang="ar-SA" sz="2800" b="1" dirty="0" smtClean="0">
                <a:ln w="11430">
                  <a:solidFill>
                    <a:sysClr val="windowText" lastClr="00000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يلي:</a:t>
            </a:r>
            <a:endParaRPr lang="ar-SA" sz="2800" b="1" dirty="0">
              <a:ln w="11430">
                <a:solidFill>
                  <a:sysClr val="windowText" lastClr="00000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5" name="Content Placeholder 2"/>
          <p:cNvSpPr txBox="1">
            <a:spLocks/>
          </p:cNvSpPr>
          <p:nvPr/>
        </p:nvSpPr>
        <p:spPr>
          <a:xfrm>
            <a:off x="775284" y="2789312"/>
            <a:ext cx="8229600" cy="820688"/>
          </a:xfrm>
          <a:prstGeom prst="rect">
            <a:avLst/>
          </a:prstGeom>
        </p:spPr>
        <p:txBody>
          <a:bodyPr vert="horz" lIns="91440" tIns="45720" rIns="91440" bIns="45720" rtlCol="1">
            <a:normAutofit/>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ar-SA"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Content Placeholder 2"/>
          <p:cNvSpPr txBox="1">
            <a:spLocks/>
          </p:cNvSpPr>
          <p:nvPr/>
        </p:nvSpPr>
        <p:spPr>
          <a:xfrm>
            <a:off x="609600" y="2743200"/>
            <a:ext cx="8229600" cy="985902"/>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1</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الخطر المعنوي </a:t>
            </a:r>
            <a:r>
              <a:rPr lang="en-GB"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moral hazard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المتأصل في الخدمات المالية، إلا أنه ذو مصادر عديد في البنك الإسلامي ويشكل يفوق البنك التجاري.</a:t>
            </a:r>
            <a:endParaRPr lang="ar-SA" sz="2600" b="1" dirty="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8" name="Content Placeholder 2"/>
          <p:cNvSpPr txBox="1">
            <a:spLocks/>
          </p:cNvSpPr>
          <p:nvPr/>
        </p:nvSpPr>
        <p:spPr>
          <a:xfrm>
            <a:off x="609600" y="4267200"/>
            <a:ext cx="8229600" cy="1485900"/>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2.</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عدم وجود ضمانات على تمويل في شكل قروض أو تسهيلات، قد يشيع جو من انعدام الكفاءة في استغلال القروض (مشكلة الاختيار العكسي</a:t>
            </a:r>
            <a:r>
              <a:rPr lang="en-GB"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adverse selection)؛</a:t>
            </a:r>
            <a:endParaRPr lang="ar-SA" sz="2600" b="1" dirty="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7" name="Slide Number Placeholder 6"/>
          <p:cNvSpPr>
            <a:spLocks noGrp="1"/>
          </p:cNvSpPr>
          <p:nvPr>
            <p:ph type="sldNum" sz="quarter" idx="12"/>
          </p:nvPr>
        </p:nvSpPr>
        <p:spPr/>
        <p:txBody>
          <a:bodyPr/>
          <a:lstStyle/>
          <a:p>
            <a:fld id="{4C4AAA60-B5B4-4371-B6B4-21BFE913F1AA}" type="slidenum">
              <a:rPr lang="ar-SA" smtClean="0"/>
              <a:pPr/>
              <a:t>11</a:t>
            </a:fld>
            <a:endParaRPr lang="ar-SA"/>
          </a:p>
        </p:txBody>
      </p:sp>
    </p:spTree>
    <p:extLst>
      <p:ext uri="{BB962C8B-B14F-4D97-AF65-F5344CB8AC3E}">
        <p14:creationId xmlns:p14="http://schemas.microsoft.com/office/powerpoint/2010/main" xmlns="" val="4162113236"/>
      </p:ext>
    </p:extLst>
  </p:cSld>
  <p:clrMapOvr>
    <a:masterClrMapping/>
  </p:clrMapOvr>
  <mc:AlternateContent xmlns:mc="http://schemas.openxmlformats.org/markup-compatibility/2006">
    <mc:Choice xmlns:p14="http://schemas.microsoft.com/office/powerpoint/2010/main" xmlns="" Requires="p14">
      <p:transition spd="slow" p14:dur="1600" advTm="20000">
        <p14:prism dir="r" isContent="1" isInverted="1"/>
        <p:sndAc>
          <p:stSnd>
            <p:snd r:embed="rId3" name="chimes.wav"/>
          </p:stSnd>
        </p:sndAc>
      </p:transition>
    </mc:Choice>
    <mc:Fallback>
      <p:transition spd="slow" advTm="20000">
        <p:fade/>
        <p:sndAc>
          <p:stSnd>
            <p:snd r:embed="rId2" name="chime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xEl>
                                              <p:pRg st="0" end="0"/>
                                            </p:txEl>
                                          </p:spTgt>
                                        </p:tgtEl>
                                        <p:attrNameLst>
                                          <p:attrName>ppt_x</p:attrName>
                                          <p:attrName>ppt_y</p:attrName>
                                        </p:attrNameLst>
                                      </p:cBhvr>
                                    </p:animMotion>
                                    <p:animRot by="1500000">
                                      <p:cBhvr>
                                        <p:cTn id="7" dur="125" fill="hold">
                                          <p:stCondLst>
                                            <p:cond delay="0"/>
                                          </p:stCondLst>
                                        </p:cTn>
                                        <p:tgtEl>
                                          <p:spTgt spid="3">
                                            <p:txEl>
                                              <p:pRg st="0" end="0"/>
                                            </p:txEl>
                                          </p:spTgt>
                                        </p:tgtEl>
                                        <p:attrNameLst>
                                          <p:attrName>r</p:attrName>
                                        </p:attrNameLst>
                                      </p:cBhvr>
                                    </p:animRot>
                                    <p:animRot by="-1500000">
                                      <p:cBhvr>
                                        <p:cTn id="8" dur="125" fill="hold">
                                          <p:stCondLst>
                                            <p:cond delay="125"/>
                                          </p:stCondLst>
                                        </p:cTn>
                                        <p:tgtEl>
                                          <p:spTgt spid="3">
                                            <p:txEl>
                                              <p:pRg st="0" end="0"/>
                                            </p:txEl>
                                          </p:spTgt>
                                        </p:tgtEl>
                                        <p:attrNameLst>
                                          <p:attrName>r</p:attrName>
                                        </p:attrNameLst>
                                      </p:cBhvr>
                                    </p:animRot>
                                    <p:animRot by="-1500000">
                                      <p:cBhvr>
                                        <p:cTn id="9" dur="125" fill="hold">
                                          <p:stCondLst>
                                            <p:cond delay="250"/>
                                          </p:stCondLst>
                                        </p:cTn>
                                        <p:tgtEl>
                                          <p:spTgt spid="3">
                                            <p:txEl>
                                              <p:pRg st="0" end="0"/>
                                            </p:txEl>
                                          </p:spTgt>
                                        </p:tgtEl>
                                        <p:attrNameLst>
                                          <p:attrName>r</p:attrName>
                                        </p:attrNameLst>
                                      </p:cBhvr>
                                    </p:animRot>
                                    <p:animRot by="1500000">
                                      <p:cBhvr>
                                        <p:cTn id="10" dur="125" fill="hold">
                                          <p:stCondLst>
                                            <p:cond delay="375"/>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 calcmode="lin" valueType="num">
                                      <p:cBhvr>
                                        <p:cTn id="22" dur="1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23" dur="15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24" dur="1500"/>
                                        <p:tgtEl>
                                          <p:spTgt spid="4">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p:cTn id="36" dur="500" fill="hold"/>
                                        <p:tgtEl>
                                          <p:spTgt spid="8"/>
                                        </p:tgtEl>
                                        <p:attrNameLst>
                                          <p:attrName>ppt_w</p:attrName>
                                        </p:attrNameLst>
                                      </p:cBhvr>
                                      <p:tavLst>
                                        <p:tav tm="0">
                                          <p:val>
                                            <p:fltVal val="0"/>
                                          </p:val>
                                        </p:tav>
                                        <p:tav tm="100000">
                                          <p:val>
                                            <p:strVal val="#ppt_w"/>
                                          </p:val>
                                        </p:tav>
                                      </p:tavLst>
                                    </p:anim>
                                    <p:anim calcmode="lin" valueType="num">
                                      <p:cBhvr>
                                        <p:cTn id="37" dur="500" fill="hold"/>
                                        <p:tgtEl>
                                          <p:spTgt spid="8"/>
                                        </p:tgtEl>
                                        <p:attrNameLst>
                                          <p:attrName>ppt_h</p:attrName>
                                        </p:attrNameLst>
                                      </p:cBhvr>
                                      <p:tavLst>
                                        <p:tav tm="0">
                                          <p:val>
                                            <p:fltVal val="0"/>
                                          </p:val>
                                        </p:tav>
                                        <p:tav tm="100000">
                                          <p:val>
                                            <p:strVal val="#ppt_h"/>
                                          </p:val>
                                        </p:tav>
                                      </p:tavLst>
                                    </p:anim>
                                    <p:animEffect transition="in" filter="fade">
                                      <p:cBhvr>
                                        <p:cTn id="3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6"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775284" y="2789312"/>
            <a:ext cx="8229600" cy="820688"/>
          </a:xfrm>
          <a:prstGeom prst="rect">
            <a:avLst/>
          </a:prstGeom>
        </p:spPr>
        <p:txBody>
          <a:bodyPr vert="horz" lIns="91440" tIns="45720" rIns="91440" bIns="45720" rtlCol="1">
            <a:normAutofit/>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ar-SA"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Content Placeholder 2"/>
          <p:cNvSpPr txBox="1">
            <a:spLocks/>
          </p:cNvSpPr>
          <p:nvPr/>
        </p:nvSpPr>
        <p:spPr>
          <a:xfrm>
            <a:off x="457200" y="990600"/>
            <a:ext cx="8229600" cy="1510746"/>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3.</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مع زيادة خطر الاختيار العكسي يصبح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التمويل (والاستثمار)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القصير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الأجل هو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الأمن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أي يتحول التمويل إلى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المضاربات)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حتى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يسهل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استرداد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التمويل بسرعة ودون خسائر؛</a:t>
            </a:r>
            <a:endParaRPr lang="ar-SA" sz="2600" b="1" dirty="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8" name="Content Placeholder 2"/>
          <p:cNvSpPr txBox="1">
            <a:spLocks/>
          </p:cNvSpPr>
          <p:nvPr/>
        </p:nvSpPr>
        <p:spPr>
          <a:xfrm>
            <a:off x="457200" y="3505200"/>
            <a:ext cx="8229600" cy="1485900"/>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4. 	مع التحول للاستثمار قصير الآجل تحرم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المشروعات الإنتاجية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الجيدة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طويلة الأجل من التمويل.</a:t>
            </a:r>
            <a:endParaRPr lang="ar-SA" sz="2600" b="1" dirty="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4" name="Slide Number Placeholder 3"/>
          <p:cNvSpPr>
            <a:spLocks noGrp="1"/>
          </p:cNvSpPr>
          <p:nvPr>
            <p:ph type="sldNum" sz="quarter" idx="12"/>
          </p:nvPr>
        </p:nvSpPr>
        <p:spPr/>
        <p:txBody>
          <a:bodyPr/>
          <a:lstStyle/>
          <a:p>
            <a:fld id="{4C4AAA60-B5B4-4371-B6B4-21BFE913F1AA}" type="slidenum">
              <a:rPr lang="ar-SA" smtClean="0"/>
              <a:pPr/>
              <a:t>12</a:t>
            </a:fld>
            <a:endParaRPr lang="ar-SA"/>
          </a:p>
        </p:txBody>
      </p:sp>
    </p:spTree>
    <p:extLst>
      <p:ext uri="{BB962C8B-B14F-4D97-AF65-F5344CB8AC3E}">
        <p14:creationId xmlns:p14="http://schemas.microsoft.com/office/powerpoint/2010/main" xmlns="" val="3513844269"/>
      </p:ext>
    </p:extLst>
  </p:cSld>
  <p:clrMapOvr>
    <a:masterClrMapping/>
  </p:clrMapOvr>
  <mc:AlternateContent xmlns:mc="http://schemas.openxmlformats.org/markup-compatibility/2006">
    <mc:Choice xmlns:p14="http://schemas.microsoft.com/office/powerpoint/2010/main" xmlns="" Requires="p14">
      <p:transition spd="slow" p14:dur="1600" advTm="20000">
        <p14:prism dir="r" isContent="1" isInverted="1"/>
        <p:sndAc>
          <p:stSnd>
            <p:snd r:embed="rId3" name="chimes.wav"/>
          </p:stSnd>
        </p:sndAc>
      </p:transition>
    </mc:Choice>
    <mc:Fallback>
      <p:transition spd="slow" advTm="20000">
        <p:fade/>
        <p:sndAc>
          <p:stSnd>
            <p:snd r:embed="rId2" name="chime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775284" y="2789312"/>
            <a:ext cx="8229600" cy="820688"/>
          </a:xfrm>
          <a:prstGeom prst="rect">
            <a:avLst/>
          </a:prstGeom>
        </p:spPr>
        <p:txBody>
          <a:bodyPr vert="horz" lIns="91440" tIns="45720" rIns="91440" bIns="45720" rtlCol="1">
            <a:normAutofit/>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ar-SA"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Content Placeholder 2"/>
          <p:cNvSpPr txBox="1">
            <a:spLocks/>
          </p:cNvSpPr>
          <p:nvPr/>
        </p:nvSpPr>
        <p:spPr>
          <a:xfrm>
            <a:off x="152400" y="914400"/>
            <a:ext cx="8229600" cy="1510746"/>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5.</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ضعف الشفافية في الخدمات المصرفية الإسلامية يدفع للتغطية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المستمرة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على فشل المشروعات الممولة، بحجة حماية تجربة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العمل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الإسلامي.</a:t>
            </a:r>
            <a:endParaRPr lang="ar-SA" sz="2600" b="1" dirty="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8" name="Content Placeholder 2"/>
          <p:cNvSpPr txBox="1">
            <a:spLocks/>
          </p:cNvSpPr>
          <p:nvPr/>
        </p:nvSpPr>
        <p:spPr>
          <a:xfrm>
            <a:off x="76200" y="2819400"/>
            <a:ext cx="8229600" cy="1485900"/>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6.</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إذا كانت محفظة الاستثمارات موظفة غالباً في سلع (أراض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وعقارات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ومعادن) فمن السهل دائماً تغطية عدم الكفاءة من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خلال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التلاعب (رفع أسعار السلع) بالأرقام والقوائم المالية.</a:t>
            </a:r>
            <a:endParaRPr lang="ar-SA" sz="2600" b="1" dirty="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4" name="Slide Number Placeholder 3"/>
          <p:cNvSpPr>
            <a:spLocks noGrp="1"/>
          </p:cNvSpPr>
          <p:nvPr>
            <p:ph type="sldNum" sz="quarter" idx="12"/>
          </p:nvPr>
        </p:nvSpPr>
        <p:spPr/>
        <p:txBody>
          <a:bodyPr/>
          <a:lstStyle/>
          <a:p>
            <a:fld id="{4C4AAA60-B5B4-4371-B6B4-21BFE913F1AA}" type="slidenum">
              <a:rPr lang="ar-SA" smtClean="0"/>
              <a:pPr/>
              <a:t>13</a:t>
            </a:fld>
            <a:endParaRPr lang="ar-SA"/>
          </a:p>
        </p:txBody>
      </p:sp>
    </p:spTree>
    <p:extLst>
      <p:ext uri="{BB962C8B-B14F-4D97-AF65-F5344CB8AC3E}">
        <p14:creationId xmlns:p14="http://schemas.microsoft.com/office/powerpoint/2010/main" xmlns="" val="2513385993"/>
      </p:ext>
    </p:extLst>
  </p:cSld>
  <p:clrMapOvr>
    <a:masterClrMapping/>
  </p:clrMapOvr>
  <mc:AlternateContent xmlns:mc="http://schemas.openxmlformats.org/markup-compatibility/2006">
    <mc:Choice xmlns:p14="http://schemas.microsoft.com/office/powerpoint/2010/main" xmlns="" Requires="p14">
      <p:transition spd="slow" p14:dur="1600" advTm="20000">
        <p14:prism dir="r" isContent="1" isInverted="1"/>
        <p:sndAc>
          <p:stSnd>
            <p:snd r:embed="rId3" name="chimes.wav"/>
          </p:stSnd>
        </p:sndAc>
      </p:transition>
    </mc:Choice>
    <mc:Fallback>
      <p:transition spd="slow" advTm="20000">
        <p:fade/>
        <p:sndAc>
          <p:stSnd>
            <p:snd r:embed="rId2" name="chime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990600"/>
            <a:ext cx="8229600" cy="820688"/>
          </a:xfrm>
        </p:spPr>
        <p:txBody>
          <a:bodyPr>
            <a:normAutofit/>
          </a:bodyPr>
          <a:lstStyle/>
          <a:p>
            <a:pPr marL="0" indent="0">
              <a:buNone/>
            </a:pPr>
            <a:r>
              <a:rPr lang="ar-SA" b="1" dirty="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ثانياً: مشكلة التخصص في الخدمات المصرفية الإسلامية:</a:t>
            </a:r>
          </a:p>
        </p:txBody>
      </p:sp>
      <p:sp>
        <p:nvSpPr>
          <p:cNvPr id="4" name="Content Placeholder 2"/>
          <p:cNvSpPr txBox="1">
            <a:spLocks/>
          </p:cNvSpPr>
          <p:nvPr/>
        </p:nvSpPr>
        <p:spPr>
          <a:xfrm>
            <a:off x="685800" y="1981200"/>
            <a:ext cx="8229600" cy="771128"/>
          </a:xfrm>
          <a:prstGeom prst="rect">
            <a:avLst/>
          </a:prstGeom>
        </p:spPr>
        <p:txBody>
          <a:bodyPr vert="horz" lIns="91440" tIns="45720" rIns="91440" bIns="45720" rtlCol="1">
            <a:no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a:ln w="11430">
                  <a:solidFill>
                    <a:sysClr val="windowText" lastClr="00000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إن الأساس في التمويل من البنك التجاري عبارة عن علاقة ثنائية ومباشرة بين البنك والعميل، يتقدم بمقتضاه من يطلب التمويل بمبررات طلب التمويل، ويقوم البنك بدراستها ويتخذ القرار بحجم التمويل والفائدة وفترة السداد وكافة شروط القرض.</a:t>
            </a:r>
          </a:p>
        </p:txBody>
      </p:sp>
      <p:sp>
        <p:nvSpPr>
          <p:cNvPr id="5" name="Content Placeholder 2"/>
          <p:cNvSpPr txBox="1">
            <a:spLocks/>
          </p:cNvSpPr>
          <p:nvPr/>
        </p:nvSpPr>
        <p:spPr>
          <a:xfrm>
            <a:off x="775284" y="2789312"/>
            <a:ext cx="8229600" cy="820688"/>
          </a:xfrm>
          <a:prstGeom prst="rect">
            <a:avLst/>
          </a:prstGeom>
        </p:spPr>
        <p:txBody>
          <a:bodyPr vert="horz" lIns="91440" tIns="45720" rIns="91440" bIns="45720" rtlCol="1">
            <a:normAutofit/>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ar-SA"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Content Placeholder 2"/>
          <p:cNvSpPr txBox="1">
            <a:spLocks/>
          </p:cNvSpPr>
          <p:nvPr/>
        </p:nvSpPr>
        <p:spPr>
          <a:xfrm>
            <a:off x="228600" y="4267200"/>
            <a:ext cx="8656243" cy="1733712"/>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أما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في التمويل بالشكل الإسلامي </a:t>
            </a:r>
            <a:r>
              <a:rPr lang="ar-SA" sz="2800" b="1" dirty="0" err="1">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كالتورق</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فإن العملية تنقسم إلى عمليتين</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a:t>
            </a:r>
          </a:p>
          <a:p>
            <a:pPr marL="0" indent="0">
              <a:buNone/>
            </a:pP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1-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عملية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التمويل الأصلية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a:t>
            </a:r>
          </a:p>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2- التجارة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في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سلعة. </a:t>
            </a:r>
            <a:r>
              <a:rPr lang="ar-SA" sz="2800" b="1" dirty="0" smtClean="0">
                <a:ln>
                  <a:solidFill>
                    <a:sysClr val="windowText" lastClr="000000"/>
                  </a:solidFill>
                  <a:prstDash val="solid"/>
                </a:ln>
                <a:solidFill>
                  <a:sysClr val="windowText" lastClr="000000"/>
                </a:solidFill>
                <a:effectLst>
                  <a:outerShdw blurRad="88000" dist="50800" dir="5040000" algn="tl">
                    <a:schemeClr val="accent4">
                      <a:tint val="80000"/>
                      <a:satMod val="250000"/>
                      <a:alpha val="45000"/>
                    </a:schemeClr>
                  </a:outerShdw>
                </a:effectLst>
              </a:rPr>
              <a:t>وهنا تكمن المشكلة !</a:t>
            </a:r>
          </a:p>
          <a:p>
            <a:pPr marL="0" indent="0">
              <a:buNone/>
            </a:pPr>
            <a:endParaRPr lang="ar-SA" sz="2600" b="1" dirty="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7" name="Slide Number Placeholder 6"/>
          <p:cNvSpPr>
            <a:spLocks noGrp="1"/>
          </p:cNvSpPr>
          <p:nvPr>
            <p:ph type="sldNum" sz="quarter" idx="12"/>
          </p:nvPr>
        </p:nvSpPr>
        <p:spPr/>
        <p:txBody>
          <a:bodyPr/>
          <a:lstStyle/>
          <a:p>
            <a:fld id="{4C4AAA60-B5B4-4371-B6B4-21BFE913F1AA}" type="slidenum">
              <a:rPr lang="ar-SA" smtClean="0"/>
              <a:pPr/>
              <a:t>14</a:t>
            </a:fld>
            <a:endParaRPr lang="ar-SA"/>
          </a:p>
        </p:txBody>
      </p:sp>
    </p:spTree>
    <p:extLst>
      <p:ext uri="{BB962C8B-B14F-4D97-AF65-F5344CB8AC3E}">
        <p14:creationId xmlns:p14="http://schemas.microsoft.com/office/powerpoint/2010/main" xmlns="" val="3083089844"/>
      </p:ext>
    </p:extLst>
  </p:cSld>
  <p:clrMapOvr>
    <a:masterClrMapping/>
  </p:clrMapOvr>
  <mc:AlternateContent xmlns:mc="http://schemas.openxmlformats.org/markup-compatibility/2006">
    <mc:Choice xmlns:p14="http://schemas.microsoft.com/office/powerpoint/2010/main" xmlns="" Requires="p14">
      <p:transition spd="slow" p14:dur="1600" advTm="20000">
        <p14:prism dir="r" isContent="1" isInverted="1"/>
        <p:sndAc>
          <p:stSnd>
            <p:snd r:embed="rId3" name="chimes.wav"/>
          </p:stSnd>
        </p:sndAc>
      </p:transition>
    </mc:Choice>
    <mc:Fallback>
      <p:transition spd="slow" advTm="20000">
        <p:fade/>
        <p:sndAc>
          <p:stSnd>
            <p:snd r:embed="rId2" name="chime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xEl>
                                              <p:pRg st="0" end="0"/>
                                            </p:txEl>
                                          </p:spTgt>
                                        </p:tgtEl>
                                        <p:attrNameLst>
                                          <p:attrName>ppt_x</p:attrName>
                                          <p:attrName>ppt_y</p:attrName>
                                        </p:attrNameLst>
                                      </p:cBhvr>
                                    </p:animMotion>
                                    <p:animRot by="1500000">
                                      <p:cBhvr>
                                        <p:cTn id="7" dur="125" fill="hold">
                                          <p:stCondLst>
                                            <p:cond delay="0"/>
                                          </p:stCondLst>
                                        </p:cTn>
                                        <p:tgtEl>
                                          <p:spTgt spid="3">
                                            <p:txEl>
                                              <p:pRg st="0" end="0"/>
                                            </p:txEl>
                                          </p:spTgt>
                                        </p:tgtEl>
                                        <p:attrNameLst>
                                          <p:attrName>r</p:attrName>
                                        </p:attrNameLst>
                                      </p:cBhvr>
                                    </p:animRot>
                                    <p:animRot by="-1500000">
                                      <p:cBhvr>
                                        <p:cTn id="8" dur="125" fill="hold">
                                          <p:stCondLst>
                                            <p:cond delay="125"/>
                                          </p:stCondLst>
                                        </p:cTn>
                                        <p:tgtEl>
                                          <p:spTgt spid="3">
                                            <p:txEl>
                                              <p:pRg st="0" end="0"/>
                                            </p:txEl>
                                          </p:spTgt>
                                        </p:tgtEl>
                                        <p:attrNameLst>
                                          <p:attrName>r</p:attrName>
                                        </p:attrNameLst>
                                      </p:cBhvr>
                                    </p:animRot>
                                    <p:animRot by="-1500000">
                                      <p:cBhvr>
                                        <p:cTn id="9" dur="125" fill="hold">
                                          <p:stCondLst>
                                            <p:cond delay="250"/>
                                          </p:stCondLst>
                                        </p:cTn>
                                        <p:tgtEl>
                                          <p:spTgt spid="3">
                                            <p:txEl>
                                              <p:pRg st="0" end="0"/>
                                            </p:txEl>
                                          </p:spTgt>
                                        </p:tgtEl>
                                        <p:attrNameLst>
                                          <p:attrName>r</p:attrName>
                                        </p:attrNameLst>
                                      </p:cBhvr>
                                    </p:animRot>
                                    <p:animRot by="1500000">
                                      <p:cBhvr>
                                        <p:cTn id="10" dur="125" fill="hold">
                                          <p:stCondLst>
                                            <p:cond delay="375"/>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 calcmode="lin" valueType="num">
                                      <p:cBhvr>
                                        <p:cTn id="22" dur="1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23" dur="15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24" dur="1500"/>
                                        <p:tgtEl>
                                          <p:spTgt spid="4">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762000"/>
            <a:ext cx="8229600" cy="820688"/>
          </a:xfrm>
        </p:spPr>
        <p:txBody>
          <a:bodyPr>
            <a:normAutofit/>
          </a:bodyPr>
          <a:lstStyle/>
          <a:p>
            <a:pPr marL="0" indent="0">
              <a:buNone/>
            </a:pPr>
            <a:r>
              <a:rPr lang="ar-SA" b="1" dirty="0" smtClean="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عملية </a:t>
            </a:r>
            <a:r>
              <a:rPr lang="ar-SA" b="1" dirty="0" err="1" smtClean="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التورق</a:t>
            </a:r>
            <a:r>
              <a:rPr lang="ar-SA" b="1" dirty="0" smtClean="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والتجارة </a:t>
            </a:r>
            <a:r>
              <a:rPr lang="ar-SA" b="1" dirty="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في </a:t>
            </a:r>
            <a:r>
              <a:rPr lang="ar-SA" b="1" dirty="0" smtClean="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السلع:</a:t>
            </a:r>
            <a:endParaRPr lang="ar-SA" b="1" dirty="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4" name="Content Placeholder 2"/>
          <p:cNvSpPr txBox="1">
            <a:spLocks/>
          </p:cNvSpPr>
          <p:nvPr/>
        </p:nvSpPr>
        <p:spPr>
          <a:xfrm>
            <a:off x="381000" y="1752600"/>
            <a:ext cx="8229600" cy="1452364"/>
          </a:xfrm>
          <a:prstGeom prst="rect">
            <a:avLst/>
          </a:prstGeom>
        </p:spPr>
        <p:txBody>
          <a:bodyPr vert="horz" lIns="91440" tIns="45720" rIns="91440" bIns="45720" rtlCol="1">
            <a:no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a:ln w="11430">
                  <a:solidFill>
                    <a:sysClr val="windowText" lastClr="00000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يقوم البنك بشراء سلعة ما لصالح عملية التمويل بمبلغ </a:t>
            </a:r>
            <a:r>
              <a:rPr lang="ar-SA" sz="2800" b="1" dirty="0" smtClean="0">
                <a:ln w="11430">
                  <a:solidFill>
                    <a:sysClr val="windowText" lastClr="00000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معين (عقار، سيارة، حديد، نحاس...الخ)، </a:t>
            </a:r>
            <a:r>
              <a:rPr lang="ar-SA" sz="2800" b="1" dirty="0">
                <a:ln w="11430">
                  <a:solidFill>
                    <a:sysClr val="windowText" lastClr="00000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ثم يقوم ببيعها للعميل بمبلغ أكبر على ان يكون السداد على عدد محدد من السنوات.</a:t>
            </a:r>
          </a:p>
        </p:txBody>
      </p:sp>
      <p:sp>
        <p:nvSpPr>
          <p:cNvPr id="5" name="Content Placeholder 2"/>
          <p:cNvSpPr txBox="1">
            <a:spLocks/>
          </p:cNvSpPr>
          <p:nvPr/>
        </p:nvSpPr>
        <p:spPr>
          <a:xfrm>
            <a:off x="775284" y="2789312"/>
            <a:ext cx="8229600" cy="820688"/>
          </a:xfrm>
          <a:prstGeom prst="rect">
            <a:avLst/>
          </a:prstGeom>
        </p:spPr>
        <p:txBody>
          <a:bodyPr vert="horz" lIns="91440" tIns="45720" rIns="91440" bIns="45720" rtlCol="1">
            <a:normAutofit/>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ar-SA"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Content Placeholder 2"/>
          <p:cNvSpPr txBox="1">
            <a:spLocks/>
          </p:cNvSpPr>
          <p:nvPr/>
        </p:nvSpPr>
        <p:spPr>
          <a:xfrm>
            <a:off x="0" y="3352800"/>
            <a:ext cx="8656243" cy="2590800"/>
          </a:xfrm>
          <a:prstGeom prst="rect">
            <a:avLst/>
          </a:prstGeom>
        </p:spPr>
        <p:txBody>
          <a:bodyPr vert="horz" lIns="91440" tIns="45720" rIns="91440" bIns="45720" rtlCol="1">
            <a:normAutofit lnSpcReduction="10000"/>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وتعاني العملية السابقة من مشاكل عدة مقارنة بالقروض من البنوك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التجارية:</a:t>
            </a:r>
          </a:p>
          <a:p>
            <a:pPr marL="0" indent="0">
              <a:buNone/>
            </a:pP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1-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زيادة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تكلفة المعاملات مما يزيد من تكلفة الاقتراض</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a:t>
            </a:r>
          </a:p>
          <a:p>
            <a:pPr marL="0" indent="0">
              <a:buNone/>
            </a:pP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2-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زيادة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الطلب الكلي بسبب مضاعفة العمليات على نفس المبلغ؛ فالبنك يقوم بشراء السلعة (الضخ الأولي)، البنك يقوم بمنح القرض أو التمويل فيقوم المقترض باستخدامه في شراء السلع والخدمات (الضخ الثاني</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a:t>
            </a:r>
            <a:endParaRPr lang="ar-SA" sz="2600" b="1" dirty="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7" name="Slide Number Placeholder 6"/>
          <p:cNvSpPr>
            <a:spLocks noGrp="1"/>
          </p:cNvSpPr>
          <p:nvPr>
            <p:ph type="sldNum" sz="quarter" idx="12"/>
          </p:nvPr>
        </p:nvSpPr>
        <p:spPr/>
        <p:txBody>
          <a:bodyPr/>
          <a:lstStyle/>
          <a:p>
            <a:fld id="{4C4AAA60-B5B4-4371-B6B4-21BFE913F1AA}" type="slidenum">
              <a:rPr lang="ar-SA" smtClean="0"/>
              <a:pPr/>
              <a:t>15</a:t>
            </a:fld>
            <a:endParaRPr lang="ar-SA"/>
          </a:p>
        </p:txBody>
      </p:sp>
    </p:spTree>
    <p:extLst>
      <p:ext uri="{BB962C8B-B14F-4D97-AF65-F5344CB8AC3E}">
        <p14:creationId xmlns:p14="http://schemas.microsoft.com/office/powerpoint/2010/main" xmlns="" val="2915233746"/>
      </p:ext>
    </p:extLst>
  </p:cSld>
  <p:clrMapOvr>
    <a:masterClrMapping/>
  </p:clrMapOvr>
  <mc:AlternateContent xmlns:mc="http://schemas.openxmlformats.org/markup-compatibility/2006">
    <mc:Choice xmlns:p14="http://schemas.microsoft.com/office/powerpoint/2010/main" xmlns="" Requires="p14">
      <p:transition spd="slow" p14:dur="1600" advTm="20000">
        <p14:prism dir="r" isContent="1" isInverted="1"/>
        <p:sndAc>
          <p:stSnd>
            <p:snd r:embed="rId3" name="chimes.wav"/>
          </p:stSnd>
        </p:sndAc>
      </p:transition>
    </mc:Choice>
    <mc:Fallback>
      <p:transition spd="slow" advTm="20000">
        <p:fade/>
        <p:sndAc>
          <p:stSnd>
            <p:snd r:embed="rId2" name="chime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xEl>
                                              <p:pRg st="0" end="0"/>
                                            </p:txEl>
                                          </p:spTgt>
                                        </p:tgtEl>
                                        <p:attrNameLst>
                                          <p:attrName>ppt_x</p:attrName>
                                          <p:attrName>ppt_y</p:attrName>
                                        </p:attrNameLst>
                                      </p:cBhvr>
                                    </p:animMotion>
                                    <p:animRot by="1500000">
                                      <p:cBhvr>
                                        <p:cTn id="7" dur="125" fill="hold">
                                          <p:stCondLst>
                                            <p:cond delay="0"/>
                                          </p:stCondLst>
                                        </p:cTn>
                                        <p:tgtEl>
                                          <p:spTgt spid="3">
                                            <p:txEl>
                                              <p:pRg st="0" end="0"/>
                                            </p:txEl>
                                          </p:spTgt>
                                        </p:tgtEl>
                                        <p:attrNameLst>
                                          <p:attrName>r</p:attrName>
                                        </p:attrNameLst>
                                      </p:cBhvr>
                                    </p:animRot>
                                    <p:animRot by="-1500000">
                                      <p:cBhvr>
                                        <p:cTn id="8" dur="125" fill="hold">
                                          <p:stCondLst>
                                            <p:cond delay="125"/>
                                          </p:stCondLst>
                                        </p:cTn>
                                        <p:tgtEl>
                                          <p:spTgt spid="3">
                                            <p:txEl>
                                              <p:pRg st="0" end="0"/>
                                            </p:txEl>
                                          </p:spTgt>
                                        </p:tgtEl>
                                        <p:attrNameLst>
                                          <p:attrName>r</p:attrName>
                                        </p:attrNameLst>
                                      </p:cBhvr>
                                    </p:animRot>
                                    <p:animRot by="-1500000">
                                      <p:cBhvr>
                                        <p:cTn id="9" dur="125" fill="hold">
                                          <p:stCondLst>
                                            <p:cond delay="250"/>
                                          </p:stCondLst>
                                        </p:cTn>
                                        <p:tgtEl>
                                          <p:spTgt spid="3">
                                            <p:txEl>
                                              <p:pRg st="0" end="0"/>
                                            </p:txEl>
                                          </p:spTgt>
                                        </p:tgtEl>
                                        <p:attrNameLst>
                                          <p:attrName>r</p:attrName>
                                        </p:attrNameLst>
                                      </p:cBhvr>
                                    </p:animRot>
                                    <p:animRot by="1500000">
                                      <p:cBhvr>
                                        <p:cTn id="10" dur="125" fill="hold">
                                          <p:stCondLst>
                                            <p:cond delay="375"/>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 calcmode="lin" valueType="num">
                                      <p:cBhvr>
                                        <p:cTn id="15" dur="1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6" dur="15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17" dur="1500"/>
                                        <p:tgtEl>
                                          <p:spTgt spid="4">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2000" fill="hold"/>
                                        <p:tgtEl>
                                          <p:spTgt spid="6"/>
                                        </p:tgtEl>
                                        <p:attrNameLst>
                                          <p:attrName>ppt_w</p:attrName>
                                        </p:attrNameLst>
                                      </p:cBhvr>
                                      <p:tavLst>
                                        <p:tav tm="0">
                                          <p:val>
                                            <p:fltVal val="0"/>
                                          </p:val>
                                        </p:tav>
                                        <p:tav tm="100000">
                                          <p:val>
                                            <p:strVal val="#ppt_w"/>
                                          </p:val>
                                        </p:tav>
                                      </p:tavLst>
                                    </p:anim>
                                    <p:anim calcmode="lin" valueType="num">
                                      <p:cBhvr>
                                        <p:cTn id="23" dur="2000" fill="hold"/>
                                        <p:tgtEl>
                                          <p:spTgt spid="6"/>
                                        </p:tgtEl>
                                        <p:attrNameLst>
                                          <p:attrName>ppt_h</p:attrName>
                                        </p:attrNameLst>
                                      </p:cBhvr>
                                      <p:tavLst>
                                        <p:tav tm="0">
                                          <p:val>
                                            <p:fltVal val="0"/>
                                          </p:val>
                                        </p:tav>
                                        <p:tav tm="100000">
                                          <p:val>
                                            <p:strVal val="#ppt_h"/>
                                          </p:val>
                                        </p:tav>
                                      </p:tavLst>
                                    </p:anim>
                                    <p:animEffect transition="in" filter="fade">
                                      <p:cBhvr>
                                        <p:cTn id="24"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57300" y="1556792"/>
            <a:ext cx="8229600" cy="820688"/>
          </a:xfrm>
          <a:effectLst>
            <a:glow rad="228600">
              <a:schemeClr val="accent3">
                <a:satMod val="175000"/>
                <a:alpha val="40000"/>
              </a:schemeClr>
            </a:glow>
          </a:effectLst>
        </p:spPr>
        <p:txBody>
          <a:bodyPr/>
          <a:lstStyle/>
          <a:p>
            <a:r>
              <a:rPr lang="ar-SA"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الأهداف التعليمية للوحدة </a:t>
            </a:r>
            <a:r>
              <a:rPr lang="ar-SA"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الرابعة:</a:t>
            </a:r>
            <a:endParaRPr lang="ar-SA"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 name="Content Placeholder 2"/>
          <p:cNvSpPr txBox="1">
            <a:spLocks/>
          </p:cNvSpPr>
          <p:nvPr/>
        </p:nvSpPr>
        <p:spPr>
          <a:xfrm>
            <a:off x="622884" y="2276872"/>
            <a:ext cx="8229600" cy="820688"/>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7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1-	 التعرف على </a:t>
            </a:r>
            <a:r>
              <a:rPr lang="ar-SA" sz="27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طبيعة البنوك الإسلامية.</a:t>
            </a:r>
            <a:endParaRPr lang="ar-SA" sz="27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5" name="Content Placeholder 2"/>
          <p:cNvSpPr txBox="1">
            <a:spLocks/>
          </p:cNvSpPr>
          <p:nvPr/>
        </p:nvSpPr>
        <p:spPr>
          <a:xfrm>
            <a:off x="775284" y="2789312"/>
            <a:ext cx="8229600" cy="820688"/>
          </a:xfrm>
          <a:prstGeom prst="rect">
            <a:avLst/>
          </a:prstGeom>
        </p:spPr>
        <p:txBody>
          <a:bodyPr vert="horz" lIns="91440" tIns="45720" rIns="91440" bIns="45720" rtlCol="1">
            <a:normAutofit/>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ar-SA"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8" name="Content Placeholder 2"/>
          <p:cNvSpPr txBox="1">
            <a:spLocks/>
          </p:cNvSpPr>
          <p:nvPr/>
        </p:nvSpPr>
        <p:spPr>
          <a:xfrm>
            <a:off x="467544" y="2986009"/>
            <a:ext cx="8229600" cy="820688"/>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7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2-</a:t>
            </a:r>
            <a:r>
              <a:rPr lang="ar-SA"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ar-SA"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ar-SA" sz="27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معرفة نشأة البنوك الإسلامية. </a:t>
            </a:r>
            <a:endParaRPr lang="ar-SA" sz="27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11" name="Content Placeholder 2"/>
          <p:cNvSpPr txBox="1">
            <a:spLocks/>
          </p:cNvSpPr>
          <p:nvPr/>
        </p:nvSpPr>
        <p:spPr>
          <a:xfrm>
            <a:off x="486296" y="3805560"/>
            <a:ext cx="8229600" cy="1081600"/>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7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3-	إدراك </a:t>
            </a:r>
            <a:r>
              <a:rPr lang="ar-SA" sz="27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الفروق الأساسية بين البنوك التجارية والبنوك الإسلامية</a:t>
            </a:r>
            <a:r>
              <a:rPr lang="ar-SA"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endParaRPr lang="ar-SA"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2" name="Content Placeholder 2"/>
          <p:cNvSpPr txBox="1">
            <a:spLocks/>
          </p:cNvSpPr>
          <p:nvPr/>
        </p:nvSpPr>
        <p:spPr>
          <a:xfrm>
            <a:off x="453292" y="4502331"/>
            <a:ext cx="8229600" cy="733658"/>
          </a:xfrm>
          <a:prstGeom prst="rect">
            <a:avLst/>
          </a:prstGeom>
        </p:spPr>
        <p:txBody>
          <a:bodyPr vert="horz" lIns="91440" tIns="45720" rIns="91440" bIns="45720" rtlCol="1">
            <a:no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7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4-</a:t>
            </a:r>
            <a:r>
              <a:rPr lang="ar-SA"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ar-SA" sz="27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التعرف على أهم انشطة</a:t>
            </a:r>
            <a:r>
              <a:rPr lang="ar-SA"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ar-SA" sz="27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البنوك الإسلامية. </a:t>
            </a:r>
            <a:r>
              <a:rPr lang="ar-SA"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endParaRPr lang="ar-SA"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3" name="Content Placeholder 2"/>
          <p:cNvSpPr txBox="1">
            <a:spLocks/>
          </p:cNvSpPr>
          <p:nvPr/>
        </p:nvSpPr>
        <p:spPr>
          <a:xfrm>
            <a:off x="496845" y="5265151"/>
            <a:ext cx="8229600" cy="1080120"/>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7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5-     </a:t>
            </a:r>
            <a:r>
              <a:rPr lang="ar-SA" sz="27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التعرف على أهم </a:t>
            </a:r>
            <a:r>
              <a:rPr lang="ar-SA" sz="27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مشكلات البنوك </a:t>
            </a:r>
            <a:r>
              <a:rPr lang="ar-SA" sz="27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الإسلامية. </a:t>
            </a:r>
            <a:endParaRPr lang="ar-SA" sz="27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2" name="Slide Number Placeholder 1"/>
          <p:cNvSpPr>
            <a:spLocks noGrp="1"/>
          </p:cNvSpPr>
          <p:nvPr>
            <p:ph type="sldNum" sz="quarter" idx="12"/>
          </p:nvPr>
        </p:nvSpPr>
        <p:spPr/>
        <p:txBody>
          <a:bodyPr/>
          <a:lstStyle/>
          <a:p>
            <a:fld id="{4C4AAA60-B5B4-4371-B6B4-21BFE913F1AA}" type="slidenum">
              <a:rPr lang="ar-SA" smtClean="0"/>
              <a:pPr/>
              <a:t>2</a:t>
            </a:fld>
            <a:endParaRPr lang="ar-SA"/>
          </a:p>
        </p:txBody>
      </p:sp>
    </p:spTree>
    <p:extLst>
      <p:ext uri="{BB962C8B-B14F-4D97-AF65-F5344CB8AC3E}">
        <p14:creationId xmlns:p14="http://schemas.microsoft.com/office/powerpoint/2010/main" xmlns="" val="785256775"/>
      </p:ext>
    </p:extLst>
  </p:cSld>
  <p:clrMapOvr>
    <a:masterClrMapping/>
  </p:clrMapOvr>
  <mc:AlternateContent xmlns:mc="http://schemas.openxmlformats.org/markup-compatibility/2006">
    <mc:Choice xmlns:p14="http://schemas.microsoft.com/office/powerpoint/2010/main" xmlns="" Requires="p14">
      <p:transition spd="slow" p14:dur="1600" advTm="15000">
        <p14:prism dir="r" isContent="1" isInverted="1"/>
        <p:sndAc>
          <p:stSnd>
            <p:snd r:embed="rId3" name="chimes.wav"/>
          </p:stSnd>
        </p:sndAc>
      </p:transition>
    </mc:Choice>
    <mc:Fallback>
      <p:transition spd="slow" advTm="15000">
        <p:fade/>
        <p:sndAc>
          <p:stSnd>
            <p:snd r:embed="rId2" name="chime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xEl>
                                              <p:pRg st="0" end="0"/>
                                            </p:txEl>
                                          </p:spTgt>
                                        </p:tgtEl>
                                        <p:attrNameLst>
                                          <p:attrName>ppt_x</p:attrName>
                                          <p:attrName>ppt_y</p:attrName>
                                        </p:attrNameLst>
                                      </p:cBhvr>
                                    </p:animMotion>
                                    <p:animRot by="1500000">
                                      <p:cBhvr>
                                        <p:cTn id="7" dur="125" fill="hold">
                                          <p:stCondLst>
                                            <p:cond delay="0"/>
                                          </p:stCondLst>
                                        </p:cTn>
                                        <p:tgtEl>
                                          <p:spTgt spid="3">
                                            <p:txEl>
                                              <p:pRg st="0" end="0"/>
                                            </p:txEl>
                                          </p:spTgt>
                                        </p:tgtEl>
                                        <p:attrNameLst>
                                          <p:attrName>r</p:attrName>
                                        </p:attrNameLst>
                                      </p:cBhvr>
                                    </p:animRot>
                                    <p:animRot by="-1500000">
                                      <p:cBhvr>
                                        <p:cTn id="8" dur="125" fill="hold">
                                          <p:stCondLst>
                                            <p:cond delay="125"/>
                                          </p:stCondLst>
                                        </p:cTn>
                                        <p:tgtEl>
                                          <p:spTgt spid="3">
                                            <p:txEl>
                                              <p:pRg st="0" end="0"/>
                                            </p:txEl>
                                          </p:spTgt>
                                        </p:tgtEl>
                                        <p:attrNameLst>
                                          <p:attrName>r</p:attrName>
                                        </p:attrNameLst>
                                      </p:cBhvr>
                                    </p:animRot>
                                    <p:animRot by="-1500000">
                                      <p:cBhvr>
                                        <p:cTn id="9" dur="125" fill="hold">
                                          <p:stCondLst>
                                            <p:cond delay="250"/>
                                          </p:stCondLst>
                                        </p:cTn>
                                        <p:tgtEl>
                                          <p:spTgt spid="3">
                                            <p:txEl>
                                              <p:pRg st="0" end="0"/>
                                            </p:txEl>
                                          </p:spTgt>
                                        </p:tgtEl>
                                        <p:attrNameLst>
                                          <p:attrName>r</p:attrName>
                                        </p:attrNameLst>
                                      </p:cBhvr>
                                    </p:animRot>
                                    <p:animRot by="1500000">
                                      <p:cBhvr>
                                        <p:cTn id="10" dur="125" fill="hold">
                                          <p:stCondLst>
                                            <p:cond delay="375"/>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ppt_w</p:attrName>
                                        </p:attrNameLst>
                                      </p:cBhvr>
                                      <p:tavLst>
                                        <p:tav tm="0">
                                          <p:val>
                                            <p:fltVal val="0"/>
                                          </p:val>
                                        </p:tav>
                                        <p:tav tm="100000">
                                          <p:val>
                                            <p:strVal val="#ppt_w"/>
                                          </p:val>
                                        </p:tav>
                                      </p:tavLst>
                                    </p:anim>
                                    <p:anim calcmode="lin" valueType="num">
                                      <p:cBhvr>
                                        <p:cTn id="30" dur="500" fill="hold"/>
                                        <p:tgtEl>
                                          <p:spTgt spid="11"/>
                                        </p:tgtEl>
                                        <p:attrNameLst>
                                          <p:attrName>ppt_h</p:attrName>
                                        </p:attrNameLst>
                                      </p:cBhvr>
                                      <p:tavLst>
                                        <p:tav tm="0">
                                          <p:val>
                                            <p:fltVal val="0"/>
                                          </p:val>
                                        </p:tav>
                                        <p:tav tm="100000">
                                          <p:val>
                                            <p:strVal val="#ppt_h"/>
                                          </p:val>
                                        </p:tav>
                                      </p:tavLst>
                                    </p:anim>
                                    <p:animEffect transition="in" filter="fade">
                                      <p:cBhvr>
                                        <p:cTn id="31" dur="500"/>
                                        <p:tgtEl>
                                          <p:spTgt spid="11"/>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p:cTn id="36" dur="500" fill="hold"/>
                                        <p:tgtEl>
                                          <p:spTgt spid="12"/>
                                        </p:tgtEl>
                                        <p:attrNameLst>
                                          <p:attrName>ppt_w</p:attrName>
                                        </p:attrNameLst>
                                      </p:cBhvr>
                                      <p:tavLst>
                                        <p:tav tm="0">
                                          <p:val>
                                            <p:fltVal val="0"/>
                                          </p:val>
                                        </p:tav>
                                        <p:tav tm="100000">
                                          <p:val>
                                            <p:strVal val="#ppt_w"/>
                                          </p:val>
                                        </p:tav>
                                      </p:tavLst>
                                    </p:anim>
                                    <p:anim calcmode="lin" valueType="num">
                                      <p:cBhvr>
                                        <p:cTn id="37" dur="500" fill="hold"/>
                                        <p:tgtEl>
                                          <p:spTgt spid="12"/>
                                        </p:tgtEl>
                                        <p:attrNameLst>
                                          <p:attrName>ppt_h</p:attrName>
                                        </p:attrNameLst>
                                      </p:cBhvr>
                                      <p:tavLst>
                                        <p:tav tm="0">
                                          <p:val>
                                            <p:fltVal val="0"/>
                                          </p:val>
                                        </p:tav>
                                        <p:tav tm="100000">
                                          <p:val>
                                            <p:strVal val="#ppt_h"/>
                                          </p:val>
                                        </p:tav>
                                      </p:tavLst>
                                    </p:anim>
                                    <p:animEffect transition="in" filter="fade">
                                      <p:cBhvr>
                                        <p:cTn id="38" dur="500"/>
                                        <p:tgtEl>
                                          <p:spTgt spid="12"/>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p:cTn id="43" dur="500" fill="hold"/>
                                        <p:tgtEl>
                                          <p:spTgt spid="13"/>
                                        </p:tgtEl>
                                        <p:attrNameLst>
                                          <p:attrName>ppt_w</p:attrName>
                                        </p:attrNameLst>
                                      </p:cBhvr>
                                      <p:tavLst>
                                        <p:tav tm="0">
                                          <p:val>
                                            <p:fltVal val="0"/>
                                          </p:val>
                                        </p:tav>
                                        <p:tav tm="100000">
                                          <p:val>
                                            <p:strVal val="#ppt_w"/>
                                          </p:val>
                                        </p:tav>
                                      </p:tavLst>
                                    </p:anim>
                                    <p:anim calcmode="lin" valueType="num">
                                      <p:cBhvr>
                                        <p:cTn id="44" dur="500" fill="hold"/>
                                        <p:tgtEl>
                                          <p:spTgt spid="13"/>
                                        </p:tgtEl>
                                        <p:attrNameLst>
                                          <p:attrName>ppt_h</p:attrName>
                                        </p:attrNameLst>
                                      </p:cBhvr>
                                      <p:tavLst>
                                        <p:tav tm="0">
                                          <p:val>
                                            <p:fltVal val="0"/>
                                          </p:val>
                                        </p:tav>
                                        <p:tav tm="100000">
                                          <p:val>
                                            <p:strVal val="#ppt_h"/>
                                          </p:val>
                                        </p:tav>
                                      </p:tavLst>
                                    </p:anim>
                                    <p:animEffect transition="in" filter="fade">
                                      <p:cBhvr>
                                        <p:cTn id="4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8" grpId="0"/>
      <p:bldP spid="11" grpId="0"/>
      <p:bldP spid="12" grpId="0"/>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622884" y="2789312"/>
            <a:ext cx="8229600" cy="820688"/>
          </a:xfrm>
          <a:prstGeom prst="rect">
            <a:avLst/>
          </a:prstGeom>
        </p:spPr>
        <p:txBody>
          <a:bodyPr vert="horz" lIns="91440" tIns="45720" rIns="91440" bIns="45720" rtlCol="1">
            <a:normAutofit/>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ar-SA" b="1" dirty="0" smtClean="0">
                <a:ln w="1905">
                  <a:solidFill>
                    <a:sysClr val="windowText" lastClr="000000"/>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الفصل </a:t>
            </a:r>
            <a:r>
              <a:rPr lang="ar-SA" b="1" dirty="0" smtClean="0">
                <a:ln w="1905">
                  <a:solidFill>
                    <a:sysClr val="windowText" lastClr="000000"/>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التاسع</a:t>
            </a:r>
            <a:r>
              <a:rPr lang="en-US" b="1" dirty="0" smtClean="0">
                <a:ln w="1905">
                  <a:solidFill>
                    <a:sysClr val="windowText" lastClr="000000"/>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t>
            </a:r>
            <a:r>
              <a:rPr lang="ar-SA"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r>
              <a:rPr lang="ar-SA"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البنوك الإسلامية</a:t>
            </a:r>
            <a:endParaRPr lang="ar-SA" b="1" dirty="0">
              <a:ln w="1905">
                <a:solidFill>
                  <a:sysClr val="windowText" lastClr="000000"/>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Content Placeholder 2"/>
          <p:cNvSpPr txBox="1">
            <a:spLocks/>
          </p:cNvSpPr>
          <p:nvPr/>
        </p:nvSpPr>
        <p:spPr>
          <a:xfrm>
            <a:off x="775284" y="2789312"/>
            <a:ext cx="8229600" cy="820688"/>
          </a:xfrm>
          <a:prstGeom prst="rect">
            <a:avLst/>
          </a:prstGeom>
        </p:spPr>
        <p:txBody>
          <a:bodyPr vert="horz" lIns="91440" tIns="45720" rIns="91440" bIns="45720" rtlCol="1">
            <a:normAutofit/>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ar-SA"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 name="Slide Number Placeholder 1"/>
          <p:cNvSpPr>
            <a:spLocks noGrp="1"/>
          </p:cNvSpPr>
          <p:nvPr>
            <p:ph type="sldNum" sz="quarter" idx="12"/>
          </p:nvPr>
        </p:nvSpPr>
        <p:spPr/>
        <p:txBody>
          <a:bodyPr/>
          <a:lstStyle/>
          <a:p>
            <a:fld id="{4C4AAA60-B5B4-4371-B6B4-21BFE913F1AA}" type="slidenum">
              <a:rPr lang="ar-SA" smtClean="0"/>
              <a:pPr/>
              <a:t>3</a:t>
            </a:fld>
            <a:endParaRPr lang="ar-SA"/>
          </a:p>
        </p:txBody>
      </p:sp>
    </p:spTree>
    <p:extLst>
      <p:ext uri="{BB962C8B-B14F-4D97-AF65-F5344CB8AC3E}">
        <p14:creationId xmlns:p14="http://schemas.microsoft.com/office/powerpoint/2010/main" xmlns="" val="3330155427"/>
      </p:ext>
    </p:extLst>
  </p:cSld>
  <p:clrMapOvr>
    <a:masterClrMapping/>
  </p:clrMapOvr>
  <mc:AlternateContent xmlns:mc="http://schemas.openxmlformats.org/markup-compatibility/2006">
    <mc:Choice xmlns:p14="http://schemas.microsoft.com/office/powerpoint/2010/main" xmlns="" Requires="p14">
      <p:transition spd="slow" p14:dur="1600" advTm="15000">
        <p14:prism dir="r" isContent="1" isInverted="1"/>
        <p:sndAc>
          <p:stSnd>
            <p:snd r:embed="rId3" name="chimes.wav"/>
          </p:stSnd>
        </p:sndAc>
      </p:transition>
    </mc:Choice>
    <mc:Fallback>
      <p:transition spd="slow" advTm="15000">
        <p:fade/>
        <p:sndAc>
          <p:stSnd>
            <p:snd r:embed="rId2" name="chime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485376" y="2438400"/>
            <a:ext cx="8353824" cy="820688"/>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نشأة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البنوك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الإسلامية.</a:t>
            </a:r>
            <a:endPar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13" name="Content Placeholder 2"/>
          <p:cNvSpPr txBox="1">
            <a:spLocks/>
          </p:cNvSpPr>
          <p:nvPr/>
        </p:nvSpPr>
        <p:spPr>
          <a:xfrm>
            <a:off x="485376" y="3259088"/>
            <a:ext cx="8229600" cy="838200"/>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انشطة البنوك الإسلامية.  </a:t>
            </a:r>
          </a:p>
        </p:txBody>
      </p:sp>
      <p:sp>
        <p:nvSpPr>
          <p:cNvPr id="7" name="Content Placeholder 2"/>
          <p:cNvSpPr txBox="1">
            <a:spLocks/>
          </p:cNvSpPr>
          <p:nvPr/>
        </p:nvSpPr>
        <p:spPr>
          <a:xfrm>
            <a:off x="568365" y="4097288"/>
            <a:ext cx="8229600" cy="838200"/>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أهم مشكلات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البنوك الإسلامية.  </a:t>
            </a:r>
          </a:p>
        </p:txBody>
      </p:sp>
      <p:sp>
        <p:nvSpPr>
          <p:cNvPr id="5" name="Slide Number Placeholder 4"/>
          <p:cNvSpPr>
            <a:spLocks noGrp="1"/>
          </p:cNvSpPr>
          <p:nvPr>
            <p:ph type="sldNum" sz="quarter" idx="12"/>
          </p:nvPr>
        </p:nvSpPr>
        <p:spPr/>
        <p:txBody>
          <a:bodyPr/>
          <a:lstStyle/>
          <a:p>
            <a:fld id="{4C4AAA60-B5B4-4371-B6B4-21BFE913F1AA}" type="slidenum">
              <a:rPr lang="ar-SA" smtClean="0"/>
              <a:pPr/>
              <a:t>4</a:t>
            </a:fld>
            <a:endParaRPr lang="ar-SA"/>
          </a:p>
        </p:txBody>
      </p:sp>
    </p:spTree>
    <p:extLst>
      <p:ext uri="{BB962C8B-B14F-4D97-AF65-F5344CB8AC3E}">
        <p14:creationId xmlns:p14="http://schemas.microsoft.com/office/powerpoint/2010/main" xmlns="" val="3238827095"/>
      </p:ext>
    </p:extLst>
  </p:cSld>
  <p:clrMapOvr>
    <a:masterClrMapping/>
  </p:clrMapOvr>
  <mc:AlternateContent xmlns:mc="http://schemas.openxmlformats.org/markup-compatibility/2006">
    <mc:Choice xmlns:p14="http://schemas.microsoft.com/office/powerpoint/2010/main" xmlns="" Requires="p14">
      <p:transition spd="slow" p14:dur="1600" advClick="0" advTm="15000">
        <p14:prism dir="r" isContent="1" isInverted="1"/>
        <p:sndAc>
          <p:stSnd>
            <p:snd r:embed="rId3" name="drumroll.wav"/>
          </p:stSnd>
        </p:sndAc>
      </p:transition>
    </mc:Choice>
    <mc:Fallback>
      <p:transition spd="slow" advClick="0" advTm="15000">
        <p:fade/>
        <p:sndAc>
          <p:stSnd>
            <p:snd r:embed="rId2" name="drumroll.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p:cTn id="14" dur="500" fill="hold"/>
                                        <p:tgtEl>
                                          <p:spTgt spid="13"/>
                                        </p:tgtEl>
                                        <p:attrNameLst>
                                          <p:attrName>ppt_w</p:attrName>
                                        </p:attrNameLst>
                                      </p:cBhvr>
                                      <p:tavLst>
                                        <p:tav tm="0">
                                          <p:val>
                                            <p:fltVal val="0"/>
                                          </p:val>
                                        </p:tav>
                                        <p:tav tm="100000">
                                          <p:val>
                                            <p:strVal val="#ppt_w"/>
                                          </p:val>
                                        </p:tav>
                                      </p:tavLst>
                                    </p:anim>
                                    <p:anim calcmode="lin" valueType="num">
                                      <p:cBhvr>
                                        <p:cTn id="15" dur="500" fill="hold"/>
                                        <p:tgtEl>
                                          <p:spTgt spid="13"/>
                                        </p:tgtEl>
                                        <p:attrNameLst>
                                          <p:attrName>ppt_h</p:attrName>
                                        </p:attrNameLst>
                                      </p:cBhvr>
                                      <p:tavLst>
                                        <p:tav tm="0">
                                          <p:val>
                                            <p:fltVal val="0"/>
                                          </p:val>
                                        </p:tav>
                                        <p:tav tm="100000">
                                          <p:val>
                                            <p:strVal val="#ppt_h"/>
                                          </p:val>
                                        </p:tav>
                                      </p:tavLst>
                                    </p:anim>
                                    <p:animEffect transition="in" filter="fade">
                                      <p:cBhvr>
                                        <p:cTn id="16" dur="500"/>
                                        <p:tgtEl>
                                          <p:spTgt spid="13"/>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0779" y="1344633"/>
            <a:ext cx="8229600" cy="820688"/>
          </a:xfrm>
        </p:spPr>
        <p:txBody>
          <a:bodyPr>
            <a:normAutofit/>
          </a:bodyPr>
          <a:lstStyle/>
          <a:p>
            <a:r>
              <a:rPr lang="ar-SA" b="1" dirty="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مفهوم البنوك الإسلامية: </a:t>
            </a:r>
          </a:p>
        </p:txBody>
      </p:sp>
      <p:sp>
        <p:nvSpPr>
          <p:cNvPr id="5" name="Content Placeholder 2"/>
          <p:cNvSpPr txBox="1">
            <a:spLocks/>
          </p:cNvSpPr>
          <p:nvPr/>
        </p:nvSpPr>
        <p:spPr>
          <a:xfrm>
            <a:off x="775284" y="2789312"/>
            <a:ext cx="8229600" cy="820688"/>
          </a:xfrm>
          <a:prstGeom prst="rect">
            <a:avLst/>
          </a:prstGeom>
        </p:spPr>
        <p:txBody>
          <a:bodyPr vert="horz" lIns="91440" tIns="45720" rIns="91440" bIns="45720" rtlCol="1">
            <a:normAutofit/>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ar-SA"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8" name="Content Placeholder 2"/>
          <p:cNvSpPr txBox="1">
            <a:spLocks/>
          </p:cNvSpPr>
          <p:nvPr/>
        </p:nvSpPr>
        <p:spPr>
          <a:xfrm>
            <a:off x="775284" y="2209800"/>
            <a:ext cx="7855020" cy="1905000"/>
          </a:xfrm>
          <a:prstGeom prst="rect">
            <a:avLst/>
          </a:prstGeom>
        </p:spPr>
        <p:txBody>
          <a:bodyPr vert="horz" lIns="91440" tIns="45720" rIns="91440" bIns="45720" rtlCol="1">
            <a:normAutofit lnSpcReduction="10000"/>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50000"/>
              </a:lnSpc>
              <a:buNone/>
            </a:pPr>
            <a:r>
              <a:rPr lang="ar-SA" sz="2800" b="1" dirty="0" smtClean="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الفرق </a:t>
            </a:r>
            <a:r>
              <a:rPr lang="ar-SA" sz="2800" b="1" dirty="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بين البنوك الإسلامية والبنوك التجارية </a:t>
            </a:r>
            <a:r>
              <a:rPr lang="ar-SA" sz="2800" b="1" dirty="0" smtClean="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هو محاولة </a:t>
            </a:r>
            <a:r>
              <a:rPr lang="ar-SA" sz="2800" b="1" dirty="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الأولي الابتعاد عن الربا المحرم, ولا يوجد خلاف حول تحريم الربا إلا أن الخلاف </a:t>
            </a:r>
            <a:r>
              <a:rPr lang="ar-SA" sz="2800" b="1" dirty="0" smtClean="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حول طبيعة المعاملات </a:t>
            </a:r>
            <a:r>
              <a:rPr lang="ar-SA" sz="2800" b="1" dirty="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التي ينطبق عليها هذا المفهوم.</a:t>
            </a:r>
          </a:p>
        </p:txBody>
      </p:sp>
      <p:sp>
        <p:nvSpPr>
          <p:cNvPr id="4" name="Slide Number Placeholder 3"/>
          <p:cNvSpPr>
            <a:spLocks noGrp="1"/>
          </p:cNvSpPr>
          <p:nvPr>
            <p:ph type="sldNum" sz="quarter" idx="12"/>
          </p:nvPr>
        </p:nvSpPr>
        <p:spPr/>
        <p:txBody>
          <a:bodyPr/>
          <a:lstStyle/>
          <a:p>
            <a:fld id="{4C4AAA60-B5B4-4371-B6B4-21BFE913F1AA}" type="slidenum">
              <a:rPr lang="ar-SA" smtClean="0"/>
              <a:pPr/>
              <a:t>5</a:t>
            </a:fld>
            <a:endParaRPr lang="ar-SA"/>
          </a:p>
        </p:txBody>
      </p:sp>
    </p:spTree>
    <p:extLst>
      <p:ext uri="{BB962C8B-B14F-4D97-AF65-F5344CB8AC3E}">
        <p14:creationId xmlns:p14="http://schemas.microsoft.com/office/powerpoint/2010/main" xmlns="" val="1789882508"/>
      </p:ext>
    </p:extLst>
  </p:cSld>
  <p:clrMapOvr>
    <a:masterClrMapping/>
  </p:clrMapOvr>
  <p:transition spd="slow" advClick="0" advTm="4000">
    <p:fad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xEl>
                                              <p:pRg st="0" end="0"/>
                                            </p:txEl>
                                          </p:spTgt>
                                        </p:tgtEl>
                                        <p:attrNameLst>
                                          <p:attrName>ppt_x</p:attrName>
                                          <p:attrName>ppt_y</p:attrName>
                                        </p:attrNameLst>
                                      </p:cBhvr>
                                    </p:animMotion>
                                    <p:animRot by="1500000">
                                      <p:cBhvr>
                                        <p:cTn id="7" dur="125" fill="hold">
                                          <p:stCondLst>
                                            <p:cond delay="0"/>
                                          </p:stCondLst>
                                        </p:cTn>
                                        <p:tgtEl>
                                          <p:spTgt spid="3">
                                            <p:txEl>
                                              <p:pRg st="0" end="0"/>
                                            </p:txEl>
                                          </p:spTgt>
                                        </p:tgtEl>
                                        <p:attrNameLst>
                                          <p:attrName>r</p:attrName>
                                        </p:attrNameLst>
                                      </p:cBhvr>
                                    </p:animRot>
                                    <p:animRot by="-1500000">
                                      <p:cBhvr>
                                        <p:cTn id="8" dur="125" fill="hold">
                                          <p:stCondLst>
                                            <p:cond delay="125"/>
                                          </p:stCondLst>
                                        </p:cTn>
                                        <p:tgtEl>
                                          <p:spTgt spid="3">
                                            <p:txEl>
                                              <p:pRg st="0" end="0"/>
                                            </p:txEl>
                                          </p:spTgt>
                                        </p:tgtEl>
                                        <p:attrNameLst>
                                          <p:attrName>r</p:attrName>
                                        </p:attrNameLst>
                                      </p:cBhvr>
                                    </p:animRot>
                                    <p:animRot by="-1500000">
                                      <p:cBhvr>
                                        <p:cTn id="9" dur="125" fill="hold">
                                          <p:stCondLst>
                                            <p:cond delay="250"/>
                                          </p:stCondLst>
                                        </p:cTn>
                                        <p:tgtEl>
                                          <p:spTgt spid="3">
                                            <p:txEl>
                                              <p:pRg st="0" end="0"/>
                                            </p:txEl>
                                          </p:spTgt>
                                        </p:tgtEl>
                                        <p:attrNameLst>
                                          <p:attrName>r</p:attrName>
                                        </p:attrNameLst>
                                      </p:cBhvr>
                                    </p:animRot>
                                    <p:animRot by="1500000">
                                      <p:cBhvr>
                                        <p:cTn id="10" dur="125" fill="hold">
                                          <p:stCondLst>
                                            <p:cond delay="375"/>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fltVal val="0"/>
                                          </p:val>
                                        </p:tav>
                                        <p:tav tm="100000">
                                          <p:val>
                                            <p:strVal val="#ppt_w"/>
                                          </p:val>
                                        </p:tav>
                                      </p:tavLst>
                                    </p:anim>
                                    <p:anim calcmode="lin" valueType="num">
                                      <p:cBhvr>
                                        <p:cTn id="16" dur="500" fill="hold"/>
                                        <p:tgtEl>
                                          <p:spTgt spid="8"/>
                                        </p:tgtEl>
                                        <p:attrNameLst>
                                          <p:attrName>ppt_h</p:attrName>
                                        </p:attrNameLst>
                                      </p:cBhvr>
                                      <p:tavLst>
                                        <p:tav tm="0">
                                          <p:val>
                                            <p:fltVal val="0"/>
                                          </p:val>
                                        </p:tav>
                                        <p:tav tm="100000">
                                          <p:val>
                                            <p:strVal val="#ppt_h"/>
                                          </p:val>
                                        </p:tav>
                                      </p:tavLst>
                                    </p:anim>
                                    <p:animEffect transition="in" filter="fad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0779" y="457200"/>
            <a:ext cx="8229600" cy="820688"/>
          </a:xfrm>
        </p:spPr>
        <p:txBody>
          <a:bodyPr>
            <a:normAutofit/>
          </a:bodyPr>
          <a:lstStyle/>
          <a:p>
            <a:r>
              <a:rPr lang="ar-SA" b="1" dirty="0" smtClean="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نشأة البنوك الإسلامية:</a:t>
            </a:r>
            <a:endParaRPr lang="ar-SA" b="1" dirty="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4" name="Content Placeholder 2"/>
          <p:cNvSpPr txBox="1">
            <a:spLocks/>
          </p:cNvSpPr>
          <p:nvPr/>
        </p:nvSpPr>
        <p:spPr>
          <a:xfrm>
            <a:off x="0" y="1371600"/>
            <a:ext cx="9144000" cy="1066800"/>
          </a:xfrm>
          <a:prstGeom prst="rect">
            <a:avLst/>
          </a:prstGeom>
        </p:spPr>
        <p:txBody>
          <a:bodyPr vert="horz" lIns="91440" tIns="45720" rIns="91440" bIns="45720" rtlCol="1">
            <a:no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1. ترجع نشأة البنوك الإسلامية إلى عام 1963م عندما	أفتتح بنك 		الادخار المحلي في مدينة ميت غمر في مصر.</a:t>
            </a:r>
            <a:endPar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5" name="Content Placeholder 2"/>
          <p:cNvSpPr txBox="1">
            <a:spLocks/>
          </p:cNvSpPr>
          <p:nvPr/>
        </p:nvSpPr>
        <p:spPr>
          <a:xfrm>
            <a:off x="775284" y="2789312"/>
            <a:ext cx="8229600" cy="820688"/>
          </a:xfrm>
          <a:prstGeom prst="rect">
            <a:avLst/>
          </a:prstGeom>
        </p:spPr>
        <p:txBody>
          <a:bodyPr vert="horz" lIns="91440" tIns="45720" rIns="91440" bIns="45720" rtlCol="1">
            <a:normAutofit/>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ar-SA"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8" name="Content Placeholder 2"/>
          <p:cNvSpPr txBox="1">
            <a:spLocks/>
          </p:cNvSpPr>
          <p:nvPr/>
        </p:nvSpPr>
        <p:spPr>
          <a:xfrm>
            <a:off x="142674" y="2590800"/>
            <a:ext cx="9001326" cy="820688"/>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2. ثم أنشئ في مصر كذلك بنك ناصر الاجتماعي</a:t>
            </a:r>
            <a:endParaRPr lang="ar-SA" sz="2600" b="1" dirty="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11" name="Content Placeholder 2"/>
          <p:cNvSpPr txBox="1">
            <a:spLocks/>
          </p:cNvSpPr>
          <p:nvPr/>
        </p:nvSpPr>
        <p:spPr>
          <a:xfrm>
            <a:off x="68026" y="3429000"/>
            <a:ext cx="9075974" cy="1120917"/>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3. ثم توالت البنوك المشابه في عدد من الدول الإسلامية وعلى 			رأسها باكستان والسودان.</a:t>
            </a:r>
            <a:endPar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9" name="Content Placeholder 2"/>
          <p:cNvSpPr txBox="1">
            <a:spLocks/>
          </p:cNvSpPr>
          <p:nvPr/>
        </p:nvSpPr>
        <p:spPr>
          <a:xfrm>
            <a:off x="1" y="4648200"/>
            <a:ext cx="9143999" cy="682429"/>
          </a:xfrm>
          <a:prstGeom prst="rect">
            <a:avLst/>
          </a:prstGeom>
        </p:spPr>
        <p:txBody>
          <a:bodyPr vert="horz" lIns="91440" tIns="45720" rIns="91440" bIns="45720" rtlCol="1">
            <a:no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4. ومع الطفرة النفطية في دول الخليج بعد عام 1973م؛ افتتحت بنوك 		ومؤسسات مالية إسلامية عديدة.	</a:t>
            </a:r>
            <a:endPar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10" name="Content Placeholder 2"/>
          <p:cNvSpPr txBox="1">
            <a:spLocks/>
          </p:cNvSpPr>
          <p:nvPr/>
        </p:nvSpPr>
        <p:spPr>
          <a:xfrm>
            <a:off x="68026" y="5715000"/>
            <a:ext cx="9075974" cy="682429"/>
          </a:xfrm>
          <a:prstGeom prst="rect">
            <a:avLst/>
          </a:prstGeom>
        </p:spPr>
        <p:txBody>
          <a:bodyPr vert="horz" lIns="91440" tIns="45720" rIns="91440" bIns="45720" rtlCol="1">
            <a:noAutofit/>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5</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وقد زاد الاهتمام العالمي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بالبنوك الإسلامية بعد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تداعيات الأزمة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المالية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العالمية</a:t>
            </a:r>
          </a:p>
        </p:txBody>
      </p:sp>
      <p:sp>
        <p:nvSpPr>
          <p:cNvPr id="6" name="Slide Number Placeholder 5"/>
          <p:cNvSpPr>
            <a:spLocks noGrp="1"/>
          </p:cNvSpPr>
          <p:nvPr>
            <p:ph type="sldNum" sz="quarter" idx="12"/>
          </p:nvPr>
        </p:nvSpPr>
        <p:spPr/>
        <p:txBody>
          <a:bodyPr/>
          <a:lstStyle/>
          <a:p>
            <a:fld id="{4C4AAA60-B5B4-4371-B6B4-21BFE913F1AA}" type="slidenum">
              <a:rPr lang="ar-SA" smtClean="0"/>
              <a:pPr/>
              <a:t>6</a:t>
            </a:fld>
            <a:endParaRPr lang="ar-SA"/>
          </a:p>
        </p:txBody>
      </p:sp>
    </p:spTree>
    <p:extLst>
      <p:ext uri="{BB962C8B-B14F-4D97-AF65-F5344CB8AC3E}">
        <p14:creationId xmlns:p14="http://schemas.microsoft.com/office/powerpoint/2010/main" xmlns="" val="499928259"/>
      </p:ext>
    </p:extLst>
  </p:cSld>
  <p:clrMapOvr>
    <a:masterClrMapping/>
  </p:clrMapOvr>
  <mc:AlternateContent xmlns:mc="http://schemas.openxmlformats.org/markup-compatibility/2006">
    <mc:Choice xmlns:p14="http://schemas.microsoft.com/office/powerpoint/2010/main" xmlns="" Requires="p14">
      <p:transition spd="slow" p14:dur="1600" advTm="15000">
        <p14:prism dir="r" isContent="1" isInverted="1"/>
        <p:sndAc>
          <p:stSnd>
            <p:snd r:embed="rId3" name="chimes.wav"/>
          </p:stSnd>
        </p:sndAc>
      </p:transition>
    </mc:Choice>
    <mc:Fallback>
      <p:transition spd="slow" advTm="15000">
        <p:fade/>
        <p:sndAc>
          <p:stSnd>
            <p:snd r:embed="rId2" name="chime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xEl>
                                              <p:pRg st="0" end="0"/>
                                            </p:txEl>
                                          </p:spTgt>
                                        </p:tgtEl>
                                        <p:attrNameLst>
                                          <p:attrName>ppt_x</p:attrName>
                                          <p:attrName>ppt_y</p:attrName>
                                        </p:attrNameLst>
                                      </p:cBhvr>
                                    </p:animMotion>
                                    <p:animRot by="1500000">
                                      <p:cBhvr>
                                        <p:cTn id="7" dur="125" fill="hold">
                                          <p:stCondLst>
                                            <p:cond delay="0"/>
                                          </p:stCondLst>
                                        </p:cTn>
                                        <p:tgtEl>
                                          <p:spTgt spid="3">
                                            <p:txEl>
                                              <p:pRg st="0" end="0"/>
                                            </p:txEl>
                                          </p:spTgt>
                                        </p:tgtEl>
                                        <p:attrNameLst>
                                          <p:attrName>r</p:attrName>
                                        </p:attrNameLst>
                                      </p:cBhvr>
                                    </p:animRot>
                                    <p:animRot by="-1500000">
                                      <p:cBhvr>
                                        <p:cTn id="8" dur="125" fill="hold">
                                          <p:stCondLst>
                                            <p:cond delay="125"/>
                                          </p:stCondLst>
                                        </p:cTn>
                                        <p:tgtEl>
                                          <p:spTgt spid="3">
                                            <p:txEl>
                                              <p:pRg st="0" end="0"/>
                                            </p:txEl>
                                          </p:spTgt>
                                        </p:tgtEl>
                                        <p:attrNameLst>
                                          <p:attrName>r</p:attrName>
                                        </p:attrNameLst>
                                      </p:cBhvr>
                                    </p:animRot>
                                    <p:animRot by="-1500000">
                                      <p:cBhvr>
                                        <p:cTn id="9" dur="125" fill="hold">
                                          <p:stCondLst>
                                            <p:cond delay="250"/>
                                          </p:stCondLst>
                                        </p:cTn>
                                        <p:tgtEl>
                                          <p:spTgt spid="3">
                                            <p:txEl>
                                              <p:pRg st="0" end="0"/>
                                            </p:txEl>
                                          </p:spTgt>
                                        </p:tgtEl>
                                        <p:attrNameLst>
                                          <p:attrName>r</p:attrName>
                                        </p:attrNameLst>
                                      </p:cBhvr>
                                    </p:animRot>
                                    <p:animRot by="1500000">
                                      <p:cBhvr>
                                        <p:cTn id="10" dur="125" fill="hold">
                                          <p:stCondLst>
                                            <p:cond delay="375"/>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ppt_w</p:attrName>
                                        </p:attrNameLst>
                                      </p:cBhvr>
                                      <p:tavLst>
                                        <p:tav tm="0">
                                          <p:val>
                                            <p:fltVal val="0"/>
                                          </p:val>
                                        </p:tav>
                                        <p:tav tm="100000">
                                          <p:val>
                                            <p:strVal val="#ppt_w"/>
                                          </p:val>
                                        </p:tav>
                                      </p:tavLst>
                                    </p:anim>
                                    <p:anim calcmode="lin" valueType="num">
                                      <p:cBhvr>
                                        <p:cTn id="30" dur="500" fill="hold"/>
                                        <p:tgtEl>
                                          <p:spTgt spid="11"/>
                                        </p:tgtEl>
                                        <p:attrNameLst>
                                          <p:attrName>ppt_h</p:attrName>
                                        </p:attrNameLst>
                                      </p:cBhvr>
                                      <p:tavLst>
                                        <p:tav tm="0">
                                          <p:val>
                                            <p:fltVal val="0"/>
                                          </p:val>
                                        </p:tav>
                                        <p:tav tm="100000">
                                          <p:val>
                                            <p:strVal val="#ppt_h"/>
                                          </p:val>
                                        </p:tav>
                                      </p:tavLst>
                                    </p:anim>
                                    <p:animEffect transition="in" filter="fade">
                                      <p:cBhvr>
                                        <p:cTn id="31" dur="500"/>
                                        <p:tgtEl>
                                          <p:spTgt spid="11"/>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p:cTn id="36" dur="500" fill="hold"/>
                                        <p:tgtEl>
                                          <p:spTgt spid="9"/>
                                        </p:tgtEl>
                                        <p:attrNameLst>
                                          <p:attrName>ppt_w</p:attrName>
                                        </p:attrNameLst>
                                      </p:cBhvr>
                                      <p:tavLst>
                                        <p:tav tm="0">
                                          <p:val>
                                            <p:fltVal val="0"/>
                                          </p:val>
                                        </p:tav>
                                        <p:tav tm="100000">
                                          <p:val>
                                            <p:strVal val="#ppt_w"/>
                                          </p:val>
                                        </p:tav>
                                      </p:tavLst>
                                    </p:anim>
                                    <p:anim calcmode="lin" valueType="num">
                                      <p:cBhvr>
                                        <p:cTn id="37" dur="500" fill="hold"/>
                                        <p:tgtEl>
                                          <p:spTgt spid="9"/>
                                        </p:tgtEl>
                                        <p:attrNameLst>
                                          <p:attrName>ppt_h</p:attrName>
                                        </p:attrNameLst>
                                      </p:cBhvr>
                                      <p:tavLst>
                                        <p:tav tm="0">
                                          <p:val>
                                            <p:fltVal val="0"/>
                                          </p:val>
                                        </p:tav>
                                        <p:tav tm="100000">
                                          <p:val>
                                            <p:strVal val="#ppt_h"/>
                                          </p:val>
                                        </p:tav>
                                      </p:tavLst>
                                    </p:anim>
                                    <p:animEffect transition="in" filter="fade">
                                      <p:cBhvr>
                                        <p:cTn id="38" dur="500"/>
                                        <p:tgtEl>
                                          <p:spTgt spid="9"/>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p:cTn id="43" dur="500" fill="hold"/>
                                        <p:tgtEl>
                                          <p:spTgt spid="10"/>
                                        </p:tgtEl>
                                        <p:attrNameLst>
                                          <p:attrName>ppt_w</p:attrName>
                                        </p:attrNameLst>
                                      </p:cBhvr>
                                      <p:tavLst>
                                        <p:tav tm="0">
                                          <p:val>
                                            <p:fltVal val="0"/>
                                          </p:val>
                                        </p:tav>
                                        <p:tav tm="100000">
                                          <p:val>
                                            <p:strVal val="#ppt_w"/>
                                          </p:val>
                                        </p:tav>
                                      </p:tavLst>
                                    </p:anim>
                                    <p:anim calcmode="lin" valueType="num">
                                      <p:cBhvr>
                                        <p:cTn id="44" dur="500" fill="hold"/>
                                        <p:tgtEl>
                                          <p:spTgt spid="10"/>
                                        </p:tgtEl>
                                        <p:attrNameLst>
                                          <p:attrName>ppt_h</p:attrName>
                                        </p:attrNameLst>
                                      </p:cBhvr>
                                      <p:tavLst>
                                        <p:tav tm="0">
                                          <p:val>
                                            <p:fltVal val="0"/>
                                          </p:val>
                                        </p:tav>
                                        <p:tav tm="100000">
                                          <p:val>
                                            <p:strVal val="#ppt_h"/>
                                          </p:val>
                                        </p:tav>
                                      </p:tavLst>
                                    </p:anim>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8" grpId="0"/>
      <p:bldP spid="11" grpId="0"/>
      <p:bldP spid="9"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762000"/>
            <a:ext cx="8229600" cy="820688"/>
          </a:xfrm>
        </p:spPr>
        <p:txBody>
          <a:bodyPr>
            <a:normAutofit/>
          </a:bodyPr>
          <a:lstStyle/>
          <a:p>
            <a:r>
              <a:rPr lang="ar-SA" b="1" dirty="0" smtClean="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أهم أنشطة البنوك الإسلامية:</a:t>
            </a:r>
            <a:endParaRPr lang="ar-SA" b="1" dirty="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4" name="Content Placeholder 2"/>
          <p:cNvSpPr txBox="1">
            <a:spLocks/>
          </p:cNvSpPr>
          <p:nvPr/>
        </p:nvSpPr>
        <p:spPr>
          <a:xfrm>
            <a:off x="0" y="1600200"/>
            <a:ext cx="9144000" cy="1066800"/>
          </a:xfrm>
          <a:prstGeom prst="rect">
            <a:avLst/>
          </a:prstGeom>
        </p:spPr>
        <p:txBody>
          <a:bodyPr vert="horz" lIns="91440" tIns="45720" rIns="91440" bIns="45720" rtlCol="1">
            <a:no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r>
              <a:rPr lang="ar-SA" b="1" dirty="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أولاً: المشاركة</a:t>
            </a:r>
          </a:p>
        </p:txBody>
      </p:sp>
      <p:sp>
        <p:nvSpPr>
          <p:cNvPr id="5" name="Content Placeholder 2"/>
          <p:cNvSpPr txBox="1">
            <a:spLocks/>
          </p:cNvSpPr>
          <p:nvPr/>
        </p:nvSpPr>
        <p:spPr>
          <a:xfrm>
            <a:off x="775284" y="2789312"/>
            <a:ext cx="8229600" cy="820688"/>
          </a:xfrm>
          <a:prstGeom prst="rect">
            <a:avLst/>
          </a:prstGeom>
        </p:spPr>
        <p:txBody>
          <a:bodyPr vert="horz" lIns="91440" tIns="45720" rIns="91440" bIns="45720" rtlCol="1">
            <a:normAutofit/>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ar-SA"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8" name="Content Placeholder 2"/>
          <p:cNvSpPr txBox="1">
            <a:spLocks/>
          </p:cNvSpPr>
          <p:nvPr/>
        </p:nvSpPr>
        <p:spPr>
          <a:xfrm>
            <a:off x="142674" y="2438400"/>
            <a:ext cx="9001326" cy="1255457"/>
          </a:xfrm>
          <a:prstGeom prst="rect">
            <a:avLst/>
          </a:prstGeom>
        </p:spPr>
        <p:txBody>
          <a:bodyPr vert="horz" lIns="91440" tIns="45720" rIns="91440" bIns="45720" rtlCol="1">
            <a:no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تشترك البنوك الإسلامية في إنشاء وإدارة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الشركات وبخاصة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الشركات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المساهمة، نظراً لطبيعة ذلك مع منهج الشريعة في المشاركة في الغُرم 	والغُنم.</a:t>
            </a:r>
            <a:r>
              <a:rPr lang="ar-SA" sz="2800" b="1" dirty="0"/>
              <a:t> </a:t>
            </a:r>
            <a:endParaRPr lang="ar-SA" sz="2800" b="1" dirty="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11" name="Content Placeholder 2"/>
          <p:cNvSpPr txBox="1">
            <a:spLocks/>
          </p:cNvSpPr>
          <p:nvPr/>
        </p:nvSpPr>
        <p:spPr>
          <a:xfrm>
            <a:off x="68026" y="4267200"/>
            <a:ext cx="9075974" cy="685800"/>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r>
              <a:rPr lang="ar-SA" b="1" dirty="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ثانياً: المرابحة</a:t>
            </a:r>
          </a:p>
        </p:txBody>
      </p:sp>
      <p:sp>
        <p:nvSpPr>
          <p:cNvPr id="9" name="Content Placeholder 2"/>
          <p:cNvSpPr txBox="1">
            <a:spLocks/>
          </p:cNvSpPr>
          <p:nvPr/>
        </p:nvSpPr>
        <p:spPr>
          <a:xfrm>
            <a:off x="1" y="4854717"/>
            <a:ext cx="9143999" cy="682429"/>
          </a:xfrm>
          <a:prstGeom prst="rect">
            <a:avLst/>
          </a:prstGeom>
        </p:spPr>
        <p:txBody>
          <a:bodyPr vert="horz" lIns="91440" tIns="45720" rIns="91440" bIns="45720" rtlCol="1">
            <a:no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وهي شراء البنك لنوعيات من السلع وبيعها بسعر يتضمن ربحية لبنك,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ويشترط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الفقهاء هنا ملكية البنك للسلع</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ولعل من أشهر عملياتها 	بالمملكة الآن ما يعرف ’</a:t>
            </a:r>
            <a:r>
              <a:rPr lang="ar-SA" sz="2800" b="1" dirty="0" err="1"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بالتورق</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a:t>
            </a:r>
            <a:r>
              <a:rPr lang="ar-SA" sz="2800" b="1" dirty="0"/>
              <a:t>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endPar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6" name="Slide Number Placeholder 5"/>
          <p:cNvSpPr>
            <a:spLocks noGrp="1"/>
          </p:cNvSpPr>
          <p:nvPr>
            <p:ph type="sldNum" sz="quarter" idx="12"/>
          </p:nvPr>
        </p:nvSpPr>
        <p:spPr/>
        <p:txBody>
          <a:bodyPr/>
          <a:lstStyle/>
          <a:p>
            <a:fld id="{4C4AAA60-B5B4-4371-B6B4-21BFE913F1AA}" type="slidenum">
              <a:rPr lang="ar-SA" smtClean="0"/>
              <a:pPr/>
              <a:t>7</a:t>
            </a:fld>
            <a:endParaRPr lang="ar-SA"/>
          </a:p>
        </p:txBody>
      </p:sp>
    </p:spTree>
    <p:extLst>
      <p:ext uri="{BB962C8B-B14F-4D97-AF65-F5344CB8AC3E}">
        <p14:creationId xmlns:p14="http://schemas.microsoft.com/office/powerpoint/2010/main" xmlns="" val="2700660788"/>
      </p:ext>
    </p:extLst>
  </p:cSld>
  <p:clrMapOvr>
    <a:masterClrMapping/>
  </p:clrMapOvr>
  <mc:AlternateContent xmlns:mc="http://schemas.openxmlformats.org/markup-compatibility/2006">
    <mc:Choice xmlns:p14="http://schemas.microsoft.com/office/powerpoint/2010/main" xmlns="" Requires="p14">
      <p:transition spd="slow" p14:dur="1600" advTm="15000">
        <p14:prism dir="r" isContent="1" isInverted="1"/>
        <p:sndAc>
          <p:stSnd>
            <p:snd r:embed="rId3" name="chimes.wav"/>
          </p:stSnd>
        </p:sndAc>
      </p:transition>
    </mc:Choice>
    <mc:Fallback>
      <p:transition spd="slow" advTm="15000">
        <p:fade/>
        <p:sndAc>
          <p:stSnd>
            <p:snd r:embed="rId2" name="chime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xEl>
                                              <p:pRg st="0" end="0"/>
                                            </p:txEl>
                                          </p:spTgt>
                                        </p:tgtEl>
                                        <p:attrNameLst>
                                          <p:attrName>ppt_x</p:attrName>
                                          <p:attrName>ppt_y</p:attrName>
                                        </p:attrNameLst>
                                      </p:cBhvr>
                                    </p:animMotion>
                                    <p:animRot by="1500000">
                                      <p:cBhvr>
                                        <p:cTn id="7" dur="125" fill="hold">
                                          <p:stCondLst>
                                            <p:cond delay="0"/>
                                          </p:stCondLst>
                                        </p:cTn>
                                        <p:tgtEl>
                                          <p:spTgt spid="3">
                                            <p:txEl>
                                              <p:pRg st="0" end="0"/>
                                            </p:txEl>
                                          </p:spTgt>
                                        </p:tgtEl>
                                        <p:attrNameLst>
                                          <p:attrName>r</p:attrName>
                                        </p:attrNameLst>
                                      </p:cBhvr>
                                    </p:animRot>
                                    <p:animRot by="-1500000">
                                      <p:cBhvr>
                                        <p:cTn id="8" dur="125" fill="hold">
                                          <p:stCondLst>
                                            <p:cond delay="125"/>
                                          </p:stCondLst>
                                        </p:cTn>
                                        <p:tgtEl>
                                          <p:spTgt spid="3">
                                            <p:txEl>
                                              <p:pRg st="0" end="0"/>
                                            </p:txEl>
                                          </p:spTgt>
                                        </p:tgtEl>
                                        <p:attrNameLst>
                                          <p:attrName>r</p:attrName>
                                        </p:attrNameLst>
                                      </p:cBhvr>
                                    </p:animRot>
                                    <p:animRot by="-1500000">
                                      <p:cBhvr>
                                        <p:cTn id="9" dur="125" fill="hold">
                                          <p:stCondLst>
                                            <p:cond delay="250"/>
                                          </p:stCondLst>
                                        </p:cTn>
                                        <p:tgtEl>
                                          <p:spTgt spid="3">
                                            <p:txEl>
                                              <p:pRg st="0" end="0"/>
                                            </p:txEl>
                                          </p:spTgt>
                                        </p:tgtEl>
                                        <p:attrNameLst>
                                          <p:attrName>r</p:attrName>
                                        </p:attrNameLst>
                                      </p:cBhvr>
                                    </p:animRot>
                                    <p:animRot by="1500000">
                                      <p:cBhvr>
                                        <p:cTn id="10" dur="125" fill="hold">
                                          <p:stCondLst>
                                            <p:cond delay="375"/>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ppt_w</p:attrName>
                                        </p:attrNameLst>
                                      </p:cBhvr>
                                      <p:tavLst>
                                        <p:tav tm="0">
                                          <p:val>
                                            <p:fltVal val="0"/>
                                          </p:val>
                                        </p:tav>
                                        <p:tav tm="100000">
                                          <p:val>
                                            <p:strVal val="#ppt_w"/>
                                          </p:val>
                                        </p:tav>
                                      </p:tavLst>
                                    </p:anim>
                                    <p:anim calcmode="lin" valueType="num">
                                      <p:cBhvr>
                                        <p:cTn id="30" dur="500" fill="hold"/>
                                        <p:tgtEl>
                                          <p:spTgt spid="11"/>
                                        </p:tgtEl>
                                        <p:attrNameLst>
                                          <p:attrName>ppt_h</p:attrName>
                                        </p:attrNameLst>
                                      </p:cBhvr>
                                      <p:tavLst>
                                        <p:tav tm="0">
                                          <p:val>
                                            <p:fltVal val="0"/>
                                          </p:val>
                                        </p:tav>
                                        <p:tav tm="100000">
                                          <p:val>
                                            <p:strVal val="#ppt_h"/>
                                          </p:val>
                                        </p:tav>
                                      </p:tavLst>
                                    </p:anim>
                                    <p:animEffect transition="in" filter="fade">
                                      <p:cBhvr>
                                        <p:cTn id="31" dur="500"/>
                                        <p:tgtEl>
                                          <p:spTgt spid="11"/>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p:cTn id="36" dur="500" fill="hold"/>
                                        <p:tgtEl>
                                          <p:spTgt spid="9"/>
                                        </p:tgtEl>
                                        <p:attrNameLst>
                                          <p:attrName>ppt_w</p:attrName>
                                        </p:attrNameLst>
                                      </p:cBhvr>
                                      <p:tavLst>
                                        <p:tav tm="0">
                                          <p:val>
                                            <p:fltVal val="0"/>
                                          </p:val>
                                        </p:tav>
                                        <p:tav tm="100000">
                                          <p:val>
                                            <p:strVal val="#ppt_w"/>
                                          </p:val>
                                        </p:tav>
                                      </p:tavLst>
                                    </p:anim>
                                    <p:anim calcmode="lin" valueType="num">
                                      <p:cBhvr>
                                        <p:cTn id="37" dur="500" fill="hold"/>
                                        <p:tgtEl>
                                          <p:spTgt spid="9"/>
                                        </p:tgtEl>
                                        <p:attrNameLst>
                                          <p:attrName>ppt_h</p:attrName>
                                        </p:attrNameLst>
                                      </p:cBhvr>
                                      <p:tavLst>
                                        <p:tav tm="0">
                                          <p:val>
                                            <p:fltVal val="0"/>
                                          </p:val>
                                        </p:tav>
                                        <p:tav tm="100000">
                                          <p:val>
                                            <p:strVal val="#ppt_h"/>
                                          </p:val>
                                        </p:tav>
                                      </p:tavLst>
                                    </p:anim>
                                    <p:animEffect transition="in" filter="fade">
                                      <p:cBhvr>
                                        <p:cTn id="3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8" grpId="0"/>
      <p:bldP spid="11"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0" y="1219200"/>
            <a:ext cx="9144000" cy="1066800"/>
          </a:xfrm>
          <a:prstGeom prst="rect">
            <a:avLst/>
          </a:prstGeom>
        </p:spPr>
        <p:txBody>
          <a:bodyPr vert="horz" lIns="91440" tIns="45720" rIns="91440" bIns="45720" rtlCol="1">
            <a:no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r>
              <a:rPr lang="ar-SA" b="1" dirty="0" smtClean="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ثالثاً: المضاربة</a:t>
            </a:r>
            <a:endParaRPr lang="ar-SA" b="1" dirty="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5" name="Content Placeholder 2"/>
          <p:cNvSpPr txBox="1">
            <a:spLocks/>
          </p:cNvSpPr>
          <p:nvPr/>
        </p:nvSpPr>
        <p:spPr>
          <a:xfrm>
            <a:off x="775284" y="2789312"/>
            <a:ext cx="8229600" cy="820688"/>
          </a:xfrm>
          <a:prstGeom prst="rect">
            <a:avLst/>
          </a:prstGeom>
        </p:spPr>
        <p:txBody>
          <a:bodyPr vert="horz" lIns="91440" tIns="45720" rIns="91440" bIns="45720" rtlCol="1">
            <a:normAutofit/>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ar-SA"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8" name="Content Placeholder 2"/>
          <p:cNvSpPr txBox="1">
            <a:spLocks/>
          </p:cNvSpPr>
          <p:nvPr/>
        </p:nvSpPr>
        <p:spPr>
          <a:xfrm>
            <a:off x="142674" y="2133600"/>
            <a:ext cx="9001326" cy="1255457"/>
          </a:xfrm>
          <a:prstGeom prst="rect">
            <a:avLst/>
          </a:prstGeom>
        </p:spPr>
        <p:txBody>
          <a:bodyPr vert="horz" lIns="91440" tIns="45720" rIns="91440" bIns="45720" rtlCol="1">
            <a:normAutofit lnSpcReduction="10000"/>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هي عقد مشاركة بين طرفين احدهما بالمال والأخر بالعمل علي أن يتم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تقسيم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الربح بنسبة متفق عليها, ويتحمل صاحب المال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(البنك) 	الخسارة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وحده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حال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تحققها</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endParaRPr lang="ar-SA" sz="2600" b="1" dirty="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11" name="Content Placeholder 2"/>
          <p:cNvSpPr txBox="1">
            <a:spLocks/>
          </p:cNvSpPr>
          <p:nvPr/>
        </p:nvSpPr>
        <p:spPr>
          <a:xfrm>
            <a:off x="68026" y="3962400"/>
            <a:ext cx="9075974" cy="685800"/>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r>
              <a:rPr lang="ar-SA" b="1" dirty="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ثانياً: </a:t>
            </a:r>
            <a:r>
              <a:rPr lang="ar-SA" b="1" dirty="0" smtClean="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التمويل التأجيري</a:t>
            </a:r>
            <a:endParaRPr lang="ar-SA" b="1" dirty="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9" name="Content Placeholder 2"/>
          <p:cNvSpPr txBox="1">
            <a:spLocks/>
          </p:cNvSpPr>
          <p:nvPr/>
        </p:nvSpPr>
        <p:spPr>
          <a:xfrm>
            <a:off x="1" y="4572000"/>
            <a:ext cx="9143999" cy="1698483"/>
          </a:xfrm>
          <a:prstGeom prst="rect">
            <a:avLst/>
          </a:prstGeom>
        </p:spPr>
        <p:txBody>
          <a:bodyPr vert="horz" lIns="91440" tIns="45720" rIns="91440" bIns="45720" rtlCol="1">
            <a:no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هو احد الأنشطة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البنوك التجارية؛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وهي عبارة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عن شراء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البنك للسلعة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وتأجيرها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للعميل علي ان يخير في نهاية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فترة الإيجار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بين شراء السلعة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من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عدمها,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و</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هذه العقود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شائعة في شراء (إيجار</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السلع غالية الثمن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كالطائرات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و السفن و حفارات البترول.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endPar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6" name="Slide Number Placeholder 5"/>
          <p:cNvSpPr>
            <a:spLocks noGrp="1"/>
          </p:cNvSpPr>
          <p:nvPr>
            <p:ph type="sldNum" sz="quarter" idx="12"/>
          </p:nvPr>
        </p:nvSpPr>
        <p:spPr/>
        <p:txBody>
          <a:bodyPr/>
          <a:lstStyle/>
          <a:p>
            <a:fld id="{4C4AAA60-B5B4-4371-B6B4-21BFE913F1AA}" type="slidenum">
              <a:rPr lang="ar-SA" smtClean="0"/>
              <a:pPr/>
              <a:t>8</a:t>
            </a:fld>
            <a:endParaRPr lang="ar-SA" dirty="0"/>
          </a:p>
        </p:txBody>
      </p:sp>
    </p:spTree>
    <p:extLst>
      <p:ext uri="{BB962C8B-B14F-4D97-AF65-F5344CB8AC3E}">
        <p14:creationId xmlns:p14="http://schemas.microsoft.com/office/powerpoint/2010/main" xmlns="" val="2174614277"/>
      </p:ext>
    </p:extLst>
  </p:cSld>
  <p:clrMapOvr>
    <a:masterClrMapping/>
  </p:clrMapOvr>
  <mc:AlternateContent xmlns:mc="http://schemas.openxmlformats.org/markup-compatibility/2006">
    <mc:Choice xmlns:p14="http://schemas.microsoft.com/office/powerpoint/2010/main" xmlns="" Requires="p14">
      <p:transition spd="slow" p14:dur="1600" advTm="15000">
        <p14:prism dir="r" isContent="1" isInverted="1"/>
        <p:sndAc>
          <p:stSnd>
            <p:snd r:embed="rId3" name="chimes.wav"/>
          </p:stSnd>
        </p:sndAc>
      </p:transition>
    </mc:Choice>
    <mc:Fallback>
      <p:transition spd="slow" advTm="15000">
        <p:fade/>
        <p:sndAc>
          <p:stSnd>
            <p:snd r:embed="rId2" name="chime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fltVal val="0"/>
                                          </p:val>
                                        </p:tav>
                                        <p:tav tm="100000">
                                          <p:val>
                                            <p:strVal val="#ppt_h"/>
                                          </p:val>
                                        </p:tav>
                                      </p:tavLst>
                                    </p:anim>
                                    <p:animEffect transition="in" filter="fade">
                                      <p:cBhvr>
                                        <p:cTn id="23" dur="500"/>
                                        <p:tgtEl>
                                          <p:spTgt spid="11"/>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Effect transition="in" filter="fade">
                                      <p:cBhvr>
                                        <p:cTn id="3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11"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57300" y="1556792"/>
            <a:ext cx="8229600" cy="820688"/>
          </a:xfrm>
        </p:spPr>
        <p:txBody>
          <a:bodyPr>
            <a:normAutofit/>
          </a:bodyPr>
          <a:lstStyle/>
          <a:p>
            <a:pPr marL="0" indent="0">
              <a:buNone/>
            </a:pPr>
            <a:r>
              <a:rPr lang="ar-SA" b="1" dirty="0" smtClean="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خصوم البنك الإسلامي (موارده المالية)</a:t>
            </a:r>
            <a:endParaRPr lang="ar-SA" b="1" dirty="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5" name="Content Placeholder 2"/>
          <p:cNvSpPr txBox="1">
            <a:spLocks/>
          </p:cNvSpPr>
          <p:nvPr/>
        </p:nvSpPr>
        <p:spPr>
          <a:xfrm>
            <a:off x="775284" y="2789312"/>
            <a:ext cx="8229600" cy="820688"/>
          </a:xfrm>
          <a:prstGeom prst="rect">
            <a:avLst/>
          </a:prstGeom>
        </p:spPr>
        <p:txBody>
          <a:bodyPr vert="horz" lIns="91440" tIns="45720" rIns="91440" bIns="45720" rtlCol="1">
            <a:normAutofit/>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ar-SA"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Content Placeholder 2"/>
          <p:cNvSpPr txBox="1">
            <a:spLocks/>
          </p:cNvSpPr>
          <p:nvPr/>
        </p:nvSpPr>
        <p:spPr>
          <a:xfrm>
            <a:off x="651068" y="2514600"/>
            <a:ext cx="8229600" cy="820688"/>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الودائع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الجارية: وتعرف أيضا بالحسابات تحت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الطلب. </a:t>
            </a:r>
            <a:endParaRPr lang="en-US" sz="2800" dirty="0"/>
          </a:p>
          <a:p>
            <a:pPr marL="0" indent="0">
              <a:buNone/>
            </a:pPr>
            <a:endParaRPr lang="ar-SA" sz="2600" b="1" dirty="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7" name="Content Placeholder 2"/>
          <p:cNvSpPr txBox="1">
            <a:spLocks/>
          </p:cNvSpPr>
          <p:nvPr/>
        </p:nvSpPr>
        <p:spPr>
          <a:xfrm>
            <a:off x="622884" y="3214686"/>
            <a:ext cx="8229600" cy="820688"/>
          </a:xfrm>
          <a:prstGeom prst="rect">
            <a:avLst/>
          </a:prstGeom>
        </p:spPr>
        <p:txBody>
          <a:bodyPr vert="horz" lIns="91440" tIns="45720" rIns="91440" bIns="45720" rtlCol="1">
            <a:no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الودائع الاستثمارية: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تختلف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الارباح الخاصة بهذا النوع تبعاً لمجال الاستثمار، ومدته، واحتمالات المخاطر.</a:t>
            </a:r>
            <a:r>
              <a:rPr lang="ar-SA" sz="2800" dirty="0" smtClean="0"/>
              <a:t> </a:t>
            </a:r>
            <a:endParaRPr lang="ar-SA" sz="2800" b="1" dirty="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8" name="Content Placeholder 2"/>
          <p:cNvSpPr txBox="1">
            <a:spLocks/>
          </p:cNvSpPr>
          <p:nvPr/>
        </p:nvSpPr>
        <p:spPr>
          <a:xfrm>
            <a:off x="638542" y="4361399"/>
            <a:ext cx="8229600" cy="820688"/>
          </a:xfrm>
          <a:prstGeom prst="rect">
            <a:avLst/>
          </a:prstGeom>
        </p:spPr>
        <p:txBody>
          <a:bodyPr vert="horz" lIns="91440" tIns="45720" rIns="91440" bIns="45720" rtlCol="1">
            <a:no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الصكوك المصدرة: والاصل أنها اداة دين، إلا أنها مرتبطة بأصل إنتاجي معين، ويتحقق العائد من نشاط هذا الأصل.</a:t>
            </a:r>
            <a:endParaRPr lang="en-US" sz="2800" dirty="0"/>
          </a:p>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endParaRPr lang="ar-SA" sz="2800" b="1" dirty="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9" name="Content Placeholder 2"/>
          <p:cNvSpPr txBox="1">
            <a:spLocks/>
          </p:cNvSpPr>
          <p:nvPr/>
        </p:nvSpPr>
        <p:spPr>
          <a:xfrm>
            <a:off x="651068" y="5486400"/>
            <a:ext cx="8229600" cy="820688"/>
          </a:xfrm>
          <a:prstGeom prst="rect">
            <a:avLst/>
          </a:prstGeom>
        </p:spPr>
        <p:txBody>
          <a:bodyPr vert="horz" lIns="91440" tIns="45720" rIns="91440" bIns="45720" rtlCol="1">
            <a:no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يضاف لذلك الخصوم المعتادة في البنوك التجارية كرأس المال والاحتياطيات، والعمولات والرسوم.</a:t>
            </a:r>
            <a:endParaRPr lang="en-US" sz="2800" dirty="0"/>
          </a:p>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endParaRPr lang="ar-SA" sz="2800" b="1" dirty="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4" name="Slide Number Placeholder 3"/>
          <p:cNvSpPr>
            <a:spLocks noGrp="1"/>
          </p:cNvSpPr>
          <p:nvPr>
            <p:ph type="sldNum" sz="quarter" idx="12"/>
          </p:nvPr>
        </p:nvSpPr>
        <p:spPr/>
        <p:txBody>
          <a:bodyPr/>
          <a:lstStyle/>
          <a:p>
            <a:fld id="{4C4AAA60-B5B4-4371-B6B4-21BFE913F1AA}" type="slidenum">
              <a:rPr lang="ar-SA" smtClean="0"/>
              <a:pPr/>
              <a:t>9</a:t>
            </a:fld>
            <a:endParaRPr lang="ar-SA"/>
          </a:p>
        </p:txBody>
      </p:sp>
      <p:sp>
        <p:nvSpPr>
          <p:cNvPr id="11" name="Title 10"/>
          <p:cNvSpPr>
            <a:spLocks noGrp="1"/>
          </p:cNvSpPr>
          <p:nvPr>
            <p:ph type="title"/>
          </p:nvPr>
        </p:nvSpPr>
        <p:spPr/>
        <p:txBody>
          <a:bodyPr/>
          <a:lstStyle/>
          <a:p>
            <a:endParaRPr lang="ar-SA"/>
          </a:p>
        </p:txBody>
      </p:sp>
    </p:spTree>
    <p:extLst>
      <p:ext uri="{BB962C8B-B14F-4D97-AF65-F5344CB8AC3E}">
        <p14:creationId xmlns:p14="http://schemas.microsoft.com/office/powerpoint/2010/main" xmlns="" val="3887770731"/>
      </p:ext>
    </p:extLst>
  </p:cSld>
  <p:clrMapOvr>
    <a:masterClrMapping/>
  </p:clrMapOvr>
  <mc:AlternateContent xmlns:mc="http://schemas.openxmlformats.org/markup-compatibility/2006">
    <mc:Choice xmlns:p14="http://schemas.microsoft.com/office/powerpoint/2010/main" xmlns="" Requires="p14">
      <p:transition spd="slow" p14:dur="1600" advTm="20000">
        <p14:prism dir="r" isContent="1" isInverted="1"/>
        <p:sndAc>
          <p:stSnd>
            <p:snd r:embed="rId3" name="chimes.wav"/>
          </p:stSnd>
        </p:sndAc>
      </p:transition>
    </mc:Choice>
    <mc:Fallback>
      <p:transition spd="slow" advTm="20000">
        <p:fade/>
        <p:sndAc>
          <p:stSnd>
            <p:snd r:embed="rId2" name="chime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xEl>
                                              <p:pRg st="0" end="0"/>
                                            </p:txEl>
                                          </p:spTgt>
                                        </p:tgtEl>
                                        <p:attrNameLst>
                                          <p:attrName>ppt_x</p:attrName>
                                          <p:attrName>ppt_y</p:attrName>
                                        </p:attrNameLst>
                                      </p:cBhvr>
                                    </p:animMotion>
                                    <p:animRot by="1500000">
                                      <p:cBhvr>
                                        <p:cTn id="7" dur="125" fill="hold">
                                          <p:stCondLst>
                                            <p:cond delay="0"/>
                                          </p:stCondLst>
                                        </p:cTn>
                                        <p:tgtEl>
                                          <p:spTgt spid="3">
                                            <p:txEl>
                                              <p:pRg st="0" end="0"/>
                                            </p:txEl>
                                          </p:spTgt>
                                        </p:tgtEl>
                                        <p:attrNameLst>
                                          <p:attrName>r</p:attrName>
                                        </p:attrNameLst>
                                      </p:cBhvr>
                                    </p:animRot>
                                    <p:animRot by="-1500000">
                                      <p:cBhvr>
                                        <p:cTn id="8" dur="125" fill="hold">
                                          <p:stCondLst>
                                            <p:cond delay="125"/>
                                          </p:stCondLst>
                                        </p:cTn>
                                        <p:tgtEl>
                                          <p:spTgt spid="3">
                                            <p:txEl>
                                              <p:pRg st="0" end="0"/>
                                            </p:txEl>
                                          </p:spTgt>
                                        </p:tgtEl>
                                        <p:attrNameLst>
                                          <p:attrName>r</p:attrName>
                                        </p:attrNameLst>
                                      </p:cBhvr>
                                    </p:animRot>
                                    <p:animRot by="-1500000">
                                      <p:cBhvr>
                                        <p:cTn id="9" dur="125" fill="hold">
                                          <p:stCondLst>
                                            <p:cond delay="250"/>
                                          </p:stCondLst>
                                        </p:cTn>
                                        <p:tgtEl>
                                          <p:spTgt spid="3">
                                            <p:txEl>
                                              <p:pRg st="0" end="0"/>
                                            </p:txEl>
                                          </p:spTgt>
                                        </p:tgtEl>
                                        <p:attrNameLst>
                                          <p:attrName>r</p:attrName>
                                        </p:attrNameLst>
                                      </p:cBhvr>
                                    </p:animRot>
                                    <p:animRot by="1500000">
                                      <p:cBhvr>
                                        <p:cTn id="10" dur="125" fill="hold">
                                          <p:stCondLst>
                                            <p:cond delay="375"/>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Effect transition="in" filter="fade">
                                      <p:cBhvr>
                                        <p:cTn id="31" dur="500"/>
                                        <p:tgtEl>
                                          <p:spTgt spid="8"/>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p:cTn id="36" dur="500" fill="hold"/>
                                        <p:tgtEl>
                                          <p:spTgt spid="9"/>
                                        </p:tgtEl>
                                        <p:attrNameLst>
                                          <p:attrName>ppt_w</p:attrName>
                                        </p:attrNameLst>
                                      </p:cBhvr>
                                      <p:tavLst>
                                        <p:tav tm="0">
                                          <p:val>
                                            <p:fltVal val="0"/>
                                          </p:val>
                                        </p:tav>
                                        <p:tav tm="100000">
                                          <p:val>
                                            <p:strVal val="#ppt_w"/>
                                          </p:val>
                                        </p:tav>
                                      </p:tavLst>
                                    </p:anim>
                                    <p:anim calcmode="lin" valueType="num">
                                      <p:cBhvr>
                                        <p:cTn id="37" dur="500" fill="hold"/>
                                        <p:tgtEl>
                                          <p:spTgt spid="9"/>
                                        </p:tgtEl>
                                        <p:attrNameLst>
                                          <p:attrName>ppt_h</p:attrName>
                                        </p:attrNameLst>
                                      </p:cBhvr>
                                      <p:tavLst>
                                        <p:tav tm="0">
                                          <p:val>
                                            <p:fltVal val="0"/>
                                          </p:val>
                                        </p:tav>
                                        <p:tav tm="100000">
                                          <p:val>
                                            <p:strVal val="#ppt_h"/>
                                          </p:val>
                                        </p:tav>
                                      </p:tavLst>
                                    </p:anim>
                                    <p:animEffect transition="in" filter="fade">
                                      <p:cBhvr>
                                        <p:cTn id="3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P spid="7" grpId="0"/>
      <p:bldP spid="8" grpId="0"/>
      <p:bldP spid="9"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631</TotalTime>
  <Words>424</Words>
  <Application>Microsoft Office PowerPoint</Application>
  <PresentationFormat>On-screen Show (4:3)</PresentationFormat>
  <Paragraphs>71</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النقود والبنوك والاسواق المالية (211 قصد)</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النقود والبنوك والاسواق المالية (211 قصد)</dc:title>
  <dc:creator>AYMAN HENDY</dc:creator>
  <cp:lastModifiedBy>Ahmad</cp:lastModifiedBy>
  <cp:revision>86</cp:revision>
  <dcterms:created xsi:type="dcterms:W3CDTF">2013-03-24T14:02:01Z</dcterms:created>
  <dcterms:modified xsi:type="dcterms:W3CDTF">2016-10-10T19:24:35Z</dcterms:modified>
</cp:coreProperties>
</file>