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8BE65E2-B0F8-4AEE-8DA0-5EDD95723069}" type="datetimeFigureOut">
              <a:rPr lang="ar-SA" smtClean="0"/>
              <a:t>07/03/39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F3D3DE8-EEFD-46F7-B302-593A7C7F5100}" type="slidenum">
              <a:rPr lang="ar-SA" smtClean="0"/>
              <a:t>‹#›</a:t>
            </a:fld>
            <a:endParaRPr lang="ar-SA"/>
          </a:p>
        </p:txBody>
      </p:sp>
    </p:spTree>
    <p:extLst>
      <p:ext uri="{BB962C8B-B14F-4D97-AF65-F5344CB8AC3E}">
        <p14:creationId xmlns:p14="http://schemas.microsoft.com/office/powerpoint/2010/main" val="19932600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9F3D3DE8-EEFD-46F7-B302-593A7C7F5100}" type="slidenum">
              <a:rPr lang="ar-SA" smtClean="0"/>
              <a:t>6</a:t>
            </a:fld>
            <a:endParaRPr lang="ar-SA"/>
          </a:p>
        </p:txBody>
      </p:sp>
    </p:spTree>
    <p:extLst>
      <p:ext uri="{BB962C8B-B14F-4D97-AF65-F5344CB8AC3E}">
        <p14:creationId xmlns:p14="http://schemas.microsoft.com/office/powerpoint/2010/main" val="2499510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142E7AC-9933-41A0-84DC-38E0F771219F}" type="datetimeFigureOut">
              <a:rPr lang="ar-SA" smtClean="0"/>
              <a:t>07/03/39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443448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142E7AC-9933-41A0-84DC-38E0F771219F}" type="datetimeFigureOut">
              <a:rPr lang="ar-SA" smtClean="0"/>
              <a:t>07/03/39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1555278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142E7AC-9933-41A0-84DC-38E0F771219F}" type="datetimeFigureOut">
              <a:rPr lang="ar-SA" smtClean="0"/>
              <a:t>07/03/39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295477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142E7AC-9933-41A0-84DC-38E0F771219F}" type="datetimeFigureOut">
              <a:rPr lang="ar-SA" smtClean="0"/>
              <a:t>07/03/39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3086065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142E7AC-9933-41A0-84DC-38E0F771219F}" type="datetimeFigureOut">
              <a:rPr lang="ar-SA" smtClean="0"/>
              <a:t>07/03/39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412290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142E7AC-9933-41A0-84DC-38E0F771219F}" type="datetimeFigureOut">
              <a:rPr lang="ar-SA" smtClean="0"/>
              <a:t>07/03/39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479837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142E7AC-9933-41A0-84DC-38E0F771219F}" type="datetimeFigureOut">
              <a:rPr lang="ar-SA" smtClean="0"/>
              <a:t>07/03/39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182192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142E7AC-9933-41A0-84DC-38E0F771219F}" type="datetimeFigureOut">
              <a:rPr lang="ar-SA" smtClean="0"/>
              <a:t>07/03/39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136214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142E7AC-9933-41A0-84DC-38E0F771219F}" type="datetimeFigureOut">
              <a:rPr lang="ar-SA" smtClean="0"/>
              <a:t>07/03/39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76798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42E7AC-9933-41A0-84DC-38E0F771219F}" type="datetimeFigureOut">
              <a:rPr lang="ar-SA" smtClean="0"/>
              <a:t>07/03/39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236507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42E7AC-9933-41A0-84DC-38E0F771219F}" type="datetimeFigureOut">
              <a:rPr lang="ar-SA" smtClean="0"/>
              <a:t>07/03/39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D8040E1-026D-4F4B-9135-3BE8AD81D641}" type="slidenum">
              <a:rPr lang="ar-SA" smtClean="0"/>
              <a:t>‹#›</a:t>
            </a:fld>
            <a:endParaRPr lang="ar-SA"/>
          </a:p>
        </p:txBody>
      </p:sp>
    </p:spTree>
    <p:extLst>
      <p:ext uri="{BB962C8B-B14F-4D97-AF65-F5344CB8AC3E}">
        <p14:creationId xmlns:p14="http://schemas.microsoft.com/office/powerpoint/2010/main" val="4224803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142E7AC-9933-41A0-84DC-38E0F771219F}" type="datetimeFigureOut">
              <a:rPr lang="ar-SA" smtClean="0"/>
              <a:t>07/03/39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8040E1-026D-4F4B-9135-3BE8AD81D641}" type="slidenum">
              <a:rPr lang="ar-SA" smtClean="0"/>
              <a:t>‹#›</a:t>
            </a:fld>
            <a:endParaRPr lang="ar-SA"/>
          </a:p>
        </p:txBody>
      </p:sp>
    </p:spTree>
    <p:extLst>
      <p:ext uri="{BB962C8B-B14F-4D97-AF65-F5344CB8AC3E}">
        <p14:creationId xmlns:p14="http://schemas.microsoft.com/office/powerpoint/2010/main" val="382864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980728"/>
            <a:ext cx="7772400" cy="1470025"/>
          </a:xfrm>
        </p:spPr>
        <p:style>
          <a:lnRef idx="2">
            <a:schemeClr val="accent3"/>
          </a:lnRef>
          <a:fillRef idx="1">
            <a:schemeClr val="lt1"/>
          </a:fillRef>
          <a:effectRef idx="0">
            <a:schemeClr val="accent3"/>
          </a:effectRef>
          <a:fontRef idx="minor">
            <a:schemeClr val="dk1"/>
          </a:fontRef>
        </p:style>
        <p:txBody>
          <a:bodyPr/>
          <a:lstStyle/>
          <a:p>
            <a:r>
              <a:rPr lang="ar-SA" b="1" dirty="0" smtClean="0">
                <a:solidFill>
                  <a:srgbClr val="C00000"/>
                </a:solidFill>
              </a:rPr>
              <a:t>الفصل التاسع</a:t>
            </a:r>
            <a:endParaRPr lang="ar-SA" b="1" dirty="0">
              <a:solidFill>
                <a:srgbClr val="C00000"/>
              </a:solidFill>
            </a:endParaRPr>
          </a:p>
        </p:txBody>
      </p:sp>
      <p:sp>
        <p:nvSpPr>
          <p:cNvPr id="3" name="عنوان فرعي 2"/>
          <p:cNvSpPr>
            <a:spLocks noGrp="1"/>
          </p:cNvSpPr>
          <p:nvPr>
            <p:ph type="subTitle" idx="1"/>
          </p:nvPr>
        </p:nvSpPr>
        <p:spPr>
          <a:xfrm>
            <a:off x="1331640" y="3284984"/>
            <a:ext cx="6400800" cy="2232248"/>
          </a:xfrm>
        </p:spPr>
        <p:style>
          <a:lnRef idx="2">
            <a:schemeClr val="accent2"/>
          </a:lnRef>
          <a:fillRef idx="1">
            <a:schemeClr val="lt1"/>
          </a:fillRef>
          <a:effectRef idx="0">
            <a:schemeClr val="accent2"/>
          </a:effectRef>
          <a:fontRef idx="minor">
            <a:schemeClr val="dk1"/>
          </a:fontRef>
        </p:style>
        <p:txBody>
          <a:bodyPr>
            <a:normAutofit/>
          </a:bodyPr>
          <a:lstStyle/>
          <a:p>
            <a:endParaRPr lang="ar-SA" sz="4800" b="1" dirty="0" smtClean="0">
              <a:solidFill>
                <a:srgbClr val="00B050"/>
              </a:solidFill>
            </a:endParaRPr>
          </a:p>
          <a:p>
            <a:r>
              <a:rPr lang="ar-SA" sz="4800" b="1" dirty="0" smtClean="0">
                <a:solidFill>
                  <a:srgbClr val="00B050"/>
                </a:solidFill>
              </a:rPr>
              <a:t>اضطرابات التواصل</a:t>
            </a:r>
            <a:endParaRPr lang="ar-SA" sz="4800" b="1" dirty="0">
              <a:solidFill>
                <a:srgbClr val="00B050"/>
              </a:solidFill>
            </a:endParaRPr>
          </a:p>
        </p:txBody>
      </p:sp>
    </p:spTree>
    <p:extLst>
      <p:ext uri="{BB962C8B-B14F-4D97-AF65-F5344CB8AC3E}">
        <p14:creationId xmlns:p14="http://schemas.microsoft.com/office/powerpoint/2010/main" val="4175141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ar-SA" b="1" dirty="0" smtClean="0">
                <a:solidFill>
                  <a:schemeClr val="accent2"/>
                </a:solidFill>
              </a:rPr>
              <a:t>التدخل العلاجي والتربوي لاضطرابات التواصل</a:t>
            </a:r>
            <a:endParaRPr lang="ar-SA" b="1" dirty="0">
              <a:solidFill>
                <a:schemeClr val="accent2"/>
              </a:solidFill>
            </a:endParaRPr>
          </a:p>
        </p:txBody>
      </p:sp>
      <p:sp>
        <p:nvSpPr>
          <p:cNvPr id="3" name="عنصر نائب للمحتوى 2"/>
          <p:cNvSpPr>
            <a:spLocks noGrp="1"/>
          </p:cNvSpPr>
          <p:nvPr>
            <p:ph idx="1"/>
          </p:nvPr>
        </p:nvSpPr>
        <p:spPr>
          <a:xfrm>
            <a:off x="457200" y="1600200"/>
            <a:ext cx="8229600" cy="4853136"/>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marL="0" indent="0">
              <a:buNone/>
            </a:pPr>
            <a:r>
              <a:rPr lang="ar-SA" b="1" dirty="0" smtClean="0">
                <a:solidFill>
                  <a:srgbClr val="00B050"/>
                </a:solidFill>
              </a:rPr>
              <a:t>اضطرابات الكلام أو النطق :</a:t>
            </a:r>
          </a:p>
          <a:p>
            <a:pPr marL="0" indent="0">
              <a:buNone/>
            </a:pPr>
            <a:r>
              <a:rPr lang="ar-SA" b="1" dirty="0" smtClean="0">
                <a:solidFill>
                  <a:srgbClr val="FF0000"/>
                </a:solidFill>
              </a:rPr>
              <a:t>أ- اضطرابات اللفظ : </a:t>
            </a:r>
            <a:r>
              <a:rPr lang="ar-SA" dirty="0" smtClean="0"/>
              <a:t>يتضمن العلاج لهذه الاضطرابات :</a:t>
            </a:r>
          </a:p>
          <a:p>
            <a:pPr marL="0" indent="0">
              <a:buNone/>
            </a:pPr>
            <a:endParaRPr lang="ar-SA" dirty="0" smtClean="0"/>
          </a:p>
          <a:p>
            <a:pPr marL="0" indent="0">
              <a:buNone/>
            </a:pPr>
            <a:r>
              <a:rPr lang="ar-SA" dirty="0" smtClean="0"/>
              <a:t>- تطوير قدرة الفرد على الإصغاء بعناية والتمييز بين الأصوات المتشابهة.</a:t>
            </a:r>
          </a:p>
          <a:p>
            <a:pPr marL="0" indent="0">
              <a:buNone/>
            </a:pPr>
            <a:r>
              <a:rPr lang="ar-SA" dirty="0" smtClean="0"/>
              <a:t>- الضبط والمراقبة الذاتية من قبل الطفل نفسه : وذلك عن طريق تسجيل أصوات الحروف أو الكلمات أو الجمل التي يخطئ فيها ,ثم بعد ذلك الإصغاء بتمعن إلى تلك الأخطاء لتصويبها.</a:t>
            </a:r>
          </a:p>
          <a:p>
            <a:pPr marL="0" indent="0">
              <a:buNone/>
            </a:pPr>
            <a:r>
              <a:rPr lang="ar-SA" dirty="0" smtClean="0"/>
              <a:t>- التمييز بين لفظ الطفل لأصوات الحروف أو الكلمات وبين لفظ الآخرين لنفس الأصوات لكي يدرك الفرق ثم يحاول تصحيح نطقه.</a:t>
            </a:r>
          </a:p>
          <a:p>
            <a:pPr marL="0" indent="0">
              <a:buNone/>
            </a:pPr>
            <a:r>
              <a:rPr lang="ar-SA" dirty="0" smtClean="0"/>
              <a:t>- يجب أن يكون المعالج أو مدرب النطق نموذجا مناسبا من الناحية اللغوية.</a:t>
            </a:r>
          </a:p>
          <a:p>
            <a:pPr marL="0" indent="0">
              <a:buNone/>
            </a:pPr>
            <a:r>
              <a:rPr lang="ar-SA" dirty="0" smtClean="0"/>
              <a:t>استخدام أسلوب التعزيز الإيجابي للنطق الصحيح.</a:t>
            </a:r>
          </a:p>
          <a:p>
            <a:pPr marL="0" indent="0">
              <a:buNone/>
            </a:pPr>
            <a:endParaRPr lang="ar-SA" dirty="0"/>
          </a:p>
        </p:txBody>
      </p:sp>
    </p:spTree>
    <p:extLst>
      <p:ext uri="{BB962C8B-B14F-4D97-AF65-F5344CB8AC3E}">
        <p14:creationId xmlns:p14="http://schemas.microsoft.com/office/powerpoint/2010/main" val="284773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336704"/>
          </a:xfrm>
        </p:spPr>
        <p:style>
          <a:lnRef idx="2">
            <a:schemeClr val="accent3"/>
          </a:lnRef>
          <a:fillRef idx="1">
            <a:schemeClr val="lt1"/>
          </a:fillRef>
          <a:effectRef idx="0">
            <a:schemeClr val="accent3"/>
          </a:effectRef>
          <a:fontRef idx="minor">
            <a:schemeClr val="dk1"/>
          </a:fontRef>
        </p:style>
        <p:txBody>
          <a:bodyPr>
            <a:normAutofit fontScale="92500"/>
          </a:bodyPr>
          <a:lstStyle/>
          <a:p>
            <a:pPr marL="0" indent="0">
              <a:buNone/>
            </a:pPr>
            <a:r>
              <a:rPr lang="ar-SA" b="1" dirty="0" smtClean="0">
                <a:solidFill>
                  <a:srgbClr val="FF0000"/>
                </a:solidFill>
              </a:rPr>
              <a:t>ب- اضطرابات الصوت : </a:t>
            </a:r>
            <a:r>
              <a:rPr lang="ar-SA" dirty="0" smtClean="0"/>
              <a:t>ويتضمن العلاج لهذه الاضطرابات:</a:t>
            </a:r>
          </a:p>
          <a:p>
            <a:pPr marL="0" indent="0">
              <a:buNone/>
            </a:pPr>
            <a:endParaRPr lang="ar-SA" dirty="0" smtClean="0"/>
          </a:p>
          <a:p>
            <a:pPr marL="0" indent="0">
              <a:buNone/>
            </a:pPr>
            <a:r>
              <a:rPr lang="ar-SA" dirty="0" smtClean="0"/>
              <a:t>- إجراء جراحة أو تناول الأدوية وذلك إذا ثبت من خلال الفحص الطبي وجود سبب عضوي.</a:t>
            </a:r>
          </a:p>
          <a:p>
            <a:pPr marL="0" indent="0">
              <a:buNone/>
            </a:pPr>
            <a:r>
              <a:rPr lang="ar-SA" dirty="0" smtClean="0"/>
              <a:t>- تعديل في البيئة التي يعيش فيها الطفل إذا كان عليه أن يتكلم في بيئة مليئة بالمثيرات الصوتية عن طريق الحديث بأجهزة مكبرة للصوت.</a:t>
            </a:r>
          </a:p>
          <a:p>
            <a:pPr marL="0" indent="0">
              <a:buNone/>
            </a:pPr>
            <a:r>
              <a:rPr lang="ar-SA" dirty="0" smtClean="0"/>
              <a:t>- تدريب الطفل على الحديث بصوت مقبول.</a:t>
            </a:r>
          </a:p>
          <a:p>
            <a:pPr marL="0" indent="0">
              <a:buNone/>
            </a:pPr>
            <a:r>
              <a:rPr lang="ar-SA" dirty="0" smtClean="0"/>
              <a:t>- تدريب الطفل على الاسترخاء للتقليل من القلق والتوتر المصاحب لعملية إخراج الصوت.</a:t>
            </a:r>
          </a:p>
          <a:p>
            <a:pPr marL="0" indent="0">
              <a:buNone/>
            </a:pPr>
            <a:r>
              <a:rPr lang="ar-SA" dirty="0" smtClean="0"/>
              <a:t>- تدريب الطفل على تمييز الأصوات ومراقبة الصوت ذاتيا لتطوير مهارات التمييز السمعي واختيار الصوت المناسب أو المقبول</a:t>
            </a:r>
          </a:p>
          <a:p>
            <a:pPr marL="0" indent="0">
              <a:buNone/>
            </a:pPr>
            <a:endParaRPr lang="ar-SA" dirty="0" smtClean="0"/>
          </a:p>
          <a:p>
            <a:endParaRPr lang="ar-SA" dirty="0"/>
          </a:p>
        </p:txBody>
      </p:sp>
    </p:spTree>
    <p:extLst>
      <p:ext uri="{BB962C8B-B14F-4D97-AF65-F5344CB8AC3E}">
        <p14:creationId xmlns:p14="http://schemas.microsoft.com/office/powerpoint/2010/main" val="448956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marL="0" indent="0">
              <a:buNone/>
            </a:pPr>
            <a:r>
              <a:rPr lang="ar-SA" b="1" dirty="0" smtClean="0">
                <a:solidFill>
                  <a:srgbClr val="FF0000"/>
                </a:solidFill>
              </a:rPr>
              <a:t>ج- اضطرابات الطلاقة:</a:t>
            </a:r>
          </a:p>
          <a:p>
            <a:pPr marL="0" indent="0">
              <a:buNone/>
            </a:pPr>
            <a:r>
              <a:rPr lang="ar-SA" dirty="0" smtClean="0"/>
              <a:t>بعض النصائح والارشادات التي يمكن أن تقدم للمعلمين:</a:t>
            </a:r>
          </a:p>
          <a:p>
            <a:pPr marL="0" indent="0">
              <a:buNone/>
            </a:pPr>
            <a:r>
              <a:rPr lang="ar-SA" dirty="0" smtClean="0"/>
              <a:t>- على المعلم توفير الظروف المناسبة داخل الصف بحيث تكون البيئة الصفية مريحة وخالية من التوتر والضغوطات وتمكن الطفل من التكلم بعيدا عن الإحساس بالتوتر والقلق.</a:t>
            </a:r>
          </a:p>
          <a:p>
            <a:pPr marL="0" indent="0">
              <a:buNone/>
            </a:pPr>
            <a:r>
              <a:rPr lang="ar-SA" dirty="0" smtClean="0"/>
              <a:t>- يجب على المعلم أن لا يعفي الطالب من القراءة أو الإجابة داخل الصف لأن ذلك يؤدي إلى شعوره بالإهمال.</a:t>
            </a:r>
          </a:p>
          <a:p>
            <a:pPr marL="0" indent="0">
              <a:buNone/>
            </a:pPr>
            <a:r>
              <a:rPr lang="ar-SA" dirty="0" smtClean="0"/>
              <a:t>- على المعلم أن يجتمع مع الطالب على انفراد ويخبره أنه على معرفة بالصعوبة التي </a:t>
            </a:r>
            <a:r>
              <a:rPr lang="ar-SA" dirty="0" err="1" smtClean="0"/>
              <a:t>يواجهها</a:t>
            </a:r>
            <a:r>
              <a:rPr lang="ar-SA" dirty="0"/>
              <a:t>.</a:t>
            </a:r>
            <a:endParaRPr lang="ar-SA" dirty="0" smtClean="0"/>
          </a:p>
          <a:p>
            <a:pPr marL="0" indent="0">
              <a:buNone/>
            </a:pPr>
            <a:r>
              <a:rPr lang="ar-SA" dirty="0" smtClean="0"/>
              <a:t>- يجب على المعلم أن يستمع للطالب بكل صبر ودون استعجال بحيث يقدم نموذجا يحتذي به بقية الطلبة في الصف</a:t>
            </a:r>
          </a:p>
          <a:p>
            <a:pPr marL="0" indent="0">
              <a:buNone/>
            </a:pPr>
            <a:r>
              <a:rPr lang="ar-SA" dirty="0" smtClean="0"/>
              <a:t>- على المعلم أن يمنع السخرية أو الألقاب التي يمكن أن طلقها الطالب داخل الصف أو خارجه</a:t>
            </a:r>
          </a:p>
          <a:p>
            <a:pPr marL="0" indent="0">
              <a:buNone/>
            </a:pPr>
            <a:r>
              <a:rPr lang="ar-SA" dirty="0" smtClean="0"/>
              <a:t>- على المعلم أن يستخدم أسلوب التعزيز الايجابي لأي سلوك يظهره الطالب يبدي فيه طلاقة في الكلام. </a:t>
            </a:r>
          </a:p>
          <a:p>
            <a:pPr marL="0" indent="0">
              <a:buNone/>
            </a:pPr>
            <a:endParaRPr lang="ar-SA" dirty="0"/>
          </a:p>
        </p:txBody>
      </p:sp>
    </p:spTree>
    <p:extLst>
      <p:ext uri="{BB962C8B-B14F-4D97-AF65-F5344CB8AC3E}">
        <p14:creationId xmlns:p14="http://schemas.microsoft.com/office/powerpoint/2010/main" val="4009313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0" indent="0">
              <a:buNone/>
            </a:pPr>
            <a:r>
              <a:rPr lang="ar-SA" b="1" dirty="0" smtClean="0">
                <a:solidFill>
                  <a:srgbClr val="00B050"/>
                </a:solidFill>
              </a:rPr>
              <a:t>اضطرابات اللغة:</a:t>
            </a:r>
            <a:endParaRPr lang="ar-SA" b="1" dirty="0">
              <a:solidFill>
                <a:srgbClr val="00B050"/>
              </a:solidFill>
            </a:endParaRPr>
          </a:p>
          <a:p>
            <a:pPr marL="0" indent="0">
              <a:buNone/>
            </a:pPr>
            <a:endParaRPr lang="ar-SA" dirty="0" smtClean="0"/>
          </a:p>
          <a:p>
            <a:pPr marL="0" indent="0">
              <a:buNone/>
            </a:pPr>
            <a:r>
              <a:rPr lang="ar-SA" dirty="0" smtClean="0"/>
              <a:t>1- اجراءات تعليم الاستماع.</a:t>
            </a:r>
          </a:p>
          <a:p>
            <a:endParaRPr lang="ar-SA" dirty="0" smtClean="0"/>
          </a:p>
          <a:p>
            <a:pPr marL="0" indent="0">
              <a:buNone/>
            </a:pPr>
            <a:r>
              <a:rPr lang="ar-SA" dirty="0" smtClean="0"/>
              <a:t>2- إجراءات تعليم الأطفال المتأخرين في الكلام.</a:t>
            </a:r>
          </a:p>
          <a:p>
            <a:endParaRPr lang="ar-SA" dirty="0" smtClean="0"/>
          </a:p>
          <a:p>
            <a:pPr marL="0" indent="0">
              <a:buNone/>
            </a:pPr>
            <a:r>
              <a:rPr lang="ar-SA" dirty="0" smtClean="0"/>
              <a:t>3 إجراءات تعليم التعبير الشفوي.</a:t>
            </a:r>
          </a:p>
          <a:p>
            <a:endParaRPr lang="ar-SA" dirty="0"/>
          </a:p>
        </p:txBody>
      </p:sp>
    </p:spTree>
    <p:extLst>
      <p:ext uri="{BB962C8B-B14F-4D97-AF65-F5344CB8AC3E}">
        <p14:creationId xmlns:p14="http://schemas.microsoft.com/office/powerpoint/2010/main" val="403347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C00000"/>
                </a:solidFill>
              </a:rPr>
              <a:t>تعريف اضطرابات التواصل</a:t>
            </a:r>
            <a:endParaRPr lang="ar-SA" b="1" dirty="0">
              <a:solidFill>
                <a:srgbClr val="C00000"/>
              </a:solidFill>
            </a:endParaRPr>
          </a:p>
        </p:txBody>
      </p:sp>
      <p:sp>
        <p:nvSpPr>
          <p:cNvPr id="3" name="عنصر نائب للمحتوى 2"/>
          <p:cNvSpPr>
            <a:spLocks noGrp="1"/>
          </p:cNvSpPr>
          <p:nvPr>
            <p:ph idx="1"/>
          </p:nvPr>
        </p:nvSpPr>
        <p:spPr>
          <a:xfrm>
            <a:off x="323528" y="1600200"/>
            <a:ext cx="8568952" cy="5069160"/>
          </a:xfrm>
        </p:spPr>
        <p:style>
          <a:lnRef idx="2">
            <a:schemeClr val="accent2"/>
          </a:lnRef>
          <a:fillRef idx="1">
            <a:schemeClr val="lt1"/>
          </a:fillRef>
          <a:effectRef idx="0">
            <a:schemeClr val="accent2"/>
          </a:effectRef>
          <a:fontRef idx="minor">
            <a:schemeClr val="dk1"/>
          </a:fontRef>
        </p:style>
        <p:txBody>
          <a:bodyPr>
            <a:normAutofit fontScale="92500"/>
          </a:bodyPr>
          <a:lstStyle/>
          <a:p>
            <a:pPr marL="0" indent="0">
              <a:buNone/>
            </a:pPr>
            <a:r>
              <a:rPr lang="ar-SA" dirty="0" smtClean="0"/>
              <a:t>تعرف الرابطة الأمريكية للكلام واللغة والسمع اضطرابات التواصل :</a:t>
            </a:r>
          </a:p>
          <a:p>
            <a:r>
              <a:rPr lang="ar-SA" dirty="0" smtClean="0"/>
              <a:t>يميزه هذا التعريف بين نوعين من اضطرابات التواصل، وهما :</a:t>
            </a:r>
          </a:p>
          <a:p>
            <a:pPr marL="0" indent="0">
              <a:buNone/>
            </a:pPr>
            <a:r>
              <a:rPr lang="ar-SA" b="1" dirty="0" smtClean="0"/>
              <a:t>أـ اضطراب الكلام: </a:t>
            </a:r>
            <a:r>
              <a:rPr lang="ar-SA" dirty="0" smtClean="0"/>
              <a:t>وهو عبارة عن خلل في الصوت أو لفظ الأصوات الكلامية أو في الطلاقة النطقية، وهذا الخلل يتم ملاحظته أثناء إرسال واستخدام الرموز اللفظية.</a:t>
            </a:r>
          </a:p>
          <a:p>
            <a:pPr marL="0" indent="0">
              <a:buNone/>
            </a:pPr>
            <a:r>
              <a:rPr lang="ar-SA" b="1" dirty="0" smtClean="0"/>
              <a:t>ب- اضطراب اللغة: </a:t>
            </a:r>
            <a:r>
              <a:rPr lang="ar-SA" dirty="0" smtClean="0"/>
              <a:t>وهو عبارة عن خلل في تطور وفهم واستخدام الرموز اللفظية المحكية (الكلامية) أو المكتوبة للغة، والاضطراب قد يشمل جميع جوانب اللغة التالية أو إحداها، وهي: 1- شكل اللغة (مثل القواعد والتراكيب ). 2- محتوى اللغة أي المعاني. 3-وظيفة اللغة وهو الاستخدام الاجتماعي للغة.</a:t>
            </a:r>
            <a:endParaRPr lang="ar-SA" dirty="0"/>
          </a:p>
        </p:txBody>
      </p:sp>
    </p:spTree>
    <p:extLst>
      <p:ext uri="{BB962C8B-B14F-4D97-AF65-F5344CB8AC3E}">
        <p14:creationId xmlns:p14="http://schemas.microsoft.com/office/powerpoint/2010/main" val="146350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SA" b="1" dirty="0" smtClean="0">
                <a:solidFill>
                  <a:srgbClr val="C00000"/>
                </a:solidFill>
              </a:rPr>
              <a:t>أنواع اضطرابات التواصل</a:t>
            </a:r>
            <a:endParaRPr lang="ar-SA" b="1" dirty="0">
              <a:solidFill>
                <a:srgbClr val="C00000"/>
              </a:solidFill>
            </a:endParaRPr>
          </a:p>
        </p:txBody>
      </p:sp>
      <p:sp>
        <p:nvSpPr>
          <p:cNvPr id="3" name="عنصر نائب للمحتوى 2"/>
          <p:cNvSpPr>
            <a:spLocks noGrp="1"/>
          </p:cNvSpPr>
          <p:nvPr>
            <p:ph idx="1"/>
          </p:nvPr>
        </p:nvSpPr>
        <p:spPr>
          <a:xfrm>
            <a:off x="467544" y="1628800"/>
            <a:ext cx="8229600" cy="5112568"/>
          </a:xfrm>
        </p:spPr>
        <p:style>
          <a:lnRef idx="2">
            <a:schemeClr val="accent3"/>
          </a:lnRef>
          <a:fillRef idx="1">
            <a:schemeClr val="lt1"/>
          </a:fillRef>
          <a:effectRef idx="0">
            <a:schemeClr val="accent3"/>
          </a:effectRef>
          <a:fontRef idx="minor">
            <a:schemeClr val="dk1"/>
          </a:fontRef>
        </p:style>
        <p:txBody>
          <a:bodyPr/>
          <a:lstStyle/>
          <a:p>
            <a:pPr marL="0" indent="0">
              <a:buNone/>
            </a:pPr>
            <a:r>
              <a:rPr lang="ar-SA" b="1" dirty="0" smtClean="0">
                <a:solidFill>
                  <a:srgbClr val="C00000"/>
                </a:solidFill>
              </a:rPr>
              <a:t>أولاً: اضطرابات الكلام أو النطق:</a:t>
            </a:r>
          </a:p>
          <a:p>
            <a:pPr marL="0" indent="0">
              <a:buNone/>
            </a:pPr>
            <a:endParaRPr lang="ar-SA" b="1" dirty="0" smtClean="0">
              <a:solidFill>
                <a:srgbClr val="C00000"/>
              </a:solidFill>
            </a:endParaRPr>
          </a:p>
          <a:p>
            <a:pPr marL="0" indent="0">
              <a:buNone/>
            </a:pPr>
            <a:r>
              <a:rPr lang="ar-SA" dirty="0" smtClean="0"/>
              <a:t>الأشكال الأساسية لاضطرابات النطق والكلام:</a:t>
            </a:r>
          </a:p>
          <a:p>
            <a:pPr marL="514350" indent="-514350">
              <a:buAutoNum type="arabic1Minus"/>
            </a:pPr>
            <a:r>
              <a:rPr lang="ar-SA" b="1" dirty="0" smtClean="0">
                <a:solidFill>
                  <a:srgbClr val="00B050"/>
                </a:solidFill>
              </a:rPr>
              <a:t>اضطرابات اللفظ:</a:t>
            </a:r>
          </a:p>
          <a:p>
            <a:pPr marL="0" indent="0">
              <a:buNone/>
            </a:pPr>
            <a:r>
              <a:rPr lang="ar-SA" dirty="0" smtClean="0"/>
              <a:t>وهي أكثر أنواع اضطرابات الكلام شيوعا خاصة لدى الأطفال في سن المدرسة . في هذه الاضطرابات , قد يلفظ الطفل بطريقة مشوهة بحيث لا يفهمه المستمع , أو قد يحذف أو يضيف أحد الأصوات اللغوية أو يستبدل الأصوات اللغوية بصوت أو أصوات لغوية أخرى.</a:t>
            </a:r>
            <a:endParaRPr lang="ar-SA" dirty="0"/>
          </a:p>
        </p:txBody>
      </p:sp>
    </p:spTree>
    <p:extLst>
      <p:ext uri="{BB962C8B-B14F-4D97-AF65-F5344CB8AC3E}">
        <p14:creationId xmlns:p14="http://schemas.microsoft.com/office/powerpoint/2010/main" val="3994975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336704"/>
          </a:xfrm>
        </p:spPr>
        <p:style>
          <a:lnRef idx="2">
            <a:schemeClr val="accent2"/>
          </a:lnRef>
          <a:fillRef idx="1">
            <a:schemeClr val="lt1"/>
          </a:fillRef>
          <a:effectRef idx="0">
            <a:schemeClr val="accent2"/>
          </a:effectRef>
          <a:fontRef idx="minor">
            <a:schemeClr val="dk1"/>
          </a:fontRef>
        </p:style>
        <p:txBody>
          <a:bodyPr/>
          <a:lstStyle/>
          <a:p>
            <a:pPr marL="0" indent="0">
              <a:buNone/>
            </a:pPr>
            <a:r>
              <a:rPr lang="ar-SA" b="1" dirty="0" smtClean="0">
                <a:solidFill>
                  <a:srgbClr val="00B050"/>
                </a:solidFill>
              </a:rPr>
              <a:t>ب - الخلل الصوتي : </a:t>
            </a:r>
          </a:p>
          <a:p>
            <a:pPr marL="0" indent="0">
              <a:buNone/>
            </a:pPr>
            <a:r>
              <a:rPr lang="ar-SA" dirty="0" smtClean="0"/>
              <a:t>يحدث الخلل الصوتي عندما يكون نوع الصوت أو شدته أو تردده غير مناسب أو غير طبيعي.</a:t>
            </a:r>
          </a:p>
          <a:p>
            <a:pPr marL="0" indent="0">
              <a:buNone/>
            </a:pPr>
            <a:endParaRPr lang="ar-SA" dirty="0"/>
          </a:p>
          <a:p>
            <a:pPr marL="0" indent="0">
              <a:buNone/>
            </a:pPr>
            <a:r>
              <a:rPr lang="ar-SA" b="1" dirty="0" smtClean="0">
                <a:solidFill>
                  <a:srgbClr val="00B050"/>
                </a:solidFill>
              </a:rPr>
              <a:t>ج - اضطرابات الطلاقة أو الانسياب : </a:t>
            </a:r>
          </a:p>
          <a:p>
            <a:pPr marL="0" indent="0">
              <a:buNone/>
            </a:pPr>
            <a:r>
              <a:rPr lang="ar-SA" dirty="0" smtClean="0"/>
              <a:t>التوقيت بين الكلمات أو الجمل لا يكون مناسبا بحيث تكون هناك وقفات طويلة أو قصيرة بين الكلمات أو الجمل أو تردد في البدء في الكلام أو تكرار الحرف الأول من الكلمة المنطوقة.</a:t>
            </a:r>
          </a:p>
          <a:p>
            <a:pPr marL="0" indent="0">
              <a:buNone/>
            </a:pPr>
            <a:r>
              <a:rPr lang="ar-SA" b="1" dirty="0" smtClean="0">
                <a:solidFill>
                  <a:srgbClr val="FF0000"/>
                </a:solidFill>
              </a:rPr>
              <a:t>مظاهرها:</a:t>
            </a:r>
          </a:p>
          <a:p>
            <a:pPr marL="0" indent="0">
              <a:buNone/>
            </a:pPr>
            <a:r>
              <a:rPr lang="ar-SA" dirty="0" smtClean="0"/>
              <a:t>- السرعة الزائدة في الكلام.</a:t>
            </a:r>
          </a:p>
          <a:p>
            <a:pPr marL="0" indent="0">
              <a:buNone/>
            </a:pPr>
            <a:r>
              <a:rPr lang="ar-SA" dirty="0" smtClean="0"/>
              <a:t>- التأتأة أو التلعثم.</a:t>
            </a:r>
            <a:endParaRPr lang="ar-SA" dirty="0"/>
          </a:p>
        </p:txBody>
      </p:sp>
    </p:spTree>
    <p:extLst>
      <p:ext uri="{BB962C8B-B14F-4D97-AF65-F5344CB8AC3E}">
        <p14:creationId xmlns:p14="http://schemas.microsoft.com/office/powerpoint/2010/main" val="3451255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style>
          <a:lnRef idx="2">
            <a:schemeClr val="accent3"/>
          </a:lnRef>
          <a:fillRef idx="1">
            <a:schemeClr val="lt1"/>
          </a:fillRef>
          <a:effectRef idx="0">
            <a:schemeClr val="accent3"/>
          </a:effectRef>
          <a:fontRef idx="minor">
            <a:schemeClr val="dk1"/>
          </a:fontRef>
        </p:style>
        <p:txBody>
          <a:bodyPr/>
          <a:lstStyle/>
          <a:p>
            <a:pPr marL="0" indent="0">
              <a:buNone/>
            </a:pPr>
            <a:r>
              <a:rPr lang="ar-SA" dirty="0" smtClean="0"/>
              <a:t>تظهر على شكل اضطراب أو خلل في انسياب الكلام بوقفات متقطعة أو بمد أو تكرار للأصوات وخاصة في بداية الكلام.</a:t>
            </a:r>
          </a:p>
          <a:p>
            <a:pPr marL="0" indent="0">
              <a:buNone/>
            </a:pPr>
            <a:endParaRPr lang="ar-SA" dirty="0"/>
          </a:p>
          <a:p>
            <a:pPr marL="0" indent="0">
              <a:buNone/>
            </a:pPr>
            <a:r>
              <a:rPr lang="ar-SA" b="1" dirty="0" smtClean="0">
                <a:solidFill>
                  <a:srgbClr val="FF0000"/>
                </a:solidFill>
              </a:rPr>
              <a:t>الأسباب:</a:t>
            </a:r>
          </a:p>
          <a:p>
            <a:pPr>
              <a:buFontTx/>
              <a:buChar char="-"/>
            </a:pPr>
            <a:r>
              <a:rPr lang="ar-SA" dirty="0" smtClean="0"/>
              <a:t>التوتر والقلق الذي يشعر به الطفل في المواقف التي تتطلب منه الكلام.</a:t>
            </a:r>
          </a:p>
          <a:p>
            <a:pPr>
              <a:buFontTx/>
              <a:buChar char="-"/>
            </a:pPr>
            <a:r>
              <a:rPr lang="ar-SA" dirty="0" smtClean="0"/>
              <a:t>أسباب عضوية أو فسيولوجية</a:t>
            </a:r>
          </a:p>
          <a:p>
            <a:pPr>
              <a:buFontTx/>
              <a:buChar char="-"/>
            </a:pPr>
            <a:r>
              <a:rPr lang="ar-SA" dirty="0" smtClean="0"/>
              <a:t>تفاعل بين العوامل البيولوجية الفسيولوجية من جهة والعوامل البيئية والنفسية من جهة أخرى.</a:t>
            </a:r>
            <a:endParaRPr lang="ar-SA" dirty="0"/>
          </a:p>
        </p:txBody>
      </p:sp>
    </p:spTree>
    <p:extLst>
      <p:ext uri="{BB962C8B-B14F-4D97-AF65-F5344CB8AC3E}">
        <p14:creationId xmlns:p14="http://schemas.microsoft.com/office/powerpoint/2010/main" val="3448669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6664"/>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ar-SA" b="1" dirty="0" smtClean="0">
                <a:solidFill>
                  <a:srgbClr val="00B050"/>
                </a:solidFill>
              </a:rPr>
              <a:t>د- اضطرابات الكلام الناتجة عن الإصابة العصبية:</a:t>
            </a:r>
          </a:p>
          <a:p>
            <a:pPr marL="0" indent="0">
              <a:buNone/>
            </a:pPr>
            <a:endParaRPr lang="ar-SA" dirty="0" smtClean="0"/>
          </a:p>
          <a:p>
            <a:pPr marL="0" indent="0">
              <a:buNone/>
            </a:pPr>
            <a:r>
              <a:rPr lang="ar-SA" dirty="0" smtClean="0"/>
              <a:t>الإصابة العضوية المباشرة في الجهاز العصبي المرتبط بالمناطق المسئولة عن النطق عند الفرد, مما يؤدي إلى اضطراب في الكلام الطبيعي.</a:t>
            </a:r>
          </a:p>
          <a:p>
            <a:pPr marL="0" indent="0">
              <a:buNone/>
            </a:pPr>
            <a:endParaRPr lang="ar-SA" dirty="0" smtClean="0"/>
          </a:p>
          <a:p>
            <a:pPr marL="0" indent="0">
              <a:buNone/>
            </a:pPr>
            <a:r>
              <a:rPr lang="ar-SA" dirty="0" smtClean="0"/>
              <a:t>ومن أهم أشكال هذا النوع من الاضطرابات ما يلي :</a:t>
            </a:r>
          </a:p>
          <a:p>
            <a:pPr marL="0" indent="0">
              <a:buNone/>
            </a:pPr>
            <a:r>
              <a:rPr lang="ar-SA" dirty="0" smtClean="0"/>
              <a:t>1- الحبسة الكلامية</a:t>
            </a:r>
          </a:p>
          <a:p>
            <a:pPr marL="0" indent="0">
              <a:buNone/>
            </a:pPr>
            <a:r>
              <a:rPr lang="ar-SA" dirty="0" smtClean="0"/>
              <a:t>2- عسر اللفظ </a:t>
            </a:r>
          </a:p>
          <a:p>
            <a:pPr marL="0" indent="0">
              <a:buNone/>
            </a:pPr>
            <a:r>
              <a:rPr lang="ar-SA" dirty="0" smtClean="0"/>
              <a:t>3- عسر الكلام</a:t>
            </a:r>
          </a:p>
          <a:p>
            <a:pPr marL="0" indent="0">
              <a:buNone/>
            </a:pPr>
            <a:endParaRPr lang="ar-SA" dirty="0"/>
          </a:p>
        </p:txBody>
      </p:sp>
    </p:spTree>
    <p:extLst>
      <p:ext uri="{BB962C8B-B14F-4D97-AF65-F5344CB8AC3E}">
        <p14:creationId xmlns:p14="http://schemas.microsoft.com/office/powerpoint/2010/main" val="2862745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ar-SA" b="1" dirty="0" smtClean="0">
                <a:solidFill>
                  <a:schemeClr val="accent2"/>
                </a:solidFill>
              </a:rPr>
              <a:t>ثانيًا: اضطرابات اللغة:</a:t>
            </a:r>
            <a:endParaRPr lang="ar-SA" b="1" dirty="0">
              <a:solidFill>
                <a:schemeClr val="accent2"/>
              </a:solidFill>
            </a:endParaRPr>
          </a:p>
        </p:txBody>
      </p:sp>
      <p:sp>
        <p:nvSpPr>
          <p:cNvPr id="3" name="عنصر نائب للمحتوى 2"/>
          <p:cNvSpPr>
            <a:spLocks noGrp="1"/>
          </p:cNvSpPr>
          <p:nvPr>
            <p:ph idx="1"/>
          </p:nvPr>
        </p:nvSpPr>
        <p:spPr>
          <a:xfrm>
            <a:off x="457200" y="1600200"/>
            <a:ext cx="8229600" cy="4997152"/>
          </a:xfrm>
        </p:spPr>
        <p:style>
          <a:lnRef idx="2">
            <a:schemeClr val="accent2"/>
          </a:lnRef>
          <a:fillRef idx="1">
            <a:schemeClr val="lt1"/>
          </a:fillRef>
          <a:effectRef idx="0">
            <a:schemeClr val="accent2"/>
          </a:effectRef>
          <a:fontRef idx="minor">
            <a:schemeClr val="dk1"/>
          </a:fontRef>
        </p:style>
        <p:txBody>
          <a:bodyPr/>
          <a:lstStyle/>
          <a:p>
            <a:pPr marL="0" indent="0">
              <a:buNone/>
            </a:pPr>
            <a:r>
              <a:rPr lang="ar-SA" b="1" dirty="0" smtClean="0">
                <a:solidFill>
                  <a:srgbClr val="00B050"/>
                </a:solidFill>
              </a:rPr>
              <a:t>أ- اضطرابات اللغة </a:t>
            </a:r>
            <a:r>
              <a:rPr lang="ar-SA" b="1" dirty="0" err="1" smtClean="0">
                <a:solidFill>
                  <a:srgbClr val="00B050"/>
                </a:solidFill>
              </a:rPr>
              <a:t>الاستقبالية</a:t>
            </a:r>
            <a:r>
              <a:rPr lang="ar-SA" b="1" dirty="0" smtClean="0">
                <a:solidFill>
                  <a:srgbClr val="00B050"/>
                </a:solidFill>
              </a:rPr>
              <a:t> : </a:t>
            </a:r>
            <a:r>
              <a:rPr lang="ar-SA" dirty="0" smtClean="0"/>
              <a:t>إن الأطفال الذين يعانون من هذا النوع من الاضطرابات لا يفهمون معنى ما يقال لهم من كلام.</a:t>
            </a:r>
          </a:p>
          <a:p>
            <a:pPr marL="0" indent="0">
              <a:buNone/>
            </a:pPr>
            <a:r>
              <a:rPr lang="ar-SA" b="1" dirty="0" smtClean="0">
                <a:solidFill>
                  <a:srgbClr val="FF0000"/>
                </a:solidFill>
              </a:rPr>
              <a:t>مظاهرها:</a:t>
            </a:r>
          </a:p>
          <a:p>
            <a:pPr>
              <a:buFontTx/>
              <a:buChar char="-"/>
            </a:pPr>
            <a:r>
              <a:rPr lang="ar-SA" dirty="0" smtClean="0"/>
              <a:t>الفشل في ربط الكلمات المنطوقة مع الأشياء والمشاعر والخبرات والأفكار.</a:t>
            </a:r>
          </a:p>
          <a:p>
            <a:pPr>
              <a:buFontTx/>
              <a:buChar char="-"/>
            </a:pPr>
            <a:r>
              <a:rPr lang="ar-SA" dirty="0" smtClean="0"/>
              <a:t>يفشل الطفل في الانتباه للصوت أو التمييز بين الكلمات والجمل من حيث المعاني.</a:t>
            </a:r>
          </a:p>
          <a:p>
            <a:pPr>
              <a:buFontTx/>
              <a:buChar char="-"/>
            </a:pPr>
            <a:r>
              <a:rPr lang="ar-SA" dirty="0" smtClean="0"/>
              <a:t>صعوبة في اتباع التعليمات.</a:t>
            </a:r>
            <a:endParaRPr lang="ar-SA" dirty="0"/>
          </a:p>
        </p:txBody>
      </p:sp>
    </p:spTree>
    <p:extLst>
      <p:ext uri="{BB962C8B-B14F-4D97-AF65-F5344CB8AC3E}">
        <p14:creationId xmlns:p14="http://schemas.microsoft.com/office/powerpoint/2010/main" val="2374951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6264696"/>
          </a:xfrm>
        </p:spPr>
        <p:style>
          <a:lnRef idx="2">
            <a:schemeClr val="accent2"/>
          </a:lnRef>
          <a:fillRef idx="1">
            <a:schemeClr val="lt1"/>
          </a:fillRef>
          <a:effectRef idx="0">
            <a:schemeClr val="accent2"/>
          </a:effectRef>
          <a:fontRef idx="minor">
            <a:schemeClr val="dk1"/>
          </a:fontRef>
        </p:style>
        <p:txBody>
          <a:bodyPr/>
          <a:lstStyle/>
          <a:p>
            <a:pPr marL="0" indent="0">
              <a:buNone/>
            </a:pPr>
            <a:r>
              <a:rPr lang="ar-SA" b="1" dirty="0" smtClean="0">
                <a:solidFill>
                  <a:srgbClr val="00B050"/>
                </a:solidFill>
              </a:rPr>
              <a:t>ب- اضطرابات اللغة التعبيرية : </a:t>
            </a:r>
            <a:r>
              <a:rPr lang="ar-SA" dirty="0" smtClean="0"/>
              <a:t>في هذا النوع من الاضطرابات تظهر المشكلة في عجز الطفل الذي يعاني منها منعدم القدرة على التعبير عن نفسه من خلال الكلام أو النطق. ومن مظاهر هذه الاضطرابات عدم المشاركة في المحادثة, وعدم الكلام , وفي الصعوبة على استخدام الكلمات أو العبارات أو الجمل . ويتميز الطفل الذي يظهر هذه الاضطرابات من الناحية الانفعالية بالهدوء والإذعان والافتقار إلى التعبيرات الوجهية وفي الشكل واللامبالاة.</a:t>
            </a:r>
          </a:p>
          <a:p>
            <a:pPr marL="0" indent="0">
              <a:buNone/>
            </a:pPr>
            <a:r>
              <a:rPr lang="ar-SA" b="1" dirty="0" smtClean="0">
                <a:solidFill>
                  <a:srgbClr val="FF0000"/>
                </a:solidFill>
              </a:rPr>
              <a:t>هناك نمطين من هذه الاضطرابات:</a:t>
            </a:r>
          </a:p>
          <a:p>
            <a:pPr>
              <a:buFontTx/>
              <a:buChar char="-"/>
            </a:pPr>
            <a:r>
              <a:rPr lang="ar-SA" dirty="0" smtClean="0"/>
              <a:t>الصعوبة في الذاكرة السمعية: يتميز بالصعوبة في اختيار واسترجاع الكلمات. </a:t>
            </a:r>
          </a:p>
          <a:p>
            <a:pPr>
              <a:buFontTx/>
              <a:buChar char="-"/>
            </a:pPr>
            <a:r>
              <a:rPr lang="ar-SA" dirty="0" smtClean="0"/>
              <a:t>عجز في بناء الجمل وتركيبها.</a:t>
            </a:r>
          </a:p>
          <a:p>
            <a:pPr marL="0" indent="0">
              <a:buNone/>
            </a:pPr>
            <a:endParaRPr lang="ar-SA" dirty="0"/>
          </a:p>
        </p:txBody>
      </p:sp>
    </p:spTree>
    <p:extLst>
      <p:ext uri="{BB962C8B-B14F-4D97-AF65-F5344CB8AC3E}">
        <p14:creationId xmlns:p14="http://schemas.microsoft.com/office/powerpoint/2010/main" val="3491457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ar-SA" b="1" dirty="0" smtClean="0">
                <a:solidFill>
                  <a:schemeClr val="accent2"/>
                </a:solidFill>
              </a:rPr>
              <a:t>تشخيص اضطرابات التواصل</a:t>
            </a:r>
            <a:endParaRPr lang="ar-SA" b="1" dirty="0">
              <a:solidFill>
                <a:schemeClr val="accent2"/>
              </a:solidFill>
            </a:endParaRPr>
          </a:p>
        </p:txBody>
      </p:sp>
      <p:sp>
        <p:nvSpPr>
          <p:cNvPr id="3" name="عنصر نائب للمحتوى 2"/>
          <p:cNvSpPr>
            <a:spLocks noGrp="1"/>
          </p:cNvSpPr>
          <p:nvPr>
            <p:ph idx="1"/>
          </p:nvPr>
        </p:nvSpPr>
        <p:spPr>
          <a:xfrm>
            <a:off x="457200" y="1600200"/>
            <a:ext cx="8229600" cy="499715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buNone/>
            </a:pPr>
            <a:r>
              <a:rPr lang="ar-SA" dirty="0" smtClean="0"/>
              <a:t>أهم الاختبارات النفسية واللغوية والتربوية التي يمكن الاستعانة بها لتحديد المشكلة وتقويم الحالة ومن ثم وضع الخطة العلاجية والتربوية المناسبة هي:</a:t>
            </a:r>
          </a:p>
          <a:p>
            <a:pPr marL="0" indent="0">
              <a:buNone/>
            </a:pPr>
            <a:endParaRPr lang="ar-SA" dirty="0" smtClean="0"/>
          </a:p>
          <a:p>
            <a:pPr>
              <a:buFont typeface="Wingdings" pitchFamily="2" charset="2"/>
              <a:buChar char="§"/>
            </a:pPr>
            <a:r>
              <a:rPr lang="ar-SA" dirty="0" smtClean="0"/>
              <a:t>اختبارات اللفظ </a:t>
            </a:r>
          </a:p>
          <a:p>
            <a:pPr>
              <a:buFont typeface="Wingdings" pitchFamily="2" charset="2"/>
              <a:buChar char="§"/>
            </a:pPr>
            <a:r>
              <a:rPr lang="ar-SA" dirty="0" smtClean="0"/>
              <a:t>اختبارات السمع </a:t>
            </a:r>
          </a:p>
          <a:p>
            <a:pPr>
              <a:buFont typeface="Wingdings" pitchFamily="2" charset="2"/>
              <a:buChar char="§"/>
            </a:pPr>
            <a:r>
              <a:rPr lang="ar-SA" dirty="0" smtClean="0"/>
              <a:t>اختبارات التمييز السمعي </a:t>
            </a:r>
          </a:p>
          <a:p>
            <a:pPr>
              <a:buFont typeface="Wingdings" pitchFamily="2" charset="2"/>
              <a:buChar char="§"/>
            </a:pPr>
            <a:r>
              <a:rPr lang="ar-SA" dirty="0" smtClean="0"/>
              <a:t>اختبارات المفردات اللغوية </a:t>
            </a:r>
          </a:p>
          <a:p>
            <a:pPr>
              <a:buFont typeface="Wingdings" pitchFamily="2" charset="2"/>
              <a:buChar char="§"/>
            </a:pPr>
            <a:r>
              <a:rPr lang="ar-SA" dirty="0" smtClean="0"/>
              <a:t>اختبارات لغوية </a:t>
            </a:r>
          </a:p>
          <a:p>
            <a:pPr>
              <a:buFont typeface="Wingdings" pitchFamily="2" charset="2"/>
              <a:buChar char="§"/>
            </a:pPr>
            <a:r>
              <a:rPr lang="ar-SA" dirty="0" smtClean="0"/>
              <a:t>الملاحظات السلوكية</a:t>
            </a:r>
          </a:p>
          <a:p>
            <a:pPr marL="0" indent="0">
              <a:buNone/>
            </a:pPr>
            <a:endParaRPr lang="ar-SA" dirty="0"/>
          </a:p>
        </p:txBody>
      </p:sp>
    </p:spTree>
    <p:extLst>
      <p:ext uri="{BB962C8B-B14F-4D97-AF65-F5344CB8AC3E}">
        <p14:creationId xmlns:p14="http://schemas.microsoft.com/office/powerpoint/2010/main" val="271516790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901</Words>
  <Application>Microsoft Office PowerPoint</Application>
  <PresentationFormat>عرض على الشاشة (3:4)‏</PresentationFormat>
  <Paragraphs>87</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الفصل التاسع</vt:lpstr>
      <vt:lpstr>تعريف اضطرابات التواصل</vt:lpstr>
      <vt:lpstr>أنواع اضطرابات التواصل</vt:lpstr>
      <vt:lpstr>عرض تقديمي في PowerPoint</vt:lpstr>
      <vt:lpstr>عرض تقديمي في PowerPoint</vt:lpstr>
      <vt:lpstr>عرض تقديمي في PowerPoint</vt:lpstr>
      <vt:lpstr>ثانيًا: اضطرابات اللغة:</vt:lpstr>
      <vt:lpstr>عرض تقديمي في PowerPoint</vt:lpstr>
      <vt:lpstr>تشخيص اضطرابات التواصل</vt:lpstr>
      <vt:lpstr>التدخل العلاجي والتربوي لاضطرابات التواصل</vt:lpstr>
      <vt:lpstr>عرض تقديمي في PowerPoint</vt:lpstr>
      <vt:lpstr>عرض تقديمي في PowerPoint</vt:lpstr>
      <vt:lpstr>عرض تقديمي في PowerPoint</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9</cp:revision>
  <dcterms:created xsi:type="dcterms:W3CDTF">2017-11-25T19:10:57Z</dcterms:created>
  <dcterms:modified xsi:type="dcterms:W3CDTF">2017-11-25T21:05:13Z</dcterms:modified>
</cp:coreProperties>
</file>