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9.xml" ContentType="application/vnd.openxmlformats-officedocument.presentationml.notesSlide+xml"/>
  <Override PartName="/ppt/tags/tag4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5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6.xml" ContentType="application/vnd.openxmlformats-officedocument.presentationml.tags+xml"/>
  <Override PartName="/ppt/notesSlides/notesSlide17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8.xml" ContentType="application/vnd.openxmlformats-officedocument.presentationml.notesSlide+xml"/>
  <Override PartName="/ppt/tags/tag9.xml" ContentType="application/vnd.openxmlformats-officedocument.presentationml.tags+xml"/>
  <Override PartName="/ppt/notesSlides/notesSlide19.xml" ContentType="application/vnd.openxmlformats-officedocument.presentationml.notesSlide+xml"/>
  <Override PartName="/ppt/tags/tag10.xml" ContentType="application/vnd.openxmlformats-officedocument.presentationml.tags+xml"/>
  <Override PartName="/ppt/notesSlides/notesSlide20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24.xml" ContentType="application/vnd.openxmlformats-officedocument.presentationml.notesSlide+xml"/>
  <Override PartName="/ppt/tags/tag16.xml" ContentType="application/vnd.openxmlformats-officedocument.presentationml.tags+xml"/>
  <Override PartName="/ppt/notesSlides/notesSlide25.xml" ContentType="application/vnd.openxmlformats-officedocument.presentationml.notesSlide+xml"/>
  <Override PartName="/ppt/tags/tag17.xml" ContentType="application/vnd.openxmlformats-officedocument.presentationml.tags+xml"/>
  <Override PartName="/ppt/notesSlides/notesSlide26.xml" ContentType="application/vnd.openxmlformats-officedocument.presentationml.notesSlide+xml"/>
  <Override PartName="/ppt/tags/tag18.xml" ContentType="application/vnd.openxmlformats-officedocument.presentationml.tags+xml"/>
  <Override PartName="/ppt/notesSlides/notesSlide27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tags/tag23.xml" ContentType="application/vnd.openxmlformats-officedocument.presentationml.tags+xml"/>
  <Override PartName="/ppt/notesSlides/notesSlide30.xml" ContentType="application/vnd.openxmlformats-officedocument.presentationml.notesSlide+xml"/>
  <Override PartName="/ppt/tags/tag24.xml" ContentType="application/vnd.openxmlformats-officedocument.presentationml.tags+xml"/>
  <Override PartName="/ppt/notesSlides/notesSlide31.xml" ContentType="application/vnd.openxmlformats-officedocument.presentationml.notesSlide+xml"/>
  <Override PartName="/ppt/tags/tag25.xml" ContentType="application/vnd.openxmlformats-officedocument.presentationml.tags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34"/>
  </p:notesMasterIdLst>
  <p:sldIdLst>
    <p:sldId id="271" r:id="rId2"/>
    <p:sldId id="272" r:id="rId3"/>
    <p:sldId id="273" r:id="rId4"/>
    <p:sldId id="274" r:id="rId5"/>
    <p:sldId id="275" r:id="rId6"/>
    <p:sldId id="276" r:id="rId7"/>
    <p:sldId id="278" r:id="rId8"/>
    <p:sldId id="277" r:id="rId9"/>
    <p:sldId id="279" r:id="rId10"/>
    <p:sldId id="284" r:id="rId11"/>
    <p:sldId id="313" r:id="rId12"/>
    <p:sldId id="311" r:id="rId13"/>
    <p:sldId id="312" r:id="rId14"/>
    <p:sldId id="314" r:id="rId15"/>
    <p:sldId id="315" r:id="rId16"/>
    <p:sldId id="316" r:id="rId17"/>
    <p:sldId id="317" r:id="rId18"/>
    <p:sldId id="322" r:id="rId19"/>
    <p:sldId id="318" r:id="rId20"/>
    <p:sldId id="319" r:id="rId21"/>
    <p:sldId id="320" r:id="rId22"/>
    <p:sldId id="325" r:id="rId23"/>
    <p:sldId id="326" r:id="rId24"/>
    <p:sldId id="327" r:id="rId25"/>
    <p:sldId id="328" r:id="rId26"/>
    <p:sldId id="329" r:id="rId27"/>
    <p:sldId id="330" r:id="rId28"/>
    <p:sldId id="333" r:id="rId29"/>
    <p:sldId id="339" r:id="rId30"/>
    <p:sldId id="340" r:id="rId31"/>
    <p:sldId id="341" r:id="rId32"/>
    <p:sldId id="342" r:id="rId33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20000"/>
      </a:spcBef>
      <a:spcAft>
        <a:spcPct val="0"/>
      </a:spcAft>
      <a:buSzPct val="100000"/>
      <a:buFont typeface="Wingdings" pitchFamily="2" charset="2"/>
      <a:buChar char="n"/>
      <a:defRPr sz="1400" kern="1200">
        <a:solidFill>
          <a:schemeClr val="tx1"/>
        </a:solidFill>
        <a:latin typeface="Tahoma" pitchFamily="34" charset="0"/>
        <a:ea typeface="新細明體" pitchFamily="18" charset="-120"/>
        <a:cs typeface="Arial" charset="0"/>
      </a:defRPr>
    </a:lvl1pPr>
    <a:lvl2pPr marL="457200" algn="l" rtl="0" fontAlgn="base">
      <a:spcBef>
        <a:spcPct val="20000"/>
      </a:spcBef>
      <a:spcAft>
        <a:spcPct val="0"/>
      </a:spcAft>
      <a:buSzPct val="100000"/>
      <a:buFont typeface="Wingdings" pitchFamily="2" charset="2"/>
      <a:buChar char="n"/>
      <a:defRPr sz="1400" kern="1200">
        <a:solidFill>
          <a:schemeClr val="tx1"/>
        </a:solidFill>
        <a:latin typeface="Tahoma" pitchFamily="34" charset="0"/>
        <a:ea typeface="新細明體" pitchFamily="18" charset="-120"/>
        <a:cs typeface="Arial" charset="0"/>
      </a:defRPr>
    </a:lvl2pPr>
    <a:lvl3pPr marL="914400" algn="l" rtl="0" fontAlgn="base">
      <a:spcBef>
        <a:spcPct val="20000"/>
      </a:spcBef>
      <a:spcAft>
        <a:spcPct val="0"/>
      </a:spcAft>
      <a:buSzPct val="100000"/>
      <a:buFont typeface="Wingdings" pitchFamily="2" charset="2"/>
      <a:buChar char="n"/>
      <a:defRPr sz="1400" kern="1200">
        <a:solidFill>
          <a:schemeClr val="tx1"/>
        </a:solidFill>
        <a:latin typeface="Tahoma" pitchFamily="34" charset="0"/>
        <a:ea typeface="新細明體" pitchFamily="18" charset="-120"/>
        <a:cs typeface="Arial" charset="0"/>
      </a:defRPr>
    </a:lvl3pPr>
    <a:lvl4pPr marL="1371600" algn="l" rtl="0" fontAlgn="base">
      <a:spcBef>
        <a:spcPct val="20000"/>
      </a:spcBef>
      <a:spcAft>
        <a:spcPct val="0"/>
      </a:spcAft>
      <a:buSzPct val="100000"/>
      <a:buFont typeface="Wingdings" pitchFamily="2" charset="2"/>
      <a:buChar char="n"/>
      <a:defRPr sz="1400" kern="1200">
        <a:solidFill>
          <a:schemeClr val="tx1"/>
        </a:solidFill>
        <a:latin typeface="Tahoma" pitchFamily="34" charset="0"/>
        <a:ea typeface="新細明體" pitchFamily="18" charset="-120"/>
        <a:cs typeface="Arial" charset="0"/>
      </a:defRPr>
    </a:lvl4pPr>
    <a:lvl5pPr marL="1828800" algn="l" rtl="0" fontAlgn="base">
      <a:spcBef>
        <a:spcPct val="20000"/>
      </a:spcBef>
      <a:spcAft>
        <a:spcPct val="0"/>
      </a:spcAft>
      <a:buSzPct val="100000"/>
      <a:buFont typeface="Wingdings" pitchFamily="2" charset="2"/>
      <a:buChar char="n"/>
      <a:defRPr sz="1400" kern="1200">
        <a:solidFill>
          <a:schemeClr val="tx1"/>
        </a:solidFill>
        <a:latin typeface="Tahoma" pitchFamily="34" charset="0"/>
        <a:ea typeface="新細明體" pitchFamily="18" charset="-120"/>
        <a:cs typeface="Arial" charset="0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Tahoma" pitchFamily="34" charset="0"/>
        <a:ea typeface="新細明體" pitchFamily="18" charset="-120"/>
        <a:cs typeface="Arial" charset="0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Tahoma" pitchFamily="34" charset="0"/>
        <a:ea typeface="新細明體" pitchFamily="18" charset="-120"/>
        <a:cs typeface="Arial" charset="0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Tahoma" pitchFamily="34" charset="0"/>
        <a:ea typeface="新細明體" pitchFamily="18" charset="-120"/>
        <a:cs typeface="Arial" charset="0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Tahoma" pitchFamily="34" charset="0"/>
        <a:ea typeface="新細明體" pitchFamily="18" charset="-12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CC00"/>
    <a:srgbClr val="FF6600"/>
    <a:srgbClr val="006600"/>
    <a:srgbClr val="F8F8F8"/>
    <a:srgbClr val="001007"/>
    <a:srgbClr val="FF33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6" autoAdjust="0"/>
    <p:restoredTop sz="94590" autoAdjust="0"/>
  </p:normalViewPr>
  <p:slideViewPr>
    <p:cSldViewPr>
      <p:cViewPr varScale="1">
        <p:scale>
          <a:sx n="110" d="100"/>
          <a:sy n="110" d="100"/>
        </p:scale>
        <p:origin x="93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SzTx/>
              <a:buFontTx/>
              <a:buNone/>
              <a:defRPr kumimoji="1"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SzTx/>
              <a:buFontTx/>
              <a:buNone/>
              <a:defRPr kumimoji="1"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noProof="0" smtClean="0"/>
              <a:t>Click to edit Master text styles</a:t>
            </a:r>
          </a:p>
          <a:p>
            <a:pPr lvl="1"/>
            <a:r>
              <a:rPr lang="en-US" altLang="zh-TW" noProof="0" smtClean="0"/>
              <a:t>Second level</a:t>
            </a:r>
          </a:p>
          <a:p>
            <a:pPr lvl="2"/>
            <a:r>
              <a:rPr lang="en-US" altLang="zh-TW" noProof="0" smtClean="0"/>
              <a:t>Third level</a:t>
            </a:r>
          </a:p>
          <a:p>
            <a:pPr lvl="3"/>
            <a:r>
              <a:rPr lang="en-US" altLang="zh-TW" noProof="0" smtClean="0"/>
              <a:t>Fourth level</a:t>
            </a:r>
          </a:p>
          <a:p>
            <a:pPr lvl="4"/>
            <a:r>
              <a:rPr lang="en-US" altLang="zh-TW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SzTx/>
              <a:buFontTx/>
              <a:buNone/>
              <a:defRPr kumimoji="1"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SzTx/>
              <a:buFontTx/>
              <a:buNone/>
              <a:defRPr kumimoji="1"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C9B3E8F-C9E1-405C-B65C-08738E82228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568174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B524A6-A18F-4C4A-B508-63D56415D473}" type="slidenum">
              <a:rPr lang="en-US" altLang="zh-TW" smtClean="0"/>
              <a:pPr/>
              <a:t>1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17817390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FCB619-8802-4D75-B401-CB8A876FBD7C}" type="slidenum">
              <a:rPr lang="en-US" altLang="zh-TW" smtClean="0"/>
              <a:pPr/>
              <a:t>10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20692218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362E09-4750-4E31-8852-D4FA5759DE85}" type="slidenum">
              <a:rPr lang="en-US" altLang="zh-TW" smtClean="0"/>
              <a:pPr/>
              <a:t>11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21395198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C71B61-E1F1-49D2-8F69-98242DC76A02}" type="slidenum">
              <a:rPr lang="en-US" altLang="zh-TW" smtClean="0"/>
              <a:pPr/>
              <a:t>12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38895529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E099F7-FD41-4C53-858E-EFC0ED500CB6}" type="slidenum">
              <a:rPr lang="en-US" altLang="zh-TW" smtClean="0"/>
              <a:pPr/>
              <a:t>13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36331651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741EBA-7F5D-41E1-8FD6-1305A7F65B0F}" type="slidenum">
              <a:rPr lang="en-US" altLang="zh-TW" smtClean="0"/>
              <a:pPr/>
              <a:t>14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12372602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CD9D26-11DD-4E41-B189-00DC7EF56CFF}" type="slidenum">
              <a:rPr lang="en-US" altLang="zh-TW" smtClean="0"/>
              <a:pPr/>
              <a:t>15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39793686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766351-626C-42D9-B755-9A34A584EEEF}" type="slidenum">
              <a:rPr lang="en-US" altLang="zh-TW" smtClean="0"/>
              <a:pPr/>
              <a:t>16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7429712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9B9E29-4ADA-4568-A3ED-5D7BA8884C0A}" type="slidenum">
              <a:rPr lang="en-US" altLang="zh-TW" smtClean="0"/>
              <a:pPr/>
              <a:t>17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14475003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F0B39A-442B-4863-98FD-6B6AB3BFE3AA}" type="slidenum">
              <a:rPr lang="en-US" altLang="zh-TW" smtClean="0"/>
              <a:pPr/>
              <a:t>18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22290687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05226A-6369-4D9B-B73B-D85AE37AD70A}" type="slidenum">
              <a:rPr lang="en-US" altLang="zh-TW" smtClean="0"/>
              <a:pPr/>
              <a:t>19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13725603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B4F459-24AF-4DC2-A903-06826FA748B6}" type="slidenum">
              <a:rPr lang="en-US" altLang="zh-TW" smtClean="0"/>
              <a:pPr/>
              <a:t>2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24729516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7F55C9-8844-44D3-9B1A-187D1DF70961}" type="slidenum">
              <a:rPr lang="en-US" altLang="zh-TW" smtClean="0"/>
              <a:pPr/>
              <a:t>20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8775053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E3D3D9-E94D-478D-A4B8-473777659E9E}" type="slidenum">
              <a:rPr lang="en-US" altLang="zh-TW" smtClean="0"/>
              <a:pPr/>
              <a:t>21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16552790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6A6570-DCDB-41CE-9695-9F6094EBD156}" type="slidenum">
              <a:rPr lang="en-US" altLang="zh-TW" smtClean="0"/>
              <a:pPr/>
              <a:t>22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269900360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DB3BF2-A58B-4F57-956A-AAC0B6E12FDA}" type="slidenum">
              <a:rPr lang="en-US" altLang="zh-TW" smtClean="0"/>
              <a:pPr/>
              <a:t>23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41167721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CDC45E-83EB-422C-BF94-9F6B6CCD636B}" type="slidenum">
              <a:rPr lang="en-US" altLang="zh-TW" smtClean="0"/>
              <a:pPr/>
              <a:t>24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145535901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CCD246-C346-4A4C-86C3-3C6D031B2B2E}" type="slidenum">
              <a:rPr lang="en-US" altLang="zh-TW" smtClean="0"/>
              <a:pPr/>
              <a:t>25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100151934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DFBFE0-D585-41E5-9EF9-984EE5201F66}" type="slidenum">
              <a:rPr lang="en-US" altLang="zh-TW" smtClean="0"/>
              <a:pPr/>
              <a:t>26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246382270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A2FCC8-5733-4565-B4DF-067C4EBD4236}" type="slidenum">
              <a:rPr lang="en-US" altLang="zh-TW" smtClean="0"/>
              <a:pPr/>
              <a:t>27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85149947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4F7B33-C989-4635-A686-D3B99A499A12}" type="slidenum">
              <a:rPr lang="en-US" altLang="zh-TW" smtClean="0"/>
              <a:pPr/>
              <a:t>28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403202544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16601F-53C4-4C43-A4EF-82FBC0864CC1}" type="slidenum">
              <a:rPr lang="en-US" altLang="zh-TW" smtClean="0"/>
              <a:pPr/>
              <a:t>29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19809142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`</a:t>
            </a: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3F1390-CF8F-4ACD-9460-D47FEC653086}" type="slidenum">
              <a:rPr lang="en-US" altLang="zh-TW" smtClean="0"/>
              <a:pPr/>
              <a:t>3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25927756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5B9F3D-72E7-463C-886A-F919D1BC44FC}" type="slidenum">
              <a:rPr lang="en-US" altLang="zh-TW" smtClean="0"/>
              <a:pPr/>
              <a:t>30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406792376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7AE0AA-FCC1-4905-ABC4-7E7E728A9795}" type="slidenum">
              <a:rPr lang="en-US" altLang="zh-TW" smtClean="0"/>
              <a:pPr/>
              <a:t>31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85877862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22AF50-24AB-4E9E-B277-10132FF2B72B}" type="slidenum">
              <a:rPr lang="en-US" altLang="zh-TW" smtClean="0"/>
              <a:pPr/>
              <a:t>32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4016855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AC188B-18CA-470E-9DF8-4957C6186049}" type="slidenum">
              <a:rPr lang="en-US" altLang="zh-TW" smtClean="0"/>
              <a:pPr/>
              <a:t>4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18317907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C493B1-9F2D-4F0E-9552-9CF8751ABFF7}" type="slidenum">
              <a:rPr lang="en-US" altLang="zh-TW" smtClean="0"/>
              <a:pPr/>
              <a:t>5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15175339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480CA9-3181-4196-A0E0-A98212BA6E84}" type="slidenum">
              <a:rPr lang="en-US" altLang="zh-TW" smtClean="0"/>
              <a:pPr/>
              <a:t>6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19000240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181DAB-F105-4269-A59C-EBAE9D015A6A}" type="slidenum">
              <a:rPr lang="en-US" altLang="zh-TW" smtClean="0"/>
              <a:pPr/>
              <a:t>7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29851489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8825BB-5A69-4AEF-9B6A-9C248ACB27EE}" type="slidenum">
              <a:rPr lang="en-US" altLang="zh-TW" smtClean="0"/>
              <a:pPr/>
              <a:t>8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5438692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0C310B-DE04-4BE0-B24F-2736F82300ED}" type="slidenum">
              <a:rPr lang="en-US" altLang="zh-TW" smtClean="0"/>
              <a:pPr/>
              <a:t>9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3541585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 userDrawn="1"/>
        </p:nvSpPr>
        <p:spPr bwMode="auto">
          <a:xfrm>
            <a:off x="0" y="2398713"/>
            <a:ext cx="9144000" cy="1679575"/>
          </a:xfrm>
          <a:prstGeom prst="rect">
            <a:avLst/>
          </a:prstGeom>
          <a:gradFill rotWithShape="1">
            <a:gsLst>
              <a:gs pos="0">
                <a:srgbClr val="8F0019">
                  <a:gamma/>
                  <a:shade val="76078"/>
                  <a:invGamma/>
                </a:srgbClr>
              </a:gs>
              <a:gs pos="50000">
                <a:srgbClr val="8F0019"/>
              </a:gs>
              <a:gs pos="100000">
                <a:srgbClr val="8F0019">
                  <a:gamma/>
                  <a:shade val="76078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cs typeface="+mn-cs"/>
            </a:endParaRPr>
          </a:p>
        </p:txBody>
      </p:sp>
      <p:pic>
        <p:nvPicPr>
          <p:cNvPr id="3" name="Picture 11" descr="C:\Documents and Settings\SungHo Chin\바탕 화면\SW 뉴딜 제안서\PPT\logo&amp;ui(2)\globalsymbol_koreng2_large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825" y="373063"/>
            <a:ext cx="2135188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://images.bit-tech.net/content_images/2011/01/intel-sandy-bridge-review/sandy-bridge-die-map.jpg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-11000"/>
          </a:blip>
          <a:srcRect/>
          <a:stretch>
            <a:fillRect/>
          </a:stretch>
        </p:blipFill>
        <p:spPr bwMode="auto">
          <a:xfrm>
            <a:off x="6324600" y="381000"/>
            <a:ext cx="2590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Documents and Settings\user\My Documents\KU\Computer Logic Design\gate_schematic.gif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76200"/>
            <a:ext cx="14763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696200" cy="838200"/>
          </a:xfrm>
        </p:spPr>
        <p:txBody>
          <a:bodyPr/>
          <a:lstStyle>
            <a:lvl1pPr algn="ctr">
              <a:defRPr b="1" i="0" baseline="0">
                <a:solidFill>
                  <a:srgbClr val="C00000"/>
                </a:solidFill>
                <a:latin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950" y="1219200"/>
            <a:ext cx="8229600" cy="4953000"/>
          </a:xfrm>
        </p:spPr>
        <p:txBody>
          <a:bodyPr>
            <a:normAutofit/>
          </a:bodyPr>
          <a:lstStyle>
            <a:lvl1pPr>
              <a:buClr>
                <a:srgbClr val="C00000"/>
              </a:buClr>
              <a:defRPr/>
            </a:lvl1pPr>
            <a:lvl2pPr>
              <a:buClr>
                <a:srgbClr val="C00000"/>
              </a:buClr>
              <a:defRPr/>
            </a:lvl2pPr>
            <a:lvl3pPr>
              <a:buClr>
                <a:srgbClr val="C00000"/>
              </a:buClr>
              <a:defRPr/>
            </a:lvl3pPr>
            <a:lvl4pPr>
              <a:buClr>
                <a:srgbClr val="C00000"/>
              </a:buClr>
              <a:defRPr/>
            </a:lvl4pPr>
            <a:lvl5pPr>
              <a:buClr>
                <a:srgbClr val="C00000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A9C074-B38D-4946-BCEA-430BC8FEF0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"/>
            <a:ext cx="7696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00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SzTx/>
              <a:buFontTx/>
              <a:buNone/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00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62400" y="6400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SzTx/>
              <a:buFontTx/>
              <a:buNone/>
              <a:defRPr>
                <a:solidFill>
                  <a:srgbClr val="C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AE3F235-E90B-4882-A006-1949F496C1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0041" name="Line 9"/>
          <p:cNvSpPr>
            <a:spLocks noChangeShapeType="1"/>
          </p:cNvSpPr>
          <p:nvPr/>
        </p:nvSpPr>
        <p:spPr bwMode="auto">
          <a:xfrm>
            <a:off x="762000" y="990600"/>
            <a:ext cx="7696200" cy="0"/>
          </a:xfrm>
          <a:prstGeom prst="line">
            <a:avLst/>
          </a:prstGeom>
          <a:noFill/>
          <a:ln w="19050">
            <a:solidFill>
              <a:srgbClr val="C0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PMingLiU" pitchFamily="18" charset="-120"/>
            </a:endParaRPr>
          </a:p>
        </p:txBody>
      </p:sp>
      <p:sp>
        <p:nvSpPr>
          <p:cNvPr id="7174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1013" y="1143000"/>
            <a:ext cx="8229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altLang="ko-KR" smtClean="0"/>
          </a:p>
          <a:p>
            <a:pPr lvl="4"/>
            <a:r>
              <a:rPr lang="nl-NL" smtClean="0"/>
              <a:t>Vijfde niveau</a:t>
            </a:r>
          </a:p>
          <a:p>
            <a:pPr lvl="4"/>
            <a:endParaRPr lang="nl-NL" smtClean="0"/>
          </a:p>
        </p:txBody>
      </p:sp>
      <p:sp>
        <p:nvSpPr>
          <p:cNvPr id="9" name="Line 9"/>
          <p:cNvSpPr>
            <a:spLocks noChangeShapeType="1"/>
          </p:cNvSpPr>
          <p:nvPr userDrawn="1"/>
        </p:nvSpPr>
        <p:spPr bwMode="auto">
          <a:xfrm>
            <a:off x="762000" y="6400800"/>
            <a:ext cx="7696200" cy="0"/>
          </a:xfrm>
          <a:prstGeom prst="line">
            <a:avLst/>
          </a:prstGeom>
          <a:noFill/>
          <a:ln w="19050">
            <a:solidFill>
              <a:srgbClr val="C0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PMingLiU" pitchFamily="18" charset="-12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7467600" y="6423025"/>
            <a:ext cx="1592263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altLang="ko-KR" sz="2000" b="1" dirty="0">
                <a:solidFill>
                  <a:srgbClr val="C00000"/>
                </a:solidFill>
                <a:latin typeface="+mn-lt"/>
                <a:ea typeface="HY울릉도B" pitchFamily="18" charset="-127"/>
                <a:cs typeface="+mn-cs"/>
              </a:rPr>
              <a:t>Korea Univ</a:t>
            </a:r>
            <a:endParaRPr lang="en-US" sz="2000" b="1" dirty="0">
              <a:solidFill>
                <a:srgbClr val="C00000"/>
              </a:solidFill>
              <a:latin typeface="+mn-lt"/>
              <a:ea typeface="HY울릉도B" pitchFamily="18" charset="-127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3" r:id="rId2"/>
  </p:sldLayoutIdLst>
  <p:transition spd="slow">
    <p:wipe/>
  </p:transition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+mn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Tahoma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Tahoma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Tahoma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FF6600"/>
          </a:solidFill>
          <a:latin typeface="Arial Black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FF6600"/>
          </a:solidFill>
          <a:latin typeface="Arial Black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FF6600"/>
          </a:solidFill>
          <a:latin typeface="Arial Black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FF6600"/>
          </a:solidFill>
          <a:latin typeface="Arial Black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Char char="•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1F0298"/>
        </a:buClr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1F0298"/>
        </a:buClr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1F0298"/>
        </a:buClr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1F0298"/>
        </a:buClr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16.emf"/><Relationship Id="rId2" Type="http://schemas.openxmlformats.org/officeDocument/2006/relationships/tags" Target="../tags/tag1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tags" Target="../tags/tag20.xml"/><Relationship Id="rId7" Type="http://schemas.openxmlformats.org/officeDocument/2006/relationships/notesSlide" Target="../notesSlides/notesSlide28.xml"/><Relationship Id="rId2" Type="http://schemas.openxmlformats.org/officeDocument/2006/relationships/tags" Target="../tags/tag19.xml"/><Relationship Id="rId1" Type="http://schemas.openxmlformats.org/officeDocument/2006/relationships/vmlDrawing" Target="../drawings/vmlDrawing4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9" Type="http://schemas.openxmlformats.org/officeDocument/2006/relationships/image" Target="../media/image21.w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hyperlink" Target="http://www.cadence.com/" TargetMode="External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ltera.com/products/software/quartus-ii/modelsim/qts-modelsim-index.html" TargetMode="External"/><Relationship Id="rId5" Type="http://schemas.openxmlformats.org/officeDocument/2006/relationships/hyperlink" Target="http://www.mentorgraphics.com/" TargetMode="External"/><Relationship Id="rId10" Type="http://schemas.openxmlformats.org/officeDocument/2006/relationships/image" Target="../media/image12.png"/><Relationship Id="rId4" Type="http://schemas.openxmlformats.org/officeDocument/2006/relationships/hyperlink" Target="http://www.synopsys.com/" TargetMode="External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tera.com/products/software/quartus-ii/web-edition/qts-we-index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14.wmf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Topics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81013" y="1219200"/>
            <a:ext cx="8229600" cy="4953000"/>
          </a:xfrm>
        </p:spPr>
        <p:txBody>
          <a:bodyPr/>
          <a:lstStyle/>
          <a:p>
            <a:r>
              <a:rPr lang="en-US" dirty="0" smtClean="0"/>
              <a:t>We are going to discuss the following topics for roughly 3 weeks from today</a:t>
            </a:r>
          </a:p>
          <a:p>
            <a:pPr lvl="1"/>
            <a:r>
              <a:rPr lang="en-US" dirty="0" smtClean="0"/>
              <a:t>Introduction to Hardware Description Language (HDL)</a:t>
            </a:r>
          </a:p>
          <a:p>
            <a:pPr lvl="1"/>
            <a:r>
              <a:rPr lang="en-US" dirty="0" smtClean="0"/>
              <a:t>Combinational Logic Design with HDL</a:t>
            </a:r>
          </a:p>
          <a:p>
            <a:pPr lvl="1"/>
            <a:r>
              <a:rPr lang="en-US" dirty="0" smtClean="0"/>
              <a:t>Synchronous Sequential Logic Design with HDL</a:t>
            </a:r>
          </a:p>
          <a:p>
            <a:pPr lvl="2"/>
            <a:r>
              <a:rPr lang="en-US" dirty="0" smtClean="0"/>
              <a:t>Finite State Machine (FSM) Design 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322E84D-B1F3-419C-AE1F-4265803D81BF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Synthesis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914400"/>
          </a:xfrm>
        </p:spPr>
        <p:txBody>
          <a:bodyPr>
            <a:normAutofit fontScale="92500" lnSpcReduction="20000"/>
          </a:bodyPr>
          <a:lstStyle/>
          <a:p>
            <a:pPr marL="514350" indent="-457200">
              <a:lnSpc>
                <a:spcPct val="120000"/>
              </a:lnSpc>
              <a:defRPr/>
            </a:pPr>
            <a:r>
              <a:rPr lang="en-US" dirty="0" smtClean="0">
                <a:cs typeface="Arial" charset="0"/>
              </a:rPr>
              <a:t>Transforms HDL code into a </a:t>
            </a:r>
            <a:r>
              <a:rPr lang="en-US" b="1" dirty="0" err="1" smtClean="0">
                <a:solidFill>
                  <a:srgbClr val="C00000"/>
                </a:solidFill>
                <a:cs typeface="Arial" charset="0"/>
              </a:rPr>
              <a:t>netlist</a:t>
            </a:r>
            <a:r>
              <a:rPr lang="en-US" i="1" dirty="0" smtClean="0">
                <a:cs typeface="Arial" charset="0"/>
              </a:rPr>
              <a:t>,</a:t>
            </a:r>
            <a:r>
              <a:rPr lang="en-US" dirty="0" smtClean="0">
                <a:cs typeface="Arial" charset="0"/>
              </a:rPr>
              <a:t> that is, collection of gates and their connections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C9D06FE-E5B5-4411-AB4E-655D0131416B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6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95400" y="2362200"/>
            <a:ext cx="6705600" cy="1219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normAutofit fontScale="85000" lnSpcReduction="10000"/>
          </a:bodyPr>
          <a:lstStyle/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</a:rPr>
              <a:t>module example(input  a, b, c,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</a:rPr>
              <a:t>               output y);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</a:rPr>
              <a:t>  assign y = ~a &amp; ~b &amp; ~c | a &amp; ~b &amp; ~c | a &amp; ~b &amp;  c;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</p:txBody>
      </p:sp>
      <p:pic>
        <p:nvPicPr>
          <p:cNvPr id="1843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4038600"/>
            <a:ext cx="5600700" cy="1981200"/>
          </a:xfrm>
          <a:prstGeom prst="rect">
            <a:avLst/>
          </a:prstGeom>
          <a:noFill/>
          <a:ln w="9525" algn="ctr">
            <a:solidFill>
              <a:srgbClr val="FF66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Digital Design w/ Verilog HDL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013" y="1219200"/>
            <a:ext cx="8229600" cy="51054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defRPr/>
            </a:pPr>
            <a:r>
              <a:rPr lang="en-US" dirty="0" smtClean="0">
                <a:solidFill>
                  <a:srgbClr val="C00000"/>
                </a:solidFill>
              </a:rPr>
              <a:t>Combinational</a:t>
            </a:r>
            <a:r>
              <a:rPr lang="en-US" dirty="0" smtClean="0"/>
              <a:t> Logic</a:t>
            </a:r>
          </a:p>
          <a:p>
            <a:pPr lvl="1">
              <a:lnSpc>
                <a:spcPct val="110000"/>
              </a:lnSpc>
              <a:defRPr/>
            </a:pPr>
            <a:r>
              <a:rPr lang="en-US" dirty="0" smtClean="0"/>
              <a:t>Continuous assignment statement</a:t>
            </a:r>
          </a:p>
          <a:p>
            <a:pPr lvl="2">
              <a:lnSpc>
                <a:spcPct val="110000"/>
              </a:lnSpc>
              <a:defRPr/>
            </a:pPr>
            <a:r>
              <a:rPr lang="en-US" dirty="0" smtClean="0"/>
              <a:t>It is used to describe </a:t>
            </a:r>
            <a:r>
              <a:rPr lang="en-US" dirty="0" smtClean="0">
                <a:solidFill>
                  <a:srgbClr val="C00000"/>
                </a:solidFill>
              </a:rPr>
              <a:t>simple</a:t>
            </a:r>
            <a:r>
              <a:rPr lang="en-US" dirty="0" smtClean="0"/>
              <a:t> combinational logic</a:t>
            </a:r>
          </a:p>
          <a:p>
            <a:pPr lvl="2">
              <a:lnSpc>
                <a:spcPct val="110000"/>
              </a:lnSpc>
              <a:defRPr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assign</a:t>
            </a:r>
          </a:p>
          <a:p>
            <a:pPr lvl="1">
              <a:lnSpc>
                <a:spcPct val="110000"/>
              </a:lnSpc>
              <a:defRPr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always</a:t>
            </a:r>
            <a:r>
              <a:rPr lang="en-US" dirty="0" smtClean="0"/>
              <a:t> statement</a:t>
            </a:r>
          </a:p>
          <a:p>
            <a:pPr lvl="2">
              <a:lnSpc>
                <a:spcPct val="110000"/>
              </a:lnSpc>
              <a:defRPr/>
            </a:pPr>
            <a:r>
              <a:rPr lang="en-US" dirty="0" smtClean="0"/>
              <a:t>It is used to describe </a:t>
            </a:r>
            <a:r>
              <a:rPr lang="en-US" dirty="0" smtClean="0">
                <a:solidFill>
                  <a:srgbClr val="C00000"/>
                </a:solidFill>
              </a:rPr>
              <a:t>complex</a:t>
            </a:r>
            <a:r>
              <a:rPr lang="en-US" dirty="0" smtClean="0"/>
              <a:t> combinational logic</a:t>
            </a:r>
          </a:p>
          <a:p>
            <a:pPr lvl="2">
              <a:lnSpc>
                <a:spcPct val="110000"/>
              </a:lnSpc>
              <a:defRPr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always @(*)</a:t>
            </a:r>
            <a:endParaRPr lang="en-US" dirty="0" smtClean="0"/>
          </a:p>
          <a:p>
            <a:pPr lvl="2">
              <a:lnSpc>
                <a:spcPct val="110000"/>
              </a:lnSpc>
              <a:defRPr/>
            </a:pPr>
            <a:endParaRPr lang="en-US" dirty="0" smtClean="0"/>
          </a:p>
          <a:p>
            <a:pPr>
              <a:lnSpc>
                <a:spcPct val="110000"/>
              </a:lnSpc>
              <a:defRPr/>
            </a:pPr>
            <a:r>
              <a:rPr lang="en-US" dirty="0" smtClean="0">
                <a:solidFill>
                  <a:srgbClr val="C00000"/>
                </a:solidFill>
              </a:rPr>
              <a:t>Synchronous Sequential</a:t>
            </a:r>
            <a:r>
              <a:rPr lang="en-US" dirty="0" smtClean="0"/>
              <a:t> Logic</a:t>
            </a:r>
          </a:p>
          <a:p>
            <a:pPr lvl="1">
              <a:lnSpc>
                <a:spcPct val="110000"/>
              </a:lnSpc>
              <a:defRPr/>
            </a:pPr>
            <a:r>
              <a:rPr lang="en-US" dirty="0" smtClean="0"/>
              <a:t>FSM is composed of flip-flops and combinational logics</a:t>
            </a:r>
          </a:p>
          <a:p>
            <a:pPr lvl="1">
              <a:lnSpc>
                <a:spcPct val="110000"/>
              </a:lnSpc>
              <a:defRPr/>
            </a:pPr>
            <a:r>
              <a:rPr lang="en-US" dirty="0" smtClean="0"/>
              <a:t>Flip-flops are described with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always</a:t>
            </a:r>
            <a:r>
              <a:rPr lang="en-US" dirty="0" smtClean="0"/>
              <a:t> statement</a:t>
            </a:r>
          </a:p>
          <a:p>
            <a:pPr lvl="2">
              <a:lnSpc>
                <a:spcPct val="110000"/>
              </a:lnSpc>
              <a:defRPr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always @(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posedge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clk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lvl="2">
              <a:lnSpc>
                <a:spcPct val="110000"/>
              </a:lnSpc>
              <a:defRPr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always @(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negedge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clk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</a:t>
            </a:r>
            <a:endParaRPr lang="en-US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B1BC654-77A1-4DE3-BAA8-9EBC4C2E6B98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Verilog Syntax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52578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defRPr/>
            </a:pPr>
            <a:r>
              <a:rPr lang="en-US" sz="2400" dirty="0" err="1" smtClean="0"/>
              <a:t>Verilog</a:t>
            </a:r>
            <a:r>
              <a:rPr lang="en-US" sz="2400" dirty="0" smtClean="0"/>
              <a:t> is case sensitive.  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2000" dirty="0" smtClean="0"/>
              <a:t>So, </a:t>
            </a:r>
            <a:r>
              <a:rPr lang="en-US" sz="2000" dirty="0" smtClean="0">
                <a:latin typeface="Courier New" pitchFamily="49" charset="0"/>
              </a:rPr>
              <a:t>reset</a:t>
            </a:r>
            <a:r>
              <a:rPr lang="en-US" sz="2000" dirty="0" smtClean="0"/>
              <a:t> and </a:t>
            </a:r>
            <a:r>
              <a:rPr lang="en-US" sz="2000" dirty="0" smtClean="0">
                <a:latin typeface="Courier New" pitchFamily="49" charset="0"/>
              </a:rPr>
              <a:t>Reset</a:t>
            </a:r>
            <a:r>
              <a:rPr lang="en-US" sz="2000" dirty="0" smtClean="0"/>
              <a:t> are </a:t>
            </a:r>
            <a:r>
              <a:rPr lang="en-US" sz="2000" dirty="0" smtClean="0">
                <a:solidFill>
                  <a:srgbClr val="C00000"/>
                </a:solidFill>
              </a:rPr>
              <a:t>NOT</a:t>
            </a:r>
            <a:r>
              <a:rPr lang="en-US" sz="2000" dirty="0" smtClean="0"/>
              <a:t> the same signal.</a:t>
            </a:r>
          </a:p>
          <a:p>
            <a:pPr lvl="1">
              <a:lnSpc>
                <a:spcPct val="110000"/>
              </a:lnSpc>
              <a:defRPr/>
            </a:pPr>
            <a:endParaRPr lang="en-US" sz="2000" dirty="0" smtClean="0"/>
          </a:p>
          <a:p>
            <a:pPr>
              <a:lnSpc>
                <a:spcPct val="110000"/>
              </a:lnSpc>
              <a:defRPr/>
            </a:pPr>
            <a:r>
              <a:rPr lang="en-US" sz="2400" dirty="0" err="1" smtClean="0"/>
              <a:t>Verilog</a:t>
            </a:r>
            <a:r>
              <a:rPr lang="en-US" sz="2400" dirty="0" smtClean="0"/>
              <a:t> does </a:t>
            </a:r>
            <a:r>
              <a:rPr lang="en-US" sz="2400" b="1" dirty="0" smtClean="0">
                <a:solidFill>
                  <a:srgbClr val="C00000"/>
                </a:solidFill>
              </a:rPr>
              <a:t>not</a:t>
            </a:r>
            <a:r>
              <a:rPr lang="en-US" sz="2400" dirty="0" smtClean="0"/>
              <a:t> allow you to start signal or module names with numbers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2000" dirty="0" smtClean="0"/>
              <a:t>For example, </a:t>
            </a:r>
            <a:r>
              <a:rPr lang="en-US" sz="2000" dirty="0" smtClean="0">
                <a:latin typeface="Courier New" pitchFamily="49" charset="0"/>
              </a:rPr>
              <a:t>2mux</a:t>
            </a:r>
            <a:r>
              <a:rPr lang="en-US" sz="2000" dirty="0" smtClean="0"/>
              <a:t> is </a:t>
            </a:r>
            <a:r>
              <a:rPr lang="en-US" sz="2000" dirty="0" smtClean="0">
                <a:solidFill>
                  <a:srgbClr val="C00000"/>
                </a:solidFill>
              </a:rPr>
              <a:t>NOT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a valid name</a:t>
            </a:r>
          </a:p>
          <a:p>
            <a:pPr lvl="1">
              <a:lnSpc>
                <a:spcPct val="110000"/>
              </a:lnSpc>
              <a:defRPr/>
            </a:pPr>
            <a:endParaRPr lang="en-US" sz="2000" dirty="0" smtClean="0"/>
          </a:p>
          <a:p>
            <a:pPr>
              <a:lnSpc>
                <a:spcPct val="110000"/>
              </a:lnSpc>
              <a:defRPr/>
            </a:pPr>
            <a:r>
              <a:rPr lang="en-US" sz="2400" dirty="0" err="1" smtClean="0"/>
              <a:t>Verilog</a:t>
            </a:r>
            <a:r>
              <a:rPr lang="en-US" sz="2400" dirty="0" smtClean="0"/>
              <a:t> ignores whitespace such as spaces, tabs and line breaks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2000" dirty="0" smtClean="0"/>
              <a:t>Proper indentation and use of blank lines are helpful to make your design readable</a:t>
            </a:r>
          </a:p>
          <a:p>
            <a:pPr lvl="1">
              <a:lnSpc>
                <a:spcPct val="110000"/>
              </a:lnSpc>
              <a:defRPr/>
            </a:pPr>
            <a:endParaRPr lang="en-US" sz="2000" dirty="0" smtClean="0"/>
          </a:p>
          <a:p>
            <a:pPr>
              <a:lnSpc>
                <a:spcPct val="110000"/>
              </a:lnSpc>
              <a:defRPr/>
            </a:pPr>
            <a:r>
              <a:rPr lang="en-US" sz="2400" dirty="0" smtClean="0"/>
              <a:t>Comments come in single-line and multi-line varieties like C-language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2000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//</a:t>
            </a:r>
            <a:r>
              <a:rPr lang="en-US" sz="2000" dirty="0" smtClean="0"/>
              <a:t> :  single line comment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2000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/*   */ </a:t>
            </a:r>
            <a:r>
              <a:rPr lang="en-US" sz="2000" dirty="0" smtClean="0"/>
              <a:t>: multiline  comment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8D25D65-A66D-4FD2-8350-5643FC84E960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Continuous Assignment Statement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013" y="1219200"/>
            <a:ext cx="8229600" cy="44958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en-US" dirty="0" smtClean="0"/>
              <a:t>Statements with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assign</a:t>
            </a:r>
            <a:r>
              <a:rPr lang="en-US" dirty="0" smtClean="0"/>
              <a:t> keyword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 smtClean="0"/>
              <a:t>Examples:</a:t>
            </a:r>
          </a:p>
          <a:p>
            <a:pPr lvl="2">
              <a:lnSpc>
                <a:spcPct val="120000"/>
              </a:lnSpc>
              <a:defRPr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assign y  = ~(a &amp; b);   </a:t>
            </a:r>
            <a:r>
              <a:rPr lang="en-US" dirty="0" smtClean="0"/>
              <a:t>// NAND gate</a:t>
            </a:r>
          </a:p>
          <a:p>
            <a:pPr lvl="2">
              <a:lnSpc>
                <a:spcPct val="120000"/>
              </a:lnSpc>
              <a:defRPr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assign y  = a ^ b;      </a:t>
            </a:r>
            <a:r>
              <a:rPr lang="en-US" dirty="0" smtClean="0"/>
              <a:t>// XOR gate</a:t>
            </a:r>
          </a:p>
          <a:p>
            <a:pPr>
              <a:lnSpc>
                <a:spcPct val="120000"/>
              </a:lnSpc>
              <a:defRPr/>
            </a:pPr>
            <a:endParaRPr lang="en-US" dirty="0" smtClean="0"/>
          </a:p>
          <a:p>
            <a:pPr>
              <a:lnSpc>
                <a:spcPct val="120000"/>
              </a:lnSpc>
              <a:defRPr/>
            </a:pPr>
            <a:r>
              <a:rPr lang="en-US" dirty="0" smtClean="0"/>
              <a:t>It is used to describe </a:t>
            </a:r>
            <a:r>
              <a:rPr lang="en-US" b="1" dirty="0" smtClean="0">
                <a:solidFill>
                  <a:srgbClr val="C00000"/>
                </a:solidFill>
              </a:rPr>
              <a:t>combinational logic</a:t>
            </a:r>
          </a:p>
          <a:p>
            <a:pPr>
              <a:lnSpc>
                <a:spcPct val="120000"/>
              </a:lnSpc>
              <a:defRPr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  <a:defRPr/>
            </a:pPr>
            <a:r>
              <a:rPr lang="en-US" dirty="0" smtClean="0"/>
              <a:t>Anytime the inputs on the right side of the “=“ changes in a statement, the output on the left side is recomputed</a:t>
            </a:r>
          </a:p>
          <a:p>
            <a:pPr>
              <a:lnSpc>
                <a:spcPct val="120000"/>
              </a:lnSpc>
              <a:defRPr/>
            </a:pPr>
            <a:endParaRPr lang="en-US" dirty="0" smtClean="0"/>
          </a:p>
          <a:p>
            <a:pPr>
              <a:lnSpc>
                <a:spcPct val="120000"/>
              </a:lnSpc>
              <a:defRPr/>
            </a:pPr>
            <a:r>
              <a:rPr lang="en-US" dirty="0" smtClean="0"/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assign</a:t>
            </a:r>
            <a:r>
              <a:rPr lang="en-US" dirty="0" smtClean="0"/>
              <a:t> statement should </a:t>
            </a:r>
            <a:r>
              <a:rPr lang="en-US" b="1" dirty="0" smtClean="0">
                <a:solidFill>
                  <a:srgbClr val="C00000"/>
                </a:solidFill>
              </a:rPr>
              <a:t>not</a:t>
            </a:r>
            <a:r>
              <a:rPr lang="en-US" dirty="0" smtClean="0"/>
              <a:t> be used inside the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always</a:t>
            </a:r>
            <a:r>
              <a:rPr lang="en-US" dirty="0" smtClean="0"/>
              <a:t> statement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E7AD198-C5F6-4982-8E2E-7C941FBE08E3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Bitwise Operators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81013" y="1066800"/>
            <a:ext cx="8229600" cy="1524000"/>
          </a:xfrm>
        </p:spPr>
        <p:txBody>
          <a:bodyPr/>
          <a:lstStyle/>
          <a:p>
            <a:r>
              <a:rPr lang="en-US" sz="2400" smtClean="0"/>
              <a:t>Bitwise operators perform a bit-wise operation on two operands</a:t>
            </a:r>
          </a:p>
          <a:p>
            <a:pPr lvl="1"/>
            <a:r>
              <a:rPr lang="en-US" sz="2000" smtClean="0"/>
              <a:t>Take each bit in one operand and perform the operation with the corresponding bit in the other operand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33AD57C-A0A3-4ED9-99D2-25695F798361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828800" y="2895600"/>
            <a:ext cx="5562600" cy="3276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normAutofit fontScale="92500" lnSpcReduction="20000"/>
          </a:bodyPr>
          <a:lstStyle/>
          <a:p>
            <a:pPr marL="342900" indent="-342900">
              <a:buFont typeface="Wingdings" pitchFamily="2" charset="2"/>
              <a:buNone/>
              <a:defRPr/>
            </a:pPr>
            <a:r>
              <a:rPr lang="en-US" sz="1600" dirty="0">
                <a:latin typeface="Courier New" pitchFamily="49" charset="0"/>
                <a:cs typeface="+mn-cs"/>
              </a:rPr>
              <a:t>module gates(input  [3:0]  a, b,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600" dirty="0">
                <a:latin typeface="Courier New" pitchFamily="49" charset="0"/>
                <a:cs typeface="+mn-cs"/>
              </a:rPr>
              <a:t>             output [3:0] y1, y2, y3, y4, y5);</a:t>
            </a:r>
          </a:p>
          <a:p>
            <a:pPr marL="342900" indent="-342900">
              <a:buFont typeface="Wingdings" pitchFamily="2" charset="2"/>
              <a:buNone/>
              <a:defRPr/>
            </a:pPr>
            <a:endParaRPr lang="en-US" sz="1600" dirty="0">
              <a:latin typeface="Courier New" pitchFamily="49" charset="0"/>
              <a:cs typeface="+mn-cs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600" dirty="0">
                <a:latin typeface="Courier New" pitchFamily="49" charset="0"/>
                <a:cs typeface="+mn-cs"/>
              </a:rPr>
              <a:t>   </a:t>
            </a:r>
            <a:r>
              <a:rPr lang="en-US" sz="1600" dirty="0">
                <a:solidFill>
                  <a:srgbClr val="006600"/>
                </a:solidFill>
                <a:latin typeface="Courier New" pitchFamily="49" charset="0"/>
                <a:cs typeface="+mn-cs"/>
              </a:rPr>
              <a:t>/* Five different two-input logic 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600" dirty="0">
                <a:solidFill>
                  <a:srgbClr val="006600"/>
                </a:solidFill>
                <a:latin typeface="Courier New" pitchFamily="49" charset="0"/>
                <a:cs typeface="+mn-cs"/>
              </a:rPr>
              <a:t>      gates acting on 4 bit </a:t>
            </a:r>
            <a:r>
              <a:rPr lang="en-US" sz="1600" dirty="0">
                <a:solidFill>
                  <a:srgbClr val="C00000"/>
                </a:solidFill>
                <a:latin typeface="Courier New" pitchFamily="49" charset="0"/>
                <a:cs typeface="+mn-cs"/>
              </a:rPr>
              <a:t>busses</a:t>
            </a:r>
            <a:r>
              <a:rPr lang="en-US" sz="1600" dirty="0">
                <a:latin typeface="Courier New" pitchFamily="49" charset="0"/>
                <a:cs typeface="+mn-cs"/>
              </a:rPr>
              <a:t> </a:t>
            </a:r>
            <a:r>
              <a:rPr lang="en-US" sz="1600" dirty="0">
                <a:solidFill>
                  <a:srgbClr val="006600"/>
                </a:solidFill>
                <a:latin typeface="Courier New" pitchFamily="49" charset="0"/>
                <a:cs typeface="+mn-cs"/>
              </a:rPr>
              <a:t>*/</a:t>
            </a:r>
          </a:p>
          <a:p>
            <a:pPr marL="342900" indent="-342900">
              <a:buFont typeface="Wingdings" pitchFamily="2" charset="2"/>
              <a:buNone/>
              <a:defRPr/>
            </a:pPr>
            <a:endParaRPr lang="en-US" sz="1600" dirty="0">
              <a:latin typeface="Courier New" pitchFamily="49" charset="0"/>
              <a:cs typeface="+mn-cs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600" dirty="0">
                <a:latin typeface="Courier New" pitchFamily="49" charset="0"/>
                <a:cs typeface="+mn-cs"/>
              </a:rPr>
              <a:t>   assign y1 = a </a:t>
            </a:r>
            <a:r>
              <a:rPr lang="en-US" sz="1600" dirty="0">
                <a:solidFill>
                  <a:srgbClr val="C00000"/>
                </a:solidFill>
                <a:latin typeface="Courier New" pitchFamily="49" charset="0"/>
                <a:cs typeface="+mn-cs"/>
              </a:rPr>
              <a:t>&amp;</a:t>
            </a:r>
            <a:r>
              <a:rPr lang="en-US" sz="1600" dirty="0">
                <a:latin typeface="Courier New" pitchFamily="49" charset="0"/>
                <a:cs typeface="+mn-cs"/>
              </a:rPr>
              <a:t> b;    </a:t>
            </a:r>
            <a:r>
              <a:rPr lang="en-US" sz="1600" dirty="0">
                <a:solidFill>
                  <a:srgbClr val="006600"/>
                </a:solidFill>
                <a:latin typeface="Courier New" pitchFamily="49" charset="0"/>
                <a:cs typeface="+mn-cs"/>
              </a:rPr>
              <a:t>// AND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600" dirty="0">
                <a:latin typeface="Courier New" pitchFamily="49" charset="0"/>
                <a:cs typeface="+mn-cs"/>
              </a:rPr>
              <a:t>   assign y2 = a </a:t>
            </a:r>
            <a:r>
              <a:rPr lang="en-US" sz="1600" dirty="0">
                <a:solidFill>
                  <a:srgbClr val="C00000"/>
                </a:solidFill>
                <a:latin typeface="Courier New" pitchFamily="49" charset="0"/>
                <a:cs typeface="+mn-cs"/>
              </a:rPr>
              <a:t>|</a:t>
            </a:r>
            <a:r>
              <a:rPr lang="en-US" sz="1600" dirty="0">
                <a:latin typeface="Courier New" pitchFamily="49" charset="0"/>
                <a:cs typeface="+mn-cs"/>
              </a:rPr>
              <a:t> b;    </a:t>
            </a:r>
            <a:r>
              <a:rPr lang="en-US" sz="1600" dirty="0">
                <a:solidFill>
                  <a:srgbClr val="006600"/>
                </a:solidFill>
                <a:latin typeface="Courier New" pitchFamily="49" charset="0"/>
                <a:cs typeface="+mn-cs"/>
              </a:rPr>
              <a:t>// OR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600" dirty="0">
                <a:latin typeface="Courier New" pitchFamily="49" charset="0"/>
                <a:cs typeface="+mn-cs"/>
              </a:rPr>
              <a:t>   assign y3 = a </a:t>
            </a:r>
            <a:r>
              <a:rPr lang="en-US" sz="1600" dirty="0">
                <a:solidFill>
                  <a:srgbClr val="C00000"/>
                </a:solidFill>
                <a:latin typeface="Courier New" pitchFamily="49" charset="0"/>
                <a:cs typeface="+mn-cs"/>
              </a:rPr>
              <a:t>^</a:t>
            </a:r>
            <a:r>
              <a:rPr lang="en-US" sz="1600" dirty="0">
                <a:latin typeface="Courier New" pitchFamily="49" charset="0"/>
                <a:cs typeface="+mn-cs"/>
              </a:rPr>
              <a:t> b;    </a:t>
            </a:r>
            <a:r>
              <a:rPr lang="en-US" sz="1600" dirty="0">
                <a:solidFill>
                  <a:srgbClr val="006600"/>
                </a:solidFill>
                <a:latin typeface="Courier New" pitchFamily="49" charset="0"/>
                <a:cs typeface="+mn-cs"/>
              </a:rPr>
              <a:t>// XOR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600" dirty="0">
                <a:latin typeface="Courier New" pitchFamily="49" charset="0"/>
                <a:cs typeface="+mn-cs"/>
              </a:rPr>
              <a:t>   assign y4 = ~(a </a:t>
            </a:r>
            <a:r>
              <a:rPr lang="en-US" sz="1600" dirty="0">
                <a:solidFill>
                  <a:srgbClr val="C00000"/>
                </a:solidFill>
                <a:latin typeface="Courier New" pitchFamily="49" charset="0"/>
                <a:cs typeface="+mn-cs"/>
              </a:rPr>
              <a:t>&amp;</a:t>
            </a:r>
            <a:r>
              <a:rPr lang="en-US" sz="1600" dirty="0">
                <a:latin typeface="Courier New" pitchFamily="49" charset="0"/>
                <a:cs typeface="+mn-cs"/>
              </a:rPr>
              <a:t> b); </a:t>
            </a:r>
            <a:r>
              <a:rPr lang="en-US" sz="1600" dirty="0">
                <a:solidFill>
                  <a:srgbClr val="006600"/>
                </a:solidFill>
                <a:latin typeface="Courier New" pitchFamily="49" charset="0"/>
                <a:cs typeface="+mn-cs"/>
              </a:rPr>
              <a:t>// NAND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600" dirty="0">
                <a:latin typeface="Courier New" pitchFamily="49" charset="0"/>
                <a:cs typeface="+mn-cs"/>
              </a:rPr>
              <a:t>   assign y5 = ~(a </a:t>
            </a:r>
            <a:r>
              <a:rPr lang="en-US" sz="1600" dirty="0">
                <a:solidFill>
                  <a:srgbClr val="C00000"/>
                </a:solidFill>
                <a:latin typeface="Courier New" pitchFamily="49" charset="0"/>
                <a:cs typeface="+mn-cs"/>
              </a:rPr>
              <a:t>|</a:t>
            </a:r>
            <a:r>
              <a:rPr lang="en-US" sz="1600" dirty="0">
                <a:latin typeface="Courier New" pitchFamily="49" charset="0"/>
                <a:cs typeface="+mn-cs"/>
              </a:rPr>
              <a:t> b); </a:t>
            </a:r>
            <a:r>
              <a:rPr lang="en-US" sz="1600" dirty="0">
                <a:solidFill>
                  <a:srgbClr val="006600"/>
                </a:solidFill>
                <a:latin typeface="Courier New" pitchFamily="49" charset="0"/>
                <a:cs typeface="+mn-cs"/>
              </a:rPr>
              <a:t>// NOR</a:t>
            </a:r>
          </a:p>
          <a:p>
            <a:pPr marL="342900" indent="-342900">
              <a:buFont typeface="Wingdings" pitchFamily="2" charset="2"/>
              <a:buNone/>
              <a:defRPr/>
            </a:pPr>
            <a:endParaRPr lang="en-US" sz="1600" dirty="0">
              <a:latin typeface="Courier New" pitchFamily="49" charset="0"/>
              <a:cs typeface="+mn-cs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600" dirty="0" err="1">
                <a:latin typeface="Courier New" pitchFamily="49" charset="0"/>
                <a:cs typeface="+mn-cs"/>
              </a:rPr>
              <a:t>endmodule</a:t>
            </a:r>
            <a:endParaRPr lang="en-US" sz="1600" dirty="0">
              <a:latin typeface="Courier New" pitchFamily="49" charset="0"/>
              <a:cs typeface="+mn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Wait!  What is Bus?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7C8F263-27EC-4D72-9115-84C19D3E2278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153400" cy="19812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en-US" sz="2600" dirty="0" smtClean="0"/>
              <a:t>Bus is a medium that transfers data between computer components</a:t>
            </a:r>
          </a:p>
          <a:p>
            <a:pPr>
              <a:lnSpc>
                <a:spcPct val="120000"/>
              </a:lnSpc>
              <a:defRPr/>
            </a:pPr>
            <a:endParaRPr lang="en-US" sz="2600" dirty="0" smtClean="0"/>
          </a:p>
          <a:p>
            <a:pPr>
              <a:lnSpc>
                <a:spcPct val="120000"/>
              </a:lnSpc>
              <a:defRPr/>
            </a:pPr>
            <a:r>
              <a:rPr lang="en-US" sz="2600" dirty="0" smtClean="0"/>
              <a:t>In hardware design, a collection of bits is called </a:t>
            </a:r>
            <a:r>
              <a:rPr lang="en-US" sz="2600" dirty="0" smtClean="0">
                <a:solidFill>
                  <a:srgbClr val="C00000"/>
                </a:solidFill>
              </a:rPr>
              <a:t>bus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2200" dirty="0" smtClean="0"/>
              <a:t>Example:  A[3:0]: 4-bit bus (composed of A[3], A[2], A[1], A[0])</a:t>
            </a:r>
          </a:p>
          <a:p>
            <a:pPr lvl="2">
              <a:lnSpc>
                <a:spcPct val="120000"/>
              </a:lnSpc>
              <a:buFontTx/>
              <a:buNone/>
              <a:defRPr/>
            </a:pPr>
            <a:r>
              <a:rPr lang="en-US" sz="2200" dirty="0" smtClean="0"/>
              <a:t>	         A[5:0]: 6-bit bus</a:t>
            </a: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2743200" y="3505200"/>
            <a:ext cx="3597275" cy="2667000"/>
            <a:chOff x="1044909" y="1524000"/>
            <a:chExt cx="3679491" cy="2819400"/>
          </a:xfrm>
        </p:grpSpPr>
        <p:sp>
          <p:nvSpPr>
            <p:cNvPr id="7" name="Rectangle 6"/>
            <p:cNvSpPr/>
            <p:nvPr/>
          </p:nvSpPr>
          <p:spPr>
            <a:xfrm>
              <a:off x="1903890" y="1524000"/>
              <a:ext cx="1068449" cy="68639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dirty="0">
                  <a:solidFill>
                    <a:schemeClr val="tx1"/>
                  </a:solidFill>
                </a:rPr>
                <a:t>CPU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1903890" y="2666864"/>
              <a:ext cx="1068449" cy="68638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dirty="0">
                  <a:solidFill>
                    <a:schemeClr val="tx1"/>
                  </a:solidFill>
                </a:rPr>
                <a:t>North Bridge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1903890" y="3657011"/>
              <a:ext cx="1068449" cy="68638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dirty="0">
                  <a:solidFill>
                    <a:schemeClr val="tx1"/>
                  </a:solidFill>
                </a:rPr>
                <a:t>South Bridge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5400000">
              <a:off x="2055591" y="2438655"/>
              <a:ext cx="458152" cy="1623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2209162" y="2386602"/>
              <a:ext cx="152636" cy="7552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>
              <a:off x="2114927" y="3504320"/>
              <a:ext cx="303757" cy="1624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2189676" y="3465694"/>
              <a:ext cx="152636" cy="7719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2515162" y="3503482"/>
              <a:ext cx="305435" cy="1623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2590750" y="3465694"/>
              <a:ext cx="152636" cy="755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567" name="TextBox 34"/>
            <p:cNvSpPr txBox="1">
              <a:spLocks noChangeArrowheads="1"/>
            </p:cNvSpPr>
            <p:nvPr/>
          </p:nvSpPr>
          <p:spPr bwMode="auto">
            <a:xfrm>
              <a:off x="1044909" y="2209800"/>
              <a:ext cx="1069374" cy="491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buFont typeface="Wingdings" pitchFamily="2" charset="2"/>
                <a:buNone/>
              </a:pPr>
              <a:r>
                <a:rPr lang="en-US" sz="1100" b="1"/>
                <a:t>A[31:0]</a:t>
              </a:r>
            </a:p>
            <a:p>
              <a:pPr algn="ctr">
                <a:buFont typeface="Wingdings" pitchFamily="2" charset="2"/>
                <a:buNone/>
              </a:pPr>
              <a:r>
                <a:rPr lang="en-US" sz="1100" b="1"/>
                <a:t>Address Bus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5400000">
              <a:off x="2437180" y="2433619"/>
              <a:ext cx="458153" cy="1624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2590750" y="2381568"/>
              <a:ext cx="152636" cy="755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570" name="TextBox 37"/>
            <p:cNvSpPr txBox="1">
              <a:spLocks noChangeArrowheads="1"/>
            </p:cNvSpPr>
            <p:nvPr/>
          </p:nvSpPr>
          <p:spPr bwMode="auto">
            <a:xfrm>
              <a:off x="2777159" y="2205335"/>
              <a:ext cx="839824" cy="491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buFont typeface="Wingdings" pitchFamily="2" charset="2"/>
                <a:buNone/>
              </a:pPr>
              <a:r>
                <a:rPr lang="en-US" sz="1100" b="1"/>
                <a:t>D[63:0]</a:t>
              </a:r>
            </a:p>
            <a:p>
              <a:pPr algn="ctr">
                <a:buFont typeface="Wingdings" pitchFamily="2" charset="2"/>
                <a:buNone/>
              </a:pPr>
              <a:r>
                <a:rPr lang="en-US" sz="1100" b="1"/>
                <a:t>Data Bus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657575" y="2666864"/>
              <a:ext cx="1066825" cy="68638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dirty="0">
                  <a:solidFill>
                    <a:schemeClr val="tx1"/>
                  </a:solidFill>
                </a:rPr>
                <a:t>Main Memory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2972339" y="2859859"/>
              <a:ext cx="685236" cy="1679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 flipH="1" flipV="1">
              <a:off x="3237786" y="2824217"/>
              <a:ext cx="152718" cy="7631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2972339" y="3165294"/>
              <a:ext cx="685236" cy="1679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 flipH="1" flipV="1">
              <a:off x="3238626" y="3128813"/>
              <a:ext cx="151039" cy="7631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Bus Representation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013" y="1143000"/>
            <a:ext cx="8229600" cy="50292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en-US" dirty="0" smtClean="0"/>
              <a:t>Why uses a[3:0] to represent a 4-bit bus?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 smtClean="0"/>
              <a:t>How about a[0:3]?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 smtClean="0"/>
              <a:t>How about a[1:4] or a[4:1]?</a:t>
            </a:r>
          </a:p>
          <a:p>
            <a:pPr lvl="1">
              <a:lnSpc>
                <a:spcPct val="120000"/>
              </a:lnSpc>
              <a:defRPr/>
            </a:pPr>
            <a:endParaRPr lang="en-US" dirty="0" smtClean="0"/>
          </a:p>
          <a:p>
            <a:pPr>
              <a:lnSpc>
                <a:spcPct val="120000"/>
              </a:lnSpc>
              <a:defRPr/>
            </a:pPr>
            <a:r>
              <a:rPr lang="en-US" dirty="0" smtClean="0"/>
              <a:t>In digital world, we always </a:t>
            </a:r>
            <a:r>
              <a:rPr lang="en-US" dirty="0" smtClean="0">
                <a:solidFill>
                  <a:srgbClr val="C00000"/>
                </a:solidFill>
              </a:rPr>
              <a:t>count from 0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 smtClean="0"/>
              <a:t>So, it would be nice to start the bus count from 0 </a:t>
            </a:r>
          </a:p>
          <a:p>
            <a:pPr lvl="1">
              <a:lnSpc>
                <a:spcPct val="120000"/>
              </a:lnSpc>
              <a:defRPr/>
            </a:pPr>
            <a:endParaRPr lang="en-US" dirty="0" smtClean="0"/>
          </a:p>
          <a:p>
            <a:pPr lvl="1">
              <a:lnSpc>
                <a:spcPct val="120000"/>
              </a:lnSpc>
              <a:defRPr/>
            </a:pPr>
            <a:r>
              <a:rPr lang="en-US" dirty="0" smtClean="0"/>
              <a:t>If you use a[0:3],</a:t>
            </a:r>
          </a:p>
          <a:p>
            <a:pPr lvl="2">
              <a:lnSpc>
                <a:spcPct val="120000"/>
              </a:lnSpc>
              <a:defRPr/>
            </a:pPr>
            <a:r>
              <a:rPr lang="en-US" dirty="0" smtClean="0"/>
              <a:t>a[0] indicates MSB</a:t>
            </a:r>
          </a:p>
          <a:p>
            <a:pPr lvl="2">
              <a:lnSpc>
                <a:spcPct val="120000"/>
              </a:lnSpc>
              <a:defRPr/>
            </a:pPr>
            <a:r>
              <a:rPr lang="en-US" dirty="0" smtClean="0"/>
              <a:t>a[3] indicates LSB</a:t>
            </a:r>
          </a:p>
          <a:p>
            <a:pPr lvl="2">
              <a:lnSpc>
                <a:spcPct val="120000"/>
              </a:lnSpc>
              <a:defRPr/>
            </a:pPr>
            <a:endParaRPr lang="en-US" dirty="0" smtClean="0"/>
          </a:p>
          <a:p>
            <a:pPr lvl="1">
              <a:lnSpc>
                <a:spcPct val="120000"/>
              </a:lnSpc>
              <a:defRPr/>
            </a:pPr>
            <a:r>
              <a:rPr lang="en-US" dirty="0" smtClean="0"/>
              <a:t>If you use a[3:0], </a:t>
            </a:r>
          </a:p>
          <a:p>
            <a:pPr lvl="2">
              <a:lnSpc>
                <a:spcPct val="120000"/>
              </a:lnSpc>
              <a:defRPr/>
            </a:pPr>
            <a:r>
              <a:rPr lang="en-US" dirty="0" smtClean="0"/>
              <a:t>a[3] indicates MSB </a:t>
            </a:r>
          </a:p>
          <a:p>
            <a:pPr lvl="2">
              <a:lnSpc>
                <a:spcPct val="120000"/>
              </a:lnSpc>
              <a:defRPr/>
            </a:pPr>
            <a:r>
              <a:rPr lang="en-US" dirty="0" smtClean="0"/>
              <a:t>a[0] indicates LSB</a:t>
            </a:r>
          </a:p>
          <a:p>
            <a:pPr lvl="2">
              <a:lnSpc>
                <a:spcPct val="120000"/>
              </a:lnSpc>
              <a:defRPr/>
            </a:pPr>
            <a:r>
              <a:rPr lang="en-US" dirty="0" smtClean="0">
                <a:solidFill>
                  <a:srgbClr val="C00000"/>
                </a:solidFill>
              </a:rPr>
              <a:t>We are going to follow this convention in this course</a:t>
            </a: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AB19C89-BBAB-422C-82A6-8E5727075939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Reduction Operators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013" y="1219200"/>
            <a:ext cx="8229600" cy="48006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defRPr/>
            </a:pPr>
            <a:r>
              <a:rPr lang="en-US" sz="2400" dirty="0" smtClean="0"/>
              <a:t>Reduction operations are unary</a:t>
            </a:r>
            <a:endParaRPr lang="en-US" sz="1200" dirty="0" smtClean="0"/>
          </a:p>
          <a:p>
            <a:pPr lvl="1">
              <a:lnSpc>
                <a:spcPct val="110000"/>
              </a:lnSpc>
              <a:defRPr/>
            </a:pPr>
            <a:r>
              <a:rPr lang="en-US" sz="2000" dirty="0" smtClean="0">
                <a:solidFill>
                  <a:srgbClr val="C00000"/>
                </a:solidFill>
              </a:rPr>
              <a:t>Unary operation </a:t>
            </a:r>
            <a:r>
              <a:rPr lang="en-US" sz="2000" dirty="0" smtClean="0"/>
              <a:t>involves only one operand, whereas </a:t>
            </a:r>
            <a:r>
              <a:rPr lang="en-US" sz="2000" dirty="0" smtClean="0">
                <a:solidFill>
                  <a:srgbClr val="C00000"/>
                </a:solidFill>
              </a:rPr>
              <a:t>binary operation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involves two operands</a:t>
            </a:r>
          </a:p>
          <a:p>
            <a:pPr>
              <a:lnSpc>
                <a:spcPct val="110000"/>
              </a:lnSpc>
              <a:defRPr/>
            </a:pPr>
            <a:r>
              <a:rPr lang="en-US" sz="2400" dirty="0" smtClean="0"/>
              <a:t>They perform a bit-wise operation on a single operand to produce a single bit result</a:t>
            </a:r>
          </a:p>
          <a:p>
            <a:pPr>
              <a:lnSpc>
                <a:spcPct val="110000"/>
              </a:lnSpc>
              <a:defRPr/>
            </a:pPr>
            <a:endParaRPr lang="en-US" sz="2400" dirty="0" smtClean="0"/>
          </a:p>
          <a:p>
            <a:pPr>
              <a:lnSpc>
                <a:spcPct val="110000"/>
              </a:lnSpc>
              <a:defRPr/>
            </a:pPr>
            <a:endParaRPr lang="en-US" sz="2400" dirty="0" smtClean="0"/>
          </a:p>
          <a:p>
            <a:pPr>
              <a:lnSpc>
                <a:spcPct val="110000"/>
              </a:lnSpc>
              <a:defRPr/>
            </a:pPr>
            <a:endParaRPr lang="en-US" sz="2400" dirty="0" smtClean="0"/>
          </a:p>
          <a:p>
            <a:pPr>
              <a:lnSpc>
                <a:spcPct val="110000"/>
              </a:lnSpc>
              <a:defRPr/>
            </a:pPr>
            <a:endParaRPr lang="en-US" sz="2400" dirty="0" smtClean="0"/>
          </a:p>
          <a:p>
            <a:pPr>
              <a:lnSpc>
                <a:spcPct val="110000"/>
              </a:lnSpc>
              <a:defRPr/>
            </a:pPr>
            <a:endParaRPr lang="en-US" sz="2400" dirty="0" smtClean="0"/>
          </a:p>
          <a:p>
            <a:pPr>
              <a:lnSpc>
                <a:spcPct val="110000"/>
              </a:lnSpc>
              <a:defRPr/>
            </a:pPr>
            <a:r>
              <a:rPr lang="en-US" sz="2400" dirty="0" smtClean="0"/>
              <a:t>As you might expect, </a:t>
            </a:r>
            <a:r>
              <a:rPr lang="en-US" sz="2400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|</a:t>
            </a:r>
            <a:r>
              <a:rPr lang="en-US" sz="2400" dirty="0" smtClean="0"/>
              <a:t>(or),  </a:t>
            </a:r>
            <a:r>
              <a:rPr lang="en-US" sz="2400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&amp;</a:t>
            </a:r>
            <a:r>
              <a:rPr lang="en-US" sz="2400" dirty="0" smtClean="0"/>
              <a:t>(and), </a:t>
            </a:r>
            <a:r>
              <a:rPr lang="en-US" sz="2400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^</a:t>
            </a:r>
            <a:r>
              <a:rPr lang="en-US" sz="2400" dirty="0" smtClean="0"/>
              <a:t>(</a:t>
            </a:r>
            <a:r>
              <a:rPr lang="en-US" sz="2400" dirty="0" err="1" smtClean="0"/>
              <a:t>xor</a:t>
            </a:r>
            <a:r>
              <a:rPr lang="en-US" sz="2400" dirty="0" smtClean="0"/>
              <a:t>), </a:t>
            </a:r>
            <a:r>
              <a:rPr lang="en-US" sz="2400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~&amp;</a:t>
            </a:r>
            <a:r>
              <a:rPr lang="en-US" sz="2400" dirty="0" smtClean="0"/>
              <a:t>(</a:t>
            </a:r>
            <a:r>
              <a:rPr lang="en-US" sz="2400" dirty="0" err="1" smtClean="0"/>
              <a:t>nand</a:t>
            </a:r>
            <a:r>
              <a:rPr lang="en-US" sz="2400" dirty="0" smtClean="0"/>
              <a:t>), </a:t>
            </a:r>
            <a:r>
              <a:rPr lang="en-US" sz="2400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~|</a:t>
            </a:r>
            <a:r>
              <a:rPr lang="en-US" sz="2400" dirty="0" smtClean="0"/>
              <a:t>(nor), and </a:t>
            </a:r>
            <a:r>
              <a:rPr lang="en-US" sz="2400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~^</a:t>
            </a:r>
            <a:r>
              <a:rPr lang="en-US" sz="2400" dirty="0" smtClean="0"/>
              <a:t>(</a:t>
            </a:r>
            <a:r>
              <a:rPr lang="en-US" sz="2400" dirty="0" err="1" smtClean="0"/>
              <a:t>xnor</a:t>
            </a:r>
            <a:r>
              <a:rPr lang="en-US" sz="2400" dirty="0" smtClean="0"/>
              <a:t>) reduction operators are available</a:t>
            </a: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ECBB0D9-ACC1-47AC-B1DF-0BF621C10966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5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209800" y="3200400"/>
            <a:ext cx="4724400" cy="160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normAutofit fontScale="70000" lnSpcReduction="20000"/>
          </a:bodyPr>
          <a:lstStyle/>
          <a:p>
            <a:pPr marL="342900" indent="-342900" eaLnBrk="0" hangingPunct="0">
              <a:buClr>
                <a:srgbClr val="1F0298"/>
              </a:buClr>
              <a:buFont typeface="Wingdings" pitchFamily="2" charset="2"/>
              <a:buNone/>
              <a:defRPr/>
            </a:pPr>
            <a:r>
              <a:rPr lang="en-US" sz="1800" kern="0" dirty="0">
                <a:latin typeface="Courier New" pitchFamily="49" charset="0"/>
                <a:ea typeface="+mn-ea"/>
                <a:cs typeface="+mn-cs"/>
              </a:rPr>
              <a:t>module and8(input  [7:0] a, </a:t>
            </a:r>
          </a:p>
          <a:p>
            <a:pPr marL="342900" indent="-342900" eaLnBrk="0" hangingPunct="0">
              <a:buClr>
                <a:srgbClr val="1F0298"/>
              </a:buClr>
              <a:buFont typeface="Wingdings" pitchFamily="2" charset="2"/>
              <a:buNone/>
              <a:defRPr/>
            </a:pPr>
            <a:r>
              <a:rPr lang="en-US" sz="1800" kern="0" dirty="0">
                <a:latin typeface="Courier New" pitchFamily="49" charset="0"/>
                <a:ea typeface="+mn-ea"/>
                <a:cs typeface="+mn-cs"/>
              </a:rPr>
              <a:t>            output       y);</a:t>
            </a:r>
          </a:p>
          <a:p>
            <a:pPr marL="342900" indent="-342900" eaLnBrk="0" hangingPunct="0">
              <a:buClr>
                <a:srgbClr val="1F0298"/>
              </a:buClr>
              <a:buFont typeface="Wingdings" pitchFamily="2" charset="2"/>
              <a:buNone/>
              <a:defRPr/>
            </a:pPr>
            <a:r>
              <a:rPr lang="en-US" sz="1800" kern="0" dirty="0">
                <a:latin typeface="Courier New" pitchFamily="49" charset="0"/>
                <a:ea typeface="+mn-ea"/>
                <a:cs typeface="+mn-cs"/>
              </a:rPr>
              <a:t>   assign y = </a:t>
            </a:r>
            <a:r>
              <a:rPr lang="en-US" sz="1800" kern="0" dirty="0">
                <a:solidFill>
                  <a:srgbClr val="C00000"/>
                </a:solidFill>
                <a:latin typeface="Courier New" pitchFamily="49" charset="0"/>
                <a:ea typeface="+mn-ea"/>
                <a:cs typeface="+mn-cs"/>
              </a:rPr>
              <a:t>&amp;</a:t>
            </a:r>
            <a:r>
              <a:rPr lang="en-US" sz="1800" kern="0" dirty="0">
                <a:latin typeface="Courier New" pitchFamily="49" charset="0"/>
                <a:ea typeface="+mn-ea"/>
                <a:cs typeface="+mn-cs"/>
              </a:rPr>
              <a:t>a;</a:t>
            </a:r>
          </a:p>
          <a:p>
            <a:pPr marL="342900" indent="-342900" eaLnBrk="0" hangingPunct="0">
              <a:buClr>
                <a:srgbClr val="1F0298"/>
              </a:buClr>
              <a:buFont typeface="Wingdings" pitchFamily="2" charset="2"/>
              <a:buNone/>
              <a:defRPr/>
            </a:pPr>
            <a:r>
              <a:rPr lang="en-US" sz="1800" kern="0" dirty="0">
                <a:latin typeface="Courier New" pitchFamily="49" charset="0"/>
                <a:ea typeface="+mn-ea"/>
                <a:cs typeface="+mn-cs"/>
              </a:rPr>
              <a:t>   </a:t>
            </a:r>
            <a:r>
              <a:rPr lang="en-US" sz="1800" kern="0" dirty="0">
                <a:solidFill>
                  <a:srgbClr val="006600"/>
                </a:solidFill>
                <a:latin typeface="Courier New" pitchFamily="49" charset="0"/>
                <a:ea typeface="+mn-ea"/>
                <a:cs typeface="+mn-cs"/>
              </a:rPr>
              <a:t>// &amp;a is much easier to write than</a:t>
            </a:r>
          </a:p>
          <a:p>
            <a:pPr marL="342900" indent="-342900" eaLnBrk="0" hangingPunct="0">
              <a:buClr>
                <a:srgbClr val="1F0298"/>
              </a:buClr>
              <a:buFont typeface="Wingdings" pitchFamily="2" charset="2"/>
              <a:buNone/>
              <a:defRPr/>
            </a:pPr>
            <a:r>
              <a:rPr lang="en-US" sz="1800" kern="0" dirty="0">
                <a:solidFill>
                  <a:srgbClr val="006600"/>
                </a:solidFill>
                <a:latin typeface="Courier New" pitchFamily="49" charset="0"/>
                <a:ea typeface="+mn-ea"/>
                <a:cs typeface="+mn-cs"/>
              </a:rPr>
              <a:t>   // assign y = a[7] &amp; a[6] &amp; a[5] &amp; a[4] &amp;</a:t>
            </a:r>
          </a:p>
          <a:p>
            <a:pPr marL="342900" indent="-342900" eaLnBrk="0" hangingPunct="0">
              <a:buClr>
                <a:srgbClr val="1F0298"/>
              </a:buClr>
              <a:buFont typeface="Wingdings" pitchFamily="2" charset="2"/>
              <a:buNone/>
              <a:defRPr/>
            </a:pPr>
            <a:r>
              <a:rPr lang="en-US" sz="1800" kern="0" dirty="0">
                <a:solidFill>
                  <a:srgbClr val="006600"/>
                </a:solidFill>
                <a:latin typeface="Courier New" pitchFamily="49" charset="0"/>
                <a:ea typeface="+mn-ea"/>
                <a:cs typeface="+mn-cs"/>
              </a:rPr>
              <a:t>   //            a[3] &amp; a[2] &amp; a[1] &amp; a[0];</a:t>
            </a:r>
          </a:p>
          <a:p>
            <a:pPr marL="342900" indent="-342900" eaLnBrk="0" hangingPunct="0">
              <a:buClr>
                <a:srgbClr val="1F0298"/>
              </a:buClr>
              <a:buFont typeface="Wingdings" pitchFamily="2" charset="2"/>
              <a:buNone/>
              <a:defRPr/>
            </a:pPr>
            <a:r>
              <a:rPr lang="en-US" sz="1800" kern="0" dirty="0" err="1">
                <a:latin typeface="Courier New" pitchFamily="49" charset="0"/>
                <a:ea typeface="+mn-ea"/>
                <a:cs typeface="+mn-cs"/>
              </a:rPr>
              <a:t>endmodule</a:t>
            </a:r>
            <a:endParaRPr lang="en-US" sz="1800" kern="0" dirty="0">
              <a:latin typeface="Courier New" pitchFamily="49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Examples</a:t>
            </a: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916E25E-2F7C-401B-9341-472C526ACDE2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048000" y="2133600"/>
            <a:ext cx="3429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342900" indent="-342900" eaLnBrk="0" hangingPunct="0">
              <a:buClr>
                <a:srgbClr val="C00000"/>
              </a:buClr>
              <a:buSzTx/>
              <a:buFontTx/>
              <a:buNone/>
              <a:defRPr/>
            </a:pPr>
            <a:r>
              <a:rPr lang="en-US" sz="1800" b="1" kern="0">
                <a:latin typeface="Courier New" pitchFamily="49" charset="0"/>
                <a:ea typeface="+mn-ea"/>
                <a:cs typeface="+mn-cs"/>
              </a:rPr>
              <a:t>&amp; 4’b1001  =  </a:t>
            </a:r>
          </a:p>
          <a:p>
            <a:pPr marL="342900" indent="-342900" eaLnBrk="0" hangingPunct="0">
              <a:buClr>
                <a:srgbClr val="C00000"/>
              </a:buClr>
              <a:buSzTx/>
              <a:buFontTx/>
              <a:buNone/>
              <a:defRPr/>
            </a:pPr>
            <a:r>
              <a:rPr lang="en-US" sz="1800" b="1" kern="0">
                <a:latin typeface="Courier New" pitchFamily="49" charset="0"/>
                <a:ea typeface="+mn-ea"/>
                <a:cs typeface="+mn-cs"/>
              </a:rPr>
              <a:t>&amp; 4’bx111  =</a:t>
            </a:r>
          </a:p>
          <a:p>
            <a:pPr marL="342900" indent="-342900" eaLnBrk="0" hangingPunct="0">
              <a:buClr>
                <a:srgbClr val="C00000"/>
              </a:buClr>
              <a:buSzTx/>
              <a:buFontTx/>
              <a:buNone/>
              <a:defRPr/>
            </a:pPr>
            <a:r>
              <a:rPr lang="en-US" sz="1800" b="1" kern="0">
                <a:latin typeface="Courier New" pitchFamily="49" charset="0"/>
                <a:ea typeface="+mn-ea"/>
                <a:cs typeface="+mn-cs"/>
              </a:rPr>
              <a:t>~&amp; 4’b1001 = </a:t>
            </a:r>
          </a:p>
          <a:p>
            <a:pPr marL="342900" indent="-342900" eaLnBrk="0" hangingPunct="0">
              <a:buClr>
                <a:srgbClr val="C00000"/>
              </a:buClr>
              <a:buSzTx/>
              <a:buFontTx/>
              <a:buNone/>
              <a:defRPr/>
            </a:pPr>
            <a:r>
              <a:rPr lang="en-US" sz="1800" b="1" kern="0">
                <a:latin typeface="Courier New" pitchFamily="49" charset="0"/>
                <a:ea typeface="+mn-ea"/>
                <a:cs typeface="+mn-cs"/>
              </a:rPr>
              <a:t>~&amp; 4’bx001 =</a:t>
            </a:r>
          </a:p>
          <a:p>
            <a:pPr marL="342900" indent="-342900" eaLnBrk="0" hangingPunct="0">
              <a:buClr>
                <a:srgbClr val="C00000"/>
              </a:buClr>
              <a:buSzTx/>
              <a:buFontTx/>
              <a:buNone/>
              <a:defRPr/>
            </a:pPr>
            <a:r>
              <a:rPr lang="en-US" sz="1800" b="1" kern="0">
                <a:latin typeface="Courier New" pitchFamily="49" charset="0"/>
                <a:ea typeface="+mn-ea"/>
                <a:cs typeface="+mn-cs"/>
              </a:rPr>
              <a:t>| 4’b1001  =</a:t>
            </a:r>
          </a:p>
          <a:p>
            <a:pPr marL="342900" indent="-342900" eaLnBrk="0" hangingPunct="0">
              <a:buClr>
                <a:srgbClr val="C00000"/>
              </a:buClr>
              <a:buSzTx/>
              <a:buFontTx/>
              <a:buNone/>
              <a:defRPr/>
            </a:pPr>
            <a:r>
              <a:rPr lang="en-US" sz="1800" b="1" kern="0">
                <a:latin typeface="Courier New" pitchFamily="49" charset="0"/>
                <a:ea typeface="+mn-ea"/>
                <a:cs typeface="+mn-cs"/>
              </a:rPr>
              <a:t>~| 4’bx001 =</a:t>
            </a:r>
          </a:p>
          <a:p>
            <a:pPr marL="342900" indent="-342900" eaLnBrk="0" hangingPunct="0">
              <a:buClr>
                <a:srgbClr val="C00000"/>
              </a:buClr>
              <a:buSzTx/>
              <a:buFontTx/>
              <a:buNone/>
              <a:defRPr/>
            </a:pPr>
            <a:r>
              <a:rPr lang="en-US" sz="1800" b="1" kern="0">
                <a:latin typeface="Courier New" pitchFamily="49" charset="0"/>
                <a:ea typeface="+mn-ea"/>
                <a:cs typeface="+mn-cs"/>
              </a:rPr>
              <a:t>^ 4’b1001  = </a:t>
            </a:r>
          </a:p>
          <a:p>
            <a:pPr marL="342900" indent="-342900" eaLnBrk="0" hangingPunct="0">
              <a:buClr>
                <a:srgbClr val="C00000"/>
              </a:buClr>
              <a:buSzTx/>
              <a:buFontTx/>
              <a:buNone/>
              <a:defRPr/>
            </a:pPr>
            <a:r>
              <a:rPr lang="en-US" sz="1800" b="1" kern="0">
                <a:latin typeface="Courier New" pitchFamily="49" charset="0"/>
                <a:ea typeface="+mn-ea"/>
                <a:cs typeface="+mn-cs"/>
              </a:rPr>
              <a:t>~^ 4’b1101 =</a:t>
            </a:r>
          </a:p>
          <a:p>
            <a:pPr marL="342900" indent="-342900" eaLnBrk="0" hangingPunct="0">
              <a:buClr>
                <a:srgbClr val="C00000"/>
              </a:buClr>
              <a:buSzTx/>
              <a:buFontTx/>
              <a:buNone/>
              <a:defRPr/>
            </a:pPr>
            <a:r>
              <a:rPr lang="en-US" sz="1800" b="1" kern="0">
                <a:latin typeface="Courier New" pitchFamily="49" charset="0"/>
                <a:ea typeface="+mn-ea"/>
                <a:cs typeface="+mn-cs"/>
              </a:rPr>
              <a:t>^ 4’b10x1  =  </a:t>
            </a:r>
            <a:r>
              <a:rPr lang="en-US" sz="1800" kern="0">
                <a:latin typeface="Courier New" pitchFamily="49" charset="0"/>
                <a:ea typeface="+mn-ea"/>
                <a:cs typeface="+mn-cs"/>
              </a:rPr>
              <a:t> </a:t>
            </a:r>
          </a:p>
        </p:txBody>
      </p:sp>
      <p:sp>
        <p:nvSpPr>
          <p:cNvPr id="9" name="Rectangle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105400" y="2133600"/>
            <a:ext cx="2133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342900" indent="-342900" eaLnBrk="0" hangingPunct="0">
              <a:buClr>
                <a:srgbClr val="1F0298"/>
              </a:buClr>
              <a:buFont typeface="Wingdings" pitchFamily="2" charset="2"/>
              <a:buNone/>
              <a:defRPr/>
            </a:pPr>
            <a:r>
              <a:rPr lang="en-US" sz="1800" b="1" kern="0" dirty="0">
                <a:latin typeface="Courier New" pitchFamily="49" charset="0"/>
                <a:ea typeface="+mn-ea"/>
                <a:cs typeface="+mn-cs"/>
              </a:rPr>
              <a:t>0</a:t>
            </a:r>
          </a:p>
          <a:p>
            <a:pPr marL="342900" indent="-342900" eaLnBrk="0" hangingPunct="0">
              <a:buClr>
                <a:srgbClr val="1F0298"/>
              </a:buClr>
              <a:buFont typeface="Wingdings" pitchFamily="2" charset="2"/>
              <a:buNone/>
              <a:defRPr/>
            </a:pPr>
            <a:r>
              <a:rPr lang="en-US" sz="1800" b="1" kern="0" dirty="0">
                <a:latin typeface="Courier New" pitchFamily="49" charset="0"/>
                <a:ea typeface="+mn-ea"/>
                <a:cs typeface="+mn-cs"/>
              </a:rPr>
              <a:t>x</a:t>
            </a:r>
          </a:p>
          <a:p>
            <a:pPr marL="342900" indent="-342900" eaLnBrk="0" hangingPunct="0">
              <a:buClr>
                <a:srgbClr val="1F0298"/>
              </a:buClr>
              <a:buFont typeface="Wingdings" pitchFamily="2" charset="2"/>
              <a:buNone/>
              <a:defRPr/>
            </a:pPr>
            <a:r>
              <a:rPr lang="en-US" sz="1800" b="1" kern="0" dirty="0">
                <a:latin typeface="Courier New" pitchFamily="49" charset="0"/>
                <a:ea typeface="+mn-ea"/>
                <a:cs typeface="+mn-cs"/>
              </a:rPr>
              <a:t>1</a:t>
            </a:r>
          </a:p>
          <a:p>
            <a:pPr marL="342900" indent="-342900" eaLnBrk="0" hangingPunct="0">
              <a:buClr>
                <a:srgbClr val="1F0298"/>
              </a:buClr>
              <a:buFont typeface="Wingdings" pitchFamily="2" charset="2"/>
              <a:buNone/>
              <a:defRPr/>
            </a:pPr>
            <a:r>
              <a:rPr lang="en-US" sz="1800" b="1" kern="0" dirty="0">
                <a:latin typeface="Courier New" pitchFamily="49" charset="0"/>
                <a:ea typeface="+mn-ea"/>
                <a:cs typeface="+mn-cs"/>
              </a:rPr>
              <a:t>1</a:t>
            </a:r>
          </a:p>
          <a:p>
            <a:pPr marL="342900" indent="-342900" eaLnBrk="0" hangingPunct="0">
              <a:buClr>
                <a:srgbClr val="1F0298"/>
              </a:buClr>
              <a:buFont typeface="Wingdings" pitchFamily="2" charset="2"/>
              <a:buNone/>
              <a:defRPr/>
            </a:pPr>
            <a:r>
              <a:rPr lang="en-US" sz="1800" b="1" kern="0" dirty="0">
                <a:latin typeface="Courier New" pitchFamily="49" charset="0"/>
                <a:ea typeface="+mn-ea"/>
                <a:cs typeface="+mn-cs"/>
              </a:rPr>
              <a:t>1</a:t>
            </a:r>
          </a:p>
          <a:p>
            <a:pPr marL="342900" indent="-342900" eaLnBrk="0" hangingPunct="0">
              <a:buClr>
                <a:srgbClr val="1F0298"/>
              </a:buClr>
              <a:buFont typeface="Wingdings" pitchFamily="2" charset="2"/>
              <a:buNone/>
              <a:defRPr/>
            </a:pPr>
            <a:r>
              <a:rPr lang="en-US" sz="1800" b="1" kern="0" dirty="0">
                <a:latin typeface="Courier New" pitchFamily="49" charset="0"/>
                <a:ea typeface="+mn-ea"/>
                <a:cs typeface="+mn-cs"/>
              </a:rPr>
              <a:t>0</a:t>
            </a:r>
          </a:p>
          <a:p>
            <a:pPr marL="342900" indent="-342900" eaLnBrk="0" hangingPunct="0">
              <a:buClr>
                <a:srgbClr val="1F0298"/>
              </a:buClr>
              <a:buFont typeface="Wingdings" pitchFamily="2" charset="2"/>
              <a:buNone/>
              <a:defRPr/>
            </a:pPr>
            <a:r>
              <a:rPr lang="en-US" sz="1800" b="1" kern="0" dirty="0">
                <a:latin typeface="Courier New" pitchFamily="49" charset="0"/>
                <a:ea typeface="+mn-ea"/>
                <a:cs typeface="+mn-cs"/>
              </a:rPr>
              <a:t>0</a:t>
            </a:r>
          </a:p>
          <a:p>
            <a:pPr marL="342900" indent="-342900" eaLnBrk="0" hangingPunct="0">
              <a:buClr>
                <a:srgbClr val="1F0298"/>
              </a:buClr>
              <a:buFont typeface="Wingdings" pitchFamily="2" charset="2"/>
              <a:buNone/>
              <a:defRPr/>
            </a:pPr>
            <a:r>
              <a:rPr lang="en-US" sz="1800" b="1" kern="0" dirty="0">
                <a:latin typeface="Courier New" pitchFamily="49" charset="0"/>
                <a:ea typeface="+mn-ea"/>
                <a:cs typeface="+mn-cs"/>
              </a:rPr>
              <a:t>0</a:t>
            </a:r>
          </a:p>
          <a:p>
            <a:pPr marL="342900" indent="-342900" eaLnBrk="0" hangingPunct="0">
              <a:buClr>
                <a:srgbClr val="1F0298"/>
              </a:buClr>
              <a:buFont typeface="Wingdings" pitchFamily="2" charset="2"/>
              <a:buNone/>
              <a:defRPr/>
            </a:pPr>
            <a:r>
              <a:rPr lang="en-US" sz="1800" b="1" kern="0" dirty="0">
                <a:latin typeface="Courier New" pitchFamily="49" charset="0"/>
                <a:ea typeface="+mn-ea"/>
                <a:cs typeface="+mn-cs"/>
              </a:rPr>
              <a:t>x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Conditional Assignment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481013" y="1143000"/>
            <a:ext cx="8229600" cy="24384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defRPr/>
            </a:pPr>
            <a:r>
              <a:rPr lang="en-US" sz="2400" dirty="0" smtClean="0"/>
              <a:t>The conditional operator </a:t>
            </a:r>
            <a:r>
              <a:rPr lang="en-US" sz="2400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? :</a:t>
            </a:r>
            <a:r>
              <a:rPr lang="en-US" sz="2400" dirty="0" smtClean="0"/>
              <a:t> chooses between a second and third expression, based on a first expression</a:t>
            </a:r>
            <a:endParaRPr lang="en-US" sz="1200" dirty="0" smtClean="0"/>
          </a:p>
          <a:p>
            <a:pPr lvl="1">
              <a:lnSpc>
                <a:spcPct val="110000"/>
              </a:lnSpc>
              <a:defRPr/>
            </a:pPr>
            <a:r>
              <a:rPr lang="en-US" sz="2000" dirty="0" smtClean="0"/>
              <a:t>The first expression is the </a:t>
            </a:r>
            <a:r>
              <a:rPr lang="en-US" sz="2000" dirty="0" smtClean="0">
                <a:solidFill>
                  <a:srgbClr val="C00000"/>
                </a:solidFill>
              </a:rPr>
              <a:t>condition</a:t>
            </a:r>
          </a:p>
          <a:p>
            <a:pPr lvl="2">
              <a:lnSpc>
                <a:spcPct val="110000"/>
              </a:lnSpc>
              <a:defRPr/>
            </a:pPr>
            <a:r>
              <a:rPr lang="en-US" sz="1600" dirty="0" smtClean="0"/>
              <a:t>If the condition is 1, the operator chooses the second expression</a:t>
            </a:r>
          </a:p>
          <a:p>
            <a:pPr lvl="2">
              <a:lnSpc>
                <a:spcPct val="110000"/>
              </a:lnSpc>
              <a:defRPr/>
            </a:pPr>
            <a:r>
              <a:rPr lang="en-US" sz="1600" dirty="0" smtClean="0"/>
              <a:t>If the condition is 0, the operator chooses the third expression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2000" dirty="0" smtClean="0"/>
              <a:t>Therefore, it is a </a:t>
            </a:r>
            <a:r>
              <a:rPr lang="en-US" sz="2000" dirty="0" smtClean="0">
                <a:solidFill>
                  <a:srgbClr val="C00000"/>
                </a:solidFill>
              </a:rPr>
              <a:t>ternary </a:t>
            </a:r>
            <a:r>
              <a:rPr lang="en-US" sz="2000" dirty="0" smtClean="0"/>
              <a:t>operator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 smtClean="0"/>
              <a:t>because it takes 3 inputs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2000" dirty="0" smtClean="0"/>
              <a:t>It looks the same as the C-language and Java, right?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E6148F5-A276-44EE-8E2A-764A4030D97A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5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3733800"/>
            <a:ext cx="3886200" cy="2438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normAutofit fontScale="85000" lnSpcReduction="10000"/>
          </a:bodyPr>
          <a:lstStyle/>
          <a:p>
            <a:pPr marL="342900" indent="-342900" eaLnBrk="0" hangingPunct="0">
              <a:buClr>
                <a:srgbClr val="1F0298"/>
              </a:buClr>
              <a:buFont typeface="Wingdings" pitchFamily="2" charset="2"/>
              <a:buNone/>
              <a:defRPr/>
            </a:pPr>
            <a:r>
              <a:rPr lang="en-US" sz="1800" kern="0" dirty="0">
                <a:latin typeface="Courier New" pitchFamily="49" charset="0"/>
                <a:ea typeface="+mn-ea"/>
                <a:cs typeface="+mn-cs"/>
              </a:rPr>
              <a:t>module mux2(input  [3:0] d0, d1, </a:t>
            </a:r>
          </a:p>
          <a:p>
            <a:pPr marL="342900" indent="-342900" eaLnBrk="0" hangingPunct="0">
              <a:buClr>
                <a:srgbClr val="1F0298"/>
              </a:buClr>
              <a:buFont typeface="Wingdings" pitchFamily="2" charset="2"/>
              <a:buNone/>
              <a:defRPr/>
            </a:pPr>
            <a:r>
              <a:rPr lang="en-US" sz="1800" kern="0" dirty="0">
                <a:latin typeface="Courier New" pitchFamily="49" charset="0"/>
                <a:ea typeface="+mn-ea"/>
                <a:cs typeface="+mn-cs"/>
              </a:rPr>
              <a:t>            input        s,</a:t>
            </a:r>
          </a:p>
          <a:p>
            <a:pPr marL="342900" indent="-342900" eaLnBrk="0" hangingPunct="0">
              <a:buClr>
                <a:srgbClr val="1F0298"/>
              </a:buClr>
              <a:buFont typeface="Wingdings" pitchFamily="2" charset="2"/>
              <a:buNone/>
              <a:defRPr/>
            </a:pPr>
            <a:r>
              <a:rPr lang="en-US" sz="1800" kern="0" dirty="0">
                <a:latin typeface="Courier New" pitchFamily="49" charset="0"/>
                <a:ea typeface="+mn-ea"/>
                <a:cs typeface="+mn-cs"/>
              </a:rPr>
              <a:t>            output [3:0] y);</a:t>
            </a:r>
          </a:p>
          <a:p>
            <a:pPr marL="342900" indent="-342900" eaLnBrk="0" hangingPunct="0">
              <a:buClr>
                <a:srgbClr val="1F0298"/>
              </a:buClr>
              <a:buFont typeface="Wingdings" pitchFamily="2" charset="2"/>
              <a:buNone/>
              <a:defRPr/>
            </a:pPr>
            <a:endParaRPr lang="en-US" sz="1800" kern="0" dirty="0">
              <a:latin typeface="Courier New" pitchFamily="49" charset="0"/>
              <a:ea typeface="+mn-ea"/>
              <a:cs typeface="+mn-cs"/>
            </a:endParaRPr>
          </a:p>
          <a:p>
            <a:pPr marL="342900" indent="-342900" eaLnBrk="0" hangingPunct="0">
              <a:buClr>
                <a:srgbClr val="1F0298"/>
              </a:buClr>
              <a:buFont typeface="Wingdings" pitchFamily="2" charset="2"/>
              <a:buNone/>
              <a:defRPr/>
            </a:pPr>
            <a:r>
              <a:rPr lang="en-US" sz="1800" kern="0" dirty="0">
                <a:latin typeface="Courier New" pitchFamily="49" charset="0"/>
                <a:ea typeface="+mn-ea"/>
                <a:cs typeface="+mn-cs"/>
              </a:rPr>
              <a:t>   </a:t>
            </a:r>
            <a:r>
              <a:rPr lang="en-US" sz="1800" b="1" kern="0" dirty="0">
                <a:solidFill>
                  <a:srgbClr val="FF0000"/>
                </a:solidFill>
                <a:latin typeface="Courier New" pitchFamily="49" charset="0"/>
                <a:ea typeface="+mn-ea"/>
                <a:cs typeface="+mn-cs"/>
              </a:rPr>
              <a:t>assign y = s ? d1 : d0; </a:t>
            </a:r>
          </a:p>
          <a:p>
            <a:pPr marL="342900" indent="-342900" eaLnBrk="0" hangingPunct="0">
              <a:buClr>
                <a:srgbClr val="1F0298"/>
              </a:buClr>
              <a:buFont typeface="Wingdings" pitchFamily="2" charset="2"/>
              <a:buNone/>
              <a:defRPr/>
            </a:pPr>
            <a:r>
              <a:rPr lang="en-US" sz="1800" kern="0" dirty="0">
                <a:latin typeface="Courier New" pitchFamily="49" charset="0"/>
                <a:ea typeface="+mn-ea"/>
                <a:cs typeface="+mn-cs"/>
              </a:rPr>
              <a:t>   </a:t>
            </a:r>
            <a:r>
              <a:rPr lang="en-US" sz="1800" kern="0" dirty="0">
                <a:solidFill>
                  <a:srgbClr val="006600"/>
                </a:solidFill>
                <a:latin typeface="Courier New" pitchFamily="49" charset="0"/>
                <a:ea typeface="+mn-ea"/>
                <a:cs typeface="+mn-cs"/>
              </a:rPr>
              <a:t>// if s is 1, y = d1</a:t>
            </a:r>
          </a:p>
          <a:p>
            <a:pPr marL="342900" indent="-342900" eaLnBrk="0" hangingPunct="0">
              <a:buClr>
                <a:srgbClr val="1F0298"/>
              </a:buClr>
              <a:buFont typeface="Wingdings" pitchFamily="2" charset="2"/>
              <a:buNone/>
              <a:defRPr/>
            </a:pPr>
            <a:r>
              <a:rPr lang="en-US" sz="1800" kern="0" dirty="0">
                <a:solidFill>
                  <a:srgbClr val="006600"/>
                </a:solidFill>
                <a:latin typeface="Courier New" pitchFamily="49" charset="0"/>
                <a:ea typeface="+mn-ea"/>
                <a:cs typeface="+mn-cs"/>
              </a:rPr>
              <a:t>   // if s is 0, y = d0</a:t>
            </a:r>
          </a:p>
          <a:p>
            <a:pPr marL="342900" indent="-342900" eaLnBrk="0" hangingPunct="0">
              <a:buClr>
                <a:srgbClr val="1F0298"/>
              </a:buClr>
              <a:buFont typeface="Wingdings" pitchFamily="2" charset="2"/>
              <a:buNone/>
              <a:defRPr/>
            </a:pPr>
            <a:endParaRPr lang="en-US" sz="1800" kern="0" dirty="0">
              <a:latin typeface="Courier New" pitchFamily="49" charset="0"/>
              <a:ea typeface="+mn-ea"/>
              <a:cs typeface="+mn-cs"/>
            </a:endParaRPr>
          </a:p>
          <a:p>
            <a:pPr marL="342900" indent="-342900" eaLnBrk="0" hangingPunct="0">
              <a:buClr>
                <a:srgbClr val="1F0298"/>
              </a:buClr>
              <a:buFont typeface="Wingdings" pitchFamily="2" charset="2"/>
              <a:buNone/>
              <a:defRPr/>
            </a:pPr>
            <a:r>
              <a:rPr lang="en-US" sz="1800" kern="0" dirty="0" err="1">
                <a:latin typeface="Courier New" pitchFamily="49" charset="0"/>
                <a:ea typeface="+mn-ea"/>
                <a:cs typeface="+mn-cs"/>
              </a:rPr>
              <a:t>endmodule</a:t>
            </a:r>
            <a:endParaRPr lang="en-US" sz="1800" kern="0" dirty="0">
              <a:latin typeface="Courier New" pitchFamily="49" charset="0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648200" y="4648200"/>
            <a:ext cx="4267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77500" lnSpcReduction="20000"/>
          </a:bodyPr>
          <a:lstStyle/>
          <a:p>
            <a:pPr marL="342900" indent="-342900" eaLnBrk="0" hangingPunct="0">
              <a:lnSpc>
                <a:spcPct val="120000"/>
              </a:lnSpc>
              <a:buClr>
                <a:srgbClr val="1F0298"/>
              </a:buClr>
              <a:buFont typeface="Wingdings" pitchFamily="2" charset="2"/>
              <a:buNone/>
              <a:defRPr/>
            </a:pPr>
            <a:r>
              <a:rPr lang="en-US" sz="2400" kern="0" dirty="0">
                <a:latin typeface="+mn-lt"/>
                <a:ea typeface="+mn-ea"/>
                <a:cs typeface="+mn-cs"/>
              </a:rPr>
              <a:t>What kind of hardware do you think this would generate?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38862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  <a:defRPr/>
            </a:pPr>
            <a:r>
              <a:rPr lang="en-US" dirty="0" smtClean="0"/>
              <a:t>In old days (~ early 1990s), hardware engineers used to draw schematic of digital logic (combinational and sequential logics), based on Boolean equations</a:t>
            </a:r>
          </a:p>
          <a:p>
            <a:pPr>
              <a:lnSpc>
                <a:spcPct val="110000"/>
              </a:lnSpc>
              <a:defRPr/>
            </a:pPr>
            <a:endParaRPr lang="en-US" dirty="0" smtClean="0"/>
          </a:p>
          <a:p>
            <a:pPr>
              <a:lnSpc>
                <a:spcPct val="110000"/>
              </a:lnSpc>
              <a:defRPr/>
            </a:pPr>
            <a:r>
              <a:rPr lang="en-US" dirty="0" smtClean="0"/>
              <a:t>But, it is </a:t>
            </a:r>
            <a:r>
              <a:rPr lang="en-US" b="1" dirty="0" smtClean="0">
                <a:solidFill>
                  <a:srgbClr val="C00000"/>
                </a:solidFill>
              </a:rPr>
              <a:t>not virtually possible </a:t>
            </a:r>
            <a:r>
              <a:rPr lang="en-US" dirty="0" smtClean="0"/>
              <a:t>to draw schematic as the hardware complexity increases</a:t>
            </a:r>
          </a:p>
          <a:p>
            <a:pPr>
              <a:lnSpc>
                <a:spcPct val="110000"/>
              </a:lnSpc>
              <a:defRPr/>
            </a:pPr>
            <a:endParaRPr lang="en-US" dirty="0" smtClean="0"/>
          </a:p>
          <a:p>
            <a:pPr>
              <a:lnSpc>
                <a:spcPct val="110000"/>
              </a:lnSpc>
              <a:defRPr/>
            </a:pPr>
            <a:r>
              <a:rPr lang="en-US" dirty="0" smtClean="0"/>
              <a:t>As the hardware complexity increases, there has been a necessity of designing hardware in a more efficient way 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65B00A1-8146-434B-ABFC-3659D4120C27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Internal Variables</a:t>
            </a:r>
          </a:p>
        </p:txBody>
      </p:sp>
      <p:sp>
        <p:nvSpPr>
          <p:cNvPr id="2052" name="Content Placeholder 2"/>
          <p:cNvSpPr>
            <a:spLocks noGrp="1"/>
          </p:cNvSpPr>
          <p:nvPr>
            <p:ph idx="1"/>
          </p:nvPr>
        </p:nvSpPr>
        <p:spPr>
          <a:xfrm>
            <a:off x="481013" y="1219200"/>
            <a:ext cx="8229600" cy="2667000"/>
          </a:xfrm>
        </p:spPr>
        <p:txBody>
          <a:bodyPr/>
          <a:lstStyle/>
          <a:p>
            <a:r>
              <a:rPr lang="en-US" sz="2400" smtClean="0"/>
              <a:t>It is often convenient to break a complex design into intermediate designs</a:t>
            </a:r>
          </a:p>
          <a:p>
            <a:r>
              <a:rPr lang="en-US" sz="2400" smtClean="0"/>
              <a:t>The keyword </a:t>
            </a:r>
            <a:r>
              <a:rPr lang="en-US" sz="240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wire</a:t>
            </a:r>
            <a:r>
              <a:rPr lang="en-US" sz="2400" smtClean="0"/>
              <a:t> is used to represent internal variable whose value is defined by an </a:t>
            </a:r>
            <a:r>
              <a:rPr lang="en-US" sz="2400" smtClean="0">
                <a:latin typeface="Courier New" pitchFamily="49" charset="0"/>
                <a:cs typeface="Courier New" pitchFamily="49" charset="0"/>
              </a:rPr>
              <a:t>assign</a:t>
            </a:r>
            <a:r>
              <a:rPr lang="en-US" sz="2400" smtClean="0"/>
              <a:t> statement</a:t>
            </a:r>
          </a:p>
          <a:p>
            <a:pPr marL="800100" lvl="1" indent="-342900">
              <a:buFontTx/>
              <a:buChar char="•"/>
            </a:pPr>
            <a:r>
              <a:rPr lang="en-US" sz="2000" smtClean="0"/>
              <a:t>For example, in the schematic below, you can declare 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p</a:t>
            </a:r>
            <a:r>
              <a:rPr lang="en-US" sz="2000" smtClean="0"/>
              <a:t> and 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g</a:t>
            </a:r>
            <a:r>
              <a:rPr lang="en-US" sz="2000" smtClean="0"/>
              <a:t> as wires</a:t>
            </a:r>
          </a:p>
          <a:p>
            <a:endParaRPr lang="en-US" smtClean="0"/>
          </a:p>
        </p:txBody>
      </p:sp>
      <p:sp>
        <p:nvSpPr>
          <p:cNvPr id="205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2495CB4-CD59-4280-BF84-2A7E8C7F11D4}" type="slidenum">
              <a:rPr lang="en-US" smtClean="0"/>
              <a:pPr/>
              <a:t>20</a:t>
            </a:fld>
            <a:endParaRPr lang="en-US" smtClean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9313" y="4114800"/>
          <a:ext cx="4967287" cy="210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VISIO" r:id="rId5" imgW="3604320" imgH="1526040" progId="">
                  <p:embed/>
                </p:oleObj>
              </mc:Choice>
              <mc:Fallback>
                <p:oleObj name="VISIO" r:id="rId5" imgW="3604320" imgH="1526040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9313" y="4114800"/>
                        <a:ext cx="4967287" cy="2103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Freeform 5"/>
          <p:cNvSpPr/>
          <p:nvPr/>
        </p:nvSpPr>
        <p:spPr bwMode="auto">
          <a:xfrm>
            <a:off x="4725988" y="4460875"/>
            <a:ext cx="182562" cy="273050"/>
          </a:xfrm>
          <a:custGeom>
            <a:avLst/>
            <a:gdLst>
              <a:gd name="connsiteX0" fmla="*/ 0 w 182311"/>
              <a:gd name="connsiteY0" fmla="*/ 273465 h 273465"/>
              <a:gd name="connsiteX1" fmla="*/ 153825 w 182311"/>
              <a:gd name="connsiteY1" fmla="*/ 153824 h 273465"/>
              <a:gd name="connsiteX2" fmla="*/ 170916 w 182311"/>
              <a:gd name="connsiteY2" fmla="*/ 0 h 273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2311" h="273465">
                <a:moveTo>
                  <a:pt x="0" y="273465"/>
                </a:moveTo>
                <a:cubicBezTo>
                  <a:pt x="62669" y="236433"/>
                  <a:pt x="125339" y="199401"/>
                  <a:pt x="153825" y="153824"/>
                </a:cubicBezTo>
                <a:cubicBezTo>
                  <a:pt x="182311" y="108247"/>
                  <a:pt x="176613" y="54123"/>
                  <a:pt x="170916" y="0"/>
                </a:cubicBezTo>
              </a:path>
            </a:pathLst>
          </a:cu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>
            <a:normAutofit fontScale="92500" lnSpcReduction="10000"/>
          </a:bodyPr>
          <a:lstStyle/>
          <a:p>
            <a:pPr>
              <a:defRPr/>
            </a:pPr>
            <a:endParaRPr lang="en-US">
              <a:ea typeface="PMingLiU" pitchFamily="18" charset="-120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3602038" y="5840413"/>
            <a:ext cx="182562" cy="273050"/>
          </a:xfrm>
          <a:custGeom>
            <a:avLst/>
            <a:gdLst>
              <a:gd name="connsiteX0" fmla="*/ 0 w 182311"/>
              <a:gd name="connsiteY0" fmla="*/ 273465 h 273465"/>
              <a:gd name="connsiteX1" fmla="*/ 153825 w 182311"/>
              <a:gd name="connsiteY1" fmla="*/ 153824 h 273465"/>
              <a:gd name="connsiteX2" fmla="*/ 170916 w 182311"/>
              <a:gd name="connsiteY2" fmla="*/ 0 h 273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2311" h="273465">
                <a:moveTo>
                  <a:pt x="0" y="273465"/>
                </a:moveTo>
                <a:cubicBezTo>
                  <a:pt x="62669" y="236433"/>
                  <a:pt x="125339" y="199401"/>
                  <a:pt x="153825" y="153824"/>
                </a:cubicBezTo>
                <a:cubicBezTo>
                  <a:pt x="182311" y="108247"/>
                  <a:pt x="176613" y="54123"/>
                  <a:pt x="170916" y="0"/>
                </a:cubicBezTo>
              </a:path>
            </a:pathLst>
          </a:cu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>
            <a:normAutofit fontScale="92500" lnSpcReduction="10000"/>
          </a:bodyPr>
          <a:lstStyle/>
          <a:p>
            <a:pPr>
              <a:defRPr/>
            </a:pPr>
            <a:endParaRPr lang="en-US">
              <a:ea typeface="PMingLiU" pitchFamily="18" charset="-12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Internal Variables Example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6D8126C-8759-4702-B64D-C62473897BF0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1676400" y="1295400"/>
            <a:ext cx="5791200" cy="2362200"/>
          </a:xfrm>
          <a:ln>
            <a:solidFill>
              <a:schemeClr val="tx1"/>
            </a:solidFill>
          </a:ln>
        </p:spPr>
        <p:txBody>
          <a:bodyPr anchor="ctr" anchorCtr="1">
            <a:normAutofit fontScale="70000" lnSpcReduction="20000"/>
          </a:bodyPr>
          <a:lstStyle/>
          <a:p>
            <a:pPr>
              <a:buFontTx/>
              <a:buNone/>
              <a:defRPr/>
            </a:pPr>
            <a:r>
              <a:rPr lang="en-US" sz="1800" dirty="0" smtClean="0">
                <a:latin typeface="Courier New" pitchFamily="49" charset="0"/>
              </a:rPr>
              <a:t>module </a:t>
            </a:r>
            <a:r>
              <a:rPr lang="en-US" sz="1800" dirty="0" err="1" smtClean="0">
                <a:latin typeface="Courier New" pitchFamily="49" charset="0"/>
              </a:rPr>
              <a:t>fulladder</a:t>
            </a:r>
            <a:r>
              <a:rPr lang="en-US" sz="1800" dirty="0" smtClean="0">
                <a:latin typeface="Courier New" pitchFamily="49" charset="0"/>
              </a:rPr>
              <a:t>(input  a, b, </a:t>
            </a:r>
            <a:r>
              <a:rPr lang="en-US" sz="1800" dirty="0" err="1" smtClean="0">
                <a:latin typeface="Courier New" pitchFamily="49" charset="0"/>
              </a:rPr>
              <a:t>cin</a:t>
            </a:r>
            <a:r>
              <a:rPr lang="en-US" sz="1800" dirty="0" smtClean="0">
                <a:latin typeface="Courier New" pitchFamily="49" charset="0"/>
              </a:rPr>
              <a:t>, output s, </a:t>
            </a:r>
            <a:r>
              <a:rPr lang="en-US" sz="1800" dirty="0" err="1" smtClean="0">
                <a:latin typeface="Courier New" pitchFamily="49" charset="0"/>
              </a:rPr>
              <a:t>cout</a:t>
            </a:r>
            <a:r>
              <a:rPr lang="en-US" sz="1800" dirty="0" smtClean="0">
                <a:latin typeface="Courier New" pitchFamily="49" charset="0"/>
              </a:rPr>
              <a:t>);</a:t>
            </a:r>
          </a:p>
          <a:p>
            <a:pPr>
              <a:buFontTx/>
              <a:buNone/>
              <a:defRPr/>
            </a:pPr>
            <a:endParaRPr lang="en-US" sz="1800" dirty="0" smtClean="0">
              <a:latin typeface="Courier New" pitchFamily="49" charset="0"/>
            </a:endParaRPr>
          </a:p>
          <a:p>
            <a:pPr>
              <a:buFontTx/>
              <a:buNone/>
              <a:defRPr/>
            </a:pPr>
            <a:r>
              <a:rPr lang="en-US" sz="1800" dirty="0" smtClean="0">
                <a:latin typeface="Courier New" pitchFamily="49" charset="0"/>
              </a:rPr>
              <a:t>  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</a:rPr>
              <a:t>wire p, g;        // internal nodes</a:t>
            </a:r>
          </a:p>
          <a:p>
            <a:pPr>
              <a:buFontTx/>
              <a:buNone/>
              <a:defRPr/>
            </a:pPr>
            <a:endParaRPr lang="en-US" sz="1800" dirty="0" smtClean="0">
              <a:latin typeface="Courier New" pitchFamily="49" charset="0"/>
            </a:endParaRPr>
          </a:p>
          <a:p>
            <a:pPr>
              <a:buFontTx/>
              <a:buNone/>
              <a:defRPr/>
            </a:pPr>
            <a:r>
              <a:rPr lang="en-US" sz="1800" dirty="0" smtClean="0">
                <a:latin typeface="Courier New" pitchFamily="49" charset="0"/>
              </a:rPr>
              <a:t>  assign </a:t>
            </a:r>
            <a:r>
              <a:rPr lang="en-US" sz="1800" dirty="0" smtClean="0">
                <a:solidFill>
                  <a:srgbClr val="C00000"/>
                </a:solidFill>
                <a:latin typeface="Courier New" pitchFamily="49" charset="0"/>
              </a:rPr>
              <a:t>p</a:t>
            </a:r>
            <a:r>
              <a:rPr lang="en-US" sz="1800" dirty="0" smtClean="0">
                <a:latin typeface="Courier New" pitchFamily="49" charset="0"/>
              </a:rPr>
              <a:t> = a ^ b;</a:t>
            </a:r>
          </a:p>
          <a:p>
            <a:pPr>
              <a:buFontTx/>
              <a:buNone/>
              <a:defRPr/>
            </a:pPr>
            <a:r>
              <a:rPr lang="en-US" sz="1800" dirty="0" smtClean="0">
                <a:latin typeface="Courier New" pitchFamily="49" charset="0"/>
              </a:rPr>
              <a:t>  assign </a:t>
            </a:r>
            <a:r>
              <a:rPr lang="en-US" sz="1800" dirty="0" smtClean="0">
                <a:solidFill>
                  <a:srgbClr val="006600"/>
                </a:solidFill>
                <a:latin typeface="Courier New" pitchFamily="49" charset="0"/>
              </a:rPr>
              <a:t>g</a:t>
            </a:r>
            <a:r>
              <a:rPr lang="en-US" sz="1800" dirty="0" smtClean="0">
                <a:latin typeface="Courier New" pitchFamily="49" charset="0"/>
              </a:rPr>
              <a:t> = a &amp; b;</a:t>
            </a:r>
          </a:p>
          <a:p>
            <a:pPr>
              <a:buFontTx/>
              <a:buNone/>
              <a:defRPr/>
            </a:pPr>
            <a:r>
              <a:rPr lang="en-US" sz="1800" dirty="0" smtClean="0">
                <a:latin typeface="Courier New" pitchFamily="49" charset="0"/>
              </a:rPr>
              <a:t>  </a:t>
            </a:r>
          </a:p>
          <a:p>
            <a:pPr>
              <a:buFontTx/>
              <a:buNone/>
              <a:defRPr/>
            </a:pPr>
            <a:r>
              <a:rPr lang="en-US" sz="1800" dirty="0" smtClean="0">
                <a:latin typeface="Courier New" pitchFamily="49" charset="0"/>
              </a:rPr>
              <a:t>  assign s = </a:t>
            </a:r>
            <a:r>
              <a:rPr lang="en-US" sz="1800" dirty="0" smtClean="0">
                <a:solidFill>
                  <a:srgbClr val="C00000"/>
                </a:solidFill>
                <a:latin typeface="Courier New" pitchFamily="49" charset="0"/>
              </a:rPr>
              <a:t>p</a:t>
            </a:r>
            <a:r>
              <a:rPr lang="en-US" sz="1800" dirty="0" smtClean="0">
                <a:latin typeface="Courier New" pitchFamily="49" charset="0"/>
              </a:rPr>
              <a:t> ^ </a:t>
            </a:r>
            <a:r>
              <a:rPr lang="en-US" sz="1800" dirty="0" err="1" smtClean="0">
                <a:latin typeface="Courier New" pitchFamily="49" charset="0"/>
              </a:rPr>
              <a:t>cin</a:t>
            </a:r>
            <a:r>
              <a:rPr lang="en-US" sz="1800" dirty="0" smtClean="0">
                <a:latin typeface="Courier New" pitchFamily="49" charset="0"/>
              </a:rPr>
              <a:t>;</a:t>
            </a:r>
          </a:p>
          <a:p>
            <a:pPr>
              <a:buFontTx/>
              <a:buNone/>
              <a:defRPr/>
            </a:pPr>
            <a:r>
              <a:rPr lang="en-US" sz="1800" dirty="0" smtClean="0">
                <a:latin typeface="Courier New" pitchFamily="49" charset="0"/>
              </a:rPr>
              <a:t>  assign </a:t>
            </a:r>
            <a:r>
              <a:rPr lang="en-US" sz="1800" dirty="0" err="1" smtClean="0">
                <a:latin typeface="Courier New" pitchFamily="49" charset="0"/>
              </a:rPr>
              <a:t>cout</a:t>
            </a:r>
            <a:r>
              <a:rPr lang="en-US" sz="1800" dirty="0" smtClean="0">
                <a:latin typeface="Courier New" pitchFamily="49" charset="0"/>
              </a:rPr>
              <a:t> = </a:t>
            </a:r>
            <a:r>
              <a:rPr lang="en-US" sz="1800" dirty="0" smtClean="0">
                <a:solidFill>
                  <a:srgbClr val="006600"/>
                </a:solidFill>
                <a:latin typeface="Courier New" pitchFamily="49" charset="0"/>
              </a:rPr>
              <a:t>g</a:t>
            </a:r>
            <a:r>
              <a:rPr lang="en-US" sz="1800" dirty="0" smtClean="0">
                <a:latin typeface="Courier New" pitchFamily="49" charset="0"/>
              </a:rPr>
              <a:t> | (</a:t>
            </a:r>
            <a:r>
              <a:rPr lang="en-US" sz="1800" dirty="0" smtClean="0">
                <a:solidFill>
                  <a:srgbClr val="C00000"/>
                </a:solidFill>
                <a:latin typeface="Courier New" pitchFamily="49" charset="0"/>
              </a:rPr>
              <a:t>p</a:t>
            </a:r>
            <a:r>
              <a:rPr lang="en-US" sz="1800" dirty="0" smtClean="0">
                <a:latin typeface="Courier New" pitchFamily="49" charset="0"/>
              </a:rPr>
              <a:t> &amp; </a:t>
            </a:r>
            <a:r>
              <a:rPr lang="en-US" sz="1800" dirty="0" err="1" smtClean="0">
                <a:latin typeface="Courier New" pitchFamily="49" charset="0"/>
              </a:rPr>
              <a:t>cin</a:t>
            </a:r>
            <a:r>
              <a:rPr lang="en-US" sz="1800" dirty="0" smtClean="0">
                <a:latin typeface="Courier New" pitchFamily="49" charset="0"/>
              </a:rPr>
              <a:t>);</a:t>
            </a:r>
          </a:p>
          <a:p>
            <a:pPr>
              <a:buFontTx/>
              <a:buNone/>
              <a:defRPr/>
            </a:pPr>
            <a:endParaRPr lang="en-US" sz="1800" dirty="0" smtClean="0">
              <a:latin typeface="Courier New" pitchFamily="49" charset="0"/>
            </a:endParaRPr>
          </a:p>
          <a:p>
            <a:pPr>
              <a:buFontTx/>
              <a:buNone/>
              <a:defRPr/>
            </a:pPr>
            <a:r>
              <a:rPr lang="en-US" sz="1800" dirty="0" err="1" smtClean="0">
                <a:latin typeface="Courier New" pitchFamily="49" charset="0"/>
              </a:rPr>
              <a:t>endmodule</a:t>
            </a:r>
            <a:endParaRPr lang="en-US" sz="1800" dirty="0" smtClean="0">
              <a:latin typeface="Courier New" pitchFamily="49" charset="0"/>
            </a:endParaRP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1981200" y="3989388"/>
          <a:ext cx="5257800" cy="2227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VISIO" r:id="rId6" imgW="3604320" imgH="1526040" progId="">
                  <p:embed/>
                </p:oleObj>
              </mc:Choice>
              <mc:Fallback>
                <p:oleObj name="VISIO" r:id="rId6" imgW="3604320" imgH="1526040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3989388"/>
                        <a:ext cx="5257800" cy="222726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66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Logical &amp; Arithmetic Shifts</a:t>
            </a: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8AD53BD-9678-4585-B83A-F783CF85BDE3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81000" y="1066800"/>
            <a:ext cx="259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342900" indent="-342900" eaLnBrk="0" hangingPunct="0">
              <a:buClr>
                <a:srgbClr val="C00000"/>
              </a:buClr>
              <a:buFontTx/>
              <a:buChar char="•"/>
              <a:defRPr/>
            </a:pPr>
            <a:r>
              <a:rPr lang="en-US" sz="2400" kern="0" dirty="0">
                <a:latin typeface="+mn-lt"/>
                <a:ea typeface="+mn-ea"/>
                <a:cs typeface="+mn-cs"/>
              </a:rPr>
              <a:t>Logical shift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81000" y="3400425"/>
            <a:ext cx="3124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342900" indent="-342900" eaLnBrk="0" hangingPunct="0">
              <a:buClr>
                <a:srgbClr val="C00000"/>
              </a:buClr>
              <a:buFontTx/>
              <a:buChar char="•"/>
              <a:defRPr/>
            </a:pPr>
            <a:r>
              <a:rPr lang="en-US" sz="2400" kern="0" dirty="0">
                <a:latin typeface="+mn-lt"/>
                <a:ea typeface="+mn-ea"/>
                <a:cs typeface="+mn-cs"/>
              </a:rPr>
              <a:t>Arithmetic shift</a:t>
            </a:r>
          </a:p>
        </p:txBody>
      </p:sp>
      <p:pic>
        <p:nvPicPr>
          <p:cNvPr id="28678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0588" y="1504950"/>
            <a:ext cx="2293937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08588" y="1504950"/>
            <a:ext cx="2286000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32388" y="3937000"/>
            <a:ext cx="2487612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1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27250" y="3962400"/>
            <a:ext cx="236855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Logical &amp; Arithmetic Shifts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013" y="1143000"/>
            <a:ext cx="8229600" cy="51054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en-US" dirty="0" smtClean="0">
                <a:solidFill>
                  <a:srgbClr val="C00000"/>
                </a:solidFill>
              </a:rPr>
              <a:t>Logical shift (</a:t>
            </a:r>
            <a:r>
              <a:rPr lang="en-US" dirty="0" smtClean="0">
                <a:solidFill>
                  <a:srgbClr val="C00000"/>
                </a:solidFill>
                <a:latin typeface="Courier New" pitchFamily="49" charset="0"/>
                <a:cs typeface="Arial" charset="0"/>
              </a:rPr>
              <a:t>&lt;&lt;, &gt;&gt;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r>
              <a:rPr lang="en-US" dirty="0" smtClean="0">
                <a:solidFill>
                  <a:srgbClr val="C00000"/>
                </a:solidFill>
                <a:latin typeface="Courier New" pitchFamily="49" charset="0"/>
                <a:cs typeface="Arial" charset="0"/>
              </a:rPr>
              <a:t> </a:t>
            </a:r>
            <a:endParaRPr lang="en-US" dirty="0" smtClean="0">
              <a:solidFill>
                <a:srgbClr val="C00000"/>
              </a:solidFill>
            </a:endParaRPr>
          </a:p>
          <a:p>
            <a:pPr lvl="1">
              <a:lnSpc>
                <a:spcPct val="120000"/>
              </a:lnSpc>
              <a:defRPr/>
            </a:pPr>
            <a:r>
              <a:rPr lang="en-US" dirty="0" smtClean="0"/>
              <a:t>Every bit in the operand is simply moved by a given number of bit positions, and the vacant bit-positions are filled in with zeros </a:t>
            </a:r>
          </a:p>
          <a:p>
            <a:pPr lvl="1">
              <a:lnSpc>
                <a:spcPct val="120000"/>
              </a:lnSpc>
              <a:defRPr/>
            </a:pPr>
            <a:endParaRPr lang="en-US" dirty="0" smtClean="0"/>
          </a:p>
          <a:p>
            <a:pPr>
              <a:lnSpc>
                <a:spcPct val="120000"/>
              </a:lnSpc>
              <a:defRPr/>
            </a:pPr>
            <a:r>
              <a:rPr lang="en-US" dirty="0" smtClean="0">
                <a:solidFill>
                  <a:srgbClr val="C00000"/>
                </a:solidFill>
              </a:rPr>
              <a:t>Arithmetic shift (</a:t>
            </a:r>
            <a:r>
              <a:rPr lang="en-US" dirty="0" smtClean="0">
                <a:solidFill>
                  <a:srgbClr val="C00000"/>
                </a:solidFill>
                <a:latin typeface="Courier New" pitchFamily="49" charset="0"/>
                <a:cs typeface="Arial" charset="0"/>
              </a:rPr>
              <a:t>&lt;&lt;&lt;, &gt;&gt;&gt;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r>
              <a:rPr lang="en-US" dirty="0" smtClean="0">
                <a:solidFill>
                  <a:srgbClr val="C00000"/>
                </a:solidFill>
                <a:latin typeface="Courier New" pitchFamily="49" charset="0"/>
                <a:cs typeface="Arial" charset="0"/>
              </a:rPr>
              <a:t> </a:t>
            </a:r>
            <a:endParaRPr lang="en-US" dirty="0" smtClean="0">
              <a:solidFill>
                <a:srgbClr val="C00000"/>
              </a:solidFill>
            </a:endParaRPr>
          </a:p>
          <a:p>
            <a:pPr lvl="1">
              <a:lnSpc>
                <a:spcPct val="120000"/>
              </a:lnSpc>
              <a:defRPr/>
            </a:pPr>
            <a:r>
              <a:rPr lang="en-US" dirty="0" smtClean="0"/>
              <a:t>Like logical shift, every bit in the operand is moved by a given number of bit positions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 smtClean="0"/>
              <a:t>Instead of being filled with all 0s, </a:t>
            </a:r>
            <a:r>
              <a:rPr lang="en-US" dirty="0" smtClean="0">
                <a:solidFill>
                  <a:srgbClr val="C00000"/>
                </a:solidFill>
              </a:rPr>
              <a:t>when shifting to the right, the leftmost bit (usually the sign bit in signed integer representations) is replicated to fill in all the vacant positions </a:t>
            </a:r>
          </a:p>
          <a:p>
            <a:pPr lvl="2">
              <a:lnSpc>
                <a:spcPct val="120000"/>
              </a:lnSpc>
              <a:defRPr/>
            </a:pPr>
            <a:r>
              <a:rPr lang="en-US" dirty="0" smtClean="0"/>
              <a:t>This is sign extension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 smtClean="0"/>
              <a:t>Arithmetic shifts can be useful as efficient ways of performing multiplication or division of signed integers by powers of two</a:t>
            </a:r>
          </a:p>
          <a:p>
            <a:pPr lvl="2">
              <a:lnSpc>
                <a:spcPct val="120000"/>
              </a:lnSpc>
              <a:defRPr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a &lt;&lt;&lt; 2 </a:t>
            </a:r>
            <a:r>
              <a:rPr lang="en-US" dirty="0" smtClean="0"/>
              <a:t>is equivalent to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 x 4</a:t>
            </a:r>
            <a:r>
              <a:rPr lang="en-US" dirty="0" smtClean="0"/>
              <a:t> ?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lvl="2">
              <a:lnSpc>
                <a:spcPct val="120000"/>
              </a:lnSpc>
              <a:defRPr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a &gt;&gt;&gt; 2 </a:t>
            </a:r>
            <a:r>
              <a:rPr lang="en-US" dirty="0" smtClean="0"/>
              <a:t>is equivalent to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a/4</a:t>
            </a:r>
            <a:r>
              <a:rPr lang="en-US" dirty="0" smtClean="0"/>
              <a:t>?</a:t>
            </a:r>
          </a:p>
          <a:p>
            <a:pPr lvl="3">
              <a:lnSpc>
                <a:spcPct val="120000"/>
              </a:lnSpc>
              <a:defRPr/>
            </a:pPr>
            <a:r>
              <a:rPr lang="en-US" dirty="0" smtClean="0"/>
              <a:t>Take floor value if the result is not an integer. The floor value of X (or </a:t>
            </a:r>
            <a:r>
              <a:rPr lang="en-US" dirty="0" smtClean="0">
                <a:sym typeface="Symbol" pitchFamily="18" charset="2"/>
              </a:rPr>
              <a:t>X</a:t>
            </a:r>
            <a:r>
              <a:rPr lang="en-US" dirty="0" smtClean="0"/>
              <a:t>) is the greatest integer number less than or equal to X</a:t>
            </a:r>
          </a:p>
          <a:p>
            <a:pPr lvl="3">
              <a:lnSpc>
                <a:spcPct val="120000"/>
              </a:lnSpc>
              <a:defRPr/>
            </a:pPr>
            <a:r>
              <a:rPr lang="en-US" dirty="0" smtClean="0">
                <a:sym typeface="Symbol" pitchFamily="18" charset="2"/>
              </a:rPr>
              <a:t>Examples:5/2 = 2,  -3/2 = -2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E58BB4B-6D21-411D-8751-DFA5D212679D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Operator Precedence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13716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en-US" dirty="0" smtClean="0"/>
              <a:t>The operator precedence for </a:t>
            </a:r>
            <a:r>
              <a:rPr lang="en-US" dirty="0" err="1" smtClean="0"/>
              <a:t>Verilog</a:t>
            </a:r>
            <a:r>
              <a:rPr lang="en-US" dirty="0" smtClean="0"/>
              <a:t> is much like you would expect in other programming languages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 smtClean="0"/>
              <a:t>In particular, </a:t>
            </a:r>
            <a:r>
              <a:rPr lang="en-US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AND</a:t>
            </a:r>
            <a:r>
              <a:rPr lang="en-US" dirty="0" smtClean="0">
                <a:solidFill>
                  <a:srgbClr val="C00000"/>
                </a:solidFill>
              </a:rPr>
              <a:t> has precedence over </a:t>
            </a:r>
            <a:r>
              <a:rPr lang="en-US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OR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 smtClean="0"/>
              <a:t>You may use parentheses if the operation order is not clear</a:t>
            </a:r>
          </a:p>
          <a:p>
            <a:pPr>
              <a:lnSpc>
                <a:spcPct val="120000"/>
              </a:lnSpc>
              <a:defRPr/>
            </a:pPr>
            <a:endParaRPr lang="en-US" dirty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FC0BE51-74E9-4D1D-95BA-67F989E47706}" type="slidenum">
              <a:rPr lang="en-US" smtClean="0"/>
              <a:pPr/>
              <a:t>24</a:t>
            </a:fld>
            <a:endParaRPr lang="en-US" smtClean="0"/>
          </a:p>
        </p:txBody>
      </p:sp>
      <p:graphicFrame>
        <p:nvGraphicFramePr>
          <p:cNvPr id="5" name="Group 53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2971800" y="2762250"/>
          <a:ext cx="4267200" cy="3352800"/>
        </p:xfrm>
        <a:graphic>
          <a:graphicData uri="http://schemas.openxmlformats.org/drawingml/2006/table">
            <a:tbl>
              <a:tblPr/>
              <a:tblGrid>
                <a:gridCol w="1889760"/>
                <a:gridCol w="2377440"/>
              </a:tblGrid>
              <a:tr h="282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~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*, /, 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mult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, div, mod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+, 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add,sub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&lt;&lt;, &gt;&gt;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logical shift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&lt;&lt;&lt;, &gt;&gt;&gt;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arithmetic shift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&lt;, &lt;=, &gt;, &gt;=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comparison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==, !=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equal, not equal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&amp;, ~&amp;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AND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, NAND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^, ~^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XOR, XNOR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|, ~|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OR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, XOR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?: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ternary operator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763" name="Text Box 5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676400" y="2667000"/>
            <a:ext cx="1143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C00000"/>
                </a:solidFill>
              </a:rPr>
              <a:t>Highest</a:t>
            </a:r>
          </a:p>
        </p:txBody>
      </p:sp>
      <p:sp>
        <p:nvSpPr>
          <p:cNvPr id="30764" name="Text Box 5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676400" y="5715000"/>
            <a:ext cx="1219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C00000"/>
                </a:solidFill>
              </a:rPr>
              <a:t>Lowest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Number Representation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013" y="1219200"/>
            <a:ext cx="8229600" cy="19050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en-US" dirty="0" smtClean="0"/>
              <a:t>In </a:t>
            </a:r>
            <a:r>
              <a:rPr lang="en-US" dirty="0" err="1" smtClean="0"/>
              <a:t>Verilog</a:t>
            </a:r>
            <a:r>
              <a:rPr lang="en-US" dirty="0" smtClean="0"/>
              <a:t>, you can specify base and size of numbers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 smtClean="0"/>
              <a:t>Format: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N’</a:t>
            </a:r>
            <a:r>
              <a:rPr lang="en-US" dirty="0" err="1" smtClean="0">
                <a:solidFill>
                  <a:srgbClr val="00CC00"/>
                </a:solidFill>
                <a:latin typeface="Courier New" pitchFamily="49" charset="0"/>
                <a:cs typeface="Courier New" pitchFamily="49" charset="0"/>
              </a:rPr>
              <a:t>B</a:t>
            </a:r>
            <a:r>
              <a:rPr lang="en-US" dirty="0" err="1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value</a:t>
            </a:r>
            <a:endParaRPr lang="en-US" dirty="0" smtClean="0">
              <a:solidFill>
                <a:srgbClr val="006600"/>
              </a:solidFill>
              <a:latin typeface="Courier New" pitchFamily="49" charset="0"/>
              <a:cs typeface="Courier New" pitchFamily="49" charset="0"/>
            </a:endParaRPr>
          </a:p>
          <a:p>
            <a:pPr lvl="2">
              <a:lnSpc>
                <a:spcPct val="120000"/>
              </a:lnSpc>
              <a:defRPr/>
            </a:pP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</a:t>
            </a:r>
            <a:r>
              <a:rPr lang="en-US" dirty="0" smtClean="0">
                <a:solidFill>
                  <a:srgbClr val="FF0000"/>
                </a:solidFill>
              </a:rPr>
              <a:t>: size (number of bits)</a:t>
            </a:r>
          </a:p>
          <a:p>
            <a:pPr lvl="2">
              <a:lnSpc>
                <a:spcPct val="120000"/>
              </a:lnSpc>
              <a:defRPr/>
            </a:pPr>
            <a:r>
              <a:rPr lang="en-US" dirty="0" smtClean="0">
                <a:solidFill>
                  <a:srgbClr val="00CC00"/>
                </a:solidFill>
                <a:latin typeface="Courier New" pitchFamily="49" charset="0"/>
                <a:cs typeface="Courier New" pitchFamily="49" charset="0"/>
              </a:rPr>
              <a:t>B</a:t>
            </a:r>
            <a:r>
              <a:rPr lang="en-US" dirty="0" smtClean="0">
                <a:solidFill>
                  <a:srgbClr val="00CC00"/>
                </a:solidFill>
              </a:rPr>
              <a:t>: base (b: binary, d: decimal, o: octal, h: hexadecimal)</a:t>
            </a:r>
          </a:p>
          <a:p>
            <a:pPr lvl="2">
              <a:lnSpc>
                <a:spcPct val="120000"/>
              </a:lnSpc>
              <a:defRPr/>
            </a:pPr>
            <a:endParaRPr lang="en-US" dirty="0" smtClean="0"/>
          </a:p>
          <a:p>
            <a:pPr>
              <a:lnSpc>
                <a:spcPct val="120000"/>
              </a:lnSpc>
              <a:defRPr/>
            </a:pPr>
            <a:r>
              <a:rPr lang="en-US" dirty="0" smtClean="0"/>
              <a:t>When writing a number, specify both base and size</a:t>
            </a:r>
            <a:endParaRPr 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783F543-583C-4218-9E14-D612770275C4}" type="slidenum">
              <a:rPr lang="en-US" smtClean="0"/>
              <a:pPr/>
              <a:t>25</a:t>
            </a:fld>
            <a:endParaRPr lang="en-US" smtClean="0"/>
          </a:p>
        </p:txBody>
      </p:sp>
      <p:graphicFrame>
        <p:nvGraphicFramePr>
          <p:cNvPr id="5" name="Group 84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981200" y="3429000"/>
          <a:ext cx="5486400" cy="2490788"/>
        </p:xfrm>
        <a:graphic>
          <a:graphicData uri="http://schemas.openxmlformats.org/drawingml/2006/table">
            <a:tbl>
              <a:tblPr/>
              <a:tblGrid>
                <a:gridCol w="1295400"/>
                <a:gridCol w="762000"/>
                <a:gridCol w="1209675"/>
                <a:gridCol w="1076325"/>
                <a:gridCol w="1143000"/>
              </a:tblGrid>
              <a:tr h="603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Number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# Bits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Base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Decimal Equivalent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Stored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3’b101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3</a:t>
                      </a:r>
                    </a:p>
                  </a:txBody>
                  <a:tcPr anchor="ctr" anchorCtr="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binary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5</a:t>
                      </a:r>
                    </a:p>
                  </a:txBody>
                  <a:tcPr anchor="ctr" anchorCtr="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101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8’b11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8</a:t>
                      </a:r>
                    </a:p>
                  </a:txBody>
                  <a:tcPr anchor="ctr" anchorCtr="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binary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3</a:t>
                      </a:r>
                    </a:p>
                  </a:txBody>
                  <a:tcPr anchor="ctr" anchorCtr="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00000011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8’b1010_1011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8</a:t>
                      </a:r>
                    </a:p>
                  </a:txBody>
                  <a:tcPr anchor="ctr" anchorCtr="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binary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171</a:t>
                      </a:r>
                    </a:p>
                  </a:txBody>
                  <a:tcPr anchor="ctr" anchorCtr="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10101011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3’d6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3</a:t>
                      </a:r>
                    </a:p>
                  </a:txBody>
                  <a:tcPr anchor="ctr" anchorCtr="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decimal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6</a:t>
                      </a:r>
                    </a:p>
                  </a:txBody>
                  <a:tcPr anchor="ctr" anchorCtr="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110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6’o42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6</a:t>
                      </a:r>
                    </a:p>
                  </a:txBody>
                  <a:tcPr anchor="ctr" anchorCtr="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octal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34</a:t>
                      </a:r>
                    </a:p>
                  </a:txBody>
                  <a:tcPr anchor="ctr" anchorCtr="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100010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8’hAB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8</a:t>
                      </a:r>
                    </a:p>
                  </a:txBody>
                  <a:tcPr anchor="ctr" anchorCtr="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hexadecimal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171</a:t>
                      </a:r>
                    </a:p>
                  </a:txBody>
                  <a:tcPr anchor="ctr" anchorCtr="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10101011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Replication Operator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013" y="1219200"/>
            <a:ext cx="8229600" cy="16764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defRPr/>
            </a:pPr>
            <a:r>
              <a:rPr lang="en-US" dirty="0" smtClean="0"/>
              <a:t>Replication operator is used to replicate a group of bits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 smtClean="0"/>
              <a:t>For instance, if you have a 1-bit variable and you want to replicate it 3 times to get a 3-bit variable, you can use the replication operator</a:t>
            </a: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6A2C3B0-60C0-4DDE-A959-FA32FE8E0581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286000" y="3124200"/>
            <a:ext cx="4572000" cy="175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normAutofit fontScale="85000" lnSpcReduction="20000"/>
          </a:bodyPr>
          <a:lstStyle/>
          <a:p>
            <a:pPr marL="342900" indent="-342900">
              <a:buFont typeface="Wingdings" pitchFamily="2" charset="2"/>
              <a:buNone/>
              <a:defRPr/>
            </a:pPr>
            <a:endParaRPr lang="en-US" sz="1800" dirty="0">
              <a:latin typeface="Courier New" pitchFamily="49" charset="0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</a:rPr>
              <a:t>wire  [2:0]  y;</a:t>
            </a:r>
          </a:p>
          <a:p>
            <a:pPr marL="342900" indent="-342900">
              <a:buFont typeface="Wingdings" pitchFamily="2" charset="2"/>
              <a:buNone/>
              <a:defRPr/>
            </a:pPr>
            <a:endParaRPr lang="en-US" sz="1800" dirty="0">
              <a:latin typeface="Courier New" pitchFamily="49" charset="0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</a:rPr>
              <a:t>assign y = {3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</a:rPr>
              <a:t>{</a:t>
            </a:r>
            <a:r>
              <a:rPr lang="en-US" sz="1800" dirty="0">
                <a:latin typeface="Courier New" pitchFamily="49" charset="0"/>
              </a:rPr>
              <a:t>b[0]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</a:rPr>
              <a:t>}</a:t>
            </a:r>
            <a:r>
              <a:rPr lang="en-US" sz="1800" dirty="0">
                <a:latin typeface="Courier New" pitchFamily="49" charset="0"/>
              </a:rPr>
              <a:t>};</a:t>
            </a:r>
          </a:p>
          <a:p>
            <a:pPr marL="342900" indent="-342900">
              <a:defRPr/>
            </a:pPr>
            <a:endParaRPr lang="en-US" sz="1800" dirty="0">
              <a:latin typeface="Courier New" pitchFamily="49" charset="0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solidFill>
                  <a:srgbClr val="006600"/>
                </a:solidFill>
                <a:latin typeface="Courier New" pitchFamily="49" charset="0"/>
              </a:rPr>
              <a:t>// the above statement produces: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solidFill>
                  <a:srgbClr val="006600"/>
                </a:solidFill>
                <a:latin typeface="Courier New" pitchFamily="49" charset="0"/>
              </a:rPr>
              <a:t>// y = b[0] b[0] b[0]</a:t>
            </a:r>
          </a:p>
          <a:p>
            <a:pPr marL="342900" indent="-342900">
              <a:buFont typeface="Wingdings" pitchFamily="2" charset="2"/>
              <a:buNone/>
              <a:defRPr/>
            </a:pPr>
            <a:endParaRPr lang="en-US" sz="1800" dirty="0">
              <a:solidFill>
                <a:srgbClr val="006600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Concatenation Operator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013" y="1219200"/>
            <a:ext cx="8229600" cy="8382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defRPr/>
            </a:pPr>
            <a:r>
              <a:rPr lang="en-US" dirty="0" smtClean="0"/>
              <a:t>Concatenation operator </a:t>
            </a:r>
            <a:r>
              <a:rPr lang="en-US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{ , } </a:t>
            </a:r>
            <a:r>
              <a:rPr lang="en-US" dirty="0" smtClean="0"/>
              <a:t>combines (concatenates) the bits of 2 or more operands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E3C3635-8DEE-4A8C-863F-ED40410BD1E6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09600" y="2743200"/>
            <a:ext cx="7924800" cy="289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marL="342900" indent="-342900">
              <a:buFont typeface="Wingdings" pitchFamily="2" charset="2"/>
              <a:buNone/>
            </a:pPr>
            <a:r>
              <a:rPr lang="en-US" sz="1800">
                <a:latin typeface="Courier New" pitchFamily="49" charset="0"/>
              </a:rPr>
              <a:t>wire  [11:0]  y;</a:t>
            </a:r>
          </a:p>
          <a:p>
            <a:pPr marL="342900" indent="-342900">
              <a:buFont typeface="Wingdings" pitchFamily="2" charset="2"/>
              <a:buNone/>
            </a:pPr>
            <a:endParaRPr lang="en-US" sz="1800">
              <a:latin typeface="Courier New" pitchFamily="49" charset="0"/>
            </a:endParaRPr>
          </a:p>
          <a:p>
            <a:pPr marL="342900" indent="-342900">
              <a:buFont typeface="Wingdings" pitchFamily="2" charset="2"/>
              <a:buNone/>
            </a:pPr>
            <a:r>
              <a:rPr lang="en-US" sz="1800">
                <a:latin typeface="Courier New" pitchFamily="49" charset="0"/>
              </a:rPr>
              <a:t>assign y = </a:t>
            </a:r>
            <a:r>
              <a:rPr lang="en-US" sz="1800">
                <a:solidFill>
                  <a:srgbClr val="C00000"/>
                </a:solidFill>
                <a:latin typeface="Courier New" pitchFamily="49" charset="0"/>
              </a:rPr>
              <a:t>{</a:t>
            </a:r>
            <a:r>
              <a:rPr lang="en-US" sz="1800">
                <a:latin typeface="Courier New" pitchFamily="49" charset="0"/>
              </a:rPr>
              <a:t>a[2:1]</a:t>
            </a:r>
            <a:r>
              <a:rPr lang="en-US" sz="1800">
                <a:solidFill>
                  <a:srgbClr val="C00000"/>
                </a:solidFill>
                <a:latin typeface="Courier New" pitchFamily="49" charset="0"/>
              </a:rPr>
              <a:t>,</a:t>
            </a:r>
            <a:r>
              <a:rPr lang="en-US" sz="1800">
                <a:latin typeface="Courier New" pitchFamily="49" charset="0"/>
              </a:rPr>
              <a:t> {3{b[0]}}</a:t>
            </a:r>
            <a:r>
              <a:rPr lang="en-US" sz="1800">
                <a:solidFill>
                  <a:srgbClr val="C00000"/>
                </a:solidFill>
                <a:latin typeface="Courier New" pitchFamily="49" charset="0"/>
              </a:rPr>
              <a:t>,</a:t>
            </a:r>
            <a:r>
              <a:rPr lang="en-US" sz="1800">
                <a:latin typeface="Courier New" pitchFamily="49" charset="0"/>
              </a:rPr>
              <a:t> a[0]</a:t>
            </a:r>
            <a:r>
              <a:rPr lang="en-US" sz="1800">
                <a:solidFill>
                  <a:srgbClr val="C00000"/>
                </a:solidFill>
                <a:latin typeface="Courier New" pitchFamily="49" charset="0"/>
              </a:rPr>
              <a:t>,</a:t>
            </a:r>
            <a:r>
              <a:rPr lang="en-US" sz="1800">
                <a:latin typeface="Courier New" pitchFamily="49" charset="0"/>
              </a:rPr>
              <a:t> 6’b100_010</a:t>
            </a:r>
            <a:r>
              <a:rPr lang="en-US" sz="1800">
                <a:solidFill>
                  <a:srgbClr val="C00000"/>
                </a:solidFill>
                <a:latin typeface="Courier New" pitchFamily="49" charset="0"/>
              </a:rPr>
              <a:t>}</a:t>
            </a:r>
            <a:r>
              <a:rPr lang="en-US" sz="1800">
                <a:latin typeface="Courier New" pitchFamily="49" charset="0"/>
              </a:rPr>
              <a:t>;</a:t>
            </a:r>
          </a:p>
          <a:p>
            <a:pPr marL="342900" indent="-342900"/>
            <a:endParaRPr lang="en-US" sz="1800">
              <a:latin typeface="Courier New" pitchFamily="49" charset="0"/>
            </a:endParaRPr>
          </a:p>
          <a:p>
            <a:pPr marL="342900" indent="-342900">
              <a:buFont typeface="Wingdings" pitchFamily="2" charset="2"/>
              <a:buNone/>
            </a:pPr>
            <a:r>
              <a:rPr lang="en-US" sz="1800">
                <a:solidFill>
                  <a:srgbClr val="006600"/>
                </a:solidFill>
                <a:latin typeface="Courier New" pitchFamily="49" charset="0"/>
              </a:rPr>
              <a:t>// the above statement produces:</a:t>
            </a:r>
          </a:p>
          <a:p>
            <a:pPr marL="342900" indent="-342900">
              <a:buFont typeface="Wingdings" pitchFamily="2" charset="2"/>
              <a:buNone/>
            </a:pPr>
            <a:r>
              <a:rPr lang="en-US" sz="1800">
                <a:solidFill>
                  <a:srgbClr val="006600"/>
                </a:solidFill>
                <a:latin typeface="Courier New" pitchFamily="49" charset="0"/>
              </a:rPr>
              <a:t>// y = a[2] a[1] b[0] b[0] b[0] a[0] 1 0 0 0 1 0</a:t>
            </a:r>
          </a:p>
          <a:p>
            <a:pPr marL="342900" indent="-342900">
              <a:buFont typeface="Wingdings" pitchFamily="2" charset="2"/>
              <a:buNone/>
            </a:pPr>
            <a:r>
              <a:rPr lang="en-US" sz="1800">
                <a:solidFill>
                  <a:srgbClr val="006600"/>
                </a:solidFill>
                <a:latin typeface="Courier New" pitchFamily="49" charset="0"/>
              </a:rPr>
              <a:t>// underscores (_) are used for formatting only to make it easier to read. Verilog ignores them.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Tristate buffer and Floating output (Z)</a:t>
            </a:r>
            <a:endParaRPr lang="en-US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007C700-E740-4327-80A1-5D8D813CC9FB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5125" name="Text Box 6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4064000"/>
            <a:ext cx="1600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400"/>
              <a:t>Synthesis:</a:t>
            </a:r>
          </a:p>
        </p:txBody>
      </p:sp>
      <p:sp>
        <p:nvSpPr>
          <p:cNvPr id="5126" name="Text Box 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600200"/>
            <a:ext cx="137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400"/>
              <a:t>Verilog:</a:t>
            </a:r>
          </a:p>
        </p:txBody>
      </p:sp>
      <p:sp>
        <p:nvSpPr>
          <p:cNvPr id="7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362200" y="1651000"/>
            <a:ext cx="4648200" cy="2159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normAutofit fontScale="92500" lnSpcReduction="10000"/>
          </a:bodyPr>
          <a:lstStyle/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</a:rPr>
              <a:t>module </a:t>
            </a:r>
            <a:r>
              <a:rPr lang="en-US" sz="1800" dirty="0" err="1">
                <a:latin typeface="Courier New" pitchFamily="49" charset="0"/>
              </a:rPr>
              <a:t>tristate</a:t>
            </a:r>
            <a:r>
              <a:rPr lang="en-US" sz="1800" dirty="0">
                <a:latin typeface="Courier New" pitchFamily="49" charset="0"/>
              </a:rPr>
              <a:t>(input  [3:0] a, 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</a:rPr>
              <a:t>                input        en, 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</a:rPr>
              <a:t>                output [3:0] y);</a:t>
            </a:r>
          </a:p>
          <a:p>
            <a:pPr marL="342900" indent="-342900">
              <a:buFont typeface="Wingdings" pitchFamily="2" charset="2"/>
              <a:buNone/>
              <a:defRPr/>
            </a:pPr>
            <a:endParaRPr lang="en-US" sz="1800" dirty="0">
              <a:latin typeface="Courier New" pitchFamily="49" charset="0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</a:rPr>
              <a:t>   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</a:rPr>
              <a:t>assign y = en ? a : 4'bz;</a:t>
            </a:r>
          </a:p>
          <a:p>
            <a:pPr marL="342900" indent="-342900">
              <a:buFont typeface="Wingdings" pitchFamily="2" charset="2"/>
              <a:buNone/>
              <a:defRPr/>
            </a:pPr>
            <a:endParaRPr lang="en-US" sz="1800" dirty="0">
              <a:latin typeface="Courier New" pitchFamily="49" charset="0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>
            <p:custDataLst>
              <p:tags r:id="rId5"/>
            </p:custDataLst>
          </p:nvPr>
        </p:nvGraphicFramePr>
        <p:xfrm>
          <a:off x="1981200" y="4576763"/>
          <a:ext cx="5638800" cy="1392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VISIO" r:id="rId8" imgW="2332800" imgH="576360" progId="">
                  <p:embed/>
                </p:oleObj>
              </mc:Choice>
              <mc:Fallback>
                <p:oleObj name="VISIO" r:id="rId8" imgW="2332800" imgH="576360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4576763"/>
                        <a:ext cx="5638800" cy="1392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Verilog Module Description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2514600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US" sz="2600" dirty="0" smtClean="0">
                <a:cs typeface="Arial" charset="0"/>
              </a:rPr>
              <a:t>Two general styles of describing module functionality</a:t>
            </a:r>
          </a:p>
          <a:p>
            <a:pPr lvl="1">
              <a:defRPr/>
            </a:pPr>
            <a:r>
              <a:rPr lang="en-US" b="1" dirty="0" smtClean="0">
                <a:solidFill>
                  <a:srgbClr val="C00000"/>
                </a:solidFill>
                <a:cs typeface="Arial" charset="0"/>
              </a:rPr>
              <a:t>Behavioral modeling</a:t>
            </a:r>
          </a:p>
          <a:p>
            <a:pPr lvl="2">
              <a:defRPr/>
            </a:pPr>
            <a:r>
              <a:rPr lang="en-US" dirty="0" smtClean="0">
                <a:cs typeface="Arial" charset="0"/>
              </a:rPr>
              <a:t>Express the module’s functionality descriptively</a:t>
            </a:r>
          </a:p>
          <a:p>
            <a:pPr lvl="1">
              <a:defRPr/>
            </a:pPr>
            <a:r>
              <a:rPr lang="en-US" b="1" dirty="0" smtClean="0">
                <a:solidFill>
                  <a:srgbClr val="C00000"/>
                </a:solidFill>
                <a:cs typeface="Arial" charset="0"/>
              </a:rPr>
              <a:t>Structural modeling</a:t>
            </a:r>
          </a:p>
          <a:p>
            <a:pPr lvl="2">
              <a:defRPr/>
            </a:pPr>
            <a:r>
              <a:rPr lang="en-US" dirty="0" smtClean="0">
                <a:cs typeface="Arial" charset="0"/>
              </a:rPr>
              <a:t>Describe the module’s functionality from combination of simpler modules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83C930C-B282-470F-B4F7-AFEB6E2F81B7}" type="slidenum">
              <a:rPr lang="en-US" smtClean="0"/>
              <a:pPr/>
              <a:t>29</a:t>
            </a:fld>
            <a:endParaRPr lang="en-US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Examples</a:t>
            </a:r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150BA74-AC7E-4929-8F00-D1F179FB3087}" type="slidenum">
              <a:rPr lang="en-US" smtClean="0"/>
              <a:pPr/>
              <a:t>3</a:t>
            </a:fld>
            <a:endParaRPr lang="en-US" smtClean="0"/>
          </a:p>
        </p:txBody>
      </p:sp>
      <p:pic>
        <p:nvPicPr>
          <p:cNvPr id="12293" name="Picture 6" descr="C:\Documents and Settings\user\My Documents\KU\Computer Logic Design\exa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99200" y="3962400"/>
            <a:ext cx="2540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04800" y="1143000"/>
            <a:ext cx="5257800" cy="51816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en-US" dirty="0" smtClean="0">
                <a:cs typeface="Arial" charset="0"/>
              </a:rPr>
              <a:t>Core i7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 smtClean="0">
                <a:solidFill>
                  <a:srgbClr val="C00000"/>
                </a:solidFill>
                <a:cs typeface="Arial" charset="0"/>
              </a:rPr>
              <a:t>Number of transistors in Core i7 is roughly 1 billion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 smtClean="0">
                <a:cs typeface="Arial" charset="0"/>
              </a:rPr>
              <a:t>Assuming that the gate count is based on 2-input NAND gate, (which is composed of 4 transistors), do you want to draw 250 million gates by hand?  </a:t>
            </a:r>
            <a:r>
              <a:rPr lang="en-US" b="1" dirty="0" smtClean="0">
                <a:solidFill>
                  <a:srgbClr val="C00000"/>
                </a:solidFill>
                <a:cs typeface="Arial" charset="0"/>
              </a:rPr>
              <a:t>Absolutely NOT!</a:t>
            </a:r>
          </a:p>
          <a:p>
            <a:pPr lvl="1">
              <a:lnSpc>
                <a:spcPct val="120000"/>
              </a:lnSpc>
              <a:defRPr/>
            </a:pPr>
            <a:endParaRPr lang="en-US" b="1" dirty="0" smtClean="0">
              <a:solidFill>
                <a:srgbClr val="C00000"/>
              </a:solidFill>
              <a:cs typeface="Arial" charset="0"/>
            </a:endParaRPr>
          </a:p>
          <a:p>
            <a:pPr>
              <a:lnSpc>
                <a:spcPct val="120000"/>
              </a:lnSpc>
              <a:defRPr/>
            </a:pPr>
            <a:r>
              <a:rPr lang="en-US" dirty="0" smtClean="0">
                <a:cs typeface="Arial" charset="0"/>
              </a:rPr>
              <a:t>Midterm Exam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 smtClean="0">
                <a:solidFill>
                  <a:srgbClr val="C00000"/>
                </a:solidFill>
                <a:cs typeface="Arial" charset="0"/>
              </a:rPr>
              <a:t>Even a simple FSM design problem in the midterm exam took you more than 30 minutes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 smtClean="0">
                <a:cs typeface="Arial" charset="0"/>
              </a:rPr>
              <a:t>Even worse, many of you got your answer wrong in the exam!</a:t>
            </a:r>
            <a:endParaRPr lang="en-US" b="1" dirty="0" smtClean="0">
              <a:solidFill>
                <a:srgbClr val="C00000"/>
              </a:solidFill>
              <a:cs typeface="Arial" charset="0"/>
            </a:endParaRPr>
          </a:p>
        </p:txBody>
      </p:sp>
      <p:pic>
        <p:nvPicPr>
          <p:cNvPr id="7" name="Picture 2" descr="http://images.bit-tech.net/content_images/2011/01/intel-sandy-bridge-review/sandy-bridge-die-ma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1524000"/>
            <a:ext cx="3505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Behavioral Modeling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8382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b="1" dirty="0" smtClean="0">
                <a:solidFill>
                  <a:srgbClr val="C00000"/>
                </a:solidFill>
                <a:cs typeface="Arial" charset="0"/>
              </a:rPr>
              <a:t>Behavioral modeling</a:t>
            </a:r>
          </a:p>
          <a:p>
            <a:pPr lvl="1">
              <a:defRPr/>
            </a:pPr>
            <a:r>
              <a:rPr lang="en-US" dirty="0" smtClean="0">
                <a:cs typeface="Arial" charset="0"/>
              </a:rPr>
              <a:t>Express the module’s functionality descriptively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9B4843A-0A8B-44E2-8D99-9270D81544AA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90600" y="2743200"/>
            <a:ext cx="7239000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normAutofit fontScale="92500"/>
          </a:bodyPr>
          <a:lstStyle/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</a:rPr>
              <a:t>module example(input  a, b, c,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</a:rPr>
              <a:t>               output y);</a:t>
            </a:r>
          </a:p>
          <a:p>
            <a:pPr marL="342900" indent="-342900">
              <a:buFont typeface="Wingdings" pitchFamily="2" charset="2"/>
              <a:buNone/>
              <a:defRPr/>
            </a:pPr>
            <a:endParaRPr lang="en-US" sz="1800" dirty="0">
              <a:latin typeface="Courier New" pitchFamily="49" charset="0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</a:rPr>
              <a:t>  assign y = ~a &amp; ~b &amp; ~c | a &amp; ~b &amp; ~c | a &amp; ~b &amp;  c;</a:t>
            </a:r>
          </a:p>
          <a:p>
            <a:pPr marL="342900" indent="-342900">
              <a:buFont typeface="Wingdings" pitchFamily="2" charset="2"/>
              <a:buNone/>
              <a:defRPr/>
            </a:pPr>
            <a:endParaRPr lang="en-US" sz="1800" dirty="0">
              <a:latin typeface="Courier New" pitchFamily="49" charset="0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Structural Modeling Example</a:t>
            </a:r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6647D86-01BB-4BFD-9838-9E23AF6E87FB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915400" cy="838200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 b="1" dirty="0" smtClean="0">
                <a:solidFill>
                  <a:srgbClr val="C00000"/>
                </a:solidFill>
                <a:cs typeface="Arial" charset="0"/>
              </a:rPr>
              <a:t>Structural modeling</a:t>
            </a:r>
          </a:p>
          <a:p>
            <a:pPr lvl="1">
              <a:defRPr/>
            </a:pPr>
            <a:r>
              <a:rPr lang="en-US" dirty="0" smtClean="0">
                <a:cs typeface="Arial" charset="0"/>
              </a:rPr>
              <a:t>Describe the module’s functionality from combination of simpler modules</a:t>
            </a:r>
          </a:p>
          <a:p>
            <a:pPr>
              <a:defRPr/>
            </a:pPr>
            <a:endParaRPr lang="en-US" dirty="0" smtClean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04800" y="2133600"/>
            <a:ext cx="3429000" cy="2819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dirty="0">
                <a:solidFill>
                  <a:srgbClr val="C00000"/>
                </a:solidFill>
              </a:rPr>
              <a:t>module</a:t>
            </a:r>
            <a:r>
              <a:rPr lang="en-US" dirty="0"/>
              <a:t>  </a:t>
            </a:r>
            <a:r>
              <a:rPr lang="en-US" b="1" dirty="0" err="1">
                <a:solidFill>
                  <a:srgbClr val="006600"/>
                </a:solidFill>
              </a:rPr>
              <a:t>myinv</a:t>
            </a:r>
            <a:r>
              <a:rPr lang="en-US" dirty="0"/>
              <a:t>(input  a, output y);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/>
              <a:t>	assign  y  = ~a ;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err="1">
                <a:solidFill>
                  <a:srgbClr val="C00000"/>
                </a:solidFill>
              </a:rPr>
              <a:t>endmodule</a:t>
            </a:r>
            <a:endParaRPr lang="en-US" dirty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en-US" dirty="0"/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solidFill>
                  <a:srgbClr val="C00000"/>
                </a:solidFill>
              </a:rPr>
              <a:t>module</a:t>
            </a:r>
            <a:r>
              <a:rPr lang="en-US" dirty="0"/>
              <a:t>  </a:t>
            </a:r>
            <a:r>
              <a:rPr lang="en-US" b="1" dirty="0">
                <a:solidFill>
                  <a:srgbClr val="0000FF"/>
                </a:solidFill>
              </a:rPr>
              <a:t>myand3</a:t>
            </a:r>
            <a:r>
              <a:rPr lang="en-US" dirty="0"/>
              <a:t>(input  a, b, c, output y);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/>
              <a:t>	assign  y  = a &amp; b &amp; c;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err="1">
                <a:solidFill>
                  <a:srgbClr val="C00000"/>
                </a:solidFill>
              </a:rPr>
              <a:t>endmodule</a:t>
            </a:r>
            <a:endParaRPr lang="en-US" dirty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en-US" dirty="0"/>
          </a:p>
          <a:p>
            <a:pPr>
              <a:buFont typeface="Wingdings" pitchFamily="2" charset="2"/>
              <a:buNone/>
              <a:defRPr/>
            </a:pPr>
            <a:r>
              <a:rPr lang="en-US" dirty="0">
                <a:solidFill>
                  <a:srgbClr val="C00000"/>
                </a:solidFill>
              </a:rPr>
              <a:t>module</a:t>
            </a:r>
            <a:r>
              <a:rPr lang="en-US" dirty="0"/>
              <a:t>  </a:t>
            </a:r>
            <a:r>
              <a:rPr lang="en-US" b="1" dirty="0">
                <a:solidFill>
                  <a:srgbClr val="FF0000"/>
                </a:solidFill>
              </a:rPr>
              <a:t>myor3</a:t>
            </a:r>
            <a:r>
              <a:rPr lang="en-US" dirty="0"/>
              <a:t>(input  a, b, c, output y);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/>
              <a:t>	assign  y  = a | b | c;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err="1">
                <a:solidFill>
                  <a:srgbClr val="C00000"/>
                </a:solidFill>
              </a:rPr>
              <a:t>endmodule</a:t>
            </a:r>
            <a:endParaRPr lang="en-US" dirty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en-US" dirty="0"/>
          </a:p>
        </p:txBody>
      </p:sp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28600" y="5410200"/>
            <a:ext cx="4800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62500" lnSpcReduction="20000"/>
          </a:bodyPr>
          <a:lstStyle/>
          <a:p>
            <a:pPr marL="342900" indent="-342900">
              <a:buFont typeface="Wingdings" pitchFamily="2" charset="2"/>
              <a:buNone/>
              <a:defRPr/>
            </a:pP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</a:rPr>
              <a:t>// Behavioral model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solidFill>
                  <a:srgbClr val="FF0000"/>
                </a:solidFill>
                <a:latin typeface="Courier New" pitchFamily="49" charset="0"/>
              </a:rPr>
              <a:t>module example(input  a, b, c,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solidFill>
                  <a:srgbClr val="FF0000"/>
                </a:solidFill>
                <a:latin typeface="Courier New" pitchFamily="49" charset="0"/>
              </a:rPr>
              <a:t>               output y);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solidFill>
                  <a:srgbClr val="FF0000"/>
                </a:solidFill>
                <a:latin typeface="Courier New" pitchFamily="49" charset="0"/>
              </a:rPr>
              <a:t>  assign y = ~a &amp; ~b &amp; ~c | a &amp; ~b &amp; ~c | a &amp; ~b &amp;  c;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 err="1">
                <a:solidFill>
                  <a:srgbClr val="FF0000"/>
                </a:solidFill>
                <a:latin typeface="Courier New" pitchFamily="49" charset="0"/>
              </a:rPr>
              <a:t>endmodule</a:t>
            </a:r>
            <a:endParaRPr lang="en-US" sz="1800" dirty="0">
              <a:solidFill>
                <a:srgbClr val="FF0000"/>
              </a:solidFill>
              <a:latin typeface="Courier New" pitchFamily="49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86200" y="2133600"/>
            <a:ext cx="4953000" cy="33528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anchor="ctr" anchorCtr="1">
            <a:normAutofit fontScale="85000" lnSpcReduction="10000"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dirty="0">
                <a:solidFill>
                  <a:srgbClr val="C00000"/>
                </a:solidFill>
              </a:rPr>
              <a:t>module</a:t>
            </a:r>
            <a:r>
              <a:rPr lang="en-US" dirty="0"/>
              <a:t> </a:t>
            </a:r>
            <a:r>
              <a:rPr lang="en-US" dirty="0" err="1"/>
              <a:t>example_structure</a:t>
            </a:r>
            <a:r>
              <a:rPr lang="en-US" dirty="0"/>
              <a:t> (input  a, b, c, output y);</a:t>
            </a:r>
          </a:p>
          <a:p>
            <a:pPr>
              <a:buFont typeface="Wingdings" pitchFamily="2" charset="2"/>
              <a:buNone/>
              <a:defRPr/>
            </a:pPr>
            <a:endParaRPr lang="en-US" dirty="0"/>
          </a:p>
          <a:p>
            <a:pPr>
              <a:buFont typeface="Wingdings" pitchFamily="2" charset="2"/>
              <a:buNone/>
              <a:defRPr/>
            </a:pPr>
            <a:r>
              <a:rPr lang="en-US" dirty="0"/>
              <a:t>    wire </a:t>
            </a:r>
            <a:r>
              <a:rPr lang="en-US" dirty="0" err="1"/>
              <a:t>inv_a</a:t>
            </a:r>
            <a:r>
              <a:rPr lang="en-US" dirty="0"/>
              <a:t>, </a:t>
            </a:r>
            <a:r>
              <a:rPr lang="en-US" dirty="0" err="1"/>
              <a:t>inv_b</a:t>
            </a:r>
            <a:r>
              <a:rPr lang="en-US" dirty="0"/>
              <a:t>, </a:t>
            </a:r>
            <a:r>
              <a:rPr lang="en-US" dirty="0" err="1"/>
              <a:t>inv_c</a:t>
            </a:r>
            <a:r>
              <a:rPr lang="en-US" dirty="0"/>
              <a:t>;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/>
              <a:t>    wire and3_0, and3_1, and3_2;</a:t>
            </a:r>
          </a:p>
          <a:p>
            <a:pPr>
              <a:buFont typeface="Wingdings" pitchFamily="2" charset="2"/>
              <a:buNone/>
              <a:defRPr/>
            </a:pPr>
            <a:endParaRPr lang="en-US" dirty="0"/>
          </a:p>
          <a:p>
            <a:pPr>
              <a:buFont typeface="Wingdings" pitchFamily="2" charset="2"/>
              <a:buNone/>
              <a:defRPr/>
            </a:pPr>
            <a:r>
              <a:rPr lang="en-US" b="1" dirty="0">
                <a:solidFill>
                  <a:srgbClr val="006600"/>
                </a:solidFill>
              </a:rPr>
              <a:t>    </a:t>
            </a:r>
            <a:r>
              <a:rPr lang="en-US" b="1" dirty="0" err="1">
                <a:solidFill>
                  <a:srgbClr val="006600"/>
                </a:solidFill>
              </a:rPr>
              <a:t>myinv</a:t>
            </a:r>
            <a:r>
              <a:rPr lang="en-US" dirty="0"/>
              <a:t>	</a:t>
            </a:r>
            <a:r>
              <a:rPr lang="en-US" dirty="0" err="1"/>
              <a:t>inva</a:t>
            </a:r>
            <a:r>
              <a:rPr lang="en-US" dirty="0"/>
              <a:t> (.a (a), .y (</a:t>
            </a:r>
            <a:r>
              <a:rPr lang="en-US" dirty="0" err="1"/>
              <a:t>inv_a</a:t>
            </a:r>
            <a:r>
              <a:rPr lang="en-US" dirty="0"/>
              <a:t>));</a:t>
            </a:r>
          </a:p>
          <a:p>
            <a:pPr>
              <a:buFont typeface="Wingdings" pitchFamily="2" charset="2"/>
              <a:buNone/>
              <a:defRPr/>
            </a:pPr>
            <a:r>
              <a:rPr lang="en-US" b="1" dirty="0">
                <a:solidFill>
                  <a:srgbClr val="006600"/>
                </a:solidFill>
              </a:rPr>
              <a:t>    </a:t>
            </a:r>
            <a:r>
              <a:rPr lang="en-US" b="1" dirty="0" err="1">
                <a:solidFill>
                  <a:srgbClr val="006600"/>
                </a:solidFill>
              </a:rPr>
              <a:t>myinv</a:t>
            </a:r>
            <a:r>
              <a:rPr lang="en-US" dirty="0"/>
              <a:t>	</a:t>
            </a:r>
            <a:r>
              <a:rPr lang="en-US" dirty="0" err="1"/>
              <a:t>invb</a:t>
            </a:r>
            <a:r>
              <a:rPr lang="en-US" dirty="0"/>
              <a:t> (.a (b), .y (</a:t>
            </a:r>
            <a:r>
              <a:rPr lang="en-US" dirty="0" err="1"/>
              <a:t>inv_b</a:t>
            </a:r>
            <a:r>
              <a:rPr lang="en-US" dirty="0"/>
              <a:t>));</a:t>
            </a:r>
          </a:p>
          <a:p>
            <a:pPr>
              <a:buFont typeface="Wingdings" pitchFamily="2" charset="2"/>
              <a:buNone/>
              <a:defRPr/>
            </a:pPr>
            <a:r>
              <a:rPr lang="en-US" b="1" dirty="0">
                <a:solidFill>
                  <a:srgbClr val="006600"/>
                </a:solidFill>
              </a:rPr>
              <a:t>    </a:t>
            </a:r>
            <a:r>
              <a:rPr lang="en-US" b="1" dirty="0" err="1">
                <a:solidFill>
                  <a:srgbClr val="006600"/>
                </a:solidFill>
              </a:rPr>
              <a:t>myinv</a:t>
            </a:r>
            <a:r>
              <a:rPr lang="en-US" dirty="0"/>
              <a:t>	</a:t>
            </a:r>
            <a:r>
              <a:rPr lang="en-US" dirty="0" err="1"/>
              <a:t>invc</a:t>
            </a:r>
            <a:r>
              <a:rPr lang="en-US" dirty="0"/>
              <a:t> (.a (c), .y (</a:t>
            </a:r>
            <a:r>
              <a:rPr lang="en-US" dirty="0" err="1"/>
              <a:t>inv_c</a:t>
            </a:r>
            <a:r>
              <a:rPr lang="en-US" dirty="0"/>
              <a:t>));</a:t>
            </a:r>
          </a:p>
          <a:p>
            <a:pPr>
              <a:buFont typeface="Wingdings" pitchFamily="2" charset="2"/>
              <a:buNone/>
              <a:defRPr/>
            </a:pPr>
            <a:endParaRPr lang="en-US" dirty="0"/>
          </a:p>
          <a:p>
            <a:pPr>
              <a:buFont typeface="Wingdings" pitchFamily="2" charset="2"/>
              <a:buNone/>
              <a:defRPr/>
            </a:pPr>
            <a:r>
              <a:rPr lang="en-US" b="1" dirty="0">
                <a:solidFill>
                  <a:srgbClr val="0000FF"/>
                </a:solidFill>
              </a:rPr>
              <a:t>    myand3   </a:t>
            </a:r>
            <a:r>
              <a:rPr lang="en-US" dirty="0"/>
              <a:t>and3_y0 (.a (</a:t>
            </a:r>
            <a:r>
              <a:rPr lang="en-US" dirty="0" err="1"/>
              <a:t>inv_a</a:t>
            </a:r>
            <a:r>
              <a:rPr lang="en-US" dirty="0"/>
              <a:t>), .b (</a:t>
            </a:r>
            <a:r>
              <a:rPr lang="en-US" dirty="0" err="1"/>
              <a:t>inv_b</a:t>
            </a:r>
            <a:r>
              <a:rPr lang="en-US" dirty="0"/>
              <a:t>), .c (</a:t>
            </a:r>
            <a:r>
              <a:rPr lang="en-US" dirty="0" err="1"/>
              <a:t>inv_c</a:t>
            </a:r>
            <a:r>
              <a:rPr lang="en-US" dirty="0"/>
              <a:t>), .y (and3_0));</a:t>
            </a:r>
          </a:p>
          <a:p>
            <a:pPr>
              <a:buFont typeface="Wingdings" pitchFamily="2" charset="2"/>
              <a:buNone/>
              <a:defRPr/>
            </a:pPr>
            <a:r>
              <a:rPr lang="en-US" b="1" dirty="0">
                <a:solidFill>
                  <a:srgbClr val="0000FF"/>
                </a:solidFill>
              </a:rPr>
              <a:t>    myand3   </a:t>
            </a:r>
            <a:r>
              <a:rPr lang="en-US" dirty="0"/>
              <a:t>and3_y1 (.a (a),       .b (</a:t>
            </a:r>
            <a:r>
              <a:rPr lang="en-US" dirty="0" err="1"/>
              <a:t>inv_b</a:t>
            </a:r>
            <a:r>
              <a:rPr lang="en-US" dirty="0"/>
              <a:t>), .c (</a:t>
            </a:r>
            <a:r>
              <a:rPr lang="en-US" dirty="0" err="1"/>
              <a:t>inv_c</a:t>
            </a:r>
            <a:r>
              <a:rPr lang="en-US" dirty="0"/>
              <a:t>), .y (and3_1));</a:t>
            </a:r>
          </a:p>
          <a:p>
            <a:pPr>
              <a:buFont typeface="Wingdings" pitchFamily="2" charset="2"/>
              <a:buNone/>
              <a:defRPr/>
            </a:pPr>
            <a:r>
              <a:rPr lang="en-US" b="1" dirty="0">
                <a:solidFill>
                  <a:srgbClr val="0000FF"/>
                </a:solidFill>
              </a:rPr>
              <a:t>    myand3   </a:t>
            </a:r>
            <a:r>
              <a:rPr lang="en-US" dirty="0"/>
              <a:t>and3_y2 (.a (a),       .b (</a:t>
            </a:r>
            <a:r>
              <a:rPr lang="en-US" dirty="0" err="1"/>
              <a:t>inv_b</a:t>
            </a:r>
            <a:r>
              <a:rPr lang="en-US" dirty="0"/>
              <a:t>),  .c (c),      .y (and3_2));</a:t>
            </a:r>
          </a:p>
          <a:p>
            <a:pPr>
              <a:buFont typeface="Wingdings" pitchFamily="2" charset="2"/>
              <a:buNone/>
              <a:defRPr/>
            </a:pPr>
            <a:endParaRPr lang="en-US" dirty="0"/>
          </a:p>
          <a:p>
            <a:pPr>
              <a:buFont typeface="Wingdings" pitchFamily="2" charset="2"/>
              <a:buNone/>
              <a:defRPr/>
            </a:pPr>
            <a:r>
              <a:rPr lang="en-US" b="1" dirty="0">
                <a:solidFill>
                  <a:srgbClr val="FF0000"/>
                </a:solidFill>
              </a:rPr>
              <a:t>     myor3</a:t>
            </a:r>
            <a:r>
              <a:rPr lang="en-US" dirty="0"/>
              <a:t>      or3_y   (.a (and3_0), .b (and3_1), .c (and3_2), .y (y));</a:t>
            </a:r>
          </a:p>
          <a:p>
            <a:pPr>
              <a:buFont typeface="Wingdings" pitchFamily="2" charset="2"/>
              <a:buNone/>
              <a:defRPr/>
            </a:pPr>
            <a:endParaRPr lang="en-US" dirty="0"/>
          </a:p>
          <a:p>
            <a:pPr>
              <a:buFont typeface="Wingdings" pitchFamily="2" charset="2"/>
              <a:buNone/>
              <a:defRPr/>
            </a:pPr>
            <a:r>
              <a:rPr lang="en-US" dirty="0" err="1">
                <a:solidFill>
                  <a:srgbClr val="C00000"/>
                </a:solidFill>
              </a:rPr>
              <a:t>endmodule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Simulation</a:t>
            </a: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0CFBF79-F630-440C-BB50-58AC9BAB0E85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38916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78486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marL="342900" indent="-342900">
              <a:buFont typeface="Wingdings" pitchFamily="2" charset="2"/>
              <a:buNone/>
            </a:pPr>
            <a:r>
              <a:rPr lang="en-US" sz="1800">
                <a:latin typeface="Courier New" pitchFamily="49" charset="0"/>
              </a:rPr>
              <a:t>module example(input  a, b, c,</a:t>
            </a:r>
          </a:p>
          <a:p>
            <a:pPr marL="342900" indent="-342900">
              <a:buFont typeface="Wingdings" pitchFamily="2" charset="2"/>
              <a:buNone/>
            </a:pPr>
            <a:r>
              <a:rPr lang="en-US" sz="1800">
                <a:latin typeface="Courier New" pitchFamily="49" charset="0"/>
              </a:rPr>
              <a:t>               output y);</a:t>
            </a:r>
          </a:p>
          <a:p>
            <a:pPr marL="342900" indent="-342900">
              <a:buFont typeface="Wingdings" pitchFamily="2" charset="2"/>
              <a:buNone/>
            </a:pPr>
            <a:r>
              <a:rPr lang="en-US" sz="1800">
                <a:latin typeface="Courier New" pitchFamily="49" charset="0"/>
              </a:rPr>
              <a:t>  assign y = ~a &amp; ~b &amp; ~c | a &amp; ~b &amp; ~c | a &amp; ~b &amp;  c;</a:t>
            </a:r>
          </a:p>
          <a:p>
            <a:pPr marL="342900" indent="-342900">
              <a:buFont typeface="Wingdings" pitchFamily="2" charset="2"/>
              <a:buNone/>
            </a:pPr>
            <a:r>
              <a:rPr lang="en-US" sz="1800">
                <a:latin typeface="Courier New" pitchFamily="49" charset="0"/>
              </a:rPr>
              <a:t>endmodule</a:t>
            </a:r>
          </a:p>
        </p:txBody>
      </p:sp>
      <p:pic>
        <p:nvPicPr>
          <p:cNvPr id="38917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2971800"/>
            <a:ext cx="8382000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534400" cy="25908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defRPr/>
            </a:pPr>
            <a:r>
              <a:rPr lang="en-US" dirty="0" smtClean="0"/>
              <a:t>Hardware description language (HDL)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 smtClean="0"/>
              <a:t>Allows hardware designers to specify logic function using language</a:t>
            </a:r>
          </a:p>
          <a:p>
            <a:pPr lvl="2">
              <a:lnSpc>
                <a:spcPct val="120000"/>
              </a:lnSpc>
              <a:defRPr/>
            </a:pPr>
            <a:r>
              <a:rPr lang="en-US" dirty="0" smtClean="0"/>
              <a:t>So, hardware designer only needs to specify the target functionality (such as Boolean equations and FSM) with language 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 smtClean="0"/>
              <a:t>Then, a computer-aided design (CAD) tool produces the optimized digital circuit with logic gates</a:t>
            </a:r>
          </a:p>
          <a:p>
            <a:pPr lvl="2">
              <a:lnSpc>
                <a:spcPct val="120000"/>
              </a:lnSpc>
              <a:defRPr/>
            </a:pPr>
            <a:r>
              <a:rPr lang="en-US" dirty="0" smtClean="0">
                <a:solidFill>
                  <a:srgbClr val="C00000"/>
                </a:solidFill>
              </a:rPr>
              <a:t>Nowadays, most commercial designs are built using HDLs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0D8516E-4177-4B0F-AAD0-071A948A8E6B}" type="slidenum">
              <a:rPr lang="en-US" smtClean="0"/>
              <a:pPr/>
              <a:t>4</a:t>
            </a:fld>
            <a:endParaRPr lang="en-US" smtClean="0"/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304800" y="4041775"/>
            <a:ext cx="2590800" cy="1981200"/>
            <a:chOff x="304800" y="4191000"/>
            <a:chExt cx="2590800" cy="1981200"/>
          </a:xfrm>
        </p:grpSpPr>
        <p:sp>
          <p:nvSpPr>
            <p:cNvPr id="13328" name="Rectangle 4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304800" y="4572000"/>
              <a:ext cx="2590800" cy="16002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buFont typeface="Wingdings" pitchFamily="2" charset="2"/>
                <a:buNone/>
              </a:pPr>
              <a:r>
                <a:rPr lang="en-US" sz="1100" dirty="0">
                  <a:latin typeface="Courier New" pitchFamily="49" charset="0"/>
                </a:rPr>
                <a:t>module example(</a:t>
              </a:r>
            </a:p>
            <a:p>
              <a:pPr marL="342900" indent="-342900">
                <a:buFont typeface="Wingdings" pitchFamily="2" charset="2"/>
                <a:buNone/>
              </a:pPr>
              <a:r>
                <a:rPr lang="en-US" sz="1100" dirty="0">
                  <a:latin typeface="Courier New" pitchFamily="49" charset="0"/>
                </a:rPr>
                <a:t>   input  a, b, c,</a:t>
              </a:r>
            </a:p>
            <a:p>
              <a:pPr marL="342900" indent="-342900">
                <a:buFont typeface="Wingdings" pitchFamily="2" charset="2"/>
                <a:buNone/>
              </a:pPr>
              <a:r>
                <a:rPr lang="en-US" sz="1100" dirty="0">
                  <a:latin typeface="Courier New" pitchFamily="49" charset="0"/>
                </a:rPr>
                <a:t>   output y);</a:t>
              </a:r>
            </a:p>
            <a:p>
              <a:pPr marL="342900" indent="-342900">
                <a:buFont typeface="Wingdings" pitchFamily="2" charset="2"/>
                <a:buNone/>
              </a:pPr>
              <a:endParaRPr lang="en-US" sz="1100" dirty="0">
                <a:latin typeface="Courier New" pitchFamily="49" charset="0"/>
              </a:endParaRPr>
            </a:p>
            <a:p>
              <a:pPr marL="342900" indent="-342900">
                <a:buFont typeface="Wingdings" pitchFamily="2" charset="2"/>
                <a:buNone/>
              </a:pPr>
              <a:r>
                <a:rPr lang="en-US" sz="1100" dirty="0">
                  <a:latin typeface="Courier New" pitchFamily="49" charset="0"/>
                </a:rPr>
                <a:t>  assign y = ~a &amp; ~b &amp; ~c |</a:t>
              </a:r>
            </a:p>
            <a:p>
              <a:pPr marL="342900" indent="-342900">
                <a:buFont typeface="Wingdings" pitchFamily="2" charset="2"/>
                <a:buNone/>
              </a:pPr>
              <a:r>
                <a:rPr lang="en-US" sz="1100" dirty="0">
                  <a:latin typeface="Courier New" pitchFamily="49" charset="0"/>
                </a:rPr>
                <a:t>              a &amp; ~b &amp; ~c | </a:t>
              </a:r>
            </a:p>
            <a:p>
              <a:pPr marL="342900" indent="-342900">
                <a:buFont typeface="Wingdings" pitchFamily="2" charset="2"/>
                <a:buNone/>
              </a:pPr>
              <a:r>
                <a:rPr lang="en-US" sz="1100" dirty="0">
                  <a:latin typeface="Courier New" pitchFamily="49" charset="0"/>
                </a:rPr>
                <a:t>              a &amp; ~b &amp;  c;</a:t>
              </a:r>
            </a:p>
            <a:p>
              <a:pPr marL="342900" indent="-342900">
                <a:buFont typeface="Wingdings" pitchFamily="2" charset="2"/>
                <a:buNone/>
              </a:pPr>
              <a:r>
                <a:rPr lang="en-US" sz="1100" dirty="0" err="1">
                  <a:latin typeface="Courier New" pitchFamily="49" charset="0"/>
                </a:rPr>
                <a:t>endmodule</a:t>
              </a:r>
              <a:endParaRPr lang="en-US" sz="1100" dirty="0">
                <a:latin typeface="Courier New" pitchFamily="49" charset="0"/>
              </a:endParaRPr>
            </a:p>
          </p:txBody>
        </p:sp>
        <p:sp>
          <p:nvSpPr>
            <p:cNvPr id="13329" name="TextBox 13"/>
            <p:cNvSpPr txBox="1">
              <a:spLocks noChangeArrowheads="1"/>
            </p:cNvSpPr>
            <p:nvPr/>
          </p:nvSpPr>
          <p:spPr bwMode="auto">
            <a:xfrm>
              <a:off x="838200" y="4191000"/>
              <a:ext cx="163166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en-US"/>
                <a:t>HDL-based Design</a:t>
              </a:r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2946400" y="3962400"/>
            <a:ext cx="2959100" cy="2136775"/>
            <a:chOff x="2947116" y="4111823"/>
            <a:chExt cx="2957847" cy="2136577"/>
          </a:xfrm>
        </p:grpSpPr>
        <p:sp>
          <p:nvSpPr>
            <p:cNvPr id="13324" name="Right Arrow 11"/>
            <p:cNvSpPr>
              <a:spLocks noChangeArrowheads="1"/>
            </p:cNvSpPr>
            <p:nvPr/>
          </p:nvSpPr>
          <p:spPr bwMode="auto">
            <a:xfrm>
              <a:off x="2947116" y="5257800"/>
              <a:ext cx="533400" cy="304800"/>
            </a:xfrm>
            <a:prstGeom prst="rightArrow">
              <a:avLst>
                <a:gd name="adj1" fmla="val 50000"/>
                <a:gd name="adj2" fmla="val 49997"/>
              </a:avLst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buFont typeface="Wingdings" pitchFamily="2" charset="2"/>
                <a:buNone/>
              </a:pPr>
              <a:endParaRPr lang="en-US"/>
            </a:p>
          </p:txBody>
        </p:sp>
        <p:grpSp>
          <p:nvGrpSpPr>
            <p:cNvPr id="13325" name="Group 17"/>
            <p:cNvGrpSpPr>
              <a:grpSpLocks/>
            </p:cNvGrpSpPr>
            <p:nvPr/>
          </p:nvGrpSpPr>
          <p:grpSpPr bwMode="auto">
            <a:xfrm>
              <a:off x="3525526" y="4111823"/>
              <a:ext cx="2379437" cy="2136577"/>
              <a:chOff x="3525526" y="4111823"/>
              <a:chExt cx="2379437" cy="2136577"/>
            </a:xfrm>
          </p:grpSpPr>
          <p:pic>
            <p:nvPicPr>
              <p:cNvPr id="13326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525526" y="4419600"/>
                <a:ext cx="2379437" cy="18288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13327" name="TextBox 14"/>
              <p:cNvSpPr txBox="1">
                <a:spLocks noChangeArrowheads="1"/>
              </p:cNvSpPr>
              <p:nvPr/>
            </p:nvSpPr>
            <p:spPr bwMode="auto">
              <a:xfrm>
                <a:off x="4204897" y="4111823"/>
                <a:ext cx="900503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buFont typeface="Wingdings" pitchFamily="2" charset="2"/>
                  <a:buNone/>
                </a:pPr>
                <a:r>
                  <a:rPr lang="en-US"/>
                  <a:t>CAD Tool</a:t>
                </a:r>
              </a:p>
            </p:txBody>
          </p:sp>
        </p:grpSp>
      </p:grpSp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5943600" y="4038600"/>
            <a:ext cx="2819400" cy="1976438"/>
            <a:chOff x="5943600" y="4188023"/>
            <a:chExt cx="2819400" cy="1975711"/>
          </a:xfrm>
        </p:grpSpPr>
        <p:sp>
          <p:nvSpPr>
            <p:cNvPr id="13320" name="Right Arrow 12"/>
            <p:cNvSpPr>
              <a:spLocks noChangeArrowheads="1"/>
            </p:cNvSpPr>
            <p:nvPr/>
          </p:nvSpPr>
          <p:spPr bwMode="auto">
            <a:xfrm>
              <a:off x="5943600" y="5257800"/>
              <a:ext cx="533400" cy="304800"/>
            </a:xfrm>
            <a:prstGeom prst="rightArrow">
              <a:avLst>
                <a:gd name="adj1" fmla="val 50000"/>
                <a:gd name="adj2" fmla="val 49997"/>
              </a:avLst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buFont typeface="Wingdings" pitchFamily="2" charset="2"/>
                <a:buNone/>
              </a:pPr>
              <a:endParaRPr lang="en-US"/>
            </a:p>
          </p:txBody>
        </p:sp>
        <p:grpSp>
          <p:nvGrpSpPr>
            <p:cNvPr id="13321" name="Group 16"/>
            <p:cNvGrpSpPr>
              <a:grpSpLocks/>
            </p:cNvGrpSpPr>
            <p:nvPr/>
          </p:nvGrpSpPr>
          <p:grpSpPr bwMode="auto">
            <a:xfrm>
              <a:off x="6477000" y="4188023"/>
              <a:ext cx="2286000" cy="1975711"/>
              <a:chOff x="6477000" y="4188023"/>
              <a:chExt cx="2286000" cy="1975711"/>
            </a:xfrm>
          </p:grpSpPr>
          <p:pic>
            <p:nvPicPr>
              <p:cNvPr id="13322" name="Picture 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6477000" y="4572000"/>
                <a:ext cx="2286000" cy="159173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13323" name="TextBox 15"/>
              <p:cNvSpPr txBox="1">
                <a:spLocks noChangeArrowheads="1"/>
              </p:cNvSpPr>
              <p:nvPr/>
            </p:nvSpPr>
            <p:spPr bwMode="auto">
              <a:xfrm>
                <a:off x="6858000" y="4188023"/>
                <a:ext cx="1482201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buFont typeface="Wingdings" pitchFamily="2" charset="2"/>
                  <a:buNone/>
                </a:pPr>
                <a:r>
                  <a:rPr lang="en-US"/>
                  <a:t>Optimized Gates</a:t>
                </a:r>
              </a:p>
            </p:txBody>
          </p:sp>
        </p:grp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HDLs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6400800" cy="38100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  <a:defRPr/>
            </a:pPr>
            <a:r>
              <a:rPr lang="en-US" dirty="0" smtClean="0"/>
              <a:t>Two leading HDLs</a:t>
            </a:r>
          </a:p>
          <a:p>
            <a:pPr lvl="1">
              <a:lnSpc>
                <a:spcPct val="110000"/>
              </a:lnSpc>
              <a:defRPr/>
            </a:pPr>
            <a:r>
              <a:rPr lang="en-US" b="1" dirty="0" smtClean="0">
                <a:solidFill>
                  <a:srgbClr val="C00000"/>
                </a:solidFill>
              </a:rPr>
              <a:t>VHDL</a:t>
            </a:r>
          </a:p>
          <a:p>
            <a:pPr lvl="2">
              <a:lnSpc>
                <a:spcPct val="110000"/>
              </a:lnSpc>
              <a:defRPr/>
            </a:pPr>
            <a:r>
              <a:rPr lang="en-US" dirty="0" smtClean="0"/>
              <a:t>Developed in 1981 by the Department of Defense</a:t>
            </a:r>
          </a:p>
          <a:p>
            <a:pPr lvl="2">
              <a:lnSpc>
                <a:spcPct val="110000"/>
              </a:lnSpc>
              <a:defRPr/>
            </a:pPr>
            <a:r>
              <a:rPr lang="en-US" dirty="0" smtClean="0"/>
              <a:t>Became an IEEE standard (1076) in 1987</a:t>
            </a:r>
          </a:p>
          <a:p>
            <a:pPr lvl="1">
              <a:lnSpc>
                <a:spcPct val="110000"/>
              </a:lnSpc>
              <a:defRPr/>
            </a:pPr>
            <a:r>
              <a:rPr lang="en-US" b="1" dirty="0" smtClean="0">
                <a:solidFill>
                  <a:srgbClr val="C00000"/>
                </a:solidFill>
              </a:rPr>
              <a:t>Verilog-HDL</a:t>
            </a:r>
          </a:p>
          <a:p>
            <a:pPr lvl="2">
              <a:lnSpc>
                <a:spcPct val="110000"/>
              </a:lnSpc>
              <a:defRPr/>
            </a:pPr>
            <a:r>
              <a:rPr lang="en-US" dirty="0" smtClean="0"/>
              <a:t>Developed in 1984 by Gateway Design Automation</a:t>
            </a:r>
          </a:p>
          <a:p>
            <a:pPr lvl="2">
              <a:lnSpc>
                <a:spcPct val="110000"/>
              </a:lnSpc>
              <a:defRPr/>
            </a:pPr>
            <a:r>
              <a:rPr lang="en-US" dirty="0" smtClean="0"/>
              <a:t>Became an IEEE standard (1364) in 1995</a:t>
            </a:r>
          </a:p>
          <a:p>
            <a:pPr lvl="2">
              <a:lnSpc>
                <a:spcPct val="110000"/>
              </a:lnSpc>
              <a:defRPr/>
            </a:pPr>
            <a:r>
              <a:rPr lang="en-US" dirty="0" smtClean="0">
                <a:solidFill>
                  <a:srgbClr val="C00000"/>
                </a:solidFill>
              </a:rPr>
              <a:t>We are going to use Verilog-HDL in this class</a:t>
            </a:r>
          </a:p>
          <a:p>
            <a:pPr lvl="3">
              <a:lnSpc>
                <a:spcPct val="110000"/>
              </a:lnSpc>
              <a:defRPr/>
            </a:pPr>
            <a:r>
              <a:rPr lang="en-US" dirty="0" smtClean="0"/>
              <a:t>The book on the right is a good reference (but not required to purchase)</a:t>
            </a:r>
          </a:p>
          <a:p>
            <a:pPr lvl="2">
              <a:lnSpc>
                <a:spcPct val="110000"/>
              </a:lnSpc>
              <a:defRPr/>
            </a:pPr>
            <a:endParaRPr lang="en-US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1CBE8C8-A096-4C45-9269-EE6F71FC02A9}" type="slidenum">
              <a:rPr lang="en-US" smtClean="0"/>
              <a:pPr/>
              <a:t>5</a:t>
            </a:fld>
            <a:endParaRPr lang="en-US" smtClean="0"/>
          </a:p>
        </p:txBody>
      </p:sp>
      <p:pic>
        <p:nvPicPr>
          <p:cNvPr id="14341" name="Picture 2" descr="C:\Documents and Settings\user\My Documents\KU\Computer Logic Design\verilog-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1295400"/>
            <a:ext cx="1905000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33400" y="5791200"/>
            <a:ext cx="792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buClr>
                <a:srgbClr val="C00000"/>
              </a:buClr>
              <a:defRPr/>
            </a:pPr>
            <a:r>
              <a:rPr lang="en-US" kern="0" dirty="0">
                <a:latin typeface="+mn-lt"/>
                <a:ea typeface="+mn-ea"/>
              </a:rPr>
              <a:t>IEEE: </a:t>
            </a:r>
            <a:r>
              <a:rPr lang="en-US" kern="0" dirty="0">
                <a:solidFill>
                  <a:srgbClr val="FF0000"/>
                </a:solidFill>
                <a:latin typeface="+mn-lt"/>
                <a:ea typeface="+mn-ea"/>
              </a:rPr>
              <a:t>I</a:t>
            </a:r>
            <a:r>
              <a:rPr lang="en-US" kern="0" dirty="0">
                <a:latin typeface="+mn-lt"/>
                <a:ea typeface="+mn-ea"/>
              </a:rPr>
              <a:t>nstitute of </a:t>
            </a:r>
            <a:r>
              <a:rPr lang="en-US" kern="0" dirty="0">
                <a:solidFill>
                  <a:srgbClr val="FF0000"/>
                </a:solidFill>
                <a:latin typeface="+mn-lt"/>
                <a:ea typeface="+mn-ea"/>
              </a:rPr>
              <a:t>E</a:t>
            </a:r>
            <a:r>
              <a:rPr lang="en-US" kern="0" dirty="0">
                <a:latin typeface="+mn-lt"/>
                <a:ea typeface="+mn-ea"/>
              </a:rPr>
              <a:t>lectrical and </a:t>
            </a:r>
            <a:r>
              <a:rPr lang="en-US" kern="0" dirty="0">
                <a:solidFill>
                  <a:srgbClr val="FF0000"/>
                </a:solidFill>
                <a:latin typeface="+mn-lt"/>
                <a:ea typeface="+mn-ea"/>
              </a:rPr>
              <a:t>E</a:t>
            </a:r>
            <a:r>
              <a:rPr lang="en-US" kern="0" dirty="0">
                <a:latin typeface="+mn-lt"/>
                <a:ea typeface="+mn-ea"/>
              </a:rPr>
              <a:t>lectronics </a:t>
            </a:r>
            <a:r>
              <a:rPr lang="en-US" kern="0" dirty="0">
                <a:solidFill>
                  <a:srgbClr val="FF0000"/>
                </a:solidFill>
                <a:latin typeface="+mn-lt"/>
                <a:ea typeface="+mn-ea"/>
              </a:rPr>
              <a:t>E</a:t>
            </a:r>
            <a:r>
              <a:rPr lang="en-US" kern="0" dirty="0">
                <a:latin typeface="+mn-lt"/>
                <a:ea typeface="+mn-ea"/>
              </a:rPr>
              <a:t>ngineers is a professional society responsible for many computing standards including </a:t>
            </a:r>
            <a:r>
              <a:rPr lang="en-US" kern="0" dirty="0" err="1">
                <a:latin typeface="+mn-lt"/>
                <a:ea typeface="+mn-ea"/>
              </a:rPr>
              <a:t>WiFi</a:t>
            </a:r>
            <a:r>
              <a:rPr lang="en-US" kern="0" dirty="0">
                <a:latin typeface="+mn-lt"/>
                <a:ea typeface="+mn-ea"/>
              </a:rPr>
              <a:t> (802.11), Ethernet (802.3) etc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Hardware Design with HDL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077200" cy="5105400"/>
          </a:xfrm>
        </p:spPr>
        <p:txBody>
          <a:bodyPr/>
          <a:lstStyle/>
          <a:p>
            <a:pPr>
              <a:defRPr/>
            </a:pPr>
            <a:r>
              <a:rPr lang="en-US" sz="2400" dirty="0" smtClean="0">
                <a:cs typeface="Arial" charset="0"/>
              </a:rPr>
              <a:t>3 steps to design hardware with HDL</a:t>
            </a: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en-US" sz="2000" b="1" dirty="0" smtClean="0">
                <a:solidFill>
                  <a:srgbClr val="C00000"/>
                </a:solidFill>
                <a:cs typeface="Arial" charset="0"/>
              </a:rPr>
              <a:t> Hardware design with HDL</a:t>
            </a:r>
          </a:p>
          <a:p>
            <a:pPr marL="1200150" lvl="2" indent="-342900">
              <a:defRPr/>
            </a:pPr>
            <a:r>
              <a:rPr lang="en-US" sz="1800" dirty="0" smtClean="0">
                <a:cs typeface="Arial" charset="0"/>
              </a:rPr>
              <a:t>Describe target hardware with HDL</a:t>
            </a:r>
          </a:p>
          <a:p>
            <a:pPr marL="1657350" lvl="3" indent="-342900">
              <a:defRPr/>
            </a:pPr>
            <a:r>
              <a:rPr lang="en-US" sz="1600" dirty="0" smtClean="0">
                <a:cs typeface="Arial" charset="0"/>
              </a:rPr>
              <a:t>When describing circuits using an HDL, </a:t>
            </a:r>
            <a:r>
              <a:rPr lang="en-US" sz="1600" dirty="0" smtClean="0">
                <a:solidFill>
                  <a:srgbClr val="C00000"/>
                </a:solidFill>
                <a:cs typeface="Arial" charset="0"/>
              </a:rPr>
              <a:t>it’s critical to think of the </a:t>
            </a:r>
            <a:r>
              <a:rPr lang="en-US" sz="1600" b="1" dirty="0" smtClean="0">
                <a:solidFill>
                  <a:srgbClr val="C00000"/>
                </a:solidFill>
                <a:cs typeface="Arial" charset="0"/>
              </a:rPr>
              <a:t>digital logic</a:t>
            </a:r>
            <a:r>
              <a:rPr lang="en-US" sz="1600" dirty="0" smtClean="0">
                <a:solidFill>
                  <a:srgbClr val="C00000"/>
                </a:solidFill>
                <a:cs typeface="Arial" charset="0"/>
              </a:rPr>
              <a:t> the code would produce</a:t>
            </a:r>
            <a:endParaRPr lang="en-US" sz="1600" dirty="0" smtClean="0">
              <a:solidFill>
                <a:srgbClr val="C00000"/>
              </a:solidFill>
            </a:endParaRP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US" sz="2000" b="1" dirty="0" smtClean="0">
                <a:solidFill>
                  <a:srgbClr val="C00000"/>
                </a:solidFill>
                <a:cs typeface="Arial" charset="0"/>
              </a:rPr>
              <a:t>Simulation</a:t>
            </a:r>
            <a:endParaRPr lang="en-US" sz="2000" dirty="0" smtClean="0">
              <a:cs typeface="Arial" charset="0"/>
            </a:endParaRPr>
          </a:p>
          <a:p>
            <a:pPr marL="1314450" lvl="2" indent="-457200">
              <a:defRPr/>
            </a:pPr>
            <a:r>
              <a:rPr lang="en-US" sz="1800" dirty="0" smtClean="0">
                <a:cs typeface="Arial" charset="0"/>
              </a:rPr>
              <a:t>Validate the design</a:t>
            </a:r>
          </a:p>
          <a:p>
            <a:pPr marL="1771650" lvl="3" indent="-457200">
              <a:defRPr/>
            </a:pPr>
            <a:r>
              <a:rPr lang="en-US" sz="1600" dirty="0" smtClean="0">
                <a:cs typeface="Arial" charset="0"/>
              </a:rPr>
              <a:t>Inputs are applied to the design</a:t>
            </a:r>
            <a:endParaRPr lang="en-US" sz="1600" i="1" dirty="0" smtClean="0">
              <a:cs typeface="Arial" charset="0"/>
            </a:endParaRPr>
          </a:p>
          <a:p>
            <a:pPr marL="1771650" lvl="3" indent="-457200">
              <a:defRPr/>
            </a:pPr>
            <a:r>
              <a:rPr lang="en-US" sz="1600" dirty="0" smtClean="0">
                <a:cs typeface="Arial" charset="0"/>
              </a:rPr>
              <a:t>Outputs checked for correctness</a:t>
            </a:r>
          </a:p>
          <a:p>
            <a:pPr marL="1771650" lvl="3" indent="-457200">
              <a:defRPr/>
            </a:pPr>
            <a:r>
              <a:rPr lang="en-US" sz="1600" dirty="0" smtClean="0">
                <a:cs typeface="Arial" charset="0"/>
              </a:rPr>
              <a:t>Millions of dollars saved by debugging in simulation instead of hardware</a:t>
            </a: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US" sz="2000" b="1" dirty="0" smtClean="0">
                <a:solidFill>
                  <a:srgbClr val="C00000"/>
                </a:solidFill>
                <a:cs typeface="Arial" charset="0"/>
              </a:rPr>
              <a:t>Synthesis</a:t>
            </a:r>
          </a:p>
          <a:p>
            <a:pPr marL="1314450" lvl="2" indent="-457200">
              <a:defRPr/>
            </a:pPr>
            <a:r>
              <a:rPr lang="en-US" sz="1800" dirty="0" smtClean="0">
                <a:cs typeface="Arial" charset="0"/>
              </a:rPr>
              <a:t>Transforms HDL code into a </a:t>
            </a:r>
            <a:r>
              <a:rPr lang="en-US" sz="1800" b="1" dirty="0" err="1" smtClean="0">
                <a:solidFill>
                  <a:srgbClr val="C00000"/>
                </a:solidFill>
                <a:cs typeface="Arial" charset="0"/>
              </a:rPr>
              <a:t>netlist</a:t>
            </a:r>
            <a:r>
              <a:rPr lang="en-US" sz="1800" dirty="0" smtClean="0">
                <a:cs typeface="Arial" charset="0"/>
              </a:rPr>
              <a:t>, describing the hardware </a:t>
            </a:r>
          </a:p>
          <a:p>
            <a:pPr marL="1771650" lvl="3" indent="-457200">
              <a:defRPr/>
            </a:pPr>
            <a:r>
              <a:rPr lang="en-US" sz="1600" dirty="0" err="1" smtClean="0">
                <a:cs typeface="Arial" charset="0"/>
              </a:rPr>
              <a:t>Netlist</a:t>
            </a:r>
            <a:r>
              <a:rPr lang="en-US" sz="1600" dirty="0" smtClean="0">
                <a:cs typeface="Arial" charset="0"/>
              </a:rPr>
              <a:t> is a text file describing a list of logic gates and the wires connecting them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18CB5D5-5F02-4A7A-8302-696C774540DD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CAD tools for Simulation</a:t>
            </a: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455456C-75B9-4CB4-9779-BF87AA5FD225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81000" y="1143000"/>
            <a:ext cx="8305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85000" lnSpcReduction="20000"/>
          </a:bodyPr>
          <a:lstStyle/>
          <a:p>
            <a:pPr marL="342900" indent="-342900" eaLnBrk="0" hangingPunct="0">
              <a:buClr>
                <a:srgbClr val="C00000"/>
              </a:buClr>
              <a:buSzTx/>
              <a:buFontTx/>
              <a:buChar char="•"/>
              <a:defRPr/>
            </a:pPr>
            <a:r>
              <a:rPr lang="en-US" sz="2800" kern="0" dirty="0">
                <a:latin typeface="+mn-lt"/>
                <a:ea typeface="+mn-ea"/>
                <a:cs typeface="+mn-cs"/>
              </a:rPr>
              <a:t>There are renowned CAD companies that provide HDL simulators</a:t>
            </a:r>
          </a:p>
          <a:p>
            <a:pPr marL="742950" lvl="1" indent="-285750" eaLnBrk="0" hangingPunct="0">
              <a:buClr>
                <a:srgbClr val="C00000"/>
              </a:buClr>
              <a:buSzTx/>
              <a:buFont typeface="Wingdings" pitchFamily="2" charset="2"/>
              <a:buChar char="§"/>
              <a:defRPr/>
            </a:pPr>
            <a:r>
              <a:rPr lang="en-US" sz="2400" kern="0" dirty="0"/>
              <a:t>Cadence</a:t>
            </a:r>
          </a:p>
          <a:p>
            <a:pPr marL="1143000" lvl="2" indent="-228600" eaLnBrk="0" hangingPunct="0">
              <a:buClr>
                <a:srgbClr val="C00000"/>
              </a:buClr>
              <a:buSzTx/>
              <a:buFontTx/>
              <a:buChar char="•"/>
              <a:defRPr/>
            </a:pPr>
            <a:r>
              <a:rPr lang="en-US" sz="2000" kern="0" dirty="0">
                <a:hlinkClick r:id="rId3"/>
              </a:rPr>
              <a:t>www.cadence.com</a:t>
            </a:r>
            <a:endParaRPr lang="en-US" sz="2400" kern="0" dirty="0">
              <a:latin typeface="+mn-lt"/>
            </a:endParaRPr>
          </a:p>
          <a:p>
            <a:pPr marL="742950" lvl="1" indent="-285750" eaLnBrk="0" hangingPunct="0">
              <a:buClr>
                <a:srgbClr val="C00000"/>
              </a:buClr>
              <a:buSzTx/>
              <a:buFont typeface="Wingdings" pitchFamily="2" charset="2"/>
              <a:buChar char="§"/>
              <a:defRPr/>
            </a:pPr>
            <a:r>
              <a:rPr lang="en-US" sz="2400" kern="0" dirty="0">
                <a:latin typeface="+mn-lt"/>
              </a:rPr>
              <a:t>Synopsys</a:t>
            </a:r>
          </a:p>
          <a:p>
            <a:pPr marL="1143000" lvl="2" indent="-228600" eaLnBrk="0" hangingPunct="0">
              <a:buClr>
                <a:srgbClr val="C00000"/>
              </a:buClr>
              <a:buSzTx/>
              <a:buFontTx/>
              <a:buChar char="•"/>
              <a:defRPr/>
            </a:pPr>
            <a:r>
              <a:rPr lang="en-US" sz="2000" kern="0" dirty="0">
                <a:latin typeface="+mn-lt"/>
                <a:hlinkClick r:id="rId4"/>
              </a:rPr>
              <a:t>www.synopsys.com</a:t>
            </a:r>
            <a:endParaRPr lang="en-US" sz="2000" kern="0" dirty="0">
              <a:latin typeface="+mn-lt"/>
            </a:endParaRPr>
          </a:p>
          <a:p>
            <a:pPr marL="742950" lvl="1" indent="-285750" eaLnBrk="0" hangingPunct="0">
              <a:buClr>
                <a:srgbClr val="C00000"/>
              </a:buClr>
              <a:buSzTx/>
              <a:buFont typeface="Wingdings" pitchFamily="2" charset="2"/>
              <a:buChar char="§"/>
              <a:defRPr/>
            </a:pPr>
            <a:r>
              <a:rPr lang="en-US" sz="2400" kern="0" dirty="0">
                <a:latin typeface="+mn-lt"/>
              </a:rPr>
              <a:t>Mentor Graphics</a:t>
            </a:r>
          </a:p>
          <a:p>
            <a:pPr marL="1143000" lvl="2" indent="-228600" eaLnBrk="0" hangingPunct="0">
              <a:buClr>
                <a:srgbClr val="C00000"/>
              </a:buClr>
              <a:buSzTx/>
              <a:buFontTx/>
              <a:buChar char="•"/>
              <a:defRPr/>
            </a:pPr>
            <a:r>
              <a:rPr lang="en-US" sz="2000" kern="0" dirty="0">
                <a:latin typeface="+mn-lt"/>
                <a:hlinkClick r:id="rId5"/>
              </a:rPr>
              <a:t>www.mentorgraphics.com</a:t>
            </a:r>
            <a:endParaRPr lang="en-US" sz="2000" kern="0" dirty="0">
              <a:latin typeface="+mn-lt"/>
            </a:endParaRPr>
          </a:p>
          <a:p>
            <a:pPr marL="1143000" lvl="2" indent="-228600" eaLnBrk="0" hangingPunct="0">
              <a:buClr>
                <a:srgbClr val="C00000"/>
              </a:buClr>
              <a:buSzTx/>
              <a:buFontTx/>
              <a:buChar char="•"/>
              <a:defRPr/>
            </a:pPr>
            <a:r>
              <a:rPr lang="en-US" sz="2000" kern="0" dirty="0">
                <a:latin typeface="+mn-lt"/>
              </a:rPr>
              <a:t>We are going to use </a:t>
            </a:r>
            <a:r>
              <a:rPr lang="en-US" sz="2000" kern="0" dirty="0" err="1">
                <a:solidFill>
                  <a:srgbClr val="C00000"/>
                </a:solidFill>
                <a:latin typeface="+mn-lt"/>
              </a:rPr>
              <a:t>ModelSim</a:t>
            </a:r>
            <a:r>
              <a:rPr lang="en-US" sz="2000" kern="0" dirty="0">
                <a:solidFill>
                  <a:srgbClr val="C00000"/>
                </a:solidFill>
                <a:latin typeface="+mn-lt"/>
              </a:rPr>
              <a:t> </a:t>
            </a:r>
            <a:r>
              <a:rPr lang="en-US" sz="2000" b="1" kern="0" dirty="0" err="1">
                <a:solidFill>
                  <a:srgbClr val="C00000"/>
                </a:solidFill>
                <a:latin typeface="+mn-lt"/>
              </a:rPr>
              <a:t>Altera</a:t>
            </a:r>
            <a:r>
              <a:rPr lang="en-US" sz="2000" b="1" kern="0" dirty="0">
                <a:solidFill>
                  <a:srgbClr val="C00000"/>
                </a:solidFill>
                <a:latin typeface="+mn-lt"/>
              </a:rPr>
              <a:t> Starter</a:t>
            </a:r>
            <a:r>
              <a:rPr lang="en-US" sz="2000" kern="0" dirty="0">
                <a:solidFill>
                  <a:srgbClr val="C00000"/>
                </a:solidFill>
                <a:latin typeface="+mn-lt"/>
              </a:rPr>
              <a:t> Edition </a:t>
            </a:r>
            <a:r>
              <a:rPr lang="en-US" sz="2000" kern="0" dirty="0">
                <a:latin typeface="+mn-lt"/>
              </a:rPr>
              <a:t>for simulation</a:t>
            </a:r>
          </a:p>
          <a:p>
            <a:pPr marL="1600200" lvl="3" indent="-228600" eaLnBrk="0" hangingPunct="0">
              <a:buClr>
                <a:srgbClr val="C00000"/>
              </a:buClr>
              <a:buSzTx/>
              <a:buFontTx/>
              <a:buChar char="•"/>
              <a:defRPr/>
            </a:pPr>
            <a:r>
              <a:rPr lang="en-US" sz="1800" dirty="0">
                <a:hlinkClick r:id="rId6"/>
              </a:rPr>
              <a:t>http://www.altera.com/products/software/quartus-ii/modelsim/qts-modelsim-index.html</a:t>
            </a:r>
            <a:endParaRPr lang="en-US" sz="1800" dirty="0"/>
          </a:p>
        </p:txBody>
      </p:sp>
      <p:pic>
        <p:nvPicPr>
          <p:cNvPr id="16389" name="Picture 2" descr="C:\Documents and Settings\user\My Documents\KU\Computer Logic Design\Synopsys_log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95900" y="2489200"/>
            <a:ext cx="12954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3" descr="C:\Documents and Settings\user\My Documents\KU\Computer Logic Design\cadence-logo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56213" y="17907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4" descr="C:\Documents and Settings\user\My Documents\KU\Computer Logic Design\image_mentor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57800" y="2971800"/>
            <a:ext cx="1219200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24000" y="4267200"/>
            <a:ext cx="6172200" cy="2020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CAD tools for Synthesis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26670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en-US" dirty="0" smtClean="0"/>
              <a:t>The same companies (Cadence, Synopsys, and Mentor Graphics) provide synthesis tools, too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 smtClean="0"/>
              <a:t>They are extremely expensive to purchase though</a:t>
            </a:r>
          </a:p>
          <a:p>
            <a:pPr lvl="1">
              <a:lnSpc>
                <a:spcPct val="120000"/>
              </a:lnSpc>
              <a:defRPr/>
            </a:pPr>
            <a:endParaRPr lang="en-US" dirty="0" smtClean="0"/>
          </a:p>
          <a:p>
            <a:pPr>
              <a:lnSpc>
                <a:spcPct val="120000"/>
              </a:lnSpc>
              <a:defRPr/>
            </a:pPr>
            <a:r>
              <a:rPr lang="en-US" dirty="0" smtClean="0"/>
              <a:t>We are going to use a synthesis tool from </a:t>
            </a:r>
            <a:r>
              <a:rPr lang="en-US" dirty="0" err="1" smtClean="0"/>
              <a:t>Altera</a:t>
            </a:r>
            <a:endParaRPr lang="en-US" dirty="0" smtClean="0"/>
          </a:p>
          <a:p>
            <a:pPr lvl="1">
              <a:lnSpc>
                <a:spcPct val="120000"/>
              </a:lnSpc>
              <a:defRPr/>
            </a:pPr>
            <a:r>
              <a:rPr lang="en-US" dirty="0" err="1" smtClean="0">
                <a:solidFill>
                  <a:srgbClr val="C00000"/>
                </a:solidFill>
              </a:rPr>
              <a:t>Altera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Quartus</a:t>
            </a:r>
            <a:r>
              <a:rPr lang="en-US" dirty="0" smtClean="0">
                <a:solidFill>
                  <a:srgbClr val="C00000"/>
                </a:solidFill>
              </a:rPr>
              <a:t>-II Web Edition (free)</a:t>
            </a:r>
          </a:p>
          <a:p>
            <a:pPr lvl="2">
              <a:lnSpc>
                <a:spcPct val="120000"/>
              </a:lnSpc>
              <a:defRPr/>
            </a:pPr>
            <a:r>
              <a:rPr lang="en-US" dirty="0" smtClean="0"/>
              <a:t>Synthesis, place &amp; route, and download to FPGA</a:t>
            </a:r>
          </a:p>
          <a:p>
            <a:pPr lvl="2">
              <a:lnSpc>
                <a:spcPct val="120000"/>
              </a:lnSpc>
              <a:defRPr/>
            </a:pPr>
            <a:r>
              <a:rPr lang="en-US" dirty="0" smtClean="0">
                <a:hlinkClick r:id="rId3"/>
              </a:rPr>
              <a:t>http://www.altera.com/products/software/quartus-ii/web-edition/qts-we-index.html</a:t>
            </a:r>
            <a:endParaRPr lang="en-US" dirty="0" smtClean="0"/>
          </a:p>
          <a:p>
            <a:pPr marL="342900" lvl="1" indent="-342900">
              <a:lnSpc>
                <a:spcPct val="120000"/>
              </a:lnSpc>
              <a:defRPr/>
            </a:pPr>
            <a:endParaRPr lang="en-US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02981B8-F77F-4A28-B218-B17A5E5DFC3E}" type="slidenum">
              <a:rPr lang="en-US" smtClean="0"/>
              <a:pPr/>
              <a:t>8</a:t>
            </a:fld>
            <a:endParaRPr lang="en-US" smtClean="0"/>
          </a:p>
        </p:txBody>
      </p:sp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3810000"/>
            <a:ext cx="4094163" cy="2514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Verilog Modules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32766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en-US" sz="3000" dirty="0" err="1" smtClean="0">
                <a:cs typeface="Arial" charset="0"/>
              </a:rPr>
              <a:t>Verilog</a:t>
            </a:r>
            <a:r>
              <a:rPr lang="en-US" sz="3000" dirty="0" smtClean="0">
                <a:cs typeface="Arial" charset="0"/>
              </a:rPr>
              <a:t> Modul</a:t>
            </a:r>
            <a:r>
              <a:rPr lang="en-US" sz="3200" dirty="0" smtClean="0">
                <a:cs typeface="Arial" charset="0"/>
              </a:rPr>
              <a:t>e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 smtClean="0">
                <a:cs typeface="Arial" charset="0"/>
              </a:rPr>
              <a:t>A block of hardware with inputs and outputs</a:t>
            </a:r>
          </a:p>
          <a:p>
            <a:pPr lvl="2">
              <a:lnSpc>
                <a:spcPct val="120000"/>
              </a:lnSpc>
              <a:defRPr/>
            </a:pPr>
            <a:r>
              <a:rPr lang="en-US" dirty="0" smtClean="0">
                <a:cs typeface="Arial" charset="0"/>
              </a:rPr>
              <a:t>Examples: AND gate, multiplexer, priority encoder etc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 smtClean="0">
                <a:cs typeface="Arial" charset="0"/>
              </a:rPr>
              <a:t>A Verilog module begins with the module name and </a:t>
            </a:r>
            <a:r>
              <a:rPr lang="en-US" smtClean="0">
                <a:cs typeface="Arial" charset="0"/>
              </a:rPr>
              <a:t>a list </a:t>
            </a:r>
            <a:r>
              <a:rPr lang="en-US" dirty="0" smtClean="0">
                <a:cs typeface="Arial" charset="0"/>
              </a:rPr>
              <a:t>of the inputs and outputs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assign</a:t>
            </a:r>
            <a:r>
              <a:rPr lang="en-US" dirty="0" smtClean="0">
                <a:cs typeface="Arial" charset="0"/>
              </a:rPr>
              <a:t> statement is used to describe </a:t>
            </a:r>
            <a:r>
              <a:rPr lang="en-US" b="1" dirty="0" smtClean="0">
                <a:solidFill>
                  <a:srgbClr val="C00000"/>
                </a:solidFill>
                <a:cs typeface="Arial" charset="0"/>
              </a:rPr>
              <a:t>combinational logic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~</a:t>
            </a:r>
            <a:r>
              <a:rPr lang="en-US" dirty="0" smtClean="0">
                <a:cs typeface="Arial" charset="0"/>
              </a:rPr>
              <a:t> indicates NOT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&amp;</a:t>
            </a:r>
            <a:r>
              <a:rPr lang="en-US" dirty="0" smtClean="0">
                <a:cs typeface="Arial" charset="0"/>
              </a:rPr>
              <a:t> indicates AND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|</a:t>
            </a:r>
            <a:r>
              <a:rPr lang="en-US" dirty="0" smtClean="0">
                <a:cs typeface="Arial" charset="0"/>
              </a:rPr>
              <a:t>  indicates OR </a:t>
            </a:r>
          </a:p>
          <a:p>
            <a:pPr>
              <a:lnSpc>
                <a:spcPct val="120000"/>
              </a:lnSpc>
              <a:defRPr/>
            </a:pPr>
            <a:endParaRPr lang="en-US" dirty="0"/>
          </a:p>
        </p:txBody>
      </p:sp>
      <p:sp>
        <p:nvSpPr>
          <p:cNvPr id="102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FC29F1C-28D0-4599-9688-3353E4381CC3}" type="slidenum">
              <a:rPr lang="en-US" smtClean="0"/>
              <a:pPr/>
              <a:t>9</a:t>
            </a:fld>
            <a:endParaRPr lang="en-US" smtClean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5105400" y="3395663"/>
          <a:ext cx="2590800" cy="947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VISIO" r:id="rId6" imgW="1285920" imgH="491760" progId="">
                  <p:embed/>
                </p:oleObj>
              </mc:Choice>
              <mc:Fallback>
                <p:oleObj name="VISIO" r:id="rId6" imgW="1285920" imgH="491760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3395663"/>
                        <a:ext cx="2590800" cy="947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447800" y="4648200"/>
            <a:ext cx="64008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normAutofit fontScale="85000" lnSpcReduction="20000"/>
          </a:bodyPr>
          <a:lstStyle/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solidFill>
                  <a:srgbClr val="C00000"/>
                </a:solidFill>
                <a:latin typeface="Courier New" pitchFamily="49" charset="0"/>
              </a:rPr>
              <a:t>module</a:t>
            </a:r>
            <a:r>
              <a:rPr lang="en-US" sz="1800" dirty="0">
                <a:latin typeface="Courier New" pitchFamily="49" charset="0"/>
              </a:rPr>
              <a:t> example(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</a:rPr>
              <a:t>input</a:t>
            </a:r>
            <a:r>
              <a:rPr lang="en-US" sz="1800" dirty="0">
                <a:latin typeface="Courier New" pitchFamily="49" charset="0"/>
              </a:rPr>
              <a:t>  a, b, c,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</a:rPr>
              <a:t>               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</a:rPr>
              <a:t>output</a:t>
            </a:r>
            <a:r>
              <a:rPr lang="en-US" sz="1800" dirty="0">
                <a:latin typeface="Courier New" pitchFamily="49" charset="0"/>
              </a:rPr>
              <a:t> y);</a:t>
            </a:r>
          </a:p>
          <a:p>
            <a:pPr marL="342900" indent="-342900">
              <a:buFont typeface="Wingdings" pitchFamily="2" charset="2"/>
              <a:buNone/>
              <a:defRPr/>
            </a:pPr>
            <a:endParaRPr lang="en-US" sz="1800" dirty="0">
              <a:latin typeface="Courier New" pitchFamily="49" charset="0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</a:rPr>
              <a:t>assign</a:t>
            </a:r>
            <a:r>
              <a:rPr lang="en-US" sz="1800" dirty="0">
                <a:latin typeface="Courier New" pitchFamily="49" charset="0"/>
              </a:rPr>
              <a:t> y = ~a &amp; ~b &amp; ~c | a &amp; ~b &amp; ~c | a &amp; ~b &amp;  c;</a:t>
            </a:r>
          </a:p>
          <a:p>
            <a:pPr marL="342900" indent="-342900">
              <a:buFont typeface="Wingdings" pitchFamily="2" charset="2"/>
              <a:buNone/>
              <a:defRPr/>
            </a:pPr>
            <a:endParaRPr lang="en-US" sz="1800" dirty="0">
              <a:latin typeface="Courier New" pitchFamily="49" charset="0"/>
            </a:endParaRP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1800" dirty="0" err="1">
                <a:solidFill>
                  <a:srgbClr val="C00000"/>
                </a:solidFill>
                <a:latin typeface="Courier New" pitchFamily="49" charset="0"/>
              </a:rPr>
              <a:t>endmodule</a:t>
            </a:r>
            <a:endParaRPr lang="en-US" sz="1800" dirty="0">
              <a:solidFill>
                <a:srgbClr val="C00000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Studio">
  <a:themeElements>
    <a:clrScheme name="Studio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Studio">
      <a:majorFont>
        <a:latin typeface="Arial Black"/>
        <a:ea typeface=""/>
        <a:cs typeface="Arial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Wingdings" pitchFamily="2" charset="2"/>
          <a:buChar char="n"/>
          <a:tabLst/>
          <a:defRPr kumimoji="0" lang="zh-TW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PMingLiU" pitchFamily="18" charset="-12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Wingdings" pitchFamily="2" charset="2"/>
          <a:buChar char="n"/>
          <a:tabLst/>
          <a:defRPr kumimoji="0" lang="zh-TW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PMingLiU" pitchFamily="18" charset="-120"/>
            <a:cs typeface="Arial" charset="0"/>
          </a:defRPr>
        </a:defPPr>
      </a:lstStyle>
    </a:lnDef>
  </a:objectDefaults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7936</TotalTime>
  <Words>2444</Words>
  <Application>Microsoft Office PowerPoint</Application>
  <PresentationFormat>On-screen Show (4:3)</PresentationFormat>
  <Paragraphs>488</Paragraphs>
  <Slides>32</Slides>
  <Notes>32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4" baseType="lpstr">
      <vt:lpstr>HY울릉도B</vt:lpstr>
      <vt:lpstr>PMingLiU</vt:lpstr>
      <vt:lpstr>PMingLiU</vt:lpstr>
      <vt:lpstr>Arial</vt:lpstr>
      <vt:lpstr>Arial Black</vt:lpstr>
      <vt:lpstr>Courier New</vt:lpstr>
      <vt:lpstr>Symbol</vt:lpstr>
      <vt:lpstr>Tahoma</vt:lpstr>
      <vt:lpstr>Times New Roman</vt:lpstr>
      <vt:lpstr>Wingdings</vt:lpstr>
      <vt:lpstr>Studio</vt:lpstr>
      <vt:lpstr>VISIO</vt:lpstr>
      <vt:lpstr>Topics</vt:lpstr>
      <vt:lpstr>Introduction</vt:lpstr>
      <vt:lpstr>Examples</vt:lpstr>
      <vt:lpstr>Introduction</vt:lpstr>
      <vt:lpstr>HDLs</vt:lpstr>
      <vt:lpstr>Hardware Design with HDL</vt:lpstr>
      <vt:lpstr>CAD tools for Simulation</vt:lpstr>
      <vt:lpstr>CAD tools for Synthesis</vt:lpstr>
      <vt:lpstr>Verilog Modules</vt:lpstr>
      <vt:lpstr>Synthesis</vt:lpstr>
      <vt:lpstr>Digital Design w/ Verilog HDL</vt:lpstr>
      <vt:lpstr>Verilog Syntax</vt:lpstr>
      <vt:lpstr>Continuous Assignment Statement</vt:lpstr>
      <vt:lpstr>Bitwise Operators</vt:lpstr>
      <vt:lpstr>Wait!  What is Bus?</vt:lpstr>
      <vt:lpstr>Bus Representation</vt:lpstr>
      <vt:lpstr>Reduction Operators</vt:lpstr>
      <vt:lpstr>Examples</vt:lpstr>
      <vt:lpstr>Conditional Assignment</vt:lpstr>
      <vt:lpstr>Internal Variables</vt:lpstr>
      <vt:lpstr>Internal Variables Example</vt:lpstr>
      <vt:lpstr>Logical &amp; Arithmetic Shifts</vt:lpstr>
      <vt:lpstr>Logical &amp; Arithmetic Shifts</vt:lpstr>
      <vt:lpstr>Operator Precedence</vt:lpstr>
      <vt:lpstr>Number Representation</vt:lpstr>
      <vt:lpstr>Replication Operator</vt:lpstr>
      <vt:lpstr>Concatenation Operator</vt:lpstr>
      <vt:lpstr>Tristate buffer and Floating output (Z)</vt:lpstr>
      <vt:lpstr>Verilog Module Description</vt:lpstr>
      <vt:lpstr>Behavioral Modeling Example</vt:lpstr>
      <vt:lpstr>Structural Modeling Example</vt:lpstr>
      <vt:lpstr>Simulation</vt:lpstr>
    </vt:vector>
  </TitlesOfParts>
  <Manager/>
  <Company>Georgia Tech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Computer Logic Design</dc:subject>
  <dc:creator>Taeweon Suh</dc:creator>
  <cp:keywords/>
  <dc:description/>
  <cp:lastModifiedBy>DR shamim</cp:lastModifiedBy>
  <cp:revision>1788</cp:revision>
  <cp:lastPrinted>1601-01-01T00:00:00Z</cp:lastPrinted>
  <dcterms:created xsi:type="dcterms:W3CDTF">2004-08-14T22:46:03Z</dcterms:created>
  <dcterms:modified xsi:type="dcterms:W3CDTF">2014-06-22T09:06:56Z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TC010730961033</vt:lpwstr>
  </property>
</Properties>
</file>