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59E3B53C-10ED-4AB4-90DD-B4385A10C3F0}" type="datetimeFigureOut">
              <a:rPr lang="ar-SA" smtClean="0"/>
              <a:pPr/>
              <a:t>16/04/1437</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733C277F-E69F-4180-AD2D-8355175755F1}"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9E3B53C-10ED-4AB4-90DD-B4385A10C3F0}" type="datetimeFigureOut">
              <a:rPr lang="ar-SA" smtClean="0"/>
              <a:pPr/>
              <a:t>16/04/1437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3C277F-E69F-4180-AD2D-8355175755F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9E3B53C-10ED-4AB4-90DD-B4385A10C3F0}" type="datetimeFigureOut">
              <a:rPr lang="ar-SA" smtClean="0"/>
              <a:pPr/>
              <a:t>16/04/1437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3C277F-E69F-4180-AD2D-8355175755F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9E3B53C-10ED-4AB4-90DD-B4385A10C3F0}" type="datetimeFigureOut">
              <a:rPr lang="ar-SA" smtClean="0"/>
              <a:pPr/>
              <a:t>16/04/1437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3C277F-E69F-4180-AD2D-8355175755F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9E3B53C-10ED-4AB4-90DD-B4385A10C3F0}" type="datetimeFigureOut">
              <a:rPr lang="ar-SA" smtClean="0"/>
              <a:pPr/>
              <a:t>16/04/1437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3C277F-E69F-4180-AD2D-8355175755F1}"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9E3B53C-10ED-4AB4-90DD-B4385A10C3F0}" type="datetimeFigureOut">
              <a:rPr lang="ar-SA" smtClean="0"/>
              <a:pPr/>
              <a:t>16/04/1437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3C277F-E69F-4180-AD2D-8355175755F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59E3B53C-10ED-4AB4-90DD-B4385A10C3F0}" type="datetimeFigureOut">
              <a:rPr lang="ar-SA" smtClean="0"/>
              <a:pPr/>
              <a:t>16/04/1437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33C277F-E69F-4180-AD2D-8355175755F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9E3B53C-10ED-4AB4-90DD-B4385A10C3F0}" type="datetimeFigureOut">
              <a:rPr lang="ar-SA" smtClean="0"/>
              <a:pPr/>
              <a:t>16/04/1437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33C277F-E69F-4180-AD2D-8355175755F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9E3B53C-10ED-4AB4-90DD-B4385A10C3F0}" type="datetimeFigureOut">
              <a:rPr lang="ar-SA" smtClean="0"/>
              <a:pPr/>
              <a:t>16/04/1437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33C277F-E69F-4180-AD2D-8355175755F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9E3B53C-10ED-4AB4-90DD-B4385A10C3F0}" type="datetimeFigureOut">
              <a:rPr lang="ar-SA" smtClean="0"/>
              <a:pPr/>
              <a:t>16/04/1437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3C277F-E69F-4180-AD2D-8355175755F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9E3B53C-10ED-4AB4-90DD-B4385A10C3F0}" type="datetimeFigureOut">
              <a:rPr lang="ar-SA" smtClean="0"/>
              <a:pPr/>
              <a:t>16/04/1437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733C277F-E69F-4180-AD2D-8355175755F1}"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9E3B53C-10ED-4AB4-90DD-B4385A10C3F0}" type="datetimeFigureOut">
              <a:rPr lang="ar-SA" smtClean="0"/>
              <a:pPr/>
              <a:t>16/04/1437</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33C277F-E69F-4180-AD2D-8355175755F1}"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a:t>الفصل الأول</a:t>
            </a:r>
            <a:br>
              <a:rPr lang="ar-SA" b="1" dirty="0"/>
            </a:br>
            <a:endParaRPr lang="ar-SA" dirty="0"/>
          </a:p>
        </p:txBody>
      </p:sp>
      <p:sp>
        <p:nvSpPr>
          <p:cNvPr id="3" name="عنوان فرعي 2"/>
          <p:cNvSpPr>
            <a:spLocks noGrp="1"/>
          </p:cNvSpPr>
          <p:nvPr>
            <p:ph type="subTitle" idx="1"/>
          </p:nvPr>
        </p:nvSpPr>
        <p:spPr/>
        <p:txBody>
          <a:bodyPr/>
          <a:lstStyle/>
          <a:p>
            <a:r>
              <a:rPr lang="ar-SA" sz="4400" b="1" dirty="0">
                <a:solidFill>
                  <a:prstClr val="black"/>
                </a:solidFill>
                <a:ea typeface="+mj-ea"/>
                <a:cs typeface="Times New Roman"/>
              </a:rPr>
              <a:t>طبيعة ونطاق المحاسبة </a:t>
            </a:r>
            <a:r>
              <a:rPr lang="ar-SA" sz="4400" b="1" dirty="0" smtClean="0">
                <a:solidFill>
                  <a:prstClr val="black"/>
                </a:solidFill>
                <a:ea typeface="+mj-ea"/>
                <a:cs typeface="Times New Roman"/>
              </a:rPr>
              <a:t>الإدارية</a:t>
            </a:r>
            <a:endParaRPr lang="ar-SA" dirty="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الأنشطة الأساسية للإدارة</a:t>
            </a:r>
            <a:endParaRPr lang="ar-SA" dirty="0"/>
          </a:p>
        </p:txBody>
      </p:sp>
      <p:sp>
        <p:nvSpPr>
          <p:cNvPr id="3" name="عنصر نائب للمحتوى 2"/>
          <p:cNvSpPr>
            <a:spLocks noGrp="1"/>
          </p:cNvSpPr>
          <p:nvPr>
            <p:ph idx="1"/>
          </p:nvPr>
        </p:nvSpPr>
        <p:spPr>
          <a:xfrm>
            <a:off x="500034" y="2000240"/>
            <a:ext cx="8229600" cy="4389120"/>
          </a:xfrm>
        </p:spPr>
        <p:txBody>
          <a:bodyPr>
            <a:normAutofit fontScale="92500" lnSpcReduction="10000"/>
          </a:bodyPr>
          <a:lstStyle/>
          <a:p>
            <a:pPr marL="514350" indent="-514350">
              <a:buNone/>
            </a:pPr>
            <a:r>
              <a:rPr lang="ar-SA" dirty="0" smtClean="0">
                <a:solidFill>
                  <a:schemeClr val="bg2">
                    <a:lumMod val="50000"/>
                  </a:schemeClr>
                </a:solidFill>
              </a:rPr>
              <a:t>ب-</a:t>
            </a:r>
            <a:r>
              <a:rPr lang="ar-SA" dirty="0" smtClean="0"/>
              <a:t> </a:t>
            </a:r>
            <a:r>
              <a:rPr lang="ar-SA" b="1" dirty="0" smtClean="0">
                <a:solidFill>
                  <a:schemeClr val="tx2"/>
                </a:solidFill>
              </a:rPr>
              <a:t>المراقبة والمتابعة:</a:t>
            </a:r>
          </a:p>
          <a:p>
            <a:pPr>
              <a:buNone/>
            </a:pPr>
            <a:r>
              <a:rPr lang="ar-SA" dirty="0" smtClean="0"/>
              <a:t>يتأكد المدير من قيام العاملين بتنفيذ المهام المطلوبة منهم</a:t>
            </a:r>
          </a:p>
          <a:p>
            <a:pPr>
              <a:buNone/>
            </a:pPr>
            <a:r>
              <a:rPr lang="ar-SA" dirty="0" smtClean="0"/>
              <a:t>وفقا للخطة المرسومة لها وذلك عن طريق ما توفره تقارير المحاسبة الإدارية الدورية من بيانات حول الأداء الفعلي .</a:t>
            </a:r>
          </a:p>
          <a:p>
            <a:pPr>
              <a:buNone/>
            </a:pPr>
            <a:r>
              <a:rPr lang="ar-SA" b="1" dirty="0" smtClean="0">
                <a:solidFill>
                  <a:schemeClr val="tx2"/>
                </a:solidFill>
              </a:rPr>
              <a:t>ج- تقييم الأداء والتغذية العكسية: </a:t>
            </a:r>
          </a:p>
          <a:p>
            <a:pPr>
              <a:buNone/>
            </a:pPr>
            <a:r>
              <a:rPr lang="ar-SA" b="1" u="sng" dirty="0" smtClean="0">
                <a:solidFill>
                  <a:schemeClr val="tx1">
                    <a:lumMod val="85000"/>
                    <a:lumOff val="15000"/>
                  </a:schemeClr>
                </a:solidFill>
              </a:rPr>
              <a:t>تقييم الأداء:</a:t>
            </a:r>
          </a:p>
          <a:p>
            <a:pPr>
              <a:buNone/>
            </a:pPr>
            <a:r>
              <a:rPr lang="ar-SA" dirty="0" smtClean="0">
                <a:solidFill>
                  <a:schemeClr val="tx1">
                    <a:lumMod val="85000"/>
                    <a:lumOff val="15000"/>
                  </a:schemeClr>
                </a:solidFill>
              </a:rPr>
              <a:t>حيث يقوم المدير بمتابعة ومراجعة تنفيذ الخطط الموضوعة وتقييم أداء الأفراد والعمليات ثم تقديم معلومات تغذية عكسية عن النتائج الفعلية إلى مستويات إدارية أعلى.</a:t>
            </a:r>
          </a:p>
          <a:p>
            <a:pPr>
              <a:buNone/>
            </a:pPr>
            <a:r>
              <a:rPr lang="ar-SA" dirty="0" smtClean="0">
                <a:solidFill>
                  <a:schemeClr val="tx1">
                    <a:lumMod val="85000"/>
                    <a:lumOff val="15000"/>
                  </a:schemeClr>
                </a:solidFill>
              </a:rPr>
              <a:t>ويتم التركيز في هذا النشاط على الاختلافات بين النتائج الفعلية والنتائج المخططة وفقاً </a:t>
            </a:r>
            <a:r>
              <a:rPr lang="ar-SA" u="sng" dirty="0" smtClean="0">
                <a:solidFill>
                  <a:schemeClr val="tx1">
                    <a:lumMod val="85000"/>
                    <a:lumOff val="15000"/>
                  </a:schemeClr>
                </a:solidFill>
              </a:rPr>
              <a:t>لمبدأ الإدارة بالاستثناء</a:t>
            </a:r>
            <a:r>
              <a:rPr lang="ar-SA" dirty="0" smtClean="0">
                <a:solidFill>
                  <a:schemeClr val="tx1">
                    <a:lumMod val="85000"/>
                    <a:lumOff val="15000"/>
                  </a:schemeClr>
                </a:solidFill>
              </a:rPr>
              <a:t>.</a:t>
            </a:r>
            <a:endParaRPr lang="ar-SA" dirty="0">
              <a:solidFill>
                <a:schemeClr val="tx1">
                  <a:lumMod val="85000"/>
                  <a:lumOff val="1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بيضاوية 1"/>
          <p:cNvSpPr/>
          <p:nvPr/>
        </p:nvSpPr>
        <p:spPr>
          <a:xfrm>
            <a:off x="3428992" y="1285860"/>
            <a:ext cx="3500462" cy="157161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b="1" dirty="0" smtClean="0"/>
              <a:t>مبدأ الإدارة بالاستثناء </a:t>
            </a:r>
            <a:endParaRPr lang="ar-SA" sz="4400" b="1" dirty="0"/>
          </a:p>
        </p:txBody>
      </p:sp>
      <p:sp>
        <p:nvSpPr>
          <p:cNvPr id="3" name="تمرير عمودي 2"/>
          <p:cNvSpPr/>
          <p:nvPr/>
        </p:nvSpPr>
        <p:spPr>
          <a:xfrm>
            <a:off x="714348" y="3214686"/>
            <a:ext cx="7786742" cy="3286148"/>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3600" dirty="0" smtClean="0"/>
              <a:t>التركيز يجب أن يكون على الأنشطة والمجالات التي لا تجري كما هو متوقع في حين يكون التركيز أقل على تلك الأنشطة والمجالات التي تعمل كما هو متوقع منها.</a:t>
            </a:r>
            <a:endParaRPr lang="ar-SA"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smtClean="0"/>
              <a:t>الأنشطة الأساسية للإدارة</a:t>
            </a:r>
            <a:endParaRPr lang="ar-SA" dirty="0"/>
          </a:p>
        </p:txBody>
      </p:sp>
      <p:sp>
        <p:nvSpPr>
          <p:cNvPr id="3" name="عنصر نائب للمحتوى 2"/>
          <p:cNvSpPr>
            <a:spLocks noGrp="1"/>
          </p:cNvSpPr>
          <p:nvPr>
            <p:ph idx="1"/>
          </p:nvPr>
        </p:nvSpPr>
        <p:spPr/>
        <p:txBody>
          <a:bodyPr/>
          <a:lstStyle/>
          <a:p>
            <a:r>
              <a:rPr lang="ar-SA" b="1" u="sng" dirty="0" smtClean="0">
                <a:solidFill>
                  <a:schemeClr val="accent2">
                    <a:lumMod val="75000"/>
                  </a:schemeClr>
                </a:solidFill>
              </a:rPr>
              <a:t>التغذية العكسية:</a:t>
            </a:r>
          </a:p>
          <a:p>
            <a:r>
              <a:rPr lang="ar-SA" dirty="0" smtClean="0"/>
              <a:t>كيفية تعلم المدراء واستفادتهم من النتائج الماضية في تحسين قدراتهم على التنبؤ واتخاذ القرارات في الفترات التالية.</a:t>
            </a:r>
          </a:p>
          <a:p>
            <a:pPr>
              <a:buNone/>
            </a:pPr>
            <a:r>
              <a:rPr lang="ar-SA" b="1" dirty="0" smtClean="0"/>
              <a:t>3- اتخاذ القرارات:</a:t>
            </a:r>
          </a:p>
          <a:p>
            <a:pPr>
              <a:buNone/>
            </a:pPr>
            <a:r>
              <a:rPr lang="ar-SA" dirty="0" smtClean="0"/>
              <a:t>ويقصد </a:t>
            </a:r>
            <a:r>
              <a:rPr lang="ar-SA" dirty="0" err="1" smtClean="0"/>
              <a:t>به</a:t>
            </a:r>
            <a:r>
              <a:rPr lang="ar-SA" dirty="0" smtClean="0"/>
              <a:t> اختيار أفضل بديل ضمن البدائل المتاحة.</a:t>
            </a:r>
            <a:endParaRPr lang="ar-SA"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بيضاوية 1"/>
          <p:cNvSpPr/>
          <p:nvPr/>
        </p:nvSpPr>
        <p:spPr>
          <a:xfrm>
            <a:off x="2571736" y="928670"/>
            <a:ext cx="4714908" cy="192880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b="1" dirty="0" smtClean="0"/>
              <a:t>مفهوم المحاسبة الإدارية</a:t>
            </a:r>
            <a:endParaRPr lang="ar-SA" sz="4400" b="1" dirty="0"/>
          </a:p>
        </p:txBody>
      </p:sp>
      <p:sp>
        <p:nvSpPr>
          <p:cNvPr id="3" name="تمرير عمودي 2"/>
          <p:cNvSpPr/>
          <p:nvPr/>
        </p:nvSpPr>
        <p:spPr>
          <a:xfrm>
            <a:off x="714348" y="3214686"/>
            <a:ext cx="7786742" cy="3286148"/>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3600" dirty="0" smtClean="0"/>
              <a:t>نظام لتجميع وتبويب وتحليل وتلخيص وإعداد التقارير بالمعلومات التي تساعد الإدارة في تأدية أنشطتها التخطيطية والرقابية واتخاذ قراراتها الإدارية على تعددها واختلافها. </a:t>
            </a:r>
            <a:endParaRPr lang="ar-SA"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وجهات النظر حول المحاسبة الإدارية:</a:t>
            </a:r>
            <a:endParaRPr lang="ar-SA" b="1" dirty="0"/>
          </a:p>
        </p:txBody>
      </p:sp>
      <p:sp>
        <p:nvSpPr>
          <p:cNvPr id="3" name="عنصر نائب للمحتوى 2"/>
          <p:cNvSpPr>
            <a:spLocks noGrp="1"/>
          </p:cNvSpPr>
          <p:nvPr>
            <p:ph idx="1"/>
          </p:nvPr>
        </p:nvSpPr>
        <p:spPr/>
        <p:txBody>
          <a:bodyPr/>
          <a:lstStyle/>
          <a:p>
            <a:r>
              <a:rPr lang="ar-SA" b="1" u="sng" dirty="0" smtClean="0">
                <a:solidFill>
                  <a:schemeClr val="tx2"/>
                </a:solidFill>
              </a:rPr>
              <a:t>وجهة النظر الأولى : </a:t>
            </a:r>
            <a:r>
              <a:rPr lang="ar-SA" dirty="0" smtClean="0"/>
              <a:t>المحاسبة الإدارية اسم جديد يطلق على بعض تقارير</a:t>
            </a:r>
          </a:p>
          <a:p>
            <a:pPr>
              <a:buNone/>
            </a:pPr>
            <a:r>
              <a:rPr lang="ar-SA" dirty="0" smtClean="0"/>
              <a:t>المحاسبة .</a:t>
            </a:r>
          </a:p>
          <a:p>
            <a:r>
              <a:rPr lang="ar-SA" b="1" u="sng" dirty="0" smtClean="0">
                <a:solidFill>
                  <a:schemeClr val="tx2"/>
                </a:solidFill>
              </a:rPr>
              <a:t>وجهة النظر الثانية : </a:t>
            </a:r>
            <a:r>
              <a:rPr lang="ar-SA" dirty="0" smtClean="0"/>
              <a:t>المحاسبة الإدارية اسم آخر لمحاسبة التكاليف .</a:t>
            </a:r>
          </a:p>
          <a:p>
            <a:pPr>
              <a:buNone/>
            </a:pPr>
            <a:endParaRPr lang="ar-SA" dirty="0" smtClean="0"/>
          </a:p>
          <a:p>
            <a:r>
              <a:rPr lang="ar-SA" b="1" u="sng" dirty="0" smtClean="0">
                <a:solidFill>
                  <a:schemeClr val="tx2"/>
                </a:solidFill>
              </a:rPr>
              <a:t>وجهة النظر الثالثة : </a:t>
            </a:r>
            <a:r>
              <a:rPr lang="ar-SA" dirty="0" smtClean="0"/>
              <a:t>" فرع جديد من فروع المحاسبة يلبي احتياجات جديدة تتطلبها الإدارة لمساعدتها في القيام بأنشطتها المختلفة وله أسسه وإجراءاته المختلفة عن الفروع الأخرى ”</a:t>
            </a:r>
          </a:p>
          <a:p>
            <a:pPr>
              <a:buNone/>
            </a:pPr>
            <a:endParaRPr lang="ar-SA" dirty="0" smtClean="0"/>
          </a:p>
          <a:p>
            <a:r>
              <a:rPr lang="ar-SA" b="1" u="sng" dirty="0" smtClean="0">
                <a:solidFill>
                  <a:schemeClr val="tx2"/>
                </a:solidFill>
              </a:rPr>
              <a:t>ووجهة النظر الثالثة هي وجهة النظر السليمة .</a:t>
            </a:r>
            <a:endParaRPr lang="ar-SA" u="sng" dirty="0">
              <a:solidFill>
                <a:schemeClr val="tx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أهمية المعلومات المحاسبية:</a:t>
            </a:r>
            <a:endParaRPr lang="ar-SA" b="1" dirty="0"/>
          </a:p>
        </p:txBody>
      </p:sp>
      <p:sp>
        <p:nvSpPr>
          <p:cNvPr id="3" name="عنصر نائب للمحتوى 2"/>
          <p:cNvSpPr>
            <a:spLocks noGrp="1"/>
          </p:cNvSpPr>
          <p:nvPr>
            <p:ph idx="1"/>
          </p:nvPr>
        </p:nvSpPr>
        <p:spPr/>
        <p:txBody>
          <a:bodyPr>
            <a:normAutofit/>
          </a:bodyPr>
          <a:lstStyle/>
          <a:p>
            <a:r>
              <a:rPr lang="ar-SA" dirty="0" smtClean="0"/>
              <a:t>يشكل النظام المحاسبي الأساس لنظام المعلومات الكمي في أي منشأة</a:t>
            </a:r>
          </a:p>
          <a:p>
            <a:pPr>
              <a:buNone/>
            </a:pPr>
            <a:r>
              <a:rPr lang="ar-SA" dirty="0" smtClean="0"/>
              <a:t>تعمل في مجال الأعمال حيث أنه المصدر الرئيسي لتوفير المعلومات الضرورية والمفيدة للأغراض المختلفة لذا لكي تقوم المعلومات المحاسبية بدورها الهام لابد أن تكون </a:t>
            </a:r>
            <a:r>
              <a:rPr lang="ar-SA" b="1" u="sng" dirty="0" smtClean="0">
                <a:solidFill>
                  <a:schemeClr val="tx2"/>
                </a:solidFill>
              </a:rPr>
              <a:t>عالية الجودة.</a:t>
            </a:r>
          </a:p>
          <a:p>
            <a:pPr>
              <a:buNone/>
            </a:pPr>
            <a:endParaRPr lang="ar-SA" b="1" u="sng" dirty="0" smtClean="0">
              <a:solidFill>
                <a:schemeClr val="tx2"/>
              </a:solidFill>
            </a:endParaRPr>
          </a:p>
          <a:p>
            <a:r>
              <a:rPr lang="ar-SA" b="1" dirty="0" smtClean="0">
                <a:solidFill>
                  <a:schemeClr val="tx2"/>
                </a:solidFill>
              </a:rPr>
              <a:t>و تعتمد فائدة أي تقرير محاسبي على عاملين رئيسين :</a:t>
            </a:r>
          </a:p>
          <a:p>
            <a:pPr>
              <a:buFont typeface="Wingdings" pitchFamily="2" charset="2"/>
              <a:buChar char="Ø"/>
            </a:pPr>
            <a:r>
              <a:rPr lang="ar-SA" dirty="0" smtClean="0"/>
              <a:t>جودة محتويات التقرير .</a:t>
            </a:r>
          </a:p>
          <a:p>
            <a:pPr>
              <a:buFont typeface="Wingdings" pitchFamily="2" charset="2"/>
              <a:buChar char="Ø"/>
            </a:pPr>
            <a:r>
              <a:rPr lang="ar-SA" dirty="0" smtClean="0"/>
              <a:t>مقدرة مستخدم التقرير على الاستفادة منه .</a:t>
            </a:r>
            <a:endParaRPr lang="ar-SA" u="sng" dirty="0">
              <a:solidFill>
                <a:schemeClr val="tx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المعلومات المحاسبية:</a:t>
            </a:r>
            <a:endParaRPr lang="ar-SA" b="1" dirty="0"/>
          </a:p>
        </p:txBody>
      </p:sp>
      <p:sp>
        <p:nvSpPr>
          <p:cNvPr id="3" name="عنصر نائب للمحتوى 2"/>
          <p:cNvSpPr>
            <a:spLocks noGrp="1"/>
          </p:cNvSpPr>
          <p:nvPr>
            <p:ph idx="1"/>
          </p:nvPr>
        </p:nvSpPr>
        <p:spPr>
          <a:xfrm>
            <a:off x="428596" y="2000240"/>
            <a:ext cx="8229600" cy="4389120"/>
          </a:xfrm>
        </p:spPr>
        <p:txBody>
          <a:bodyPr>
            <a:normAutofit lnSpcReduction="10000"/>
          </a:bodyPr>
          <a:lstStyle/>
          <a:p>
            <a:r>
              <a:rPr lang="ar-SA" b="1" dirty="0" smtClean="0">
                <a:solidFill>
                  <a:schemeClr val="accent2">
                    <a:lumMod val="75000"/>
                  </a:schemeClr>
                </a:solidFill>
              </a:rPr>
              <a:t>وهنالك بعض المعايير المتفق عليها والتي أخذت بعين الاعتبار في إعداد التقارير فإنها ستؤدي إلى تحسين جودة التقرير . ومن أهم هذه المعايير ما يلي: </a:t>
            </a:r>
          </a:p>
          <a:p>
            <a:pPr>
              <a:buFont typeface="Wingdings" pitchFamily="2" charset="2"/>
              <a:buChar char="v"/>
            </a:pPr>
            <a:r>
              <a:rPr lang="ar-SA" b="1" dirty="0" err="1" smtClean="0">
                <a:solidFill>
                  <a:schemeClr val="bg2">
                    <a:lumMod val="10000"/>
                  </a:schemeClr>
                </a:solidFill>
              </a:rPr>
              <a:t>الملاءمة</a:t>
            </a:r>
            <a:r>
              <a:rPr lang="ar-SA" b="1" dirty="0" smtClean="0">
                <a:solidFill>
                  <a:schemeClr val="bg2">
                    <a:lumMod val="10000"/>
                  </a:schemeClr>
                </a:solidFill>
              </a:rPr>
              <a:t>.</a:t>
            </a:r>
          </a:p>
          <a:p>
            <a:pPr>
              <a:buFont typeface="Wingdings" pitchFamily="2" charset="2"/>
              <a:buChar char="v"/>
            </a:pPr>
            <a:r>
              <a:rPr lang="ar-SA" b="1" dirty="0" smtClean="0">
                <a:solidFill>
                  <a:schemeClr val="bg2">
                    <a:lumMod val="10000"/>
                  </a:schemeClr>
                </a:solidFill>
              </a:rPr>
              <a:t>القياس الكمي.</a:t>
            </a:r>
          </a:p>
          <a:p>
            <a:pPr>
              <a:buFont typeface="Wingdings" pitchFamily="2" charset="2"/>
              <a:buChar char="v"/>
            </a:pPr>
            <a:r>
              <a:rPr lang="ar-SA" b="1" dirty="0" smtClean="0">
                <a:solidFill>
                  <a:schemeClr val="bg2">
                    <a:lumMod val="10000"/>
                  </a:schemeClr>
                </a:solidFill>
              </a:rPr>
              <a:t>القابلية للتحقق.</a:t>
            </a:r>
          </a:p>
          <a:p>
            <a:pPr>
              <a:buFont typeface="Wingdings" pitchFamily="2" charset="2"/>
              <a:buChar char="v"/>
            </a:pPr>
            <a:r>
              <a:rPr lang="ar-SA" b="1" dirty="0" smtClean="0">
                <a:solidFill>
                  <a:schemeClr val="bg2">
                    <a:lumMod val="10000"/>
                  </a:schemeClr>
                </a:solidFill>
              </a:rPr>
              <a:t>التحرر من التحيز.</a:t>
            </a:r>
          </a:p>
          <a:p>
            <a:pPr>
              <a:buFont typeface="Wingdings" pitchFamily="2" charset="2"/>
              <a:buChar char="v"/>
            </a:pPr>
            <a:r>
              <a:rPr lang="ar-SA" b="1" dirty="0" smtClean="0">
                <a:solidFill>
                  <a:schemeClr val="bg2">
                    <a:lumMod val="10000"/>
                  </a:schemeClr>
                </a:solidFill>
              </a:rPr>
              <a:t>التوقيت.</a:t>
            </a:r>
          </a:p>
          <a:p>
            <a:pPr>
              <a:buFont typeface="Wingdings" pitchFamily="2" charset="2"/>
              <a:buChar char="v"/>
            </a:pPr>
            <a:r>
              <a:rPr lang="ar-SA" b="1" dirty="0" smtClean="0">
                <a:solidFill>
                  <a:schemeClr val="bg2">
                    <a:lumMod val="10000"/>
                  </a:schemeClr>
                </a:solidFill>
              </a:rPr>
              <a:t>الوضوح.</a:t>
            </a:r>
          </a:p>
          <a:p>
            <a:pPr>
              <a:buFont typeface="Wingdings" pitchFamily="2" charset="2"/>
              <a:buChar char="v"/>
            </a:pPr>
            <a:r>
              <a:rPr lang="ar-SA" b="1" dirty="0" smtClean="0">
                <a:solidFill>
                  <a:schemeClr val="bg2">
                    <a:lumMod val="10000"/>
                  </a:schemeClr>
                </a:solidFill>
              </a:rPr>
              <a:t>الإيجاز.</a:t>
            </a:r>
            <a:endParaRPr lang="ar-SA" b="1" dirty="0">
              <a:solidFill>
                <a:schemeClr val="bg2">
                  <a:lumMod val="1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استخدام الإدارة للمعلومات المحاسبية:</a:t>
            </a:r>
            <a:endParaRPr lang="ar-SA" b="1" dirty="0"/>
          </a:p>
        </p:txBody>
      </p:sp>
      <p:sp>
        <p:nvSpPr>
          <p:cNvPr id="3" name="عنصر نائب للمحتوى 2"/>
          <p:cNvSpPr>
            <a:spLocks noGrp="1"/>
          </p:cNvSpPr>
          <p:nvPr>
            <p:ph idx="1"/>
          </p:nvPr>
        </p:nvSpPr>
        <p:spPr/>
        <p:txBody>
          <a:bodyPr/>
          <a:lstStyle/>
          <a:p>
            <a:pPr>
              <a:buFont typeface="Wingdings" pitchFamily="2" charset="2"/>
              <a:buChar char="ü"/>
            </a:pPr>
            <a:r>
              <a:rPr lang="ar-SA" dirty="0" smtClean="0"/>
              <a:t>ازداد الطلب في الآونة الأخيرة على المعلومات المحاسبية بدرجة كبيرة</a:t>
            </a:r>
          </a:p>
          <a:p>
            <a:pPr>
              <a:buNone/>
            </a:pPr>
            <a:r>
              <a:rPr lang="ar-SA" dirty="0" smtClean="0"/>
              <a:t>وكان العامل المهم في زيادة الطلب على المعلومات انخفاض تكاليف</a:t>
            </a:r>
          </a:p>
          <a:p>
            <a:pPr>
              <a:buNone/>
            </a:pPr>
            <a:r>
              <a:rPr lang="ar-SA" dirty="0" smtClean="0"/>
              <a:t>الحاسب الآلي وزيادة استخدام الطرق الأكثر تعقيدا في القرارات الإدارية .</a:t>
            </a:r>
          </a:p>
          <a:p>
            <a:pPr>
              <a:buFont typeface="Wingdings" pitchFamily="2" charset="2"/>
              <a:buChar char="ü"/>
            </a:pPr>
            <a:endParaRPr lang="ar-SA" dirty="0" smtClean="0"/>
          </a:p>
          <a:p>
            <a:pPr>
              <a:buFont typeface="Wingdings" pitchFamily="2" charset="2"/>
              <a:buChar char="ü"/>
            </a:pPr>
            <a:r>
              <a:rPr lang="ar-SA" dirty="0" smtClean="0"/>
              <a:t>أصبح المدراء يطلبون بيانات محاسبية أكثر تفصيلا وذلك لتلبية احتياجات المستخدمين الداخليين والخارجيين للمعلومات .</a:t>
            </a: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704088"/>
            <a:ext cx="8186766" cy="796086"/>
          </a:xfrm>
        </p:spPr>
        <p:txBody>
          <a:bodyPr>
            <a:normAutofit fontScale="90000"/>
          </a:bodyPr>
          <a:lstStyle/>
          <a:p>
            <a:pPr algn="r"/>
            <a:r>
              <a:rPr lang="ar-SA" b="1" dirty="0" smtClean="0"/>
              <a:t>الأنشطة الإدارية وما يقابلها من أنشطة محاسبية :</a:t>
            </a:r>
            <a:endParaRPr lang="ar-SA" dirty="0"/>
          </a:p>
        </p:txBody>
      </p:sp>
      <p:graphicFrame>
        <p:nvGraphicFramePr>
          <p:cNvPr id="4" name="عنصر نائب للمحتوى 3"/>
          <p:cNvGraphicFramePr>
            <a:graphicFrameLocks noGrp="1"/>
          </p:cNvGraphicFramePr>
          <p:nvPr>
            <p:ph idx="1"/>
          </p:nvPr>
        </p:nvGraphicFramePr>
        <p:xfrm>
          <a:off x="571472" y="1557961"/>
          <a:ext cx="8229600" cy="5300039"/>
        </p:xfrm>
        <a:graphic>
          <a:graphicData uri="http://schemas.openxmlformats.org/drawingml/2006/table">
            <a:tbl>
              <a:tblPr rtl="1" firstRow="1" bandRow="1">
                <a:tableStyleId>{5C22544A-7EE6-4342-B048-85BDC9FD1C3A}</a:tableStyleId>
              </a:tblPr>
              <a:tblGrid>
                <a:gridCol w="4029048"/>
                <a:gridCol w="4200552"/>
              </a:tblGrid>
              <a:tr h="927422">
                <a:tc>
                  <a:txBody>
                    <a:bodyPr/>
                    <a:lstStyle/>
                    <a:p>
                      <a:pPr algn="ctr" rtl="1"/>
                      <a:r>
                        <a:rPr lang="ar-SA" sz="3600" dirty="0" smtClean="0"/>
                        <a:t>الأنشطة الإدارية</a:t>
                      </a:r>
                      <a:endParaRPr lang="ar-SA" sz="3600" dirty="0"/>
                    </a:p>
                  </a:txBody>
                  <a:tcPr/>
                </a:tc>
                <a:tc>
                  <a:txBody>
                    <a:bodyPr/>
                    <a:lstStyle/>
                    <a:p>
                      <a:pPr algn="ctr" rtl="1"/>
                      <a:r>
                        <a:rPr lang="ar-SA" sz="3600" dirty="0" smtClean="0"/>
                        <a:t>الأنشطة المحاسبية</a:t>
                      </a:r>
                      <a:endParaRPr lang="ar-SA" sz="3600" dirty="0"/>
                    </a:p>
                  </a:txBody>
                  <a:tcPr/>
                </a:tc>
              </a:tr>
              <a:tr h="927422">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1" baseline="0" dirty="0" smtClean="0">
                          <a:latin typeface="Times New Roman,Bold"/>
                        </a:rPr>
                        <a:t>التخطيط والتنبؤ</a:t>
                      </a:r>
                      <a:endParaRPr lang="ar-SA" sz="2400" dirty="0"/>
                    </a:p>
                  </a:txBody>
                  <a:tcPr/>
                </a:tc>
                <a:tc>
                  <a:txBody>
                    <a:bodyPr/>
                    <a:lstStyle/>
                    <a:p>
                      <a:pPr rtl="1"/>
                      <a:r>
                        <a:rPr lang="ar-SA" sz="2400" b="1" dirty="0" smtClean="0"/>
                        <a:t>إعداد الموازنة وإيجاد المعايير والإرشاد عن نتائج البدائل الممكنة.</a:t>
                      </a:r>
                      <a:endParaRPr lang="ar-SA" sz="2400" b="1" dirty="0"/>
                    </a:p>
                  </a:txBody>
                  <a:tcPr/>
                </a:tc>
              </a:tr>
              <a:tr h="1067755">
                <a:tc>
                  <a:txBody>
                    <a:bodyPr/>
                    <a:lstStyle/>
                    <a:p>
                      <a:pPr algn="ctr" rtl="1"/>
                      <a:r>
                        <a:rPr lang="ar-SA" sz="2400" b="1" dirty="0" smtClean="0"/>
                        <a:t>التأكد من العمليات أو</a:t>
                      </a:r>
                      <a:r>
                        <a:rPr lang="ar-SA" sz="2400" b="1" baseline="0" dirty="0" smtClean="0"/>
                        <a:t> الوضع الحالي.</a:t>
                      </a:r>
                      <a:endParaRPr lang="ar-SA" sz="2400" b="1" dirty="0"/>
                    </a:p>
                  </a:txBody>
                  <a:tcPr/>
                </a:tc>
                <a:tc>
                  <a:txBody>
                    <a:bodyPr/>
                    <a:lstStyle/>
                    <a:p>
                      <a:pPr rtl="1"/>
                      <a:r>
                        <a:rPr lang="ar-SA" sz="2400" b="1" dirty="0" smtClean="0"/>
                        <a:t>تجميع بيانات التكاليف والأرباح وإيجاد نظم إعداد التقارير.</a:t>
                      </a:r>
                      <a:endParaRPr lang="ar-SA" sz="2400" b="1" dirty="0"/>
                    </a:p>
                  </a:txBody>
                  <a:tcPr/>
                </a:tc>
              </a:tr>
              <a:tr h="927422">
                <a:tc>
                  <a:txBody>
                    <a:bodyPr/>
                    <a:lstStyle/>
                    <a:p>
                      <a:pPr algn="ctr" rtl="1"/>
                      <a:r>
                        <a:rPr lang="ar-SA" sz="2400" b="1" dirty="0" smtClean="0"/>
                        <a:t>الرقابة(التطابق مع الخطة)</a:t>
                      </a:r>
                      <a:endParaRPr lang="ar-SA" sz="2400" b="1" dirty="0"/>
                    </a:p>
                  </a:txBody>
                  <a:tcPr/>
                </a:tc>
                <a:tc>
                  <a:txBody>
                    <a:bodyPr/>
                    <a:lstStyle/>
                    <a:p>
                      <a:pPr rtl="1"/>
                      <a:r>
                        <a:rPr lang="ar-SA" sz="2400" b="1" dirty="0" smtClean="0"/>
                        <a:t>مقارنة بيانات النشاط الفعلية مع الخطط،</a:t>
                      </a:r>
                      <a:r>
                        <a:rPr lang="ar-SA" sz="2400" b="1" baseline="0" dirty="0" smtClean="0"/>
                        <a:t> وتفسير الانحرافات والإشارة إلى مصادر المشاكل.</a:t>
                      </a:r>
                      <a:endParaRPr lang="ar-SA" sz="2400" b="1" dirty="0"/>
                    </a:p>
                  </a:txBody>
                  <a:tcPr/>
                </a:tc>
              </a:tr>
              <a:tr h="927422">
                <a:tc>
                  <a:txBody>
                    <a:bodyPr/>
                    <a:lstStyle/>
                    <a:p>
                      <a:pPr algn="ctr" rtl="1"/>
                      <a:r>
                        <a:rPr lang="ar-SA" sz="2400" b="1" dirty="0" smtClean="0"/>
                        <a:t>اتخاذ القرار.</a:t>
                      </a:r>
                      <a:endParaRPr lang="ar-SA" sz="2400" b="1" dirty="0"/>
                    </a:p>
                  </a:txBody>
                  <a:tcPr/>
                </a:tc>
                <a:tc>
                  <a:txBody>
                    <a:bodyPr/>
                    <a:lstStyle/>
                    <a:p>
                      <a:pPr rtl="1"/>
                      <a:r>
                        <a:rPr lang="ar-SA" sz="2400" b="1" dirty="0" smtClean="0"/>
                        <a:t>تجميع</a:t>
                      </a:r>
                      <a:r>
                        <a:rPr lang="ar-SA" sz="2400" b="1" baseline="0" dirty="0" smtClean="0"/>
                        <a:t> وعرض البيانات الملائمة ، استعمال البيانات للنماذج الملائمة ، إرشاد الإدارة حول نتائج البديل المختار.</a:t>
                      </a:r>
                      <a:endParaRPr lang="ar-SA" sz="2400" b="1"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b="1" dirty="0" smtClean="0"/>
              <a:t>مقارنة بين المحاسبة المالية والمحاسبة </a:t>
            </a:r>
            <a:r>
              <a:rPr lang="ar-SA" b="1" dirty="0" err="1" smtClean="0"/>
              <a:t>الادارية</a:t>
            </a:r>
            <a:r>
              <a:rPr lang="ar-SA" b="1" dirty="0" smtClean="0"/>
              <a:t> :</a:t>
            </a:r>
            <a:endParaRPr lang="ar-SA" b="1" dirty="0"/>
          </a:p>
        </p:txBody>
      </p:sp>
      <p:graphicFrame>
        <p:nvGraphicFramePr>
          <p:cNvPr id="4" name="عنصر نائب للمحتوى 3"/>
          <p:cNvGraphicFramePr>
            <a:graphicFrameLocks noGrp="1"/>
          </p:cNvGraphicFramePr>
          <p:nvPr>
            <p:ph idx="1"/>
          </p:nvPr>
        </p:nvGraphicFramePr>
        <p:xfrm>
          <a:off x="571471" y="2000240"/>
          <a:ext cx="8358247" cy="5671908"/>
        </p:xfrm>
        <a:graphic>
          <a:graphicData uri="http://schemas.openxmlformats.org/drawingml/2006/table">
            <a:tbl>
              <a:tblPr rtl="1" firstRow="1" bandRow="1">
                <a:tableStyleId>{5C22544A-7EE6-4342-B048-85BDC9FD1C3A}</a:tableStyleId>
              </a:tblPr>
              <a:tblGrid>
                <a:gridCol w="1654226"/>
                <a:gridCol w="3032102"/>
                <a:gridCol w="3671919"/>
              </a:tblGrid>
              <a:tr h="580434">
                <a:tc>
                  <a:txBody>
                    <a:bodyPr/>
                    <a:lstStyle/>
                    <a:p>
                      <a:pPr rtl="1"/>
                      <a:endParaRPr lang="ar-SA" dirty="0"/>
                    </a:p>
                  </a:txBody>
                  <a:tcPr/>
                </a:tc>
                <a:tc>
                  <a:txBody>
                    <a:bodyPr/>
                    <a:lstStyle/>
                    <a:p>
                      <a:pPr algn="ctr" rtl="1"/>
                      <a:r>
                        <a:rPr lang="ar-SA" sz="2800" dirty="0" smtClean="0"/>
                        <a:t>المحاسبة المالية</a:t>
                      </a:r>
                      <a:endParaRPr lang="ar-SA" sz="2800" dirty="0"/>
                    </a:p>
                  </a:txBody>
                  <a:tcPr/>
                </a:tc>
                <a:tc>
                  <a:txBody>
                    <a:bodyPr/>
                    <a:lstStyle/>
                    <a:p>
                      <a:pPr algn="ctr" rtl="1"/>
                      <a:r>
                        <a:rPr lang="ar-SA" sz="2800" dirty="0" smtClean="0"/>
                        <a:t>المحاسبة الإدارية</a:t>
                      </a:r>
                      <a:endParaRPr lang="ar-SA" sz="2800" dirty="0"/>
                    </a:p>
                  </a:txBody>
                  <a:tcPr/>
                </a:tc>
              </a:tr>
              <a:tr h="580434">
                <a:tc>
                  <a:txBody>
                    <a:bodyPr/>
                    <a:lstStyle/>
                    <a:p>
                      <a:pPr algn="ctr" rtl="1"/>
                      <a:r>
                        <a:rPr lang="ar-SA" sz="2000" b="1" dirty="0" smtClean="0"/>
                        <a:t>المستخدمون</a:t>
                      </a:r>
                      <a:endParaRPr lang="ar-SA" sz="2000" b="1" dirty="0"/>
                    </a:p>
                  </a:txBody>
                  <a:tcPr/>
                </a:tc>
                <a:tc>
                  <a:txBody>
                    <a:bodyPr/>
                    <a:lstStyle/>
                    <a:p>
                      <a:pPr rtl="1"/>
                      <a:r>
                        <a:rPr lang="ar-SA" sz="1800" b="1" dirty="0" smtClean="0"/>
                        <a:t>تركز على التوجيه الخارجي للمخرجات حيث تقدم التقارير للمستفيدين خارج المنشأة مثل الملاك ، المستثمرون .. الخ</a:t>
                      </a:r>
                      <a:endParaRPr lang="ar-SA" sz="1800" b="1" dirty="0"/>
                    </a:p>
                  </a:txBody>
                  <a:tcPr/>
                </a:tc>
                <a:tc>
                  <a:txBody>
                    <a:bodyPr/>
                    <a:lstStyle/>
                    <a:p>
                      <a:pPr rtl="1"/>
                      <a:r>
                        <a:rPr lang="ar-SA" sz="1800" b="1" dirty="0" smtClean="0"/>
                        <a:t>تركز على التوجيه الداخلي للمخرجات حيث تقدم التقارير للمستفيدين الداخليين (الإدارة)</a:t>
                      </a:r>
                      <a:endParaRPr lang="ar-SA" sz="1800" b="1" dirty="0"/>
                    </a:p>
                  </a:txBody>
                  <a:tcPr/>
                </a:tc>
              </a:tr>
              <a:tr h="580434">
                <a:tc>
                  <a:txBody>
                    <a:bodyPr/>
                    <a:lstStyle/>
                    <a:p>
                      <a:pPr algn="ctr" rtl="1"/>
                      <a:r>
                        <a:rPr lang="ar-SA" sz="2000" b="1" dirty="0" smtClean="0"/>
                        <a:t>الفترة</a:t>
                      </a:r>
                      <a:endParaRPr lang="ar-SA" sz="2000" b="1" dirty="0"/>
                    </a:p>
                  </a:txBody>
                  <a:tcPr/>
                </a:tc>
                <a:tc>
                  <a:txBody>
                    <a:bodyPr/>
                    <a:lstStyle/>
                    <a:p>
                      <a:pPr rtl="1"/>
                      <a:r>
                        <a:rPr lang="ar-SA" sz="1800" b="1" dirty="0" smtClean="0"/>
                        <a:t>تعتمد على البيانات التاريخية التي تتعلق بالأداء الماضي للمنشأة.</a:t>
                      </a:r>
                      <a:endParaRPr lang="ar-SA" sz="1800" b="1" dirty="0"/>
                    </a:p>
                  </a:txBody>
                  <a:tcPr/>
                </a:tc>
                <a:tc>
                  <a:txBody>
                    <a:bodyPr/>
                    <a:lstStyle/>
                    <a:p>
                      <a:pPr rtl="1"/>
                      <a:r>
                        <a:rPr lang="ar-SA" sz="1800" b="1" dirty="0" smtClean="0"/>
                        <a:t>التركيز</a:t>
                      </a:r>
                      <a:r>
                        <a:rPr lang="ar-SA" sz="1800" b="1" baseline="0" dirty="0" smtClean="0"/>
                        <a:t> على قرارات تتعلق بالمستقبل وتؤثر فيه</a:t>
                      </a:r>
                      <a:endParaRPr lang="ar-SA" sz="1800" b="1" dirty="0"/>
                    </a:p>
                  </a:txBody>
                  <a:tcPr/>
                </a:tc>
              </a:tr>
              <a:tr h="580434">
                <a:tc>
                  <a:txBody>
                    <a:bodyPr/>
                    <a:lstStyle/>
                    <a:p>
                      <a:pPr algn="ctr" rtl="1"/>
                      <a:r>
                        <a:rPr lang="ar-SA" sz="2000" b="1" dirty="0" smtClean="0"/>
                        <a:t>خصائص المعلومات</a:t>
                      </a:r>
                      <a:endParaRPr lang="ar-SA" sz="2000" b="1" dirty="0"/>
                    </a:p>
                  </a:txBody>
                  <a:tcPr/>
                </a:tc>
                <a:tc>
                  <a:txBody>
                    <a:bodyPr/>
                    <a:lstStyle/>
                    <a:p>
                      <a:pPr rtl="1"/>
                      <a:r>
                        <a:rPr lang="ar-SA" sz="1800" b="1" dirty="0" smtClean="0"/>
                        <a:t>التركيز على موضوعية البيانات وقابليتها للتحقق.</a:t>
                      </a:r>
                      <a:endParaRPr lang="ar-SA" sz="1800" b="1" dirty="0"/>
                    </a:p>
                  </a:txBody>
                  <a:tcPr/>
                </a:tc>
                <a:tc>
                  <a:txBody>
                    <a:bodyPr/>
                    <a:lstStyle/>
                    <a:p>
                      <a:pPr rtl="1"/>
                      <a:r>
                        <a:rPr lang="ar-SA" sz="1800" b="1" dirty="0" smtClean="0"/>
                        <a:t>التركيز على ملائمة ومرونة البيانات حتى لو كانت أقل موضوعية ويصعب التحقق منها.</a:t>
                      </a:r>
                      <a:endParaRPr lang="ar-SA" sz="1800" b="1" dirty="0"/>
                    </a:p>
                  </a:txBody>
                  <a:tcPr/>
                </a:tc>
              </a:tr>
              <a:tr h="580434">
                <a:tc>
                  <a:txBody>
                    <a:bodyPr/>
                    <a:lstStyle/>
                    <a:p>
                      <a:pPr algn="ctr" rtl="1"/>
                      <a:r>
                        <a:rPr lang="ar-SA" sz="2000" b="1" dirty="0" smtClean="0"/>
                        <a:t>درجة الدقة المطلوبة</a:t>
                      </a:r>
                      <a:endParaRPr lang="ar-SA" sz="2000" b="1" dirty="0"/>
                    </a:p>
                  </a:txBody>
                  <a:tcPr/>
                </a:tc>
                <a:tc>
                  <a:txBody>
                    <a:bodyPr/>
                    <a:lstStyle/>
                    <a:p>
                      <a:pPr rtl="1"/>
                      <a:r>
                        <a:rPr lang="ar-SA" sz="1800" b="1" dirty="0" smtClean="0"/>
                        <a:t>التركيز على أقصى درجة من الدقة المطلوبة في المعلومات.</a:t>
                      </a:r>
                      <a:endParaRPr lang="ar-SA" sz="1800" b="1" dirty="0"/>
                    </a:p>
                  </a:txBody>
                  <a:tcPr/>
                </a:tc>
                <a:tc>
                  <a:txBody>
                    <a:bodyPr/>
                    <a:lstStyle/>
                    <a:p>
                      <a:pPr rtl="1"/>
                      <a:r>
                        <a:rPr lang="ar-SA" sz="1800" b="1" dirty="0" smtClean="0"/>
                        <a:t>توفر تقدير جيد بقدر الإمكان أفضل من الانتظار حتى تتوافر المعلومات الدقيقة.</a:t>
                      </a:r>
                      <a:endParaRPr lang="ar-SA" sz="1800" b="1" dirty="0"/>
                    </a:p>
                  </a:txBody>
                  <a:tcPr/>
                </a:tc>
              </a:tr>
              <a:tr h="580434">
                <a:tc>
                  <a:txBody>
                    <a:bodyPr/>
                    <a:lstStyle/>
                    <a:p>
                      <a:pPr algn="ctr" rtl="1"/>
                      <a:r>
                        <a:rPr lang="ar-SA" sz="2000" b="1" dirty="0" smtClean="0"/>
                        <a:t>المجال</a:t>
                      </a:r>
                      <a:endParaRPr lang="ar-SA" sz="2000" b="1" dirty="0"/>
                    </a:p>
                  </a:txBody>
                  <a:tcPr/>
                </a:tc>
                <a:tc>
                  <a:txBody>
                    <a:bodyPr/>
                    <a:lstStyle/>
                    <a:p>
                      <a:pPr rtl="1"/>
                      <a:r>
                        <a:rPr lang="ar-SA" sz="1800" b="1" dirty="0" smtClean="0"/>
                        <a:t>إعداد بيانات ملخصة</a:t>
                      </a:r>
                      <a:r>
                        <a:rPr lang="ar-SA" sz="1800" b="1" baseline="0" dirty="0" smtClean="0"/>
                        <a:t> عن المنشأة ككل.</a:t>
                      </a:r>
                      <a:endParaRPr lang="ar-SA" sz="1800" b="1" dirty="0"/>
                    </a:p>
                  </a:txBody>
                  <a:tcPr/>
                </a:tc>
                <a:tc>
                  <a:txBody>
                    <a:bodyPr/>
                    <a:lstStyle/>
                    <a:p>
                      <a:pPr rtl="1"/>
                      <a:r>
                        <a:rPr lang="ar-SA" sz="1800" b="1" dirty="0" smtClean="0"/>
                        <a:t>إعداد تقارير تفصيلية قطاعية عن الأقسام ، المنتجات ، العملاء ... الخ.</a:t>
                      </a:r>
                      <a:endParaRPr lang="ar-SA" sz="1800" b="1" dirty="0"/>
                    </a:p>
                  </a:txBody>
                  <a:tcPr/>
                </a:tc>
              </a:tr>
              <a:tr h="580434">
                <a:tc>
                  <a:txBody>
                    <a:bodyPr/>
                    <a:lstStyle/>
                    <a:p>
                      <a:pPr algn="ctr" rtl="1"/>
                      <a:r>
                        <a:rPr lang="ar-SA" sz="2000" b="1" dirty="0" smtClean="0"/>
                        <a:t>الالتزام</a:t>
                      </a:r>
                      <a:endParaRPr lang="ar-SA" sz="2000" b="1" dirty="0"/>
                    </a:p>
                  </a:txBody>
                  <a:tcPr/>
                </a:tc>
                <a:tc>
                  <a:txBody>
                    <a:bodyPr/>
                    <a:lstStyle/>
                    <a:p>
                      <a:pPr rtl="1"/>
                      <a:r>
                        <a:rPr lang="ar-SA" sz="1800" b="1" dirty="0" smtClean="0"/>
                        <a:t>تلتزم بالمبادئ المحاسبية المقبولة قبولاً عاماً </a:t>
                      </a:r>
                      <a:r>
                        <a:rPr lang="en-US" sz="1800" b="1" dirty="0" smtClean="0"/>
                        <a:t>GAAB</a:t>
                      </a:r>
                      <a:endParaRPr lang="ar-SA" sz="1800" b="1" dirty="0"/>
                    </a:p>
                  </a:txBody>
                  <a:tcPr/>
                </a:tc>
                <a:tc>
                  <a:txBody>
                    <a:bodyPr/>
                    <a:lstStyle/>
                    <a:p>
                      <a:pPr rtl="1"/>
                      <a:r>
                        <a:rPr lang="ar-SA" sz="1800" b="1" dirty="0" smtClean="0"/>
                        <a:t>غير ملزمة بالمبادئ المحاسبية المقبولة قبولاً عاماً.</a:t>
                      </a:r>
                      <a:endParaRPr lang="ar-SA" sz="1800" b="1" dirty="0"/>
                    </a:p>
                  </a:txBody>
                  <a:tcPr/>
                </a:tc>
              </a:tr>
              <a:tr h="580434">
                <a:tc>
                  <a:txBody>
                    <a:bodyPr/>
                    <a:lstStyle/>
                    <a:p>
                      <a:pPr algn="ctr" rtl="1"/>
                      <a:r>
                        <a:rPr lang="ar-SA" sz="2000" b="1" dirty="0" smtClean="0"/>
                        <a:t>الإلزامية</a:t>
                      </a:r>
                      <a:endParaRPr lang="ar-SA" sz="2000" b="1" dirty="0"/>
                    </a:p>
                  </a:txBody>
                  <a:tcPr/>
                </a:tc>
                <a:tc>
                  <a:txBody>
                    <a:bodyPr/>
                    <a:lstStyle/>
                    <a:p>
                      <a:pPr rtl="1"/>
                      <a:r>
                        <a:rPr lang="ar-SA" sz="1800" b="1" dirty="0" smtClean="0"/>
                        <a:t>إلزامية لأغراض التقارير الخارجية.</a:t>
                      </a:r>
                      <a:endParaRPr lang="ar-SA" sz="1800" b="1" dirty="0"/>
                    </a:p>
                  </a:txBody>
                  <a:tcPr/>
                </a:tc>
                <a:tc>
                  <a:txBody>
                    <a:bodyPr/>
                    <a:lstStyle/>
                    <a:p>
                      <a:pPr rtl="1"/>
                      <a:r>
                        <a:rPr lang="ar-SA" sz="1800" b="1" dirty="0" smtClean="0"/>
                        <a:t>ليست إلزامية.</a:t>
                      </a:r>
                      <a:endParaRPr lang="ar-SA" sz="1800" b="1"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سنتعرف في هذا الفصل على :</a:t>
            </a:r>
            <a:endParaRPr lang="ar-SA" b="1" dirty="0"/>
          </a:p>
        </p:txBody>
      </p:sp>
      <p:sp>
        <p:nvSpPr>
          <p:cNvPr id="3" name="عنصر نائب للمحتوى 2"/>
          <p:cNvSpPr>
            <a:spLocks noGrp="1"/>
          </p:cNvSpPr>
          <p:nvPr>
            <p:ph idx="1"/>
          </p:nvPr>
        </p:nvSpPr>
        <p:spPr/>
        <p:txBody>
          <a:bodyPr/>
          <a:lstStyle/>
          <a:p>
            <a:r>
              <a:rPr lang="ar-SA" sz="2800" b="1" dirty="0" smtClean="0">
                <a:solidFill>
                  <a:srgbClr val="31869D"/>
                </a:solidFill>
                <a:latin typeface="Arial,Bold"/>
              </a:rPr>
              <a:t>النظرة المعاصرة للمحاسبة .</a:t>
            </a:r>
          </a:p>
          <a:p>
            <a:r>
              <a:rPr lang="ar-SA" sz="2800" b="1" dirty="0" smtClean="0">
                <a:solidFill>
                  <a:srgbClr val="31869D"/>
                </a:solidFill>
                <a:latin typeface="Arial,Bold"/>
              </a:rPr>
              <a:t>مفهوم المحاسبة الإدارية وأهميتها ووجهات النظر حولها .</a:t>
            </a:r>
          </a:p>
          <a:p>
            <a:r>
              <a:rPr lang="ar-SA" sz="2800" b="1" dirty="0" smtClean="0">
                <a:solidFill>
                  <a:srgbClr val="31869D"/>
                </a:solidFill>
                <a:latin typeface="Arial,Bold"/>
              </a:rPr>
              <a:t>أهمية المعلومات المحاسبية واستخدام الإدارة لها.</a:t>
            </a:r>
          </a:p>
          <a:p>
            <a:r>
              <a:rPr lang="ar-SA" sz="2800" b="1" dirty="0" smtClean="0">
                <a:solidFill>
                  <a:srgbClr val="31869D"/>
                </a:solidFill>
                <a:latin typeface="Arial,Bold"/>
              </a:rPr>
              <a:t> التطورات الحديثة وأثرها على المحاسبة الإدارية .</a:t>
            </a:r>
          </a:p>
          <a:p>
            <a:r>
              <a:rPr lang="ar-SA" sz="2800" b="1" dirty="0" smtClean="0">
                <a:solidFill>
                  <a:srgbClr val="31869D"/>
                </a:solidFill>
                <a:latin typeface="Arial,Bold"/>
              </a:rPr>
              <a:t>آداب وسلوك مهنة المحاسبة الإدارية.</a:t>
            </a:r>
            <a:endParaRPr lang="ar-SA"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التطورات الحديثة في الإدارة:</a:t>
            </a:r>
            <a:endParaRPr lang="ar-SA" b="1" dirty="0"/>
          </a:p>
        </p:txBody>
      </p:sp>
      <p:sp>
        <p:nvSpPr>
          <p:cNvPr id="4" name="مستطيل مستدير الزوايا 3"/>
          <p:cNvSpPr/>
          <p:nvPr/>
        </p:nvSpPr>
        <p:spPr>
          <a:xfrm>
            <a:off x="2857488" y="2143116"/>
            <a:ext cx="405767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t>التركيز على المستهلك</a:t>
            </a:r>
            <a:endParaRPr lang="ar-SA" sz="3200" b="1" dirty="0"/>
          </a:p>
        </p:txBody>
      </p:sp>
      <p:sp>
        <p:nvSpPr>
          <p:cNvPr id="7" name="مخطط انسيابي: معالجة متعاقبة 6"/>
          <p:cNvSpPr/>
          <p:nvPr/>
        </p:nvSpPr>
        <p:spPr>
          <a:xfrm>
            <a:off x="7429520" y="3429000"/>
            <a:ext cx="1214446" cy="278608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t>التحسين المستمر وعلامات النجاح</a:t>
            </a:r>
            <a:endParaRPr lang="ar-SA" sz="2400" b="1" dirty="0"/>
          </a:p>
        </p:txBody>
      </p:sp>
      <p:sp>
        <p:nvSpPr>
          <p:cNvPr id="8" name="سهم منحني 7"/>
          <p:cNvSpPr/>
          <p:nvPr/>
        </p:nvSpPr>
        <p:spPr>
          <a:xfrm>
            <a:off x="1714480" y="2357430"/>
            <a:ext cx="813816" cy="86868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9" name="سهم منحني 8"/>
          <p:cNvSpPr/>
          <p:nvPr/>
        </p:nvSpPr>
        <p:spPr>
          <a:xfrm flipH="1">
            <a:off x="7215206" y="2500306"/>
            <a:ext cx="785817" cy="78581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10" name="مخطط انسيابي: معالجة متعاقبة 9"/>
          <p:cNvSpPr/>
          <p:nvPr/>
        </p:nvSpPr>
        <p:spPr>
          <a:xfrm>
            <a:off x="1357290" y="3429000"/>
            <a:ext cx="1214446" cy="278608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t>تحليل سلسلة القيمة وسلسلة الموارد</a:t>
            </a:r>
            <a:endParaRPr lang="ar-SA" sz="2400" b="1" dirty="0"/>
          </a:p>
        </p:txBody>
      </p:sp>
      <p:sp>
        <p:nvSpPr>
          <p:cNvPr id="11" name="مخطط انسيابي: معالجة 10"/>
          <p:cNvSpPr/>
          <p:nvPr/>
        </p:nvSpPr>
        <p:spPr>
          <a:xfrm>
            <a:off x="3786182" y="3643314"/>
            <a:ext cx="2000264" cy="278608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smtClean="0"/>
          </a:p>
          <a:p>
            <a:pPr algn="ctr"/>
            <a:endParaRPr lang="ar-SA" dirty="0" smtClean="0"/>
          </a:p>
          <a:p>
            <a:pPr algn="ctr"/>
            <a:endParaRPr lang="ar-SA" dirty="0" smtClean="0"/>
          </a:p>
          <a:p>
            <a:pPr algn="ctr"/>
            <a:endParaRPr lang="ar-SA" dirty="0" smtClean="0"/>
          </a:p>
          <a:p>
            <a:pPr algn="ctr"/>
            <a:endParaRPr lang="ar-SA" dirty="0" smtClean="0"/>
          </a:p>
          <a:p>
            <a:pPr algn="ctr"/>
            <a:endParaRPr lang="ar-SA" dirty="0" smtClean="0"/>
          </a:p>
          <a:p>
            <a:pPr algn="ctr"/>
            <a:endParaRPr lang="ar-SA" dirty="0" smtClean="0"/>
          </a:p>
          <a:p>
            <a:pPr algn="ctr"/>
            <a:endParaRPr lang="ar-SA" dirty="0" smtClean="0"/>
          </a:p>
          <a:p>
            <a:pPr algn="ctr"/>
            <a:endParaRPr lang="ar-SA" dirty="0" smtClean="0"/>
          </a:p>
          <a:p>
            <a:pPr algn="ctr"/>
            <a:r>
              <a:rPr lang="ar-SA" sz="2400" b="1" dirty="0" smtClean="0"/>
              <a:t>عوامل النجاح الأساسية </a:t>
            </a:r>
          </a:p>
          <a:p>
            <a:pPr algn="ctr"/>
            <a:r>
              <a:rPr lang="ar-SA" sz="2400" b="1" dirty="0" smtClean="0"/>
              <a:t>التكلفة   </a:t>
            </a:r>
          </a:p>
          <a:p>
            <a:pPr algn="ctr"/>
            <a:r>
              <a:rPr lang="ar-SA" sz="2400" b="1" dirty="0" smtClean="0"/>
              <a:t> الجودة     </a:t>
            </a:r>
          </a:p>
          <a:p>
            <a:pPr algn="ctr"/>
            <a:r>
              <a:rPr lang="ar-SA" sz="2400" b="1" dirty="0" smtClean="0"/>
              <a:t>الوقت  </a:t>
            </a:r>
          </a:p>
          <a:p>
            <a:pPr algn="ctr"/>
            <a:r>
              <a:rPr lang="ar-SA" sz="2400" b="1" dirty="0" smtClean="0"/>
              <a:t> الابتكار</a:t>
            </a:r>
          </a:p>
          <a:p>
            <a:pPr algn="ctr"/>
            <a:endParaRPr lang="ar-SA" dirty="0" smtClean="0"/>
          </a:p>
          <a:p>
            <a:pPr algn="ctr"/>
            <a:endParaRPr lang="ar-SA" dirty="0" smtClean="0"/>
          </a:p>
          <a:p>
            <a:pPr algn="ctr"/>
            <a:endParaRPr lang="ar-SA" dirty="0" smtClean="0"/>
          </a:p>
          <a:p>
            <a:pPr algn="ctr"/>
            <a:endParaRPr lang="ar-SA" dirty="0" smtClean="0"/>
          </a:p>
          <a:p>
            <a:pPr algn="ctr"/>
            <a:endParaRPr lang="ar-SA" dirty="0" smtClean="0"/>
          </a:p>
          <a:p>
            <a:pPr algn="ctr"/>
            <a:endParaRPr lang="ar-SA" dirty="0" smtClean="0"/>
          </a:p>
          <a:p>
            <a:pPr algn="ctr"/>
            <a:endParaRPr lang="ar-SA" dirty="0" smtClean="0"/>
          </a:p>
          <a:p>
            <a:pPr algn="ctr"/>
            <a:endParaRPr lang="ar-SA" dirty="0"/>
          </a:p>
        </p:txBody>
      </p:sp>
      <p:sp>
        <p:nvSpPr>
          <p:cNvPr id="12" name="سهم إلى الأعلى والأسفل 11"/>
          <p:cNvSpPr/>
          <p:nvPr/>
        </p:nvSpPr>
        <p:spPr>
          <a:xfrm flipH="1">
            <a:off x="4643438" y="3143248"/>
            <a:ext cx="142876" cy="42862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3" name="سهم إلى اليسار واليمين 12"/>
          <p:cNvSpPr/>
          <p:nvPr/>
        </p:nvSpPr>
        <p:spPr>
          <a:xfrm>
            <a:off x="5857884" y="4714884"/>
            <a:ext cx="1285884" cy="42862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4" name="سهم إلى اليسار واليمين 13"/>
          <p:cNvSpPr/>
          <p:nvPr/>
        </p:nvSpPr>
        <p:spPr>
          <a:xfrm>
            <a:off x="2643174" y="4714884"/>
            <a:ext cx="1000132" cy="35719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التطورات في مجال الأعمال:</a:t>
            </a:r>
            <a:endParaRPr lang="ar-SA" b="1" dirty="0"/>
          </a:p>
        </p:txBody>
      </p:sp>
      <p:sp>
        <p:nvSpPr>
          <p:cNvPr id="3" name="عنصر نائب للمحتوى 2"/>
          <p:cNvSpPr>
            <a:spLocks noGrp="1"/>
          </p:cNvSpPr>
          <p:nvPr>
            <p:ph idx="1"/>
          </p:nvPr>
        </p:nvSpPr>
        <p:spPr/>
        <p:txBody>
          <a:bodyPr>
            <a:normAutofit fontScale="92500" lnSpcReduction="10000"/>
          </a:bodyPr>
          <a:lstStyle/>
          <a:p>
            <a:r>
              <a:rPr lang="ar-SA" b="1" dirty="0" smtClean="0"/>
              <a:t>شهدت السنوات الأخيرة تغيرات سريعة في مجال الأعمال من أهمها:</a:t>
            </a:r>
          </a:p>
          <a:p>
            <a:pPr>
              <a:buNone/>
            </a:pPr>
            <a:r>
              <a:rPr lang="ar-SA" b="1" u="sng" dirty="0" smtClean="0">
                <a:solidFill>
                  <a:schemeClr val="accent1">
                    <a:lumMod val="75000"/>
                  </a:schemeClr>
                </a:solidFill>
              </a:rPr>
              <a:t>1- نظام </a:t>
            </a:r>
            <a:r>
              <a:rPr lang="ar-SA" b="1" u="sng" dirty="0" err="1" smtClean="0">
                <a:solidFill>
                  <a:schemeClr val="accent1">
                    <a:lumMod val="75000"/>
                  </a:schemeClr>
                </a:solidFill>
              </a:rPr>
              <a:t>الانتاج</a:t>
            </a:r>
            <a:r>
              <a:rPr lang="ar-SA" b="1" u="sng" dirty="0" smtClean="0">
                <a:solidFill>
                  <a:schemeClr val="accent1">
                    <a:lumMod val="75000"/>
                  </a:schemeClr>
                </a:solidFill>
              </a:rPr>
              <a:t> الفوري(</a:t>
            </a:r>
            <a:r>
              <a:rPr lang="en-US" b="1" u="sng" dirty="0" smtClean="0">
                <a:solidFill>
                  <a:schemeClr val="accent1">
                    <a:lumMod val="75000"/>
                  </a:schemeClr>
                </a:solidFill>
              </a:rPr>
              <a:t>JIT</a:t>
            </a:r>
            <a:r>
              <a:rPr lang="ar-SA" b="1" u="sng" dirty="0" smtClean="0">
                <a:solidFill>
                  <a:schemeClr val="accent1">
                    <a:lumMod val="75000"/>
                  </a:schemeClr>
                </a:solidFill>
              </a:rPr>
              <a:t>)</a:t>
            </a:r>
            <a:endParaRPr lang="en-US" b="1" u="sng" dirty="0" smtClean="0">
              <a:solidFill>
                <a:schemeClr val="accent1">
                  <a:lumMod val="75000"/>
                </a:schemeClr>
              </a:solidFill>
            </a:endParaRPr>
          </a:p>
          <a:p>
            <a:pPr>
              <a:buNone/>
            </a:pPr>
            <a:r>
              <a:rPr lang="ar-SA" dirty="0" smtClean="0"/>
              <a:t>يقوم على أساس نظام الإنتاج الذي لا يبدأ إلا بوصول طلبات العملاء ويهدف إلى</a:t>
            </a:r>
          </a:p>
          <a:p>
            <a:pPr>
              <a:buNone/>
            </a:pPr>
            <a:r>
              <a:rPr lang="ar-SA" dirty="0" smtClean="0"/>
              <a:t>تخفيض التكلفة والضياع الناتجين عن التخزين أي الإنتاج بالكمية المطلوبة والتسليم في الوقت المطلوب .</a:t>
            </a:r>
          </a:p>
          <a:p>
            <a:pPr>
              <a:buFont typeface="Wingdings" pitchFamily="2" charset="2"/>
              <a:buChar char="v"/>
            </a:pPr>
            <a:r>
              <a:rPr lang="ar-SA" b="1" u="sng" dirty="0" smtClean="0">
                <a:solidFill>
                  <a:schemeClr val="tx2">
                    <a:lumMod val="60000"/>
                    <a:lumOff val="40000"/>
                  </a:schemeClr>
                </a:solidFill>
              </a:rPr>
              <a:t>مفهوم التوقيت المنضبط : </a:t>
            </a:r>
          </a:p>
          <a:p>
            <a:pPr>
              <a:buNone/>
            </a:pPr>
            <a:r>
              <a:rPr lang="ar-SA" dirty="0" smtClean="0"/>
              <a:t>ضبط توقيت استلام المواد مع وقت بدأ استخدامها في عملية الإنتاج ، وأن يتم ضبط توقيت الانتهاء من الإنتاج مع وقت تسليم أو شحن الإنتاج التام للعميل .</a:t>
            </a:r>
          </a:p>
          <a:p>
            <a:pPr>
              <a:buFont typeface="Wingdings" pitchFamily="2" charset="2"/>
              <a:buChar char="Ø"/>
            </a:pPr>
            <a:r>
              <a:rPr lang="ar-SA" dirty="0" smtClean="0"/>
              <a:t>ومن مقومات نجاح مفهوم التوقيت المنضبط تطبيق </a:t>
            </a:r>
            <a:r>
              <a:rPr lang="ar-SA" b="1" dirty="0" smtClean="0">
                <a:solidFill>
                  <a:schemeClr val="accent1">
                    <a:lumMod val="75000"/>
                  </a:schemeClr>
                </a:solidFill>
              </a:rPr>
              <a:t>برنامج الجودة الشاملة</a:t>
            </a:r>
          </a:p>
          <a:p>
            <a:pPr>
              <a:buNone/>
            </a:pPr>
            <a:r>
              <a:rPr lang="ar-SA" dirty="0" smtClean="0"/>
              <a:t>على المواد الخام وعلى الأجزاء نصف المصنعة وبالتالي على المنتجات التامة للحصول على إنتاج بمستوى (بدون عيوب) </a:t>
            </a:r>
            <a:r>
              <a:rPr lang="en-US" dirty="0" smtClean="0"/>
              <a:t>zero defect</a:t>
            </a:r>
            <a:endParaRPr lang="ar-SA"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التطورات في مجال الأعمال:</a:t>
            </a:r>
            <a:endParaRPr lang="ar-SA" dirty="0"/>
          </a:p>
        </p:txBody>
      </p:sp>
      <p:sp>
        <p:nvSpPr>
          <p:cNvPr id="3" name="عنصر نائب للمحتوى 2"/>
          <p:cNvSpPr>
            <a:spLocks noGrp="1"/>
          </p:cNvSpPr>
          <p:nvPr>
            <p:ph idx="1"/>
          </p:nvPr>
        </p:nvSpPr>
        <p:spPr/>
        <p:txBody>
          <a:bodyPr>
            <a:normAutofit fontScale="92500"/>
          </a:bodyPr>
          <a:lstStyle/>
          <a:p>
            <a:pPr>
              <a:buNone/>
            </a:pPr>
            <a:r>
              <a:rPr lang="ar-SA" b="1" u="sng" dirty="0" smtClean="0">
                <a:solidFill>
                  <a:schemeClr val="tx2"/>
                </a:solidFill>
              </a:rPr>
              <a:t>2- نظم التصنيع المرنة الآلية :</a:t>
            </a:r>
            <a:r>
              <a:rPr lang="ar-SA" b="1" dirty="0" smtClean="0"/>
              <a:t> يتم  استخدام الحاسب في تصميم المنتج </a:t>
            </a:r>
            <a:r>
              <a:rPr lang="ar-SA" b="1" dirty="0" err="1" smtClean="0"/>
              <a:t>و</a:t>
            </a:r>
            <a:r>
              <a:rPr lang="ar-SA" b="1" dirty="0" smtClean="0"/>
              <a:t> تصنيعه</a:t>
            </a:r>
          </a:p>
          <a:p>
            <a:pPr>
              <a:buNone/>
            </a:pPr>
            <a:r>
              <a:rPr lang="ar-SA" b="1" dirty="0" smtClean="0"/>
              <a:t>والتحكم في التشغيل </a:t>
            </a:r>
            <a:r>
              <a:rPr lang="ar-SA" b="1" dirty="0" err="1" smtClean="0"/>
              <a:t>أتوماتيكيا</a:t>
            </a:r>
            <a:r>
              <a:rPr lang="ar-SA" b="1" dirty="0" smtClean="0"/>
              <a:t> وذلك أدى إلى :</a:t>
            </a:r>
          </a:p>
          <a:p>
            <a:pPr>
              <a:buFont typeface="Wingdings" pitchFamily="2" charset="2"/>
              <a:buChar char="q"/>
            </a:pPr>
            <a:r>
              <a:rPr lang="ar-SA" dirty="0" smtClean="0"/>
              <a:t>زيادة قدرة المنشأة على إنتاج تشكيلات مختلفة من المنتجات .</a:t>
            </a:r>
          </a:p>
          <a:p>
            <a:pPr>
              <a:buFont typeface="Wingdings" pitchFamily="2" charset="2"/>
              <a:buChar char="q"/>
            </a:pPr>
            <a:r>
              <a:rPr lang="ar-SA" dirty="0" smtClean="0"/>
              <a:t>قصر دورة حياة معظم المنتجات نسبيا .</a:t>
            </a:r>
          </a:p>
          <a:p>
            <a:pPr>
              <a:buFont typeface="Wingdings" pitchFamily="2" charset="2"/>
              <a:buChar char="q"/>
            </a:pPr>
            <a:r>
              <a:rPr lang="ar-SA" dirty="0" smtClean="0"/>
              <a:t>الحد من تراكم المخزون .</a:t>
            </a:r>
          </a:p>
          <a:p>
            <a:pPr>
              <a:buNone/>
            </a:pPr>
            <a:r>
              <a:rPr lang="ar-SA" b="1" u="sng" dirty="0" smtClean="0">
                <a:solidFill>
                  <a:schemeClr val="tx2"/>
                </a:solidFill>
              </a:rPr>
              <a:t>3 - نظرية القيود :</a:t>
            </a:r>
          </a:p>
          <a:p>
            <a:pPr>
              <a:buNone/>
            </a:pPr>
            <a:r>
              <a:rPr lang="ar-SA" dirty="0" smtClean="0"/>
              <a:t>القيود التي من ضمنها محدودية الموارد هي التي تحد من إمكانيات وقدرات المنشأة على تحقيق أهدافها ومن ثم فإن إدارة هذه القيود بفاعلية يعتبر من العوامل</a:t>
            </a:r>
          </a:p>
          <a:p>
            <a:pPr>
              <a:buNone/>
            </a:pPr>
            <a:r>
              <a:rPr lang="ar-SA" dirty="0" smtClean="0"/>
              <a:t>الرئيسية للنجاح</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التطورات في مجال الأعمال:</a:t>
            </a:r>
            <a:endParaRPr lang="ar-SA" dirty="0"/>
          </a:p>
        </p:txBody>
      </p:sp>
      <p:sp>
        <p:nvSpPr>
          <p:cNvPr id="3" name="عنصر نائب للمحتوى 2"/>
          <p:cNvSpPr>
            <a:spLocks noGrp="1"/>
          </p:cNvSpPr>
          <p:nvPr>
            <p:ph idx="1"/>
          </p:nvPr>
        </p:nvSpPr>
        <p:spPr/>
        <p:txBody>
          <a:bodyPr>
            <a:normAutofit fontScale="92500"/>
          </a:bodyPr>
          <a:lstStyle/>
          <a:p>
            <a:pPr>
              <a:buNone/>
            </a:pPr>
            <a:r>
              <a:rPr lang="ar-SA" b="1" u="sng" dirty="0" smtClean="0">
                <a:solidFill>
                  <a:schemeClr val="tx2"/>
                </a:solidFill>
              </a:rPr>
              <a:t>4-إدارة الجودة الشاملة :</a:t>
            </a:r>
          </a:p>
          <a:p>
            <a:pPr>
              <a:buNone/>
            </a:pPr>
            <a:r>
              <a:rPr lang="ar-SA" dirty="0" smtClean="0"/>
              <a:t>من أشهر المداخل المتبعة للتحسين المستمر في الوقت الحالي والذي يقوم على</a:t>
            </a:r>
          </a:p>
          <a:p>
            <a:pPr>
              <a:buNone/>
            </a:pPr>
            <a:r>
              <a:rPr lang="ar-SA" dirty="0" smtClean="0"/>
              <a:t>مواجهة كل مشكلة على حده وإيجاد الحل المناسب لها مما يحسن في مستوى أداء</a:t>
            </a:r>
          </a:p>
          <a:p>
            <a:pPr>
              <a:buNone/>
            </a:pPr>
            <a:r>
              <a:rPr lang="ar-SA" dirty="0" smtClean="0"/>
              <a:t>المنشأة عن طريق فرق عمل تسمى </a:t>
            </a:r>
            <a:r>
              <a:rPr lang="ar-SA" b="1" dirty="0" smtClean="0">
                <a:solidFill>
                  <a:schemeClr val="tx2"/>
                </a:solidFill>
              </a:rPr>
              <a:t>(دوائر الجودة) </a:t>
            </a:r>
            <a:r>
              <a:rPr lang="ar-SA" dirty="0" smtClean="0"/>
              <a:t>ولكل دائرة قائد ومساعد له</a:t>
            </a:r>
          </a:p>
          <a:p>
            <a:pPr>
              <a:buNone/>
            </a:pPr>
            <a:r>
              <a:rPr lang="ar-SA" dirty="0" smtClean="0"/>
              <a:t>بالإضافة إلى الأعضاء من العاملين والخبراء بظروف العمل وبيئة الإنتاج .</a:t>
            </a:r>
          </a:p>
          <a:p>
            <a:pPr>
              <a:buNone/>
            </a:pPr>
            <a:r>
              <a:rPr lang="ar-SA" dirty="0" smtClean="0"/>
              <a:t> </a:t>
            </a:r>
            <a:r>
              <a:rPr lang="ar-SA" b="1" u="sng" dirty="0" smtClean="0">
                <a:solidFill>
                  <a:schemeClr val="tx2"/>
                </a:solidFill>
              </a:rPr>
              <a:t>5-إعادة هندسة العمليات:</a:t>
            </a:r>
          </a:p>
          <a:p>
            <a:pPr>
              <a:buNone/>
            </a:pPr>
            <a:r>
              <a:rPr lang="ar-SA" dirty="0" smtClean="0"/>
              <a:t>يقوم على إعادة النظر في العملية ككل وإعادة تصميمها ككل مره أخرى بحيث يتم</a:t>
            </a:r>
          </a:p>
          <a:p>
            <a:pPr>
              <a:buNone/>
            </a:pPr>
            <a:r>
              <a:rPr lang="ar-SA" dirty="0" smtClean="0"/>
              <a:t>التخلص من الخطوات غير الضرورية وبالتالي تخفيض التكاليف وتقليل فرص أو</a:t>
            </a:r>
          </a:p>
          <a:p>
            <a:pPr>
              <a:buNone/>
            </a:pPr>
            <a:r>
              <a:rPr lang="ar-SA" dirty="0" smtClean="0"/>
              <a:t>احتمالات حدوث الأخطاء .</a:t>
            </a:r>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المنافسة الدولية :</a:t>
            </a:r>
            <a:endParaRPr lang="ar-SA" b="1" dirty="0"/>
          </a:p>
        </p:txBody>
      </p:sp>
      <p:sp>
        <p:nvSpPr>
          <p:cNvPr id="3" name="عنصر نائب للمحتوى 2"/>
          <p:cNvSpPr>
            <a:spLocks noGrp="1"/>
          </p:cNvSpPr>
          <p:nvPr>
            <p:ph idx="1"/>
          </p:nvPr>
        </p:nvSpPr>
        <p:spPr/>
        <p:txBody>
          <a:bodyPr/>
          <a:lstStyle/>
          <a:p>
            <a:pPr>
              <a:buFont typeface="Wingdings" pitchFamily="2" charset="2"/>
              <a:buChar char="Ø"/>
            </a:pPr>
            <a:r>
              <a:rPr lang="ar-SA" b="1" dirty="0" smtClean="0">
                <a:solidFill>
                  <a:srgbClr val="FF0000"/>
                </a:solidFill>
              </a:rPr>
              <a:t>مع انضمام المملكة والعديد من الدول إلى منظمة التجارة العالمية وازدياد</a:t>
            </a:r>
          </a:p>
          <a:p>
            <a:pPr>
              <a:buNone/>
            </a:pPr>
            <a:r>
              <a:rPr lang="ar-SA" b="1" dirty="0" smtClean="0">
                <a:solidFill>
                  <a:srgbClr val="FF0000"/>
                </a:solidFill>
              </a:rPr>
              <a:t>المنافسة العالمية ما تأثير ذلك على المحاسبة الإدارية ؟</a:t>
            </a:r>
          </a:p>
          <a:p>
            <a:pPr>
              <a:buNone/>
            </a:pPr>
            <a:endParaRPr lang="ar-SA" b="1" dirty="0" smtClean="0">
              <a:solidFill>
                <a:srgbClr val="FF0000"/>
              </a:solidFill>
            </a:endParaRPr>
          </a:p>
          <a:p>
            <a:pPr>
              <a:buFont typeface="Wingdings" pitchFamily="2" charset="2"/>
              <a:buChar char="q"/>
            </a:pPr>
            <a:r>
              <a:rPr lang="ar-SA" dirty="0" smtClean="0"/>
              <a:t> </a:t>
            </a:r>
            <a:r>
              <a:rPr lang="ar-SA" b="1" dirty="0" smtClean="0"/>
              <a:t>يعتبر نظام المحاسبة الإدارية السليم عامل مهم في نجاح المنشأة ، فمن</a:t>
            </a:r>
          </a:p>
          <a:p>
            <a:pPr>
              <a:buNone/>
            </a:pPr>
            <a:r>
              <a:rPr lang="ar-SA" b="1" dirty="0" smtClean="0"/>
              <a:t>الصعب جدا على المنشأة أن تصبح منافسا على المستوى العالمي إذا كان</a:t>
            </a:r>
          </a:p>
          <a:p>
            <a:pPr>
              <a:buNone/>
            </a:pPr>
            <a:r>
              <a:rPr lang="ar-SA" b="1" dirty="0" smtClean="0"/>
              <a:t>التخطيط والتوجيه والرقابة واتخاذ القرارات فيها يعتمد على نظام غير</a:t>
            </a:r>
          </a:p>
          <a:p>
            <a:pPr>
              <a:buNone/>
            </a:pPr>
            <a:r>
              <a:rPr lang="ar-SA" b="1" dirty="0" smtClean="0"/>
              <a:t>متطور ومتقدم للمحاسبة الإدارية</a:t>
            </a: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زمالة المحاسبين الإداريين :</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b="1" dirty="0" smtClean="0"/>
              <a:t>يتم تصميم هذه الشهادة من قبل معهد المحاسبين الإداريين </a:t>
            </a:r>
            <a:r>
              <a:rPr lang="en-US" b="1" dirty="0" smtClean="0"/>
              <a:t>IMA </a:t>
            </a:r>
            <a:r>
              <a:rPr lang="ar-SA" b="1" dirty="0" smtClean="0"/>
              <a:t>الولايات المتحدة الأمريكية وهو الجهة الرائدة في </a:t>
            </a:r>
            <a:r>
              <a:rPr lang="ar-SA" b="1" dirty="0" smtClean="0"/>
              <a:t>العالم </a:t>
            </a:r>
            <a:r>
              <a:rPr lang="ar-SA" b="1" dirty="0" smtClean="0"/>
              <a:t>لتمكين المهنيين في المحاسبة الإدارية والتمويل من التميز في الأداء، إن الحصول على هذه الشهادة من قبل العاملين في تلك المجالات يحقق له العديد من المزايا.</a:t>
            </a:r>
          </a:p>
          <a:p>
            <a:pPr>
              <a:buNone/>
            </a:pPr>
            <a:endParaRPr lang="ar-SA" b="1" dirty="0" smtClean="0"/>
          </a:p>
          <a:p>
            <a:r>
              <a:rPr lang="ar-SA" b="1" dirty="0" smtClean="0"/>
              <a:t>الفئات الوظيفية المرشحة للحصول على شهادة </a:t>
            </a:r>
            <a:r>
              <a:rPr lang="en-US" b="1" dirty="0" smtClean="0"/>
              <a:t>CMA </a:t>
            </a:r>
            <a:r>
              <a:rPr lang="ar-SA" b="1" dirty="0" smtClean="0"/>
              <a:t>: المدراء الماليون الراغبون في الحصول على تأهيل مهني يوثق خبر تهم العملية، وكسب المعرفة التي تمكنهم من أداء مهامهم الوظيفية بأسلوب ومنهج علمي متطور ، كافة </a:t>
            </a:r>
          </a:p>
          <a:p>
            <a:pPr>
              <a:buNone/>
            </a:pPr>
            <a:r>
              <a:rPr lang="ar-SA" b="1" dirty="0" smtClean="0"/>
              <a:t> المتخصصين و العاملين في مجال المراجعة والتدقيق المالي والإداري ،كافة العاملين في المجال المحاسبي الراغبون في الحصول على تأهيل مهني يمكنهم من تولي وظائف قيادية في المجال المحاسبي والمالي ،العاملون والمتخصصون في قطاع البنوك والاستثمار.</a:t>
            </a:r>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الخبرات والمؤهلات المطلوبة للتسجيل في </a:t>
            </a:r>
            <a:r>
              <a:rPr lang="ar-SA" dirty="0" err="1" smtClean="0"/>
              <a:t>الإختبار</a:t>
            </a:r>
            <a:r>
              <a:rPr lang="ar-SA" dirty="0" smtClean="0"/>
              <a:t>:</a:t>
            </a:r>
            <a:endParaRPr lang="ar-SA" dirty="0"/>
          </a:p>
        </p:txBody>
      </p:sp>
      <p:sp>
        <p:nvSpPr>
          <p:cNvPr id="3" name="عنصر نائب للمحتوى 2"/>
          <p:cNvSpPr>
            <a:spLocks noGrp="1"/>
          </p:cNvSpPr>
          <p:nvPr>
            <p:ph idx="1"/>
          </p:nvPr>
        </p:nvSpPr>
        <p:spPr/>
        <p:txBody>
          <a:bodyPr/>
          <a:lstStyle/>
          <a:p>
            <a:pPr marL="514350" indent="-514350">
              <a:buFont typeface="+mj-lt"/>
              <a:buAutoNum type="arabicParenR"/>
            </a:pPr>
            <a:r>
              <a:rPr lang="ar-SA" b="1" dirty="0" smtClean="0"/>
              <a:t>الحصول على مؤهل جامعي، درجة البكالوريوس، في المجال</a:t>
            </a:r>
          </a:p>
          <a:p>
            <a:pPr marL="514350" indent="-514350">
              <a:buFont typeface="+mj-lt"/>
              <a:buAutoNum type="arabicParenR"/>
            </a:pPr>
            <a:endParaRPr lang="ar-SA" b="1" dirty="0" smtClean="0"/>
          </a:p>
          <a:p>
            <a:pPr marL="514350" indent="-514350">
              <a:buFont typeface="+mj-lt"/>
              <a:buAutoNum type="arabicParenR"/>
            </a:pPr>
            <a:r>
              <a:rPr lang="ar-SA" b="1" dirty="0" smtClean="0"/>
              <a:t>خبرة عملية لا تقل عن عامين في مجال المحاسبة الإدارية أو الإدارة المالية </a:t>
            </a:r>
            <a:r>
              <a:rPr lang="ar-SA" b="1" dirty="0" err="1" smtClean="0"/>
              <a:t>أوكلتيهما</a:t>
            </a:r>
            <a:r>
              <a:rPr lang="ar-SA" b="1" dirty="0" smtClean="0"/>
              <a:t>.</a:t>
            </a:r>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543956" cy="1143000"/>
          </a:xfrm>
        </p:spPr>
        <p:txBody>
          <a:bodyPr/>
          <a:lstStyle/>
          <a:p>
            <a:pPr algn="r"/>
            <a:r>
              <a:rPr lang="ar-SA" dirty="0" smtClean="0"/>
              <a:t>آداب وسلوك مهنة المحاسبة الإدارية:</a:t>
            </a:r>
            <a:endParaRPr lang="ar-SA" dirty="0"/>
          </a:p>
        </p:txBody>
      </p:sp>
      <p:sp>
        <p:nvSpPr>
          <p:cNvPr id="3" name="عنصر نائب للمحتوى 2"/>
          <p:cNvSpPr>
            <a:spLocks noGrp="1"/>
          </p:cNvSpPr>
          <p:nvPr>
            <p:ph idx="1"/>
          </p:nvPr>
        </p:nvSpPr>
        <p:spPr/>
        <p:txBody>
          <a:bodyPr/>
          <a:lstStyle/>
          <a:p>
            <a:r>
              <a:rPr lang="ar-SA" dirty="0" smtClean="0"/>
              <a:t>تتمثل معايير السلوك المهني للمحاسبي الإداريين فيما يلي:</a:t>
            </a:r>
          </a:p>
          <a:p>
            <a:pPr marL="514350" indent="-514350">
              <a:buFont typeface="+mj-lt"/>
              <a:buAutoNum type="arabicParenR"/>
            </a:pPr>
            <a:r>
              <a:rPr lang="ar-SA" dirty="0" smtClean="0"/>
              <a:t>الكفاءة.</a:t>
            </a:r>
          </a:p>
          <a:p>
            <a:pPr marL="514350" indent="-514350">
              <a:buFont typeface="+mj-lt"/>
              <a:buAutoNum type="arabicParenR"/>
            </a:pPr>
            <a:r>
              <a:rPr lang="ar-SA" dirty="0" smtClean="0"/>
              <a:t>السرية.</a:t>
            </a:r>
          </a:p>
          <a:p>
            <a:pPr marL="514350" indent="-514350">
              <a:buFont typeface="+mj-lt"/>
              <a:buAutoNum type="arabicParenR"/>
            </a:pPr>
            <a:r>
              <a:rPr lang="ar-SA" dirty="0" smtClean="0"/>
              <a:t>النزاهة.</a:t>
            </a:r>
          </a:p>
          <a:p>
            <a:pPr marL="514350" indent="-514350">
              <a:buFont typeface="+mj-lt"/>
              <a:buAutoNum type="arabicParenR"/>
            </a:pPr>
            <a:r>
              <a:rPr lang="ar-SA" dirty="0" smtClean="0"/>
              <a:t>الموضوعية.</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قديماً في الماضي:</a:t>
            </a:r>
            <a:endParaRPr lang="ar-SA" dirty="0"/>
          </a:p>
        </p:txBody>
      </p:sp>
      <p:sp>
        <p:nvSpPr>
          <p:cNvPr id="3" name="عنصر نائب للمحتوى 2"/>
          <p:cNvSpPr>
            <a:spLocks noGrp="1"/>
          </p:cNvSpPr>
          <p:nvPr>
            <p:ph idx="1"/>
          </p:nvPr>
        </p:nvSpPr>
        <p:spPr/>
        <p:txBody>
          <a:bodyPr/>
          <a:lstStyle/>
          <a:p>
            <a:r>
              <a:rPr lang="ar-SA" sz="2800" dirty="0" smtClean="0"/>
              <a:t>تقوم المحاسبة بترجمة العمليات المالية على أرقام ونتائج اعتماداً على البيانات التاريخية التي حدثت فعلاً ومن ثم تسجيلها وترحيلها ثم تبويبها فإخراجها في صورة قوائم مالية لخدمة المستفيدين منها.</a:t>
            </a:r>
            <a:endParaRPr lang="ar-SA"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حديثاً وفق النظرة المعاصرة :</a:t>
            </a:r>
            <a:endParaRPr lang="ar-SA" dirty="0"/>
          </a:p>
        </p:txBody>
      </p:sp>
      <p:sp>
        <p:nvSpPr>
          <p:cNvPr id="3" name="عنصر نائب للمحتوى 2"/>
          <p:cNvSpPr>
            <a:spLocks noGrp="1"/>
          </p:cNvSpPr>
          <p:nvPr>
            <p:ph idx="1"/>
          </p:nvPr>
        </p:nvSpPr>
        <p:spPr/>
        <p:txBody>
          <a:bodyPr/>
          <a:lstStyle/>
          <a:p>
            <a:pPr>
              <a:buNone/>
            </a:pPr>
            <a:r>
              <a:rPr lang="ar-SA" sz="2800" dirty="0" smtClean="0"/>
              <a:t>عملية تزويد معلومات كمية حول الأنشطة التي تزاولها المنشأة</a:t>
            </a:r>
          </a:p>
          <a:p>
            <a:pPr>
              <a:buNone/>
            </a:pPr>
            <a:r>
              <a:rPr lang="ar-SA" sz="2800" dirty="0" smtClean="0"/>
              <a:t>لتساعد مستخدمي تلك المعلومات في اتخاذ قراراتهم المتعلقة بتوزيع</a:t>
            </a:r>
          </a:p>
          <a:p>
            <a:pPr>
              <a:buNone/>
            </a:pPr>
            <a:r>
              <a:rPr lang="ar-SA" sz="2800" dirty="0" smtClean="0"/>
              <a:t>الموارد الاقتصادية المحدودة .</a:t>
            </a:r>
          </a:p>
          <a:p>
            <a:pPr>
              <a:buNone/>
            </a:pP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الأنشطة الأساسية للإدارة</a:t>
            </a:r>
            <a:endParaRPr lang="ar-SA" dirty="0"/>
          </a:p>
        </p:txBody>
      </p:sp>
      <p:sp>
        <p:nvSpPr>
          <p:cNvPr id="8" name="مستطيل مستدير الزوايا 7"/>
          <p:cNvSpPr/>
          <p:nvPr/>
        </p:nvSpPr>
        <p:spPr>
          <a:xfrm>
            <a:off x="3428992" y="2285992"/>
            <a:ext cx="19145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التخطيط </a:t>
            </a:r>
          </a:p>
          <a:p>
            <a:pPr algn="ctr"/>
            <a:r>
              <a:rPr lang="ar-SA" dirty="0" smtClean="0"/>
              <a:t>(وضع الخطط طويلة وقصيرة الأجل)</a:t>
            </a:r>
            <a:endParaRPr lang="ar-SA" dirty="0"/>
          </a:p>
        </p:txBody>
      </p:sp>
      <p:sp>
        <p:nvSpPr>
          <p:cNvPr id="12" name="مستطيل مستدير الزوايا 11"/>
          <p:cNvSpPr/>
          <p:nvPr/>
        </p:nvSpPr>
        <p:spPr>
          <a:xfrm>
            <a:off x="6286512" y="4071942"/>
            <a:ext cx="212884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الرقابة </a:t>
            </a:r>
          </a:p>
          <a:p>
            <a:pPr algn="ctr"/>
            <a:r>
              <a:rPr lang="ar-SA" dirty="0" smtClean="0"/>
              <a:t>التوجيه والتحفيز</a:t>
            </a:r>
            <a:endParaRPr lang="ar-SA" dirty="0"/>
          </a:p>
        </p:txBody>
      </p:sp>
      <p:sp>
        <p:nvSpPr>
          <p:cNvPr id="14" name="عنصر نائب للمحتوى 13"/>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ar-SA" dirty="0"/>
          </a:p>
        </p:txBody>
      </p:sp>
      <p:sp>
        <p:nvSpPr>
          <p:cNvPr id="15" name="مستطيل مستدير الزوايا 14"/>
          <p:cNvSpPr/>
          <p:nvPr/>
        </p:nvSpPr>
        <p:spPr>
          <a:xfrm flipH="1">
            <a:off x="1142976" y="4000504"/>
            <a:ext cx="1857388"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الرقابة</a:t>
            </a:r>
          </a:p>
          <a:p>
            <a:pPr algn="ctr"/>
            <a:r>
              <a:rPr lang="ar-SA" dirty="0" smtClean="0"/>
              <a:t>تقييم </a:t>
            </a:r>
            <a:r>
              <a:rPr lang="ar-SA" dirty="0" err="1" smtClean="0"/>
              <a:t>الآداء</a:t>
            </a:r>
            <a:r>
              <a:rPr lang="ar-SA" dirty="0" smtClean="0"/>
              <a:t> (التغذية العكسية)</a:t>
            </a:r>
            <a:endParaRPr lang="ar-SA" dirty="0"/>
          </a:p>
        </p:txBody>
      </p:sp>
      <p:sp>
        <p:nvSpPr>
          <p:cNvPr id="16" name="مستطيل مستدير الزوايا 15"/>
          <p:cNvSpPr/>
          <p:nvPr/>
        </p:nvSpPr>
        <p:spPr>
          <a:xfrm>
            <a:off x="3428992" y="5286388"/>
            <a:ext cx="221457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الرقابة </a:t>
            </a:r>
          </a:p>
          <a:p>
            <a:pPr algn="ctr"/>
            <a:r>
              <a:rPr lang="ar-SA" dirty="0" smtClean="0"/>
              <a:t>المراقبة والمتابعة</a:t>
            </a:r>
            <a:endParaRPr lang="ar-SA" dirty="0"/>
          </a:p>
        </p:txBody>
      </p:sp>
      <p:sp>
        <p:nvSpPr>
          <p:cNvPr id="17" name="شكل بيضاوي 16"/>
          <p:cNvSpPr/>
          <p:nvPr/>
        </p:nvSpPr>
        <p:spPr>
          <a:xfrm>
            <a:off x="3786182" y="3643314"/>
            <a:ext cx="1571636" cy="11287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اتخاذ قرارات</a:t>
            </a:r>
            <a:endParaRPr lang="ar-SA" dirty="0"/>
          </a:p>
        </p:txBody>
      </p:sp>
      <p:cxnSp>
        <p:nvCxnSpPr>
          <p:cNvPr id="19" name="رابط منحني 18"/>
          <p:cNvCxnSpPr/>
          <p:nvPr/>
        </p:nvCxnSpPr>
        <p:spPr>
          <a:xfrm>
            <a:off x="5643570" y="2928934"/>
            <a:ext cx="1485904" cy="842962"/>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رابط منحني 21"/>
          <p:cNvCxnSpPr/>
          <p:nvPr/>
        </p:nvCxnSpPr>
        <p:spPr>
          <a:xfrm rot="10800000" flipV="1">
            <a:off x="5929322" y="5214950"/>
            <a:ext cx="1143008" cy="642942"/>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رابط منحني 24"/>
          <p:cNvCxnSpPr/>
          <p:nvPr/>
        </p:nvCxnSpPr>
        <p:spPr>
          <a:xfrm rot="10800000">
            <a:off x="2571736" y="5000636"/>
            <a:ext cx="714380" cy="500066"/>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رابط منحني 26"/>
          <p:cNvCxnSpPr/>
          <p:nvPr/>
        </p:nvCxnSpPr>
        <p:spPr>
          <a:xfrm flipV="1">
            <a:off x="2143108" y="3071810"/>
            <a:ext cx="928694" cy="857256"/>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رابط كسهم مستقيم 28"/>
          <p:cNvCxnSpPr/>
          <p:nvPr/>
        </p:nvCxnSpPr>
        <p:spPr>
          <a:xfrm rot="5400000" flipH="1" flipV="1">
            <a:off x="4321967" y="3393281"/>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رابط كسهم مستقيم 30"/>
          <p:cNvCxnSpPr>
            <a:stCxn id="17" idx="6"/>
          </p:cNvCxnSpPr>
          <p:nvPr/>
        </p:nvCxnSpPr>
        <p:spPr>
          <a:xfrm>
            <a:off x="5357818" y="4207671"/>
            <a:ext cx="785818" cy="71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رابط كسهم مستقيم 32"/>
          <p:cNvCxnSpPr/>
          <p:nvPr/>
        </p:nvCxnSpPr>
        <p:spPr>
          <a:xfrm rot="5400000">
            <a:off x="4393405" y="5036355"/>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رابط كسهم مستقيم 34"/>
          <p:cNvCxnSpPr>
            <a:stCxn id="17" idx="2"/>
          </p:cNvCxnSpPr>
          <p:nvPr/>
        </p:nvCxnSpPr>
        <p:spPr>
          <a:xfrm rot="10800000" flipV="1">
            <a:off x="3143240" y="4207670"/>
            <a:ext cx="642942" cy="71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الأنشطة الأساسية للإدارة</a:t>
            </a:r>
            <a:endParaRPr lang="ar-SA" dirty="0"/>
          </a:p>
        </p:txBody>
      </p:sp>
      <p:sp>
        <p:nvSpPr>
          <p:cNvPr id="3" name="عنصر نائب للمحتوى 2"/>
          <p:cNvSpPr>
            <a:spLocks noGrp="1"/>
          </p:cNvSpPr>
          <p:nvPr>
            <p:ph idx="1"/>
          </p:nvPr>
        </p:nvSpPr>
        <p:spPr/>
        <p:txBody>
          <a:bodyPr>
            <a:normAutofit/>
          </a:bodyPr>
          <a:lstStyle/>
          <a:p>
            <a:pPr>
              <a:buNone/>
            </a:pPr>
            <a:r>
              <a:rPr lang="ar-SA" dirty="0" smtClean="0"/>
              <a:t>1- </a:t>
            </a:r>
            <a:r>
              <a:rPr lang="ar-SA" b="1" dirty="0" smtClean="0"/>
              <a:t>التخطيط : </a:t>
            </a:r>
            <a:r>
              <a:rPr lang="ar-SA" dirty="0" smtClean="0"/>
              <a:t>ويقصد بالتخطيط الإعداد المسبق لما يجب عمله في المستقبل في ضوء الأهداف المطلوب تحقيقها ويتم ذلك من خلال وضع الخطط الضرورية لتحقيق أهداف المنشأة سواء الخطط طويلة الأجل أو قصيرة الأجل.</a:t>
            </a:r>
          </a:p>
          <a:p>
            <a:pPr>
              <a:buNone/>
            </a:pPr>
            <a:r>
              <a:rPr lang="ar-SA" u="sng" dirty="0" smtClean="0">
                <a:solidFill>
                  <a:schemeClr val="tx2"/>
                </a:solidFill>
                <a:effectLst>
                  <a:glow rad="63500">
                    <a:schemeClr val="accent1">
                      <a:satMod val="175000"/>
                      <a:alpha val="40000"/>
                    </a:schemeClr>
                  </a:glow>
                </a:effectLst>
              </a:rPr>
              <a:t>خطوات عملية التخطيط:</a:t>
            </a:r>
          </a:p>
          <a:p>
            <a:r>
              <a:rPr lang="ar-SA" dirty="0" smtClean="0"/>
              <a:t>تحديد البدائل المتاحة لتحقيق الأهداف.</a:t>
            </a:r>
          </a:p>
          <a:p>
            <a:r>
              <a:rPr lang="ar-SA" dirty="0" smtClean="0"/>
              <a:t>إجراء تحليل ومفاضلة بين تلك البدائل لاختيار أفضل البدائل الذي يحقق أهداف المنشأة.</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يتم ترجمة خطط المنشأة في شكل :</a:t>
            </a:r>
            <a:endParaRPr lang="ar-SA" dirty="0"/>
          </a:p>
        </p:txBody>
      </p:sp>
      <p:sp>
        <p:nvSpPr>
          <p:cNvPr id="3" name="عنصر نائب للمحتوى 2"/>
          <p:cNvSpPr>
            <a:spLocks noGrp="1"/>
          </p:cNvSpPr>
          <p:nvPr>
            <p:ph idx="1"/>
          </p:nvPr>
        </p:nvSpPr>
        <p:spPr/>
        <p:txBody>
          <a:bodyPr/>
          <a:lstStyle/>
          <a:p>
            <a:pPr>
              <a:buNone/>
            </a:pPr>
            <a:endParaRPr lang="en-US" dirty="0" smtClean="0"/>
          </a:p>
          <a:p>
            <a:pPr>
              <a:buNone/>
            </a:pPr>
            <a:endParaRPr lang="ar-SA" dirty="0"/>
          </a:p>
        </p:txBody>
      </p:sp>
      <p:sp>
        <p:nvSpPr>
          <p:cNvPr id="4" name="شكل بيضاوي 3"/>
          <p:cNvSpPr/>
          <p:nvPr/>
        </p:nvSpPr>
        <p:spPr>
          <a:xfrm>
            <a:off x="3286116" y="2857496"/>
            <a:ext cx="3143272" cy="20717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dirty="0" smtClean="0"/>
              <a:t>موازنات</a:t>
            </a:r>
            <a:r>
              <a:rPr lang="en-US" sz="4000" dirty="0" smtClean="0"/>
              <a:t>Budget</a:t>
            </a:r>
            <a:endParaRPr lang="ar-SA"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أنواع الموازنات:</a:t>
            </a:r>
            <a:endParaRPr lang="ar-SA" dirty="0"/>
          </a:p>
        </p:txBody>
      </p:sp>
      <p:sp>
        <p:nvSpPr>
          <p:cNvPr id="3" name="عنصر نائب للمحتوى 2"/>
          <p:cNvSpPr>
            <a:spLocks noGrp="1"/>
          </p:cNvSpPr>
          <p:nvPr>
            <p:ph idx="1"/>
          </p:nvPr>
        </p:nvSpPr>
        <p:spPr/>
        <p:txBody>
          <a:bodyPr/>
          <a:lstStyle/>
          <a:p>
            <a:pPr marL="514350" indent="-514350">
              <a:buFont typeface="+mj-lt"/>
              <a:buAutoNum type="arabicParenR"/>
            </a:pPr>
            <a:r>
              <a:rPr lang="ar-SA" dirty="0" smtClean="0"/>
              <a:t>الموازنة التقديرية: هي خطة تفصيلية محددة مقدماً للأعمال المرغوب تنفيذها.</a:t>
            </a:r>
          </a:p>
          <a:p>
            <a:pPr marL="514350" indent="-514350">
              <a:buFont typeface="+mj-lt"/>
              <a:buAutoNum type="arabicParenR"/>
            </a:pPr>
            <a:r>
              <a:rPr lang="ar-SA" dirty="0" smtClean="0"/>
              <a:t>الموازنة الرأسمالية: تكون متعلقة بأهداف المنشأة طويلة الأجل.</a:t>
            </a:r>
          </a:p>
          <a:p>
            <a:pPr marL="514350" indent="-514350">
              <a:buFont typeface="+mj-lt"/>
              <a:buAutoNum type="arabicParenR"/>
            </a:pPr>
            <a:r>
              <a:rPr lang="ar-SA" dirty="0" smtClean="0"/>
              <a:t>الموازنة التشغيلية (الجارية): تكون متعلقة بالعمليات التشغيلية في الأجل القصير </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الأنشطة الأساسية للإدارة</a:t>
            </a:r>
            <a:endParaRPr lang="ar-SA" dirty="0"/>
          </a:p>
        </p:txBody>
      </p:sp>
      <p:sp>
        <p:nvSpPr>
          <p:cNvPr id="3" name="عنصر نائب للمحتوى 2"/>
          <p:cNvSpPr>
            <a:spLocks noGrp="1"/>
          </p:cNvSpPr>
          <p:nvPr>
            <p:ph idx="1"/>
          </p:nvPr>
        </p:nvSpPr>
        <p:spPr/>
        <p:txBody>
          <a:bodyPr/>
          <a:lstStyle/>
          <a:p>
            <a:r>
              <a:rPr lang="ar-SA" dirty="0" smtClean="0"/>
              <a:t>2-</a:t>
            </a:r>
            <a:r>
              <a:rPr lang="ar-SA" b="1" dirty="0" smtClean="0"/>
              <a:t> الرقابة: </a:t>
            </a:r>
            <a:r>
              <a:rPr lang="ar-SA" dirty="0" smtClean="0"/>
              <a:t>تتضمن الرقابة بمفهومها الشامل الوظائف الفرعية التالية:  </a:t>
            </a:r>
          </a:p>
          <a:p>
            <a:pPr marL="514350" indent="-514350">
              <a:buFont typeface="+mj-cs"/>
              <a:buAutoNum type="arabic1Minus"/>
            </a:pPr>
            <a:r>
              <a:rPr lang="ar-SA" b="1" dirty="0" smtClean="0">
                <a:solidFill>
                  <a:schemeClr val="tx2"/>
                </a:solidFill>
              </a:rPr>
              <a:t>التوجيه والتحفيز:</a:t>
            </a:r>
          </a:p>
          <a:p>
            <a:pPr>
              <a:buNone/>
            </a:pPr>
            <a:r>
              <a:rPr lang="ar-SA" dirty="0" smtClean="0"/>
              <a:t>يتطلب هذا النشاط توافر القدرة لدى المديرين على التوجيه والتحفيز الفعال للعاملين وتوفير بيئة مناسبة تكون عامل محفز لهؤلاء على الأداء الايجابي في العمل.</a:t>
            </a:r>
          </a:p>
          <a:p>
            <a:pPr>
              <a:buNone/>
            </a:pPr>
            <a:r>
              <a:rPr lang="ar-SA" dirty="0" smtClean="0"/>
              <a:t>و تفيد التقارير اليومية الروتينية التي يعدها المحاسب الإداري في اتخاذ مثل</a:t>
            </a:r>
          </a:p>
          <a:p>
            <a:pPr>
              <a:buNone/>
            </a:pPr>
            <a:r>
              <a:rPr lang="ar-SA" dirty="0" smtClean="0"/>
              <a:t>هذا النوع من القرارات.</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330</TotalTime>
  <Words>1498</Words>
  <Application>Microsoft Office PowerPoint</Application>
  <PresentationFormat>On-screen Show (4:3)</PresentationFormat>
  <Paragraphs>204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تدفق</vt:lpstr>
      <vt:lpstr>الفصل الأول </vt:lpstr>
      <vt:lpstr>سنتعرف في هذا الفصل على :</vt:lpstr>
      <vt:lpstr>قديماً في الماضي:</vt:lpstr>
      <vt:lpstr>حديثاً وفق النظرة المعاصرة :</vt:lpstr>
      <vt:lpstr>الأنشطة الأساسية للإدارة</vt:lpstr>
      <vt:lpstr>الأنشطة الأساسية للإدارة</vt:lpstr>
      <vt:lpstr>يتم ترجمة خطط المنشأة في شكل :</vt:lpstr>
      <vt:lpstr>أنواع الموازنات:</vt:lpstr>
      <vt:lpstr>الأنشطة الأساسية للإدارة</vt:lpstr>
      <vt:lpstr>الأنشطة الأساسية للإدارة</vt:lpstr>
      <vt:lpstr>PowerPoint Presentation</vt:lpstr>
      <vt:lpstr>الأنشطة الأساسية للإدارة</vt:lpstr>
      <vt:lpstr>PowerPoint Presentation</vt:lpstr>
      <vt:lpstr>وجهات النظر حول المحاسبة الإدارية:</vt:lpstr>
      <vt:lpstr>أهمية المعلومات المحاسبية:</vt:lpstr>
      <vt:lpstr>المعلومات المحاسبية:</vt:lpstr>
      <vt:lpstr>استخدام الإدارة للمعلومات المحاسبية:</vt:lpstr>
      <vt:lpstr>الأنشطة الإدارية وما يقابلها من أنشطة محاسبية :</vt:lpstr>
      <vt:lpstr>مقارنة بين المحاسبة المالية والمحاسبة الادارية :</vt:lpstr>
      <vt:lpstr>التطورات الحديثة في الإدارة:</vt:lpstr>
      <vt:lpstr>التطورات في مجال الأعمال:</vt:lpstr>
      <vt:lpstr>التطورات في مجال الأعمال:</vt:lpstr>
      <vt:lpstr>التطورات في مجال الأعمال:</vt:lpstr>
      <vt:lpstr>المنافسة الدولية :</vt:lpstr>
      <vt:lpstr>زمالة المحاسبين الإداريين :</vt:lpstr>
      <vt:lpstr>الخبرات والمؤهلات المطلوبة للتسجيل في الإختبار:</vt:lpstr>
      <vt:lpstr>آداب وسلوك مهنة المحاسبة الإدارية: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الأول </dc:title>
  <dc:creator>samar</dc:creator>
  <cp:lastModifiedBy>USER</cp:lastModifiedBy>
  <cp:revision>8</cp:revision>
  <dcterms:created xsi:type="dcterms:W3CDTF">2015-08-06T22:10:44Z</dcterms:created>
  <dcterms:modified xsi:type="dcterms:W3CDTF">2016-01-26T06:46:26Z</dcterms:modified>
</cp:coreProperties>
</file>