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828" r:id="rId1"/>
  </p:sldMasterIdLst>
  <p:sldIdLst>
    <p:sldId id="256" r:id="rId2"/>
    <p:sldId id="257" r:id="rId3"/>
    <p:sldId id="258" r:id="rId4"/>
    <p:sldId id="259" r:id="rId5"/>
    <p:sldId id="260" r:id="rId6"/>
    <p:sldId id="261" r:id="rId7"/>
    <p:sldId id="262" r:id="rId8"/>
    <p:sldId id="263" r:id="rId9"/>
    <p:sldId id="264" r:id="rId10"/>
    <p:sldId id="265" r:id="rId11"/>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380"/>
    <p:restoredTop sz="94660"/>
  </p:normalViewPr>
  <p:slideViewPr>
    <p:cSldViewPr>
      <p:cViewPr varScale="1">
        <p:scale>
          <a:sx n="101" d="100"/>
          <a:sy n="101" d="100"/>
        </p:scale>
        <p:origin x="-264"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D782D7B3-FE76-4ADE-A802-B7F280501826}" type="datetimeFigureOut">
              <a:rPr lang="ar-SA" smtClean="0"/>
              <a:pPr/>
              <a:t>14/06/35</a:t>
            </a:fld>
            <a:endParaRPr lang="ar-SA"/>
          </a:p>
        </p:txBody>
      </p:sp>
      <p:sp>
        <p:nvSpPr>
          <p:cNvPr id="19" name="Footer Placeholder 18"/>
          <p:cNvSpPr>
            <a:spLocks noGrp="1"/>
          </p:cNvSpPr>
          <p:nvPr>
            <p:ph type="ftr" sz="quarter" idx="11"/>
          </p:nvPr>
        </p:nvSpPr>
        <p:spPr/>
        <p:txBody>
          <a:bodyPr/>
          <a:lstStyle/>
          <a:p>
            <a:endParaRPr lang="ar-SA"/>
          </a:p>
        </p:txBody>
      </p:sp>
      <p:sp>
        <p:nvSpPr>
          <p:cNvPr id="27" name="Slide Number Placeholder 26"/>
          <p:cNvSpPr>
            <a:spLocks noGrp="1"/>
          </p:cNvSpPr>
          <p:nvPr>
            <p:ph type="sldNum" sz="quarter" idx="12"/>
          </p:nvPr>
        </p:nvSpPr>
        <p:spPr/>
        <p:txBody>
          <a:bodyPr/>
          <a:lstStyle/>
          <a:p>
            <a:fld id="{8D5466F4-46F2-4150-B95A-2E5E862D9B6F}" type="slidenum">
              <a:rPr lang="ar-SA" smtClean="0"/>
              <a:pPr/>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D782D7B3-FE76-4ADE-A802-B7F280501826}" type="datetimeFigureOut">
              <a:rPr lang="ar-SA" smtClean="0"/>
              <a:pPr/>
              <a:t>14/06/35</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8D5466F4-46F2-4150-B95A-2E5E862D9B6F}"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D782D7B3-FE76-4ADE-A802-B7F280501826}" type="datetimeFigureOut">
              <a:rPr lang="ar-SA" smtClean="0"/>
              <a:pPr/>
              <a:t>14/06/35</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8D5466F4-46F2-4150-B95A-2E5E862D9B6F}"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D782D7B3-FE76-4ADE-A802-B7F280501826}" type="datetimeFigureOut">
              <a:rPr lang="ar-SA" smtClean="0"/>
              <a:pPr/>
              <a:t>14/06/35</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8D5466F4-46F2-4150-B95A-2E5E862D9B6F}" type="slidenum">
              <a:rPr lang="ar-SA" smtClean="0"/>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D782D7B3-FE76-4ADE-A802-B7F280501826}" type="datetimeFigureOut">
              <a:rPr lang="ar-SA" smtClean="0"/>
              <a:pPr/>
              <a:t>14/06/35</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8D5466F4-46F2-4150-B95A-2E5E862D9B6F}" type="slidenum">
              <a:rPr lang="ar-SA" smtClean="0"/>
              <a:pPr/>
              <a:t>‹#›</a:t>
            </a:fld>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D782D7B3-FE76-4ADE-A802-B7F280501826}" type="datetimeFigureOut">
              <a:rPr lang="ar-SA" smtClean="0"/>
              <a:pPr/>
              <a:t>14/06/35</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8D5466F4-46F2-4150-B95A-2E5E862D9B6F}" type="slidenum">
              <a:rPr lang="ar-SA" smtClean="0"/>
              <a:pPr/>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D782D7B3-FE76-4ADE-A802-B7F280501826}" type="datetimeFigureOut">
              <a:rPr lang="ar-SA" smtClean="0"/>
              <a:pPr/>
              <a:t>14/06/35</a:t>
            </a:fld>
            <a:endParaRPr lang="ar-SA"/>
          </a:p>
        </p:txBody>
      </p:sp>
      <p:sp>
        <p:nvSpPr>
          <p:cNvPr id="8" name="Footer Placeholder 7"/>
          <p:cNvSpPr>
            <a:spLocks noGrp="1"/>
          </p:cNvSpPr>
          <p:nvPr>
            <p:ph type="ftr" sz="quarter" idx="11"/>
          </p:nvPr>
        </p:nvSpPr>
        <p:spPr/>
        <p:txBody>
          <a:bodyPr/>
          <a:lstStyle/>
          <a:p>
            <a:endParaRPr lang="ar-SA"/>
          </a:p>
        </p:txBody>
      </p:sp>
      <p:sp>
        <p:nvSpPr>
          <p:cNvPr id="9" name="Slide Number Placeholder 8"/>
          <p:cNvSpPr>
            <a:spLocks noGrp="1"/>
          </p:cNvSpPr>
          <p:nvPr>
            <p:ph type="sldNum" sz="quarter" idx="12"/>
          </p:nvPr>
        </p:nvSpPr>
        <p:spPr/>
        <p:txBody>
          <a:bodyPr/>
          <a:lstStyle/>
          <a:p>
            <a:fld id="{8D5466F4-46F2-4150-B95A-2E5E862D9B6F}" type="slidenum">
              <a:rPr lang="ar-SA" smtClean="0"/>
              <a:pPr/>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D782D7B3-FE76-4ADE-A802-B7F280501826}" type="datetimeFigureOut">
              <a:rPr lang="ar-SA" smtClean="0"/>
              <a:pPr/>
              <a:t>14/06/35</a:t>
            </a:fld>
            <a:endParaRPr lang="ar-SA"/>
          </a:p>
        </p:txBody>
      </p:sp>
      <p:sp>
        <p:nvSpPr>
          <p:cNvPr id="4" name="Footer Placeholder 3"/>
          <p:cNvSpPr>
            <a:spLocks noGrp="1"/>
          </p:cNvSpPr>
          <p:nvPr>
            <p:ph type="ftr" sz="quarter" idx="11"/>
          </p:nvPr>
        </p:nvSpPr>
        <p:spPr/>
        <p:txBody>
          <a:bodyPr/>
          <a:lstStyle/>
          <a:p>
            <a:endParaRPr lang="ar-SA"/>
          </a:p>
        </p:txBody>
      </p:sp>
      <p:sp>
        <p:nvSpPr>
          <p:cNvPr id="5" name="Slide Number Placeholder 4"/>
          <p:cNvSpPr>
            <a:spLocks noGrp="1"/>
          </p:cNvSpPr>
          <p:nvPr>
            <p:ph type="sldNum" sz="quarter" idx="12"/>
          </p:nvPr>
        </p:nvSpPr>
        <p:spPr/>
        <p:txBody>
          <a:bodyPr/>
          <a:lstStyle/>
          <a:p>
            <a:fld id="{8D5466F4-46F2-4150-B95A-2E5E862D9B6F}"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782D7B3-FE76-4ADE-A802-B7F280501826}" type="datetimeFigureOut">
              <a:rPr lang="ar-SA" smtClean="0"/>
              <a:pPr/>
              <a:t>14/06/35</a:t>
            </a:fld>
            <a:endParaRPr lang="ar-SA"/>
          </a:p>
        </p:txBody>
      </p:sp>
      <p:sp>
        <p:nvSpPr>
          <p:cNvPr id="3" name="Footer Placeholder 2"/>
          <p:cNvSpPr>
            <a:spLocks noGrp="1"/>
          </p:cNvSpPr>
          <p:nvPr>
            <p:ph type="ftr" sz="quarter" idx="11"/>
          </p:nvPr>
        </p:nvSpPr>
        <p:spPr/>
        <p:txBody>
          <a:bodyPr/>
          <a:lstStyle/>
          <a:p>
            <a:endParaRPr lang="ar-SA"/>
          </a:p>
        </p:txBody>
      </p:sp>
      <p:sp>
        <p:nvSpPr>
          <p:cNvPr id="4" name="Slide Number Placeholder 3"/>
          <p:cNvSpPr>
            <a:spLocks noGrp="1"/>
          </p:cNvSpPr>
          <p:nvPr>
            <p:ph type="sldNum" sz="quarter" idx="12"/>
          </p:nvPr>
        </p:nvSpPr>
        <p:spPr/>
        <p:txBody>
          <a:bodyPr/>
          <a:lstStyle/>
          <a:p>
            <a:fld id="{8D5466F4-46F2-4150-B95A-2E5E862D9B6F}"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D782D7B3-FE76-4ADE-A802-B7F280501826}" type="datetimeFigureOut">
              <a:rPr lang="ar-SA" smtClean="0"/>
              <a:pPr/>
              <a:t>14/06/35</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8D5466F4-46F2-4150-B95A-2E5E862D9B6F}" type="slidenum">
              <a:rPr lang="ar-SA" smtClean="0"/>
              <a:pPr/>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D782D7B3-FE76-4ADE-A802-B7F280501826}" type="datetimeFigureOut">
              <a:rPr lang="ar-SA" smtClean="0"/>
              <a:pPr/>
              <a:t>14/06/35</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a:xfrm>
            <a:off x="8077200" y="6356350"/>
            <a:ext cx="609600" cy="365125"/>
          </a:xfrm>
        </p:spPr>
        <p:txBody>
          <a:bodyPr/>
          <a:lstStyle/>
          <a:p>
            <a:fld id="{8D5466F4-46F2-4150-B95A-2E5E862D9B6F}" type="slidenum">
              <a:rPr lang="ar-SA" smtClean="0"/>
              <a:pPr/>
              <a:t>‹#›</a:t>
            </a:fld>
            <a:endParaRPr lang="ar-SA"/>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D782D7B3-FE76-4ADE-A802-B7F280501826}" type="datetimeFigureOut">
              <a:rPr lang="ar-SA" smtClean="0"/>
              <a:pPr/>
              <a:t>14/06/35</a:t>
            </a:fld>
            <a:endParaRPr lang="ar-SA"/>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ar-SA"/>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8D5466F4-46F2-4150-B95A-2E5E862D9B6F}" type="slidenum">
              <a:rPr lang="ar-SA" smtClean="0"/>
              <a:pPr/>
              <a:t>‹#›</a:t>
            </a:fld>
            <a:endParaRPr lang="ar-SA"/>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829" r:id="rId1"/>
    <p:sldLayoutId id="2147483830" r:id="rId2"/>
    <p:sldLayoutId id="2147483831" r:id="rId3"/>
    <p:sldLayoutId id="2147483832" r:id="rId4"/>
    <p:sldLayoutId id="2147483833" r:id="rId5"/>
    <p:sldLayoutId id="2147483834" r:id="rId6"/>
    <p:sldLayoutId id="2147483835" r:id="rId7"/>
    <p:sldLayoutId id="2147483836" r:id="rId8"/>
    <p:sldLayoutId id="2147483837" r:id="rId9"/>
    <p:sldLayoutId id="2147483838" r:id="rId10"/>
    <p:sldLayoutId id="2147483839" r:id="rId11"/>
  </p:sldLayoutIdLst>
  <p:txStyles>
    <p:titleStyle>
      <a:lvl1pPr algn="l" rtl="1"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r" rtl="1"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r" rtl="1"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r" rtl="1"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r" rtl="1"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r" rtl="1"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r" rtl="1"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r" rtl="1"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r" rtl="1"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r" rtl="1"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71472" y="1214422"/>
            <a:ext cx="7851648" cy="1828800"/>
          </a:xfrm>
        </p:spPr>
        <p:txBody>
          <a:bodyPr/>
          <a:lstStyle/>
          <a:p>
            <a:pPr algn="ctr"/>
            <a:r>
              <a:rPr lang="ar-SA" dirty="0" smtClean="0">
                <a:solidFill>
                  <a:schemeClr val="accent1"/>
                </a:solidFill>
                <a:effectLst/>
              </a:rPr>
              <a:t>الفصل الأول</a:t>
            </a:r>
            <a:endParaRPr lang="ar-SA" dirty="0">
              <a:solidFill>
                <a:schemeClr val="accent1"/>
              </a:solidFill>
              <a:effectLst/>
            </a:endParaRPr>
          </a:p>
        </p:txBody>
      </p:sp>
      <p:sp>
        <p:nvSpPr>
          <p:cNvPr id="3" name="Subtitle 2"/>
          <p:cNvSpPr>
            <a:spLocks noGrp="1"/>
          </p:cNvSpPr>
          <p:nvPr>
            <p:ph type="subTitle" idx="1"/>
          </p:nvPr>
        </p:nvSpPr>
        <p:spPr>
          <a:xfrm>
            <a:off x="571472" y="3571876"/>
            <a:ext cx="7854696" cy="1752600"/>
          </a:xfrm>
        </p:spPr>
        <p:txBody>
          <a:bodyPr>
            <a:normAutofit fontScale="85000" lnSpcReduction="20000"/>
          </a:bodyPr>
          <a:lstStyle/>
          <a:p>
            <a:pPr algn="ctr"/>
            <a:r>
              <a:rPr lang="ar-SA" sz="4300" dirty="0" smtClean="0">
                <a:cs typeface="+mj-cs"/>
              </a:rPr>
              <a:t>طبيعة محاسبة التكاليف والمحاسبة الإدارية</a:t>
            </a:r>
          </a:p>
          <a:p>
            <a:pPr algn="ctr"/>
            <a:r>
              <a:rPr lang="ar-SA" sz="4300" dirty="0" smtClean="0">
                <a:cs typeface="+mj-cs"/>
              </a:rPr>
              <a:t>أ/ حياة اليافعي</a:t>
            </a:r>
          </a:p>
          <a:p>
            <a:pPr algn="ctr"/>
            <a:r>
              <a:rPr lang="ar-SA" sz="4300" dirty="0" smtClean="0">
                <a:cs typeface="+mj-cs"/>
              </a:rPr>
              <a:t>الطالبة/ لمى الخليفة  </a:t>
            </a:r>
          </a:p>
          <a:p>
            <a:endParaRPr lang="ar-SA"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ar-SA" dirty="0" smtClean="0">
                <a:solidFill>
                  <a:schemeClr val="accent1"/>
                </a:solidFill>
              </a:rPr>
              <a:t>التخطيط والرقابة </a:t>
            </a:r>
            <a:endParaRPr lang="ar-SA" dirty="0">
              <a:solidFill>
                <a:schemeClr val="accent1"/>
              </a:solidFill>
            </a:endParaRPr>
          </a:p>
        </p:txBody>
      </p:sp>
      <p:sp>
        <p:nvSpPr>
          <p:cNvPr id="3" name="Content Placeholder 2"/>
          <p:cNvSpPr>
            <a:spLocks noGrp="1"/>
          </p:cNvSpPr>
          <p:nvPr>
            <p:ph idx="1"/>
          </p:nvPr>
        </p:nvSpPr>
        <p:spPr/>
        <p:txBody>
          <a:bodyPr>
            <a:normAutofit/>
          </a:bodyPr>
          <a:lstStyle/>
          <a:p>
            <a:pPr>
              <a:buNone/>
            </a:pPr>
            <a:r>
              <a:rPr lang="ar-SA" sz="3600" dirty="0" smtClean="0">
                <a:solidFill>
                  <a:schemeClr val="tx2"/>
                </a:solidFill>
                <a:cs typeface="+mj-cs"/>
              </a:rPr>
              <a:t>ويتم الربط بين التخطيط والرقابة عن طريق التغذية العكسية.</a:t>
            </a:r>
          </a:p>
          <a:p>
            <a:pPr>
              <a:buNone/>
            </a:pPr>
            <a:endParaRPr lang="ar-SA" sz="3600" dirty="0" smtClean="0">
              <a:solidFill>
                <a:schemeClr val="tx2"/>
              </a:solidFill>
              <a:cs typeface="+mj-cs"/>
            </a:endParaRPr>
          </a:p>
          <a:p>
            <a:pPr>
              <a:buNone/>
            </a:pPr>
            <a:r>
              <a:rPr lang="ar-SA" sz="3600" dirty="0">
                <a:solidFill>
                  <a:schemeClr val="tx2"/>
                </a:solidFill>
                <a:cs typeface="+mj-cs"/>
              </a:rPr>
              <a:t> </a:t>
            </a:r>
            <a:r>
              <a:rPr lang="ar-SA" sz="3600" dirty="0" smtClean="0">
                <a:solidFill>
                  <a:schemeClr val="tx2"/>
                </a:solidFill>
                <a:cs typeface="+mj-cs"/>
              </a:rPr>
              <a:t>التغذية العكسية: </a:t>
            </a:r>
          </a:p>
          <a:p>
            <a:pPr>
              <a:buNone/>
            </a:pPr>
            <a:r>
              <a:rPr lang="ar-SA" sz="3600" dirty="0" smtClean="0">
                <a:solidFill>
                  <a:schemeClr val="tx2"/>
                </a:solidFill>
                <a:cs typeface="+mj-cs"/>
              </a:rPr>
              <a:t>تشمل فحص المديرين للأداء في الماضي ثم بحث طرق الأداء البديلة بهدف تحسين هذا الاداء في المستقبل.</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8596" y="714356"/>
            <a:ext cx="8229600" cy="1143000"/>
          </a:xfrm>
        </p:spPr>
        <p:txBody>
          <a:bodyPr>
            <a:normAutofit/>
          </a:bodyPr>
          <a:lstStyle/>
          <a:p>
            <a:pPr algn="ctr"/>
            <a:r>
              <a:rPr lang="ar-SA" dirty="0" smtClean="0">
                <a:solidFill>
                  <a:schemeClr val="accent1"/>
                </a:solidFill>
              </a:rPr>
              <a:t>محاسبة التكاليف </a:t>
            </a:r>
            <a:endParaRPr lang="ar-SA" dirty="0">
              <a:solidFill>
                <a:schemeClr val="accent1"/>
              </a:solidFill>
            </a:endParaRPr>
          </a:p>
        </p:txBody>
      </p:sp>
      <p:sp>
        <p:nvSpPr>
          <p:cNvPr id="3" name="Content Placeholder 2"/>
          <p:cNvSpPr>
            <a:spLocks noGrp="1"/>
          </p:cNvSpPr>
          <p:nvPr>
            <p:ph idx="1"/>
          </p:nvPr>
        </p:nvSpPr>
        <p:spPr/>
        <p:txBody>
          <a:bodyPr/>
          <a:lstStyle/>
          <a:p>
            <a:pPr>
              <a:buNone/>
            </a:pPr>
            <a:r>
              <a:rPr lang="ar-SA" sz="4000" dirty="0" smtClean="0">
                <a:solidFill>
                  <a:schemeClr val="tx2">
                    <a:lumMod val="50000"/>
                  </a:schemeClr>
                </a:solidFill>
                <a:cs typeface="+mj-cs"/>
              </a:rPr>
              <a:t>التعريف:</a:t>
            </a:r>
            <a:endParaRPr lang="ar-SA" sz="4000" dirty="0">
              <a:solidFill>
                <a:schemeClr val="tx2">
                  <a:lumMod val="50000"/>
                </a:schemeClr>
              </a:solidFill>
              <a:cs typeface="+mj-cs"/>
            </a:endParaRPr>
          </a:p>
          <a:p>
            <a:pPr>
              <a:buNone/>
            </a:pPr>
            <a:r>
              <a:rPr lang="ar-SA" sz="4000" dirty="0" smtClean="0">
                <a:solidFill>
                  <a:schemeClr val="tx2">
                    <a:lumMod val="50000"/>
                  </a:schemeClr>
                </a:solidFill>
                <a:cs typeface="+mj-cs"/>
              </a:rPr>
              <a:t>هي فرع من فروع المحاسبة يهدف إلى توفير البيانات اللازمة لقياس تكلفة الانتاج والرقابة على عناصر التكاليف ومساعدة الإدارة في اتخاذ القرارات.</a:t>
            </a:r>
          </a:p>
          <a:p>
            <a:pPr>
              <a:buNone/>
            </a:pPr>
            <a:r>
              <a:rPr lang="ar-SA" dirty="0" smtClean="0"/>
              <a:t> </a:t>
            </a:r>
            <a:endParaRPr lang="ar-SA"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ar-SA" dirty="0" smtClean="0">
                <a:solidFill>
                  <a:schemeClr val="accent1"/>
                </a:solidFill>
              </a:rPr>
              <a:t>محاسبة التكاليف</a:t>
            </a:r>
            <a:endParaRPr lang="ar-SA" dirty="0">
              <a:solidFill>
                <a:schemeClr val="accent1"/>
              </a:solidFill>
            </a:endParaRPr>
          </a:p>
        </p:txBody>
      </p:sp>
      <p:sp>
        <p:nvSpPr>
          <p:cNvPr id="3" name="Content Placeholder 2"/>
          <p:cNvSpPr>
            <a:spLocks noGrp="1"/>
          </p:cNvSpPr>
          <p:nvPr>
            <p:ph idx="1"/>
          </p:nvPr>
        </p:nvSpPr>
        <p:spPr/>
        <p:txBody>
          <a:bodyPr>
            <a:normAutofit/>
          </a:bodyPr>
          <a:lstStyle/>
          <a:p>
            <a:pPr>
              <a:buNone/>
            </a:pPr>
            <a:r>
              <a:rPr lang="ar-SA" sz="4000" dirty="0" smtClean="0">
                <a:solidFill>
                  <a:schemeClr val="tx2"/>
                </a:solidFill>
                <a:cs typeface="+mj-cs"/>
              </a:rPr>
              <a:t>أهداف رئيسية لمحاسبة التكاليف هي:</a:t>
            </a:r>
          </a:p>
          <a:p>
            <a:pPr>
              <a:buNone/>
            </a:pPr>
            <a:r>
              <a:rPr lang="ar-SA" sz="4000" dirty="0" smtClean="0">
                <a:solidFill>
                  <a:schemeClr val="tx2"/>
                </a:solidFill>
                <a:cs typeface="+mj-cs"/>
              </a:rPr>
              <a:t> – قياس تكلفة الإنتاج.</a:t>
            </a:r>
          </a:p>
          <a:p>
            <a:pPr>
              <a:buNone/>
            </a:pPr>
            <a:r>
              <a:rPr lang="ar-SA" sz="4000" dirty="0" smtClean="0">
                <a:solidFill>
                  <a:schemeClr val="tx2"/>
                </a:solidFill>
                <a:cs typeface="+mj-cs"/>
              </a:rPr>
              <a:t> – الرقابة على عناصر التكاليف. </a:t>
            </a:r>
          </a:p>
          <a:p>
            <a:pPr>
              <a:buNone/>
            </a:pPr>
            <a:r>
              <a:rPr lang="ar-SA" sz="4000" dirty="0" smtClean="0">
                <a:solidFill>
                  <a:schemeClr val="tx2"/>
                </a:solidFill>
                <a:cs typeface="+mj-cs"/>
              </a:rPr>
              <a:t> – مساعدة </a:t>
            </a:r>
            <a:r>
              <a:rPr lang="ar-SA" sz="4000" dirty="0" smtClean="0">
                <a:solidFill>
                  <a:schemeClr val="tx2"/>
                </a:solidFill>
                <a:cs typeface="+mj-cs"/>
              </a:rPr>
              <a:t>الاداره </a:t>
            </a:r>
            <a:r>
              <a:rPr lang="ar-SA" sz="4000" dirty="0" smtClean="0">
                <a:solidFill>
                  <a:schemeClr val="tx2"/>
                </a:solidFill>
                <a:cs typeface="+mj-cs"/>
              </a:rPr>
              <a:t>في اتخاذ القرارات.</a:t>
            </a:r>
          </a:p>
          <a:p>
            <a:pPr>
              <a:buNone/>
            </a:pPr>
            <a:r>
              <a:rPr lang="ar-SA" sz="4000" dirty="0" smtClean="0">
                <a:solidFill>
                  <a:schemeClr val="tx2"/>
                </a:solidFill>
                <a:cs typeface="+mj-cs"/>
              </a:rPr>
              <a:t>– تقدير التكاليف على طريقة الموازنات التقديرية.</a:t>
            </a:r>
          </a:p>
          <a:p>
            <a:pPr>
              <a:buNone/>
            </a:pPr>
            <a:r>
              <a:rPr lang="ar-SA" sz="4000" dirty="0" smtClean="0">
                <a:solidFill>
                  <a:schemeClr val="tx2"/>
                </a:solidFill>
                <a:cs typeface="+mj-cs"/>
              </a:rPr>
              <a:t>– المساعدة في تقييم الاداء.</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ar-SA" dirty="0" smtClean="0">
                <a:solidFill>
                  <a:schemeClr val="accent1"/>
                </a:solidFill>
              </a:rPr>
              <a:t>المحاسبة الإدارية</a:t>
            </a:r>
            <a:endParaRPr lang="ar-SA" dirty="0">
              <a:solidFill>
                <a:schemeClr val="accent1"/>
              </a:solidFill>
            </a:endParaRPr>
          </a:p>
        </p:txBody>
      </p:sp>
      <p:sp>
        <p:nvSpPr>
          <p:cNvPr id="3" name="Content Placeholder 2"/>
          <p:cNvSpPr>
            <a:spLocks noGrp="1"/>
          </p:cNvSpPr>
          <p:nvPr>
            <p:ph idx="1"/>
          </p:nvPr>
        </p:nvSpPr>
        <p:spPr/>
        <p:txBody>
          <a:bodyPr>
            <a:normAutofit/>
          </a:bodyPr>
          <a:lstStyle/>
          <a:p>
            <a:pPr>
              <a:buNone/>
            </a:pPr>
            <a:r>
              <a:rPr lang="ar-SA" sz="4000" dirty="0" smtClean="0">
                <a:solidFill>
                  <a:schemeClr val="tx2"/>
                </a:solidFill>
                <a:cs typeface="+mj-cs"/>
              </a:rPr>
              <a:t>التعريف:</a:t>
            </a:r>
          </a:p>
          <a:p>
            <a:pPr>
              <a:buNone/>
            </a:pPr>
            <a:r>
              <a:rPr lang="ar-SA" sz="4000" dirty="0" smtClean="0">
                <a:solidFill>
                  <a:schemeClr val="tx2"/>
                </a:solidFill>
                <a:cs typeface="+mj-cs"/>
              </a:rPr>
              <a:t>هي فرع من فروع المحاسبة يهدف إلى توفير المعلومات المالية وغير المالية والتقرير عنها للمستويات الإدارية المختلفة لاستخدامها في القيام بوظائفها وهي التخطيط والرقابة واتخاذ القرارات وتقيم الاداء.</a:t>
            </a:r>
            <a:endParaRPr lang="ar-SA" sz="4000" dirty="0">
              <a:solidFill>
                <a:schemeClr val="tx2"/>
              </a:solidFill>
              <a:cs typeface="+mj-cs"/>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ar-SA" dirty="0" smtClean="0">
                <a:solidFill>
                  <a:schemeClr val="accent1"/>
                </a:solidFill>
              </a:rPr>
              <a:t>المحاسبة الإدارية </a:t>
            </a:r>
            <a:endParaRPr lang="ar-SA" dirty="0">
              <a:solidFill>
                <a:schemeClr val="accent1"/>
              </a:solidFill>
            </a:endParaRPr>
          </a:p>
        </p:txBody>
      </p:sp>
      <p:sp>
        <p:nvSpPr>
          <p:cNvPr id="3" name="Content Placeholder 2"/>
          <p:cNvSpPr>
            <a:spLocks noGrp="1"/>
          </p:cNvSpPr>
          <p:nvPr>
            <p:ph idx="1"/>
          </p:nvPr>
        </p:nvSpPr>
        <p:spPr/>
        <p:txBody>
          <a:bodyPr/>
          <a:lstStyle/>
          <a:p>
            <a:pPr>
              <a:buNone/>
            </a:pPr>
            <a:r>
              <a:rPr lang="ar-SA" sz="4000" dirty="0" smtClean="0">
                <a:solidFill>
                  <a:schemeClr val="tx2"/>
                </a:solidFill>
                <a:cs typeface="+mj-cs"/>
              </a:rPr>
              <a:t>الأدوار الثلاثة الرئيسية للمحاسبون الإداريون:</a:t>
            </a:r>
          </a:p>
          <a:p>
            <a:pPr>
              <a:buNone/>
            </a:pPr>
            <a:r>
              <a:rPr lang="ar-SA" sz="4000" dirty="0" smtClean="0">
                <a:solidFill>
                  <a:schemeClr val="tx2"/>
                </a:solidFill>
                <a:cs typeface="+mj-cs"/>
              </a:rPr>
              <a:t>– التسجيل.</a:t>
            </a:r>
          </a:p>
          <a:p>
            <a:pPr>
              <a:buNone/>
            </a:pPr>
            <a:r>
              <a:rPr lang="ar-SA" sz="4000" dirty="0" smtClean="0">
                <a:solidFill>
                  <a:schemeClr val="tx2"/>
                </a:solidFill>
                <a:cs typeface="+mj-cs"/>
              </a:rPr>
              <a:t>– توجيه الاهتمام.</a:t>
            </a:r>
          </a:p>
          <a:p>
            <a:pPr>
              <a:buNone/>
            </a:pPr>
            <a:r>
              <a:rPr lang="ar-SA" sz="4000" dirty="0" smtClean="0">
                <a:solidFill>
                  <a:schemeClr val="tx2"/>
                </a:solidFill>
                <a:cs typeface="+mj-cs"/>
              </a:rPr>
              <a:t>– حل المشاكل. </a:t>
            </a:r>
          </a:p>
          <a:p>
            <a:pPr>
              <a:buNone/>
            </a:pPr>
            <a:endParaRPr lang="ar-SA" dirty="0" smtClean="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8596" y="1000108"/>
            <a:ext cx="8229600" cy="1143000"/>
          </a:xfrm>
        </p:spPr>
        <p:txBody>
          <a:bodyPr>
            <a:normAutofit fontScale="90000"/>
          </a:bodyPr>
          <a:lstStyle/>
          <a:p>
            <a:pPr algn="ctr"/>
            <a:r>
              <a:rPr lang="ar-SA" dirty="0" smtClean="0">
                <a:solidFill>
                  <a:schemeClr val="accent1"/>
                </a:solidFill>
              </a:rPr>
              <a:t>العلاقة بين محاسبة التكاليف والمحاسبة الإدارية والمحاسبة المالية </a:t>
            </a:r>
            <a:endParaRPr lang="ar-SA" dirty="0">
              <a:solidFill>
                <a:schemeClr val="accent1"/>
              </a:solidFill>
            </a:endParaRPr>
          </a:p>
        </p:txBody>
      </p:sp>
      <p:sp>
        <p:nvSpPr>
          <p:cNvPr id="3" name="Content Placeholder 2"/>
          <p:cNvSpPr>
            <a:spLocks noGrp="1"/>
          </p:cNvSpPr>
          <p:nvPr>
            <p:ph idx="1"/>
          </p:nvPr>
        </p:nvSpPr>
        <p:spPr>
          <a:xfrm>
            <a:off x="428596" y="2468880"/>
            <a:ext cx="8229600" cy="3960516"/>
          </a:xfrm>
        </p:spPr>
        <p:txBody>
          <a:bodyPr>
            <a:normAutofit/>
          </a:bodyPr>
          <a:lstStyle/>
          <a:p>
            <a:pPr>
              <a:buNone/>
            </a:pPr>
            <a:r>
              <a:rPr lang="ar-SA" sz="3200" dirty="0" smtClean="0">
                <a:solidFill>
                  <a:schemeClr val="tx2"/>
                </a:solidFill>
                <a:cs typeface="+mj-cs"/>
              </a:rPr>
              <a:t>تعتبر البيانات والمعلومات التي توفرها محاسبة التكاليف ذات أهمية لكل من المحاسبة المالية والمحاسبة الادارية حيث تساعد البيانات والمعلومات التي توفرها محاسبة التكاليف المحاسبة المالية في إعداد التقارير والقوائم المالية كما توفر محاسبة التكاليف البيانات والمعلومات التي تستخدمها المحاسبة الادارية في التخطيط والرقابة واتخاذ القرارات وتقييم الاداء</a:t>
            </a:r>
            <a:r>
              <a:rPr lang="ar-SA" sz="3200" dirty="0">
                <a:solidFill>
                  <a:schemeClr val="tx2"/>
                </a:solidFill>
                <a:cs typeface="+mj-cs"/>
              </a:rPr>
              <a:t>.</a:t>
            </a:r>
            <a:endParaRPr lang="ar-SA" sz="3200" dirty="0" smtClean="0">
              <a:solidFill>
                <a:schemeClr val="tx2"/>
              </a:solidFill>
              <a:cs typeface="+mj-cs"/>
            </a:endParaRPr>
          </a:p>
        </p:txBody>
      </p:sp>
      <p:pic>
        <p:nvPicPr>
          <p:cNvPr id="5" name="Picture 4" descr="بدون عنوان.jpg"/>
          <p:cNvPicPr>
            <a:picLocks noChangeAspect="1"/>
          </p:cNvPicPr>
          <p:nvPr/>
        </p:nvPicPr>
        <p:blipFill>
          <a:blip r:embed="rId2" cstate="print"/>
          <a:stretch>
            <a:fillRect/>
          </a:stretch>
        </p:blipFill>
        <p:spPr>
          <a:xfrm>
            <a:off x="571472" y="4572008"/>
            <a:ext cx="2859532" cy="2071702"/>
          </a:xfrm>
          <a:prstGeom prst="rect">
            <a:avLst/>
          </a:prstGeom>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8596" y="857240"/>
            <a:ext cx="8229600" cy="1143000"/>
          </a:xfrm>
        </p:spPr>
        <p:txBody>
          <a:bodyPr>
            <a:noAutofit/>
          </a:bodyPr>
          <a:lstStyle/>
          <a:p>
            <a:pPr algn="ctr"/>
            <a:r>
              <a:rPr lang="ar-SA" sz="4000" dirty="0" smtClean="0">
                <a:solidFill>
                  <a:schemeClr val="accent1"/>
                </a:solidFill>
              </a:rPr>
              <a:t>الفرق بين المحاسبة المالية وكلاً من محاسبة التكاليف والمحاسبة الإدارية </a:t>
            </a:r>
            <a:endParaRPr lang="ar-SA" sz="4000" dirty="0">
              <a:solidFill>
                <a:schemeClr val="accent1"/>
              </a:solidFill>
            </a:endParaRPr>
          </a:p>
        </p:txBody>
      </p:sp>
      <p:graphicFrame>
        <p:nvGraphicFramePr>
          <p:cNvPr id="6" name="Content Placeholder 5"/>
          <p:cNvGraphicFramePr>
            <a:graphicFrameLocks noGrp="1"/>
          </p:cNvGraphicFramePr>
          <p:nvPr>
            <p:ph idx="1"/>
          </p:nvPr>
        </p:nvGraphicFramePr>
        <p:xfrm>
          <a:off x="357158" y="2061787"/>
          <a:ext cx="8501123" cy="4439047"/>
        </p:xfrm>
        <a:graphic>
          <a:graphicData uri="http://schemas.openxmlformats.org/drawingml/2006/table">
            <a:tbl>
              <a:tblPr rtl="1" firstRow="1" bandRow="1">
                <a:tableStyleId>{5C22544A-7EE6-4342-B048-85BDC9FD1C3A}</a:tableStyleId>
              </a:tblPr>
              <a:tblGrid>
                <a:gridCol w="1056649"/>
                <a:gridCol w="3700890"/>
                <a:gridCol w="3743584"/>
              </a:tblGrid>
              <a:tr h="502919">
                <a:tc>
                  <a:txBody>
                    <a:bodyPr/>
                    <a:lstStyle/>
                    <a:p>
                      <a:pPr rtl="1"/>
                      <a:endParaRPr lang="ar-SA" dirty="0">
                        <a:cs typeface="+mj-cs"/>
                      </a:endParaRPr>
                    </a:p>
                  </a:txBody>
                  <a:tcPr/>
                </a:tc>
                <a:tc>
                  <a:txBody>
                    <a:bodyPr/>
                    <a:lstStyle/>
                    <a:p>
                      <a:pPr algn="ctr" rtl="1"/>
                      <a:r>
                        <a:rPr lang="ar-SA" sz="2400" dirty="0" smtClean="0">
                          <a:cs typeface="+mj-cs"/>
                        </a:rPr>
                        <a:t>المحاسبة المالية</a:t>
                      </a:r>
                      <a:endParaRPr lang="ar-SA" sz="2400" dirty="0">
                        <a:cs typeface="+mj-cs"/>
                      </a:endParaRPr>
                    </a:p>
                  </a:txBody>
                  <a:tcPr/>
                </a:tc>
                <a:tc>
                  <a:txBody>
                    <a:bodyPr/>
                    <a:lstStyle/>
                    <a:p>
                      <a:pPr algn="ctr" rtl="1"/>
                      <a:r>
                        <a:rPr lang="ar-SA" sz="2400" dirty="0" smtClean="0">
                          <a:cs typeface="+mj-cs"/>
                        </a:rPr>
                        <a:t>محاسبة التكاليف والمحاسبة الادارية </a:t>
                      </a:r>
                      <a:endParaRPr lang="ar-SA" sz="2400" dirty="0">
                        <a:cs typeface="+mj-cs"/>
                      </a:endParaRPr>
                    </a:p>
                  </a:txBody>
                  <a:tcPr/>
                </a:tc>
              </a:tr>
              <a:tr h="894995">
                <a:tc>
                  <a:txBody>
                    <a:bodyPr/>
                    <a:lstStyle/>
                    <a:p>
                      <a:pPr algn="ctr" rtl="1"/>
                      <a:r>
                        <a:rPr lang="ar-SA" sz="2000" dirty="0" smtClean="0">
                          <a:solidFill>
                            <a:schemeClr val="tx2"/>
                          </a:solidFill>
                          <a:cs typeface="+mj-cs"/>
                        </a:rPr>
                        <a:t>الهدف</a:t>
                      </a:r>
                      <a:endParaRPr lang="ar-SA" sz="2000" dirty="0">
                        <a:solidFill>
                          <a:schemeClr val="tx2"/>
                        </a:solidFill>
                        <a:cs typeface="+mj-cs"/>
                      </a:endParaRPr>
                    </a:p>
                  </a:txBody>
                  <a:tcPr/>
                </a:tc>
                <a:tc>
                  <a:txBody>
                    <a:bodyPr/>
                    <a:lstStyle/>
                    <a:p>
                      <a:pPr rtl="1"/>
                      <a:r>
                        <a:rPr lang="ar-SA" sz="1800" dirty="0" smtClean="0">
                          <a:solidFill>
                            <a:schemeClr val="tx2"/>
                          </a:solidFill>
                          <a:cs typeface="+mj-cs"/>
                        </a:rPr>
                        <a:t>تحديد نتيجة الاعمال (ربح او</a:t>
                      </a:r>
                      <a:r>
                        <a:rPr lang="ar-SA" sz="1800" baseline="0" dirty="0" smtClean="0">
                          <a:solidFill>
                            <a:schemeClr val="tx2"/>
                          </a:solidFill>
                          <a:cs typeface="+mj-cs"/>
                        </a:rPr>
                        <a:t> خسارة) وتصوير المركز المالي.</a:t>
                      </a:r>
                      <a:endParaRPr lang="ar-SA" sz="1800" dirty="0">
                        <a:solidFill>
                          <a:schemeClr val="tx2"/>
                        </a:solidFill>
                        <a:cs typeface="+mj-cs"/>
                      </a:endParaRPr>
                    </a:p>
                  </a:txBody>
                  <a:tcPr/>
                </a:tc>
                <a:tc>
                  <a:txBody>
                    <a:bodyPr/>
                    <a:lstStyle/>
                    <a:p>
                      <a:pPr rtl="1">
                        <a:buFont typeface="Arial" pitchFamily="34" charset="0"/>
                        <a:buChar char="•"/>
                      </a:pPr>
                      <a:r>
                        <a:rPr lang="ar-SA" sz="1800" dirty="0" smtClean="0">
                          <a:solidFill>
                            <a:schemeClr val="tx2"/>
                          </a:solidFill>
                          <a:cs typeface="+mj-cs"/>
                        </a:rPr>
                        <a:t> قياس تكلفة الانتاج.</a:t>
                      </a:r>
                    </a:p>
                    <a:p>
                      <a:pPr rtl="1">
                        <a:buFont typeface="Arial" pitchFamily="34" charset="0"/>
                        <a:buChar char="•"/>
                      </a:pPr>
                      <a:r>
                        <a:rPr lang="ar-SA" sz="1800" dirty="0" smtClean="0">
                          <a:solidFill>
                            <a:schemeClr val="tx2"/>
                          </a:solidFill>
                          <a:cs typeface="+mj-cs"/>
                        </a:rPr>
                        <a:t> الرقابة</a:t>
                      </a:r>
                      <a:r>
                        <a:rPr lang="ar-SA" sz="1800" baseline="0" dirty="0" smtClean="0">
                          <a:solidFill>
                            <a:schemeClr val="tx2"/>
                          </a:solidFill>
                          <a:cs typeface="+mj-cs"/>
                        </a:rPr>
                        <a:t> على عناصر التكاليف. </a:t>
                      </a:r>
                    </a:p>
                    <a:p>
                      <a:pPr rtl="1">
                        <a:buFont typeface="Arial" pitchFamily="34" charset="0"/>
                        <a:buChar char="•"/>
                      </a:pPr>
                      <a:r>
                        <a:rPr lang="ar-SA" sz="1800" baseline="0" dirty="0" smtClean="0">
                          <a:solidFill>
                            <a:schemeClr val="tx2"/>
                          </a:solidFill>
                          <a:cs typeface="+mj-cs"/>
                        </a:rPr>
                        <a:t> مساعدة الادارة في اتخاذ القرارات. </a:t>
                      </a:r>
                      <a:endParaRPr lang="ar-SA" sz="1800" dirty="0">
                        <a:solidFill>
                          <a:schemeClr val="tx2"/>
                        </a:solidFill>
                        <a:cs typeface="+mj-cs"/>
                      </a:endParaRPr>
                    </a:p>
                  </a:txBody>
                  <a:tcPr/>
                </a:tc>
              </a:tr>
              <a:tr h="735712">
                <a:tc>
                  <a:txBody>
                    <a:bodyPr/>
                    <a:lstStyle/>
                    <a:p>
                      <a:pPr algn="ctr" rtl="1"/>
                      <a:r>
                        <a:rPr lang="ar-SA" sz="2000" dirty="0" smtClean="0">
                          <a:solidFill>
                            <a:schemeClr val="tx2"/>
                          </a:solidFill>
                          <a:cs typeface="+mj-cs"/>
                        </a:rPr>
                        <a:t>المستخدمون</a:t>
                      </a:r>
                      <a:endParaRPr lang="ar-SA" sz="2000" dirty="0">
                        <a:solidFill>
                          <a:schemeClr val="tx2"/>
                        </a:solidFill>
                        <a:cs typeface="+mj-cs"/>
                      </a:endParaRPr>
                    </a:p>
                  </a:txBody>
                  <a:tcPr/>
                </a:tc>
                <a:tc>
                  <a:txBody>
                    <a:bodyPr/>
                    <a:lstStyle/>
                    <a:p>
                      <a:pPr rtl="1"/>
                      <a:r>
                        <a:rPr lang="ar-SA" sz="1800" dirty="0" smtClean="0">
                          <a:solidFill>
                            <a:schemeClr val="tx2"/>
                          </a:solidFill>
                          <a:cs typeface="+mj-cs"/>
                        </a:rPr>
                        <a:t>تعتبر محاسبة خارجية لانها تهدف الى خدمة الاطراف الخارجية عن طريق</a:t>
                      </a:r>
                      <a:r>
                        <a:rPr lang="ar-SA" sz="1800" baseline="0" dirty="0" smtClean="0">
                          <a:solidFill>
                            <a:schemeClr val="tx2"/>
                          </a:solidFill>
                          <a:cs typeface="+mj-cs"/>
                        </a:rPr>
                        <a:t> اعداد القوائم المالية.</a:t>
                      </a:r>
                      <a:endParaRPr lang="ar-SA" sz="1800" dirty="0">
                        <a:solidFill>
                          <a:schemeClr val="tx2"/>
                        </a:solidFill>
                        <a:cs typeface="+mj-cs"/>
                      </a:endParaRPr>
                    </a:p>
                  </a:txBody>
                  <a:tcPr/>
                </a:tc>
                <a:tc>
                  <a:txBody>
                    <a:bodyPr/>
                    <a:lstStyle/>
                    <a:p>
                      <a:pPr rtl="1"/>
                      <a:r>
                        <a:rPr lang="ar-SA" sz="1800" dirty="0" smtClean="0">
                          <a:solidFill>
                            <a:schemeClr val="tx2"/>
                          </a:solidFill>
                          <a:cs typeface="+mj-cs"/>
                        </a:rPr>
                        <a:t>تعتبر محاسبة</a:t>
                      </a:r>
                      <a:r>
                        <a:rPr lang="ar-SA" sz="1800" baseline="0" dirty="0" smtClean="0">
                          <a:solidFill>
                            <a:schemeClr val="tx2"/>
                          </a:solidFill>
                          <a:cs typeface="+mj-cs"/>
                        </a:rPr>
                        <a:t> داخلية لانها تهدف الى خدمة الاطراف الداخلية عن طريق توفير البيانات والمعلومات في التقارير الداخلية.</a:t>
                      </a:r>
                      <a:endParaRPr lang="ar-SA" sz="1800" dirty="0">
                        <a:solidFill>
                          <a:schemeClr val="tx2"/>
                        </a:solidFill>
                        <a:cs typeface="+mj-cs"/>
                      </a:endParaRPr>
                    </a:p>
                  </a:txBody>
                  <a:tcPr/>
                </a:tc>
              </a:tr>
              <a:tr h="600092">
                <a:tc>
                  <a:txBody>
                    <a:bodyPr/>
                    <a:lstStyle/>
                    <a:p>
                      <a:pPr algn="ctr" rtl="1"/>
                      <a:r>
                        <a:rPr lang="ar-SA" sz="2000" dirty="0" smtClean="0">
                          <a:solidFill>
                            <a:schemeClr val="tx2"/>
                          </a:solidFill>
                          <a:cs typeface="+mj-cs"/>
                        </a:rPr>
                        <a:t>الالزامية </a:t>
                      </a:r>
                      <a:endParaRPr lang="ar-SA" sz="2000" dirty="0">
                        <a:solidFill>
                          <a:schemeClr val="tx2"/>
                        </a:solidFill>
                        <a:cs typeface="+mj-cs"/>
                      </a:endParaRPr>
                    </a:p>
                  </a:txBody>
                  <a:tcPr/>
                </a:tc>
                <a:tc>
                  <a:txBody>
                    <a:bodyPr/>
                    <a:lstStyle/>
                    <a:p>
                      <a:pPr rtl="1"/>
                      <a:r>
                        <a:rPr lang="ar-SA" sz="1800" dirty="0" smtClean="0">
                          <a:solidFill>
                            <a:schemeClr val="tx2"/>
                          </a:solidFill>
                          <a:cs typeface="+mj-cs"/>
                        </a:rPr>
                        <a:t>تلتزم بتطبيق المبادئ المحاسبية المتعارف عليها </a:t>
                      </a:r>
                      <a:r>
                        <a:rPr lang="en-US" sz="1800" dirty="0" smtClean="0">
                          <a:solidFill>
                            <a:schemeClr val="tx2"/>
                          </a:solidFill>
                          <a:cs typeface="+mj-cs"/>
                        </a:rPr>
                        <a:t>GAAP</a:t>
                      </a:r>
                      <a:r>
                        <a:rPr lang="ar-SA" sz="1800" dirty="0" smtClean="0">
                          <a:solidFill>
                            <a:schemeClr val="tx2"/>
                          </a:solidFill>
                          <a:cs typeface="+mj-cs"/>
                        </a:rPr>
                        <a:t>.</a:t>
                      </a:r>
                      <a:endParaRPr lang="ar-SA" sz="1800" dirty="0">
                        <a:solidFill>
                          <a:schemeClr val="tx2"/>
                        </a:solidFill>
                        <a:cs typeface="+mj-cs"/>
                      </a:endParaRPr>
                    </a:p>
                  </a:txBody>
                  <a:tcPr/>
                </a:tc>
                <a:tc>
                  <a:txBody>
                    <a:bodyPr/>
                    <a:lstStyle/>
                    <a:p>
                      <a:pPr rtl="1"/>
                      <a:r>
                        <a:rPr lang="ar-SA" sz="1800" dirty="0" smtClean="0">
                          <a:solidFill>
                            <a:schemeClr val="tx2"/>
                          </a:solidFill>
                          <a:cs typeface="+mj-cs"/>
                        </a:rPr>
                        <a:t>لا تلتزم بتطبيق</a:t>
                      </a:r>
                      <a:r>
                        <a:rPr lang="ar-SA" sz="1800" baseline="0" dirty="0" smtClean="0">
                          <a:solidFill>
                            <a:schemeClr val="tx2"/>
                          </a:solidFill>
                          <a:cs typeface="+mj-cs"/>
                        </a:rPr>
                        <a:t> تلك المبادئ ولكن يستخدمون مدخل التكلفة والمنفعة.</a:t>
                      </a:r>
                      <a:endParaRPr lang="ar-SA" sz="1800" dirty="0">
                        <a:solidFill>
                          <a:schemeClr val="tx2"/>
                        </a:solidFill>
                        <a:cs typeface="+mj-cs"/>
                      </a:endParaRPr>
                    </a:p>
                  </a:txBody>
                  <a:tcPr/>
                </a:tc>
              </a:tr>
              <a:tr h="1163494">
                <a:tc>
                  <a:txBody>
                    <a:bodyPr/>
                    <a:lstStyle/>
                    <a:p>
                      <a:pPr algn="ctr" rtl="1"/>
                      <a:r>
                        <a:rPr lang="ar-SA" sz="2000" dirty="0" smtClean="0">
                          <a:solidFill>
                            <a:schemeClr val="tx2"/>
                          </a:solidFill>
                          <a:cs typeface="+mj-cs"/>
                        </a:rPr>
                        <a:t>نوعية البيانات</a:t>
                      </a:r>
                      <a:endParaRPr lang="ar-SA" sz="2000" dirty="0">
                        <a:solidFill>
                          <a:schemeClr val="tx2"/>
                        </a:solidFill>
                        <a:cs typeface="+mj-cs"/>
                      </a:endParaRPr>
                    </a:p>
                  </a:txBody>
                  <a:tcPr/>
                </a:tc>
                <a:tc>
                  <a:txBody>
                    <a:bodyPr/>
                    <a:lstStyle/>
                    <a:p>
                      <a:pPr rtl="1">
                        <a:buFont typeface="Arial" pitchFamily="34" charset="0"/>
                        <a:buChar char="•"/>
                      </a:pPr>
                      <a:r>
                        <a:rPr lang="ar-SA" sz="1800" dirty="0" smtClean="0">
                          <a:solidFill>
                            <a:schemeClr val="tx2"/>
                          </a:solidFill>
                          <a:cs typeface="+mj-cs"/>
                        </a:rPr>
                        <a:t> تركز على الاحداث</a:t>
                      </a:r>
                      <a:r>
                        <a:rPr lang="ar-SA" sz="1800" baseline="0" dirty="0" smtClean="0">
                          <a:solidFill>
                            <a:schemeClr val="tx2"/>
                          </a:solidFill>
                          <a:cs typeface="+mj-cs"/>
                        </a:rPr>
                        <a:t> في الماضي. </a:t>
                      </a:r>
                    </a:p>
                    <a:p>
                      <a:pPr rtl="1">
                        <a:buFont typeface="Arial" pitchFamily="34" charset="0"/>
                        <a:buChar char="•"/>
                      </a:pPr>
                      <a:r>
                        <a:rPr lang="ar-SA" sz="1800" baseline="0" dirty="0" smtClean="0">
                          <a:solidFill>
                            <a:schemeClr val="tx2"/>
                          </a:solidFill>
                          <a:cs typeface="+mj-cs"/>
                        </a:rPr>
                        <a:t> تتعامل مع بيانات فعلية. </a:t>
                      </a:r>
                    </a:p>
                    <a:p>
                      <a:pPr rtl="1">
                        <a:buFont typeface="Arial" pitchFamily="34" charset="0"/>
                        <a:buChar char="•"/>
                      </a:pPr>
                      <a:r>
                        <a:rPr lang="ar-SA" sz="1800" baseline="0" dirty="0" smtClean="0">
                          <a:solidFill>
                            <a:schemeClr val="tx2"/>
                          </a:solidFill>
                          <a:cs typeface="+mj-cs"/>
                        </a:rPr>
                        <a:t> بيانات مالية فقط. </a:t>
                      </a:r>
                    </a:p>
                    <a:p>
                      <a:pPr rtl="1">
                        <a:buFont typeface="Arial" pitchFamily="34" charset="0"/>
                        <a:buChar char="•"/>
                      </a:pPr>
                      <a:r>
                        <a:rPr lang="ar-SA" sz="1800" baseline="0" dirty="0" smtClean="0">
                          <a:solidFill>
                            <a:schemeClr val="tx2"/>
                          </a:solidFill>
                          <a:cs typeface="+mj-cs"/>
                        </a:rPr>
                        <a:t> بيانات اجمالية. </a:t>
                      </a:r>
                      <a:endParaRPr lang="ar-SA" sz="1800" dirty="0">
                        <a:solidFill>
                          <a:schemeClr val="tx2"/>
                        </a:solidFill>
                        <a:cs typeface="+mj-cs"/>
                      </a:endParaRPr>
                    </a:p>
                  </a:txBody>
                  <a:tcPr/>
                </a:tc>
                <a:tc>
                  <a:txBody>
                    <a:bodyPr/>
                    <a:lstStyle/>
                    <a:p>
                      <a:pPr rtl="1">
                        <a:buFont typeface="Arial" pitchFamily="34" charset="0"/>
                        <a:buChar char="•"/>
                      </a:pPr>
                      <a:r>
                        <a:rPr lang="ar-SA" sz="1800" dirty="0" smtClean="0">
                          <a:solidFill>
                            <a:schemeClr val="tx2"/>
                          </a:solidFill>
                          <a:cs typeface="+mj-cs"/>
                        </a:rPr>
                        <a:t> تركز على المستقبل.</a:t>
                      </a:r>
                      <a:r>
                        <a:rPr lang="ar-SA" sz="1800" baseline="0" dirty="0" smtClean="0">
                          <a:solidFill>
                            <a:schemeClr val="tx2"/>
                          </a:solidFill>
                          <a:cs typeface="+mj-cs"/>
                        </a:rPr>
                        <a:t> </a:t>
                      </a:r>
                    </a:p>
                    <a:p>
                      <a:pPr rtl="1">
                        <a:buFont typeface="Arial" pitchFamily="34" charset="0"/>
                        <a:buChar char="•"/>
                      </a:pPr>
                      <a:r>
                        <a:rPr lang="ar-SA" sz="1800" baseline="0" dirty="0" smtClean="0">
                          <a:solidFill>
                            <a:schemeClr val="tx2"/>
                          </a:solidFill>
                          <a:cs typeface="+mj-cs"/>
                        </a:rPr>
                        <a:t> تتعامل مع بيانات فعلية و تقديرية. </a:t>
                      </a:r>
                    </a:p>
                    <a:p>
                      <a:pPr rtl="1">
                        <a:buFont typeface="Arial" pitchFamily="34" charset="0"/>
                        <a:buChar char="•"/>
                      </a:pPr>
                      <a:r>
                        <a:rPr lang="ar-SA" sz="1800" baseline="0" dirty="0" smtClean="0">
                          <a:solidFill>
                            <a:schemeClr val="tx2"/>
                          </a:solidFill>
                          <a:cs typeface="+mj-cs"/>
                        </a:rPr>
                        <a:t> تركز على البيانات المالية وغير المالية. </a:t>
                      </a:r>
                    </a:p>
                    <a:p>
                      <a:pPr rtl="1">
                        <a:buFont typeface="Arial" pitchFamily="34" charset="0"/>
                        <a:buChar char="•"/>
                      </a:pPr>
                      <a:r>
                        <a:rPr lang="ar-SA" sz="1800" baseline="0" dirty="0" smtClean="0">
                          <a:solidFill>
                            <a:schemeClr val="tx2"/>
                          </a:solidFill>
                          <a:cs typeface="+mj-cs"/>
                        </a:rPr>
                        <a:t> تكون عادة في صورة تفصيلية.</a:t>
                      </a:r>
                      <a:endParaRPr lang="ar-SA" sz="1800" dirty="0">
                        <a:solidFill>
                          <a:schemeClr val="tx2"/>
                        </a:solidFill>
                        <a:cs typeface="+mj-cs"/>
                      </a:endParaRPr>
                    </a:p>
                  </a:txBody>
                  <a:tcPr/>
                </a:tc>
              </a:tr>
              <a:tr h="457216">
                <a:tc>
                  <a:txBody>
                    <a:bodyPr/>
                    <a:lstStyle/>
                    <a:p>
                      <a:pPr algn="ctr" rtl="1"/>
                      <a:r>
                        <a:rPr lang="ar-SA" sz="2000" dirty="0" smtClean="0">
                          <a:solidFill>
                            <a:schemeClr val="tx2"/>
                          </a:solidFill>
                          <a:cs typeface="+mj-cs"/>
                        </a:rPr>
                        <a:t>التقارير</a:t>
                      </a:r>
                      <a:endParaRPr lang="ar-SA" sz="2000" dirty="0">
                        <a:solidFill>
                          <a:schemeClr val="tx2"/>
                        </a:solidFill>
                        <a:cs typeface="+mj-cs"/>
                      </a:endParaRPr>
                    </a:p>
                  </a:txBody>
                  <a:tcPr/>
                </a:tc>
                <a:tc>
                  <a:txBody>
                    <a:bodyPr/>
                    <a:lstStyle/>
                    <a:p>
                      <a:pPr rtl="1"/>
                      <a:r>
                        <a:rPr lang="ar-SA" sz="1800" dirty="0" smtClean="0">
                          <a:solidFill>
                            <a:schemeClr val="tx2"/>
                          </a:solidFill>
                          <a:cs typeface="+mj-cs"/>
                        </a:rPr>
                        <a:t>تقاريرها نمطية في الشكل والمحتوى وتعد بصورة دورية.</a:t>
                      </a:r>
                      <a:r>
                        <a:rPr lang="ar-SA" sz="1800" baseline="0" dirty="0" smtClean="0">
                          <a:solidFill>
                            <a:schemeClr val="tx2"/>
                          </a:solidFill>
                          <a:cs typeface="+mj-cs"/>
                        </a:rPr>
                        <a:t> </a:t>
                      </a:r>
                      <a:endParaRPr lang="ar-SA" sz="1800" dirty="0">
                        <a:solidFill>
                          <a:schemeClr val="tx2"/>
                        </a:solidFill>
                        <a:cs typeface="+mj-cs"/>
                      </a:endParaRPr>
                    </a:p>
                  </a:txBody>
                  <a:tcPr/>
                </a:tc>
                <a:tc>
                  <a:txBody>
                    <a:bodyPr/>
                    <a:lstStyle/>
                    <a:p>
                      <a:pPr rtl="1"/>
                      <a:r>
                        <a:rPr lang="ar-SA" sz="1800" dirty="0" smtClean="0">
                          <a:solidFill>
                            <a:schemeClr val="tx2"/>
                          </a:solidFill>
                          <a:cs typeface="+mj-cs"/>
                        </a:rPr>
                        <a:t>تقاريرها غير</a:t>
                      </a:r>
                      <a:r>
                        <a:rPr lang="ar-SA" sz="1800" baseline="0" dirty="0" smtClean="0">
                          <a:solidFill>
                            <a:schemeClr val="tx2"/>
                          </a:solidFill>
                          <a:cs typeface="+mj-cs"/>
                        </a:rPr>
                        <a:t> نمطية في الشكل والمحتوى وتعد بصورة غير دورية. </a:t>
                      </a:r>
                      <a:endParaRPr lang="ar-SA" sz="1800" dirty="0">
                        <a:solidFill>
                          <a:schemeClr val="tx2"/>
                        </a:solidFill>
                        <a:cs typeface="+mj-cs"/>
                      </a:endParaRPr>
                    </a:p>
                  </a:txBody>
                  <a:tcPr/>
                </a:tc>
              </a:tr>
            </a:tbl>
          </a:graphicData>
        </a:graphic>
      </p:graphicFrame>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ar-SA" dirty="0" smtClean="0">
                <a:solidFill>
                  <a:schemeClr val="accent1"/>
                </a:solidFill>
              </a:rPr>
              <a:t>دور المحاسب الإداري في صياغة استراتيجية الشركة </a:t>
            </a:r>
            <a:endParaRPr lang="ar-SA" dirty="0">
              <a:solidFill>
                <a:schemeClr val="accent1"/>
              </a:solidFill>
            </a:endParaRPr>
          </a:p>
        </p:txBody>
      </p:sp>
      <p:sp>
        <p:nvSpPr>
          <p:cNvPr id="3" name="Content Placeholder 2"/>
          <p:cNvSpPr>
            <a:spLocks noGrp="1"/>
          </p:cNvSpPr>
          <p:nvPr>
            <p:ph idx="1"/>
          </p:nvPr>
        </p:nvSpPr>
        <p:spPr/>
        <p:txBody>
          <a:bodyPr>
            <a:normAutofit/>
          </a:bodyPr>
          <a:lstStyle/>
          <a:p>
            <a:pPr>
              <a:buNone/>
            </a:pPr>
            <a:r>
              <a:rPr lang="ar-SA" sz="3200" dirty="0" smtClean="0">
                <a:solidFill>
                  <a:schemeClr val="tx2"/>
                </a:solidFill>
                <a:cs typeface="+mj-cs"/>
              </a:rPr>
              <a:t>الاستراتيجية: </a:t>
            </a:r>
          </a:p>
          <a:p>
            <a:pPr>
              <a:buNone/>
            </a:pPr>
            <a:r>
              <a:rPr lang="ar-SA" sz="3200" dirty="0" smtClean="0">
                <a:solidFill>
                  <a:schemeClr val="tx2"/>
                </a:solidFill>
                <a:cs typeface="+mj-cs"/>
              </a:rPr>
              <a:t>العملية التي يقوم بها المديرون بتحليل موارد وامكانيات الشركة وتحليل العروض المتاحة في السوق والتحديات, والتوفيق بينهما لتحديد مصادر تحقيق ميزة تنافسية للشركة, بمعنى اخر تصف الاستراتيجية كيف تنافس الشركة في السوق.</a:t>
            </a:r>
          </a:p>
          <a:p>
            <a:pPr>
              <a:buNone/>
            </a:pPr>
            <a:r>
              <a:rPr lang="ar-SA" sz="3200" dirty="0">
                <a:solidFill>
                  <a:schemeClr val="tx2"/>
                </a:solidFill>
                <a:cs typeface="+mj-cs"/>
              </a:rPr>
              <a:t> </a:t>
            </a:r>
            <a:r>
              <a:rPr lang="ar-SA" sz="3200" dirty="0" smtClean="0">
                <a:solidFill>
                  <a:schemeClr val="tx2"/>
                </a:solidFill>
                <a:cs typeface="+mj-cs"/>
              </a:rPr>
              <a:t>الاستراتيجيتين: </a:t>
            </a:r>
          </a:p>
          <a:p>
            <a:pPr>
              <a:buNone/>
            </a:pPr>
            <a:r>
              <a:rPr lang="ar-SA" sz="3200" dirty="0" smtClean="0">
                <a:solidFill>
                  <a:schemeClr val="tx2"/>
                </a:solidFill>
                <a:cs typeface="+mj-cs"/>
              </a:rPr>
              <a:t>– تخفيض التكلفة </a:t>
            </a:r>
          </a:p>
          <a:p>
            <a:pPr>
              <a:buNone/>
            </a:pPr>
            <a:r>
              <a:rPr lang="ar-SA" sz="3200" dirty="0" smtClean="0">
                <a:solidFill>
                  <a:schemeClr val="tx2"/>
                </a:solidFill>
                <a:cs typeface="+mj-cs"/>
              </a:rPr>
              <a:t>– تميز المنتج </a:t>
            </a:r>
          </a:p>
          <a:p>
            <a:pPr>
              <a:buNone/>
            </a:pPr>
            <a:endParaRPr lang="ar-SA"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ar-SA" dirty="0" smtClean="0">
                <a:solidFill>
                  <a:schemeClr val="accent1"/>
                </a:solidFill>
              </a:rPr>
              <a:t>التخطيط والرقابة</a:t>
            </a:r>
            <a:endParaRPr lang="ar-SA" dirty="0">
              <a:solidFill>
                <a:schemeClr val="accent1"/>
              </a:solidFill>
            </a:endParaRPr>
          </a:p>
        </p:txBody>
      </p:sp>
      <p:sp>
        <p:nvSpPr>
          <p:cNvPr id="3" name="Content Placeholder 2"/>
          <p:cNvSpPr>
            <a:spLocks noGrp="1"/>
          </p:cNvSpPr>
          <p:nvPr>
            <p:ph idx="1"/>
          </p:nvPr>
        </p:nvSpPr>
        <p:spPr/>
        <p:txBody>
          <a:bodyPr>
            <a:normAutofit/>
          </a:bodyPr>
          <a:lstStyle/>
          <a:p>
            <a:pPr>
              <a:buNone/>
            </a:pPr>
            <a:r>
              <a:rPr lang="ar-SA" sz="3600" dirty="0" smtClean="0">
                <a:solidFill>
                  <a:schemeClr val="tx2"/>
                </a:solidFill>
                <a:cs typeface="+mj-cs"/>
              </a:rPr>
              <a:t>التخطيط: </a:t>
            </a:r>
          </a:p>
          <a:p>
            <a:pPr>
              <a:buNone/>
            </a:pPr>
            <a:r>
              <a:rPr lang="ar-SA" sz="3600" dirty="0" smtClean="0">
                <a:solidFill>
                  <a:schemeClr val="tx2"/>
                </a:solidFill>
                <a:cs typeface="+mj-cs"/>
              </a:rPr>
              <a:t>وضع الخطط التي تحقق اهداف الشركة, وتوصيلها إلى كافة المستويات الإدارية.</a:t>
            </a:r>
          </a:p>
          <a:p>
            <a:pPr>
              <a:buNone/>
            </a:pPr>
            <a:r>
              <a:rPr lang="ar-SA" sz="3600" dirty="0" smtClean="0">
                <a:solidFill>
                  <a:schemeClr val="tx2"/>
                </a:solidFill>
                <a:cs typeface="+mj-cs"/>
              </a:rPr>
              <a:t>الرقابة: </a:t>
            </a:r>
          </a:p>
          <a:p>
            <a:pPr>
              <a:buNone/>
            </a:pPr>
            <a:r>
              <a:rPr lang="ar-SA" sz="3600" dirty="0" smtClean="0">
                <a:solidFill>
                  <a:schemeClr val="tx2"/>
                </a:solidFill>
                <a:cs typeface="+mj-cs"/>
              </a:rPr>
              <a:t>مقارنة النتائج الفعلية مع ما هو مخطط ويسمى الفرق انحراف يستخدم من ناحية حتى قياس وتقيم الأداء, ومن ناحية أخرى في اتخاذ الإجراءات التصحيحية إذا تطلب الأمر ذلك.</a:t>
            </a:r>
          </a:p>
          <a:p>
            <a:pPr>
              <a:buNone/>
            </a:pPr>
            <a:endParaRPr lang="ar-SA" dirty="0" smtClean="0"/>
          </a:p>
          <a:p>
            <a:pPr>
              <a:buNone/>
            </a:pPr>
            <a:endParaRPr lang="ar-SA"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Verve">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234</TotalTime>
  <Words>504</Words>
  <Application>Microsoft Office PowerPoint</Application>
  <PresentationFormat>On-screen Show (4:3)</PresentationFormat>
  <Paragraphs>67</Paragraphs>
  <Slides>10</Slides>
  <Notes>0</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Flow</vt:lpstr>
      <vt:lpstr>الفصل الأول</vt:lpstr>
      <vt:lpstr>محاسبة التكاليف </vt:lpstr>
      <vt:lpstr>محاسبة التكاليف</vt:lpstr>
      <vt:lpstr>المحاسبة الإدارية</vt:lpstr>
      <vt:lpstr>المحاسبة الإدارية </vt:lpstr>
      <vt:lpstr>العلاقة بين محاسبة التكاليف والمحاسبة الإدارية والمحاسبة المالية </vt:lpstr>
      <vt:lpstr>الفرق بين المحاسبة المالية وكلاً من محاسبة التكاليف والمحاسبة الإدارية </vt:lpstr>
      <vt:lpstr>دور المحاسب الإداري في صياغة استراتيجية الشركة </vt:lpstr>
      <vt:lpstr>التخطيط والرقابة</vt:lpstr>
      <vt:lpstr>التخطيط والرقابة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الفصل الأول</dc:title>
  <dc:creator>لما</dc:creator>
  <cp:lastModifiedBy>hayat</cp:lastModifiedBy>
  <cp:revision>25</cp:revision>
  <dcterms:created xsi:type="dcterms:W3CDTF">2014-04-13T17:15:57Z</dcterms:created>
  <dcterms:modified xsi:type="dcterms:W3CDTF">2014-04-14T04:51:00Z</dcterms:modified>
</cp:coreProperties>
</file>