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118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B7C93-91C5-40FD-B855-7CA5E5EAA548}" type="datetimeFigureOut">
              <a:rPr lang="ar-SA" smtClean="0"/>
              <a:t>27/04/1437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DFC6-F3C6-45C2-87B2-DABF863DF14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B7C93-91C5-40FD-B855-7CA5E5EAA548}" type="datetimeFigureOut">
              <a:rPr lang="ar-SA" smtClean="0"/>
              <a:t>27/04/1437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DFC6-F3C6-45C2-87B2-DABF863DF14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B7C93-91C5-40FD-B855-7CA5E5EAA548}" type="datetimeFigureOut">
              <a:rPr lang="ar-SA" smtClean="0"/>
              <a:t>27/04/1437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DFC6-F3C6-45C2-87B2-DABF863DF14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B7C93-91C5-40FD-B855-7CA5E5EAA548}" type="datetimeFigureOut">
              <a:rPr lang="ar-SA" smtClean="0"/>
              <a:t>27/04/1437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DFC6-F3C6-45C2-87B2-DABF863DF14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B7C93-91C5-40FD-B855-7CA5E5EAA548}" type="datetimeFigureOut">
              <a:rPr lang="ar-SA" smtClean="0"/>
              <a:t>27/04/1437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DFC6-F3C6-45C2-87B2-DABF863DF14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B7C93-91C5-40FD-B855-7CA5E5EAA548}" type="datetimeFigureOut">
              <a:rPr lang="ar-SA" smtClean="0"/>
              <a:t>27/04/1437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DFC6-F3C6-45C2-87B2-DABF863DF14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B7C93-91C5-40FD-B855-7CA5E5EAA548}" type="datetimeFigureOut">
              <a:rPr lang="ar-SA" smtClean="0"/>
              <a:t>27/04/1437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DFC6-F3C6-45C2-87B2-DABF863DF14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B7C93-91C5-40FD-B855-7CA5E5EAA548}" type="datetimeFigureOut">
              <a:rPr lang="ar-SA" smtClean="0"/>
              <a:t>27/04/1437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DFC6-F3C6-45C2-87B2-DABF863DF14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B7C93-91C5-40FD-B855-7CA5E5EAA548}" type="datetimeFigureOut">
              <a:rPr lang="ar-SA" smtClean="0"/>
              <a:t>27/04/1437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DFC6-F3C6-45C2-87B2-DABF863DF14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B7C93-91C5-40FD-B855-7CA5E5EAA548}" type="datetimeFigureOut">
              <a:rPr lang="ar-SA" smtClean="0"/>
              <a:t>27/04/1437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DFC6-F3C6-45C2-87B2-DABF863DF14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B7C93-91C5-40FD-B855-7CA5E5EAA548}" type="datetimeFigureOut">
              <a:rPr lang="ar-SA" smtClean="0"/>
              <a:t>27/04/1437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3DFC6-F3C6-45C2-87B2-DABF863DF143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C93-91C5-40FD-B855-7CA5E5EAA548}" type="datetimeFigureOut">
              <a:rPr lang="ar-SA" smtClean="0"/>
              <a:t>27/04/1437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3DFC6-F3C6-45C2-87B2-DABF863DF143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u="sng" dirty="0" smtClean="0">
                <a:solidFill>
                  <a:schemeClr val="tx2"/>
                </a:solidFill>
              </a:rPr>
              <a:t>الفصل الأول</a:t>
            </a:r>
            <a:endParaRPr lang="ar-SA" b="1" u="sng" dirty="0">
              <a:solidFill>
                <a:schemeClr val="tx2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4000" b="1" u="sng" dirty="0" smtClean="0">
                <a:solidFill>
                  <a:schemeClr val="tx2"/>
                </a:solidFill>
              </a:rPr>
              <a:t>مقدمة في الإكسل</a:t>
            </a:r>
            <a:endParaRPr lang="ar-SA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مقدمة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>
                <a:solidFill>
                  <a:schemeClr val="tx2"/>
                </a:solidFill>
              </a:rPr>
              <a:t>يعد إكسل برنامجا للجداول الإلكترونية والعمليات الرياضية والرسوم البيانية الذي يتعامل معها بأسلوب سهل يتناسب مع تطبيقات مختلفة اشتقت كلمة </a:t>
            </a:r>
            <a:r>
              <a:rPr lang="en-US" dirty="0" smtClean="0">
                <a:solidFill>
                  <a:schemeClr val="tx2"/>
                </a:solidFill>
              </a:rPr>
              <a:t>Excel</a:t>
            </a:r>
            <a:r>
              <a:rPr lang="ar-SA" dirty="0" smtClean="0">
                <a:solidFill>
                  <a:schemeClr val="tx2"/>
                </a:solidFill>
              </a:rPr>
              <a:t> من الكلمة </a:t>
            </a:r>
            <a:r>
              <a:rPr lang="en-US" dirty="0" smtClean="0">
                <a:solidFill>
                  <a:schemeClr val="tx2"/>
                </a:solidFill>
              </a:rPr>
              <a:t>Excellence</a:t>
            </a:r>
            <a:r>
              <a:rPr lang="ar-SA" dirty="0" smtClean="0">
                <a:solidFill>
                  <a:schemeClr val="tx2"/>
                </a:solidFill>
              </a:rPr>
              <a:t> وتعني البرنامج الممتاز .</a:t>
            </a:r>
          </a:p>
          <a:p>
            <a:r>
              <a:rPr lang="ar-SA" dirty="0" smtClean="0"/>
              <a:t>كيفية تشغيل وإغلاق مايكروسوفت إكسل:</a:t>
            </a:r>
          </a:p>
          <a:p>
            <a:r>
              <a:rPr lang="ar-SA" dirty="0" smtClean="0">
                <a:solidFill>
                  <a:schemeClr val="tx2"/>
                </a:solidFill>
              </a:rPr>
              <a:t>النقر على زر ابدأ الموجود على شريط سطح المكتب .</a:t>
            </a:r>
          </a:p>
          <a:p>
            <a:r>
              <a:rPr lang="ar-SA" dirty="0" smtClean="0">
                <a:solidFill>
                  <a:schemeClr val="tx2"/>
                </a:solidFill>
              </a:rPr>
              <a:t>يتم اختيار قائمة كافة البرامج لتظهر البرامج الموجودة على الجهاز والتي من ضمنها مجموعة </a:t>
            </a:r>
            <a:r>
              <a:rPr lang="en-US" dirty="0" smtClean="0">
                <a:solidFill>
                  <a:schemeClr val="tx2"/>
                </a:solidFill>
              </a:rPr>
              <a:t>Microsoft office</a:t>
            </a:r>
            <a:r>
              <a:rPr lang="ar-SA" dirty="0" smtClean="0">
                <a:solidFill>
                  <a:schemeClr val="tx2"/>
                </a:solidFill>
              </a:rPr>
              <a:t>.</a:t>
            </a:r>
          </a:p>
          <a:p>
            <a:r>
              <a:rPr lang="ar-SA" dirty="0" smtClean="0">
                <a:solidFill>
                  <a:schemeClr val="tx2"/>
                </a:solidFill>
              </a:rPr>
              <a:t>يتم اختيار برنامج مايكروسوفت اوفس اكسل .</a:t>
            </a:r>
          </a:p>
          <a:p>
            <a:r>
              <a:rPr lang="ar-SA" dirty="0" smtClean="0">
                <a:solidFill>
                  <a:schemeClr val="tx2"/>
                </a:solidFill>
              </a:rPr>
              <a:t>بعد ذلك تظهر النافذة الخاصة ببرنامج مايكروسوفت اكسل.</a:t>
            </a:r>
          </a:p>
          <a:p>
            <a:endParaRPr lang="ar-SA" dirty="0" smtClean="0">
              <a:solidFill>
                <a:schemeClr val="tx2"/>
              </a:solidFill>
            </a:endParaRPr>
          </a:p>
          <a:p>
            <a:endParaRPr lang="ar-SA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المكونات الأساسية لنافذة مايكروسوفت اكسل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u="sng" dirty="0" smtClean="0"/>
              <a:t>1- شريط العنوان </a:t>
            </a:r>
          </a:p>
          <a:p>
            <a:r>
              <a:rPr lang="ar-SA" sz="2800" dirty="0" smtClean="0">
                <a:solidFill>
                  <a:schemeClr val="tx2"/>
                </a:solidFill>
              </a:rPr>
              <a:t>وهو يحتوي على اسم البرنامج اكسل واسم الملف الذي يتم العمل بداخله , ويكون اسم الملف عند كل عملية دخول للإكسل هو </a:t>
            </a:r>
            <a:r>
              <a:rPr lang="en-US" sz="2800" dirty="0" smtClean="0">
                <a:solidFill>
                  <a:schemeClr val="tx2"/>
                </a:solidFill>
              </a:rPr>
              <a:t>Book1 </a:t>
            </a:r>
            <a:r>
              <a:rPr lang="ar-SA" sz="2800" dirty="0" smtClean="0">
                <a:solidFill>
                  <a:srgbClr val="C00000"/>
                </a:solidFill>
              </a:rPr>
              <a:t>يحتوي هذا الشريط على أربعة أيقونات رئيسية هي :</a:t>
            </a:r>
          </a:p>
          <a:p>
            <a:r>
              <a:rPr lang="ar-SA" sz="2800" dirty="0" smtClean="0"/>
              <a:t>1- أيقونة الإكسل : </a:t>
            </a:r>
            <a:r>
              <a:rPr lang="ar-SA" sz="2800" dirty="0" smtClean="0">
                <a:solidFill>
                  <a:schemeClr val="tx2"/>
                </a:solidFill>
              </a:rPr>
              <a:t>وهي تحتوي على أوامر خاصة عند النقر عليها بنافذة البرنامج والتي تشتمل على الاسترجاع ,النقل , الحجم , التصغير , التكبير , الإغلاق  .</a:t>
            </a:r>
          </a:p>
          <a:p>
            <a:r>
              <a:rPr lang="ar-SA" sz="2800" dirty="0" smtClean="0"/>
              <a:t>2-أيقونة التصغير :</a:t>
            </a:r>
            <a:r>
              <a:rPr lang="ar-SA" sz="2800" dirty="0" smtClean="0">
                <a:solidFill>
                  <a:schemeClr val="tx2"/>
                </a:solidFill>
              </a:rPr>
              <a:t>تقوم بإخفاء نافذة الإكسل وجعلها جزء من شريط المهام الموجود على سطح المكتب .</a:t>
            </a:r>
          </a:p>
          <a:p>
            <a:r>
              <a:rPr lang="ar-SA" sz="2800" dirty="0" smtClean="0"/>
              <a:t>3-أيقونة التكبير : </a:t>
            </a:r>
            <a:r>
              <a:rPr lang="ar-SA" sz="2800" dirty="0" smtClean="0">
                <a:solidFill>
                  <a:schemeClr val="tx2"/>
                </a:solidFill>
              </a:rPr>
              <a:t>تقوم بتكبير حجم النافذة إلى اكبر حجم بحيث تكون بحجم الشاشة وعند الضغط عليها تتحول إلى أيقونة الاسترجاع والعكس صحيح .</a:t>
            </a:r>
          </a:p>
          <a:p>
            <a:r>
              <a:rPr lang="ar-SA" sz="2800" dirty="0" smtClean="0"/>
              <a:t>4- أيقونة الإغلاق : </a:t>
            </a:r>
            <a:r>
              <a:rPr lang="ar-SA" sz="2800" dirty="0" smtClean="0">
                <a:solidFill>
                  <a:schemeClr val="tx2"/>
                </a:solidFill>
              </a:rPr>
              <a:t>تقوم بإغلاق النافذة عند الضغط عليها .</a:t>
            </a:r>
            <a:r>
              <a:rPr lang="en-US" sz="2800" dirty="0" smtClean="0">
                <a:solidFill>
                  <a:schemeClr val="tx2"/>
                </a:solidFill>
              </a:rPr>
              <a:t> </a:t>
            </a:r>
            <a:endParaRPr lang="ar-SA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87602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ar-SA" sz="3600" u="sng" dirty="0" smtClean="0">
                <a:solidFill>
                  <a:prstClr val="black"/>
                </a:solidFill>
              </a:rPr>
              <a:t>2- </a:t>
            </a:r>
            <a:r>
              <a:rPr lang="ar-SA" sz="3600" u="sng" dirty="0">
                <a:solidFill>
                  <a:prstClr val="black"/>
                </a:solidFill>
              </a:rPr>
              <a:t>شريط القوائم </a:t>
            </a:r>
            <a:r>
              <a:rPr lang="ar-SA" sz="3600" u="sng" dirty="0" smtClean="0">
                <a:solidFill>
                  <a:prstClr val="black"/>
                </a:solidFill>
              </a:rPr>
              <a:t>:</a:t>
            </a:r>
            <a:endParaRPr lang="en-GB" sz="2800" dirty="0" smtClean="0">
              <a:solidFill>
                <a:schemeClr val="tx2"/>
              </a:solidFill>
            </a:endParaRPr>
          </a:p>
          <a:p>
            <a:r>
              <a:rPr lang="ar-SA" sz="2800" dirty="0" smtClean="0">
                <a:solidFill>
                  <a:schemeClr val="tx2"/>
                </a:solidFill>
              </a:rPr>
              <a:t>وهو </a:t>
            </a:r>
            <a:r>
              <a:rPr lang="ar-SA" sz="2800" dirty="0" smtClean="0">
                <a:solidFill>
                  <a:schemeClr val="tx2"/>
                </a:solidFill>
              </a:rPr>
              <a:t>يحتوي مجموعة من القوائم التي تحتوي على أوامر خاصة بورقة العمل التي يتم العمل بداخلها .</a:t>
            </a:r>
          </a:p>
          <a:p>
            <a:r>
              <a:rPr lang="ar-SA" u="sng" dirty="0" smtClean="0"/>
              <a:t>3- شريط الأدوات :</a:t>
            </a:r>
            <a:endParaRPr lang="ar-SA" sz="2800" dirty="0" smtClean="0">
              <a:solidFill>
                <a:schemeClr val="tx2"/>
              </a:solidFill>
            </a:endParaRPr>
          </a:p>
          <a:p>
            <a:r>
              <a:rPr lang="ar-SA" sz="2800" dirty="0" smtClean="0">
                <a:solidFill>
                  <a:schemeClr val="tx2"/>
                </a:solidFill>
              </a:rPr>
              <a:t>وهو يحتوي على مجموعة من الأيقونات تسهل على المستخدم للبرنامج الوصول إلى بعض الأوامر التي يقوم باستخدامها بكثرة ويمكن أن يضع المستخدم شريط أدوات خاص به</a:t>
            </a:r>
            <a:r>
              <a:rPr lang="ar-SA" sz="2800" dirty="0">
                <a:solidFill>
                  <a:schemeClr val="tx2"/>
                </a:solidFill>
              </a:rPr>
              <a:t> </a:t>
            </a:r>
            <a:r>
              <a:rPr lang="ar-SA" sz="2800" dirty="0" smtClean="0">
                <a:solidFill>
                  <a:schemeClr val="tx2"/>
                </a:solidFill>
              </a:rPr>
              <a:t>يحتوي على الأيقونات التي يحتاج لها خلال عمله على الإكسل .</a:t>
            </a:r>
          </a:p>
          <a:p>
            <a:r>
              <a:rPr lang="ar-SA" u="sng" dirty="0" smtClean="0"/>
              <a:t>4- شريط الصيغة :</a:t>
            </a:r>
          </a:p>
          <a:p>
            <a:r>
              <a:rPr lang="ar-SA" sz="2800" dirty="0" smtClean="0">
                <a:solidFill>
                  <a:srgbClr val="C00000"/>
                </a:solidFill>
              </a:rPr>
              <a:t>ويتكون هذا الشريط من عدد من الأجزاء :</a:t>
            </a:r>
          </a:p>
          <a:p>
            <a:r>
              <a:rPr lang="ar-SA" sz="2800" dirty="0" smtClean="0"/>
              <a:t>1- مربع الاسم :</a:t>
            </a:r>
            <a:r>
              <a:rPr lang="ar-SA" sz="2800" dirty="0" smtClean="0">
                <a:solidFill>
                  <a:schemeClr val="tx2"/>
                </a:solidFill>
              </a:rPr>
              <a:t>وهو يحتوي اسم الخلية الفعالة التي يتم العمل بداخلها ويمكن التنقل داخل الخلايا من خلال هذا الجزء وذلك بطباعة إحداثي الخلية المكون من رمز العمود ورقم الصف , كما يمكن من خلال هذا الجزء تسمية الخلايا بالأسماء التي يرغب المستخدم بها .</a:t>
            </a:r>
          </a:p>
          <a:p>
            <a:r>
              <a:rPr lang="ar-SA" sz="2800" dirty="0" smtClean="0"/>
              <a:t>2- إدراج دالة : </a:t>
            </a:r>
            <a:r>
              <a:rPr lang="ar-SA" sz="2800" dirty="0" smtClean="0">
                <a:solidFill>
                  <a:schemeClr val="tx2"/>
                </a:solidFill>
              </a:rPr>
              <a:t>حيث يتم ضمن هذا الجزء إدراج الدوال المختلفة الموجودة وعند الطباعة داخل الخلية أو إدراج دالة فإن الشريط يتحول إلى رمز إدخال وإلغاء .</a:t>
            </a:r>
            <a:endParaRPr lang="ar-SA" sz="2800" dirty="0" smtClean="0"/>
          </a:p>
          <a:p>
            <a:endParaRPr lang="ar-SA" sz="28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824536"/>
          </a:xfrm>
        </p:spPr>
        <p:txBody>
          <a:bodyPr>
            <a:normAutofit fontScale="77500" lnSpcReduction="20000"/>
          </a:bodyPr>
          <a:lstStyle/>
          <a:p>
            <a:r>
              <a:rPr lang="ar-SA" u="sng" dirty="0">
                <a:solidFill>
                  <a:prstClr val="black"/>
                </a:solidFill>
                <a:ea typeface="+mj-ea"/>
                <a:cs typeface="Times New Roman"/>
              </a:rPr>
              <a:t>5- ورقة العمل :</a:t>
            </a:r>
            <a:endParaRPr lang="ar-SA" sz="2800" dirty="0" smtClean="0">
              <a:solidFill>
                <a:schemeClr val="tx2"/>
              </a:solidFill>
            </a:endParaRPr>
          </a:p>
          <a:p>
            <a:r>
              <a:rPr lang="ar-SA" sz="2800" dirty="0" smtClean="0">
                <a:solidFill>
                  <a:schemeClr val="tx2"/>
                </a:solidFill>
              </a:rPr>
              <a:t>ويمثل </a:t>
            </a:r>
            <a:r>
              <a:rPr lang="ar-SA" sz="2800" dirty="0" smtClean="0">
                <a:solidFill>
                  <a:schemeClr val="tx2"/>
                </a:solidFill>
              </a:rPr>
              <a:t>هذا الجزء المنطقة التي يقوم المستخدم بالعمل خلالها حيث تمثل هذه المنطقة الملف , وهي تتكون من عدد من الأجزاء التالية:</a:t>
            </a:r>
          </a:p>
          <a:p>
            <a:r>
              <a:rPr lang="ar-SA" sz="2800" dirty="0" smtClean="0">
                <a:solidFill>
                  <a:srgbClr val="C00000"/>
                </a:solidFill>
              </a:rPr>
              <a:t>1- أرقام الصفوف : </a:t>
            </a:r>
            <a:r>
              <a:rPr lang="ar-SA" sz="2800" dirty="0" smtClean="0">
                <a:solidFill>
                  <a:schemeClr val="tx2"/>
                </a:solidFill>
              </a:rPr>
              <a:t>حيث يأخذ كل صف رقما وتكون هذه الأرقام متتابعة وبالورقة  الواحدة 1048576 صفا  .</a:t>
            </a:r>
          </a:p>
          <a:p>
            <a:r>
              <a:rPr lang="ar-SA" sz="2800" dirty="0" smtClean="0">
                <a:solidFill>
                  <a:srgbClr val="C00000"/>
                </a:solidFill>
              </a:rPr>
              <a:t>2- رموز الأعمدة : </a:t>
            </a:r>
            <a:r>
              <a:rPr lang="ar-SA" sz="2800" dirty="0" smtClean="0">
                <a:solidFill>
                  <a:schemeClr val="tx2"/>
                </a:solidFill>
              </a:rPr>
              <a:t>حيث يأخذ كل عمود رمزا يكون عبارة عن حرف انجليزي بالترتيب وهنالك 16348 عامود.</a:t>
            </a:r>
          </a:p>
          <a:p>
            <a:r>
              <a:rPr lang="ar-SA" sz="2800" dirty="0" smtClean="0">
                <a:solidFill>
                  <a:srgbClr val="C00000"/>
                </a:solidFill>
              </a:rPr>
              <a:t>3-الخلية الفعالة : </a:t>
            </a:r>
            <a:r>
              <a:rPr lang="ar-SA" sz="2800" dirty="0">
                <a:solidFill>
                  <a:schemeClr val="tx2"/>
                </a:solidFill>
              </a:rPr>
              <a:t>تقاطع العمود مع الصف يعطي </a:t>
            </a:r>
            <a:r>
              <a:rPr lang="ar-SA" sz="2800" dirty="0" smtClean="0">
                <a:solidFill>
                  <a:schemeClr val="tx2"/>
                </a:solidFill>
              </a:rPr>
              <a:t>الخلية. والخلية النشطة</a:t>
            </a:r>
            <a:r>
              <a:rPr lang="ar-SA" sz="2800" dirty="0">
                <a:solidFill>
                  <a:schemeClr val="tx2"/>
                </a:solidFill>
              </a:rPr>
              <a:t> </a:t>
            </a:r>
            <a:r>
              <a:rPr lang="ar-SA" sz="2800" dirty="0" smtClean="0">
                <a:solidFill>
                  <a:schemeClr val="tx2"/>
                </a:solidFill>
              </a:rPr>
              <a:t>هي الخلية التي يستطيع المستخدم الطباعة بداخلها سواء أكان نص أو معادلة  وتكون بلون اسود غامق.</a:t>
            </a:r>
          </a:p>
          <a:p>
            <a:r>
              <a:rPr lang="ar-SA" sz="2800" dirty="0" smtClean="0">
                <a:solidFill>
                  <a:srgbClr val="C00000"/>
                </a:solidFill>
              </a:rPr>
              <a:t>4- مؤشر التحريك للأعلى والأسفل :</a:t>
            </a:r>
            <a:r>
              <a:rPr lang="ar-SA" sz="2800" dirty="0" smtClean="0">
                <a:solidFill>
                  <a:schemeClr val="tx2"/>
                </a:solidFill>
              </a:rPr>
              <a:t>ويستخدم لتحريك ورقة العمل للأعلى أو للأسفل .</a:t>
            </a:r>
          </a:p>
          <a:p>
            <a:r>
              <a:rPr lang="ar-SA" sz="2800" dirty="0" smtClean="0">
                <a:solidFill>
                  <a:srgbClr val="C00000"/>
                </a:solidFill>
              </a:rPr>
              <a:t>5-مؤشر التحريك لليمين واليسار : </a:t>
            </a:r>
            <a:r>
              <a:rPr lang="ar-SA" sz="2800" dirty="0" smtClean="0">
                <a:solidFill>
                  <a:schemeClr val="tx2"/>
                </a:solidFill>
              </a:rPr>
              <a:t>ويستخدم لتحريك ورقة العمل باتجاه اليمين أو اليسار .</a:t>
            </a:r>
          </a:p>
          <a:p>
            <a:r>
              <a:rPr lang="ar-SA" sz="2800" dirty="0" smtClean="0">
                <a:solidFill>
                  <a:srgbClr val="C00000"/>
                </a:solidFill>
              </a:rPr>
              <a:t>6- اسم الصفحة : </a:t>
            </a:r>
            <a:r>
              <a:rPr lang="ar-SA" sz="2800" dirty="0" smtClean="0">
                <a:solidFill>
                  <a:schemeClr val="tx2"/>
                </a:solidFill>
              </a:rPr>
              <a:t>وتكون الصفحة التي يعمل المستخدم بداخلها مميزة عن باقي صفحات العمل الأخرى . </a:t>
            </a:r>
          </a:p>
          <a:p>
            <a:r>
              <a:rPr lang="ar-SA" sz="2800" dirty="0" smtClean="0">
                <a:solidFill>
                  <a:srgbClr val="C00000"/>
                </a:solidFill>
              </a:rPr>
              <a:t>7- للانتقال من ورقة إلى أخرى داخل الملف الواحد .</a:t>
            </a:r>
          </a:p>
          <a:p>
            <a:endParaRPr lang="ar-SA" sz="2800" dirty="0">
              <a:solidFill>
                <a:srgbClr val="C00000"/>
              </a:solidFill>
            </a:endParaRPr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67544" y="5301208"/>
            <a:ext cx="8136904" cy="1080120"/>
          </a:xfrm>
        </p:spPr>
        <p:txBody>
          <a:bodyPr>
            <a:normAutofit/>
          </a:bodyPr>
          <a:lstStyle/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ar-SA" sz="2500" u="sng" dirty="0" smtClean="0"/>
              <a:t>6-شريط الحالة : </a:t>
            </a:r>
            <a:r>
              <a:rPr lang="ar-SA" sz="3200" u="sng" dirty="0" smtClean="0"/>
              <a:t/>
            </a:r>
            <a:br>
              <a:rPr lang="ar-SA" sz="3200" u="sng" dirty="0" smtClean="0"/>
            </a:br>
            <a:r>
              <a:rPr lang="ar-SA" sz="2200" dirty="0">
                <a:solidFill>
                  <a:schemeClr val="tx2"/>
                </a:solidFill>
                <a:cs typeface="+mn-cs"/>
              </a:rPr>
              <a:t>وهو الشريط الذي يبين حالة الملف المفتوح والأوامر التي يتم استخدامها </a:t>
            </a:r>
            <a:r>
              <a:rPr lang="ar-SA" sz="2200" dirty="0" smtClean="0">
                <a:solidFill>
                  <a:schemeClr val="tx2"/>
                </a:solidFill>
                <a:cs typeface="+mn-cs"/>
              </a:rPr>
              <a:t>.</a:t>
            </a:r>
            <a:endParaRPr lang="ar-SA" sz="2200" u="sng" dirty="0"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373108"/>
          </a:xfrm>
        </p:spPr>
        <p:txBody>
          <a:bodyPr>
            <a:normAutofit/>
          </a:bodyPr>
          <a:lstStyle/>
          <a:p>
            <a:r>
              <a:rPr lang="ar-SA" sz="4000" u="sng" dirty="0" smtClean="0"/>
              <a:t>تخزين </a:t>
            </a:r>
            <a:r>
              <a:rPr lang="ar-SA" sz="4000" u="sng" dirty="0" smtClean="0"/>
              <a:t>الملف ضمن مايكروسوفت اكسل </a:t>
            </a:r>
          </a:p>
          <a:p>
            <a:r>
              <a:rPr lang="ar-SA" sz="2800" dirty="0" smtClean="0">
                <a:solidFill>
                  <a:srgbClr val="C00000"/>
                </a:solidFill>
              </a:rPr>
              <a:t>يتم تخزين الملفات في اكسل باستخدام الطرق التالية :</a:t>
            </a:r>
          </a:p>
          <a:p>
            <a:r>
              <a:rPr lang="ar-SA" sz="2800" dirty="0" smtClean="0">
                <a:solidFill>
                  <a:schemeClr val="tx2"/>
                </a:solidFill>
              </a:rPr>
              <a:t>1- اختيار أيقونة حفظ من شريط الأدوات .</a:t>
            </a:r>
          </a:p>
          <a:p>
            <a:r>
              <a:rPr lang="ar-SA" sz="2800" dirty="0" smtClean="0">
                <a:solidFill>
                  <a:schemeClr val="tx2"/>
                </a:solidFill>
              </a:rPr>
              <a:t>2- اختيار قائمة ملف من شريط القوائم ومن ثم الأمر حفظ أو حفظ باسم حيث لا يوجد اختلاف بينهما عند أول تخزين 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ar-SA" sz="4000" b="1" u="sng" dirty="0" smtClean="0"/>
              <a:t>فتح وإغلاق ملف مايكروسوفت اكسل </a:t>
            </a:r>
            <a:endParaRPr lang="ar-SA" sz="4000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3744416"/>
          </a:xfrm>
        </p:spPr>
        <p:txBody>
          <a:bodyPr>
            <a:normAutofit/>
          </a:bodyPr>
          <a:lstStyle/>
          <a:p>
            <a:r>
              <a:rPr lang="ar-SA" sz="2800" dirty="0" smtClean="0">
                <a:solidFill>
                  <a:srgbClr val="C00000"/>
                </a:solidFill>
              </a:rPr>
              <a:t>يتم فتح الملف باستخدام الخطوات التالية :</a:t>
            </a:r>
          </a:p>
          <a:p>
            <a:r>
              <a:rPr lang="ar-SA" sz="2800" dirty="0" smtClean="0">
                <a:solidFill>
                  <a:schemeClr val="tx2"/>
                </a:solidFill>
              </a:rPr>
              <a:t>1- انقر فوق ملف , ثم فوق فتح .</a:t>
            </a:r>
          </a:p>
          <a:p>
            <a:r>
              <a:rPr lang="ar-SA" sz="2800" dirty="0" smtClean="0">
                <a:solidFill>
                  <a:schemeClr val="tx2"/>
                </a:solidFill>
              </a:rPr>
              <a:t>2- في القائمة بحث في  , انقر فوق المجلد الذي يحتوي على الملف الذي تريد فتحه .</a:t>
            </a:r>
          </a:p>
          <a:p>
            <a:r>
              <a:rPr lang="ar-SA" sz="2800" dirty="0" smtClean="0">
                <a:solidFill>
                  <a:schemeClr val="tx2"/>
                </a:solidFill>
              </a:rPr>
              <a:t>3- في قائمة المجلدات حدد موقع المجلد الذي يحتوي الملف وافتحه .</a:t>
            </a:r>
          </a:p>
          <a:p>
            <a:r>
              <a:rPr lang="ar-SA" sz="2800" dirty="0" smtClean="0">
                <a:solidFill>
                  <a:schemeClr val="tx2"/>
                </a:solidFill>
              </a:rPr>
              <a:t>4- انقر فوق الملف , ثم فوق فتح .</a:t>
            </a:r>
            <a:endParaRPr lang="ar-SA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b="1" u="sng" dirty="0" smtClean="0"/>
              <a:t>الاختصارات الخاصة باستخدام مربعات التحريرالموجودة داخل مربعات الحوار </a:t>
            </a:r>
            <a:endParaRPr lang="ar-SA" sz="3200" b="1" u="sng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229600" cy="44500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baseline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bg1"/>
                          </a:solidFill>
                        </a:rPr>
                        <a:t>                             الاختصار</a:t>
                      </a:r>
                      <a:endParaRPr lang="ar-SA" sz="1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              الاستعمال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HOME</a:t>
                      </a:r>
                      <a:r>
                        <a:rPr lang="en-US" baseline="0" dirty="0" smtClean="0"/>
                        <a:t>                               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الانتقال</a:t>
                      </a:r>
                      <a:r>
                        <a:rPr lang="ar-SA" baseline="0" dirty="0" smtClean="0"/>
                        <a:t> إلى بداية الإدخال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END                                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الانتقال إلى نهاية الإدخال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السهم</a:t>
                      </a:r>
                      <a:r>
                        <a:rPr lang="ar-SA" baseline="0" dirty="0" smtClean="0"/>
                        <a:t> إلى اليسار أو السهم إلى اليمين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نقل حرف واحد إلى اليمين أو اليسار 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CTRL</a:t>
                      </a:r>
                      <a:r>
                        <a:rPr lang="ar-SA" dirty="0" smtClean="0"/>
                        <a:t>+</a:t>
                      </a:r>
                      <a:r>
                        <a:rPr lang="ar-SA" baseline="0" dirty="0" smtClean="0"/>
                        <a:t> السهم إلى اليسار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الانتقال بمقدار كلمة واحدة إلى</a:t>
                      </a:r>
                      <a:r>
                        <a:rPr lang="ar-SA" baseline="0" dirty="0" smtClean="0"/>
                        <a:t> اليسار.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CTRL</a:t>
                      </a:r>
                      <a:r>
                        <a:rPr lang="ar-SA" dirty="0" smtClean="0"/>
                        <a:t>+ السهم إلى اليمين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الانتقال بمقدار كلمة واحدة</a:t>
                      </a:r>
                      <a:r>
                        <a:rPr lang="ar-SA" baseline="0" dirty="0" smtClean="0"/>
                        <a:t> إلى اليمين.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SHIFT</a:t>
                      </a:r>
                      <a:r>
                        <a:rPr lang="ar-SA" dirty="0" smtClean="0"/>
                        <a:t>+السهم إلى</a:t>
                      </a:r>
                      <a:r>
                        <a:rPr lang="ar-SA" baseline="0" dirty="0" smtClean="0"/>
                        <a:t> اليسار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تحديد حرف واحد إلى اليسار أو إلغاء تحديده.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SHIFT</a:t>
                      </a:r>
                      <a:r>
                        <a:rPr lang="ar-SA" dirty="0" smtClean="0"/>
                        <a:t>+السهم إلى اليمين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تحديد حرف واحد إلى اليمين أو إلغاء</a:t>
                      </a:r>
                      <a:r>
                        <a:rPr lang="ar-SA" baseline="0" dirty="0" smtClean="0"/>
                        <a:t> تحديده 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SHIFT+CTRL</a:t>
                      </a:r>
                      <a:r>
                        <a:rPr lang="ar-SA" dirty="0" smtClean="0"/>
                        <a:t>+السهم إلى اليسار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تحديد كلمة واحدة</a:t>
                      </a:r>
                      <a:r>
                        <a:rPr lang="ar-SA" baseline="0" dirty="0" smtClean="0"/>
                        <a:t> إلى اليسار أو إلغاء تحديدها.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SHIFT+CTRL</a:t>
                      </a:r>
                      <a:r>
                        <a:rPr lang="ar-SA" dirty="0" smtClean="0"/>
                        <a:t>+السهم</a:t>
                      </a:r>
                      <a:r>
                        <a:rPr lang="ar-SA" baseline="0" dirty="0" smtClean="0"/>
                        <a:t> إلى اليمين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تحديد كلمة واحدة إلى اليمين أو إلغاء تحديدها.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         </a:t>
                      </a:r>
                      <a:r>
                        <a:rPr lang="en-US" dirty="0" smtClean="0"/>
                        <a:t>SHIFT+HOME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تحديد</a:t>
                      </a:r>
                      <a:r>
                        <a:rPr lang="ar-SA" baseline="0" dirty="0" smtClean="0"/>
                        <a:t> من نقطة الإدراج إلى بداية الإدخال.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SHIFT+END                     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تحديد</a:t>
                      </a:r>
                      <a:r>
                        <a:rPr lang="ar-SA" baseline="0" dirty="0" smtClean="0"/>
                        <a:t> من نقطة الإدراج إلى نهاية الإدخال.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000" b="1" dirty="0" smtClean="0"/>
              <a:t>الاختصارات الخاصة باستخدام مربعات الحوار</a:t>
            </a:r>
            <a:endParaRPr lang="ar-SA" sz="4000" b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145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               الاختصار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              الاستعمال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TAB                             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الانتقال إلى الخيار أو مجموعة الخيارات التالية.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SHIFT+TAB                    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الانتقال إلى الخيار أو مجموعة</a:t>
                      </a:r>
                      <a:r>
                        <a:rPr lang="ar-SA" baseline="0" dirty="0" smtClean="0"/>
                        <a:t> الخيارات السابقة.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CTRL+TAB                    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التبديل إلى علامة التبويب التالية</a:t>
                      </a:r>
                      <a:r>
                        <a:rPr lang="ar-SA" baseline="0" dirty="0" smtClean="0"/>
                        <a:t> في مربع الحوار.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CTRL+SHIFT+TAB           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التبديل إلى علامة التبويب السابقة في مربع الحوار.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        مفاتيح الأسهم 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التنقل</a:t>
                      </a:r>
                      <a:r>
                        <a:rPr lang="ar-SA" baseline="0" dirty="0" smtClean="0"/>
                        <a:t> بين الخيارات الموجودة في القائمة المفتوحة أو بين الخيارات الموجودة ضمن مجموعة خيارات.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       مفتاح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dirty="0" smtClean="0"/>
                        <a:t>المسافة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تنفيذ الأمر الخاص</a:t>
                      </a:r>
                      <a:r>
                        <a:rPr lang="ar-SA" baseline="0" dirty="0" smtClean="0"/>
                        <a:t> بالزر المحدد أو تحديد خانة الاختيار المحددة أو إلغاء تحديدها.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</a:t>
                      </a:r>
                      <a:r>
                        <a:rPr lang="ar-SA" baseline="0" dirty="0" smtClean="0"/>
                        <a:t>                  </a:t>
                      </a:r>
                      <a:r>
                        <a:rPr lang="en-US" baseline="0" dirty="0" smtClean="0"/>
                        <a:t>ENTER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تنفيذ الإجراء</a:t>
                      </a:r>
                      <a:r>
                        <a:rPr lang="ar-SA" baseline="0" dirty="0" smtClean="0"/>
                        <a:t> الخاص بزر الأمر الافتراضي في مربع الحوار.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                     </a:t>
                      </a:r>
                      <a:r>
                        <a:rPr lang="en-US" dirty="0" smtClean="0"/>
                        <a:t>ESC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إلغاء</a:t>
                      </a:r>
                      <a:r>
                        <a:rPr lang="ar-SA" baseline="0" dirty="0" smtClean="0"/>
                        <a:t> الأمر وإغلاق مربع الحوار.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841</Words>
  <Application>Microsoft Office PowerPoint</Application>
  <PresentationFormat>On-screen Show (4:3)</PresentationFormat>
  <Paragraphs>88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سمة Office</vt:lpstr>
      <vt:lpstr>الفصل الأول</vt:lpstr>
      <vt:lpstr>مقدمة</vt:lpstr>
      <vt:lpstr>المكونات الأساسية لنافذة مايكروسوفت اكسل</vt:lpstr>
      <vt:lpstr>PowerPoint Presentation</vt:lpstr>
      <vt:lpstr>6-شريط الحالة :  وهو الشريط الذي يبين حالة الملف المفتوح والأوامر التي يتم استخدامها .</vt:lpstr>
      <vt:lpstr>PowerPoint Presentation</vt:lpstr>
      <vt:lpstr>فتح وإغلاق ملف مايكروسوفت اكسل </vt:lpstr>
      <vt:lpstr>الاختصارات الخاصة باستخدام مربعات التحريرالموجودة داخل مربعات الحوار </vt:lpstr>
      <vt:lpstr>الاختصارات الخاصة باستخدام مربعات الحوار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الأول</dc:title>
  <dc:creator>user</dc:creator>
  <cp:lastModifiedBy>abeer</cp:lastModifiedBy>
  <cp:revision>26</cp:revision>
  <dcterms:created xsi:type="dcterms:W3CDTF">2014-09-06T05:38:44Z</dcterms:created>
  <dcterms:modified xsi:type="dcterms:W3CDTF">2016-02-06T19:14:57Z</dcterms:modified>
</cp:coreProperties>
</file>