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256" r:id="rId2"/>
    <p:sldId id="31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5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34" r:id="rId30"/>
    <p:sldId id="335" r:id="rId31"/>
    <p:sldId id="339" r:id="rId32"/>
    <p:sldId id="343" r:id="rId33"/>
    <p:sldId id="283" r:id="rId34"/>
    <p:sldId id="284" r:id="rId35"/>
    <p:sldId id="285" r:id="rId36"/>
    <p:sldId id="336" r:id="rId37"/>
    <p:sldId id="286" r:id="rId38"/>
    <p:sldId id="337" r:id="rId39"/>
    <p:sldId id="338" r:id="rId40"/>
    <p:sldId id="340" r:id="rId41"/>
    <p:sldId id="342" r:id="rId42"/>
    <p:sldId id="287" r:id="rId43"/>
    <p:sldId id="288" r:id="rId44"/>
    <p:sldId id="289" r:id="rId45"/>
    <p:sldId id="344" r:id="rId46"/>
    <p:sldId id="295" r:id="rId47"/>
    <p:sldId id="296" r:id="rId48"/>
    <p:sldId id="297" r:id="rId49"/>
    <p:sldId id="298" r:id="rId50"/>
    <p:sldId id="315" r:id="rId51"/>
    <p:sldId id="348" r:id="rId52"/>
    <p:sldId id="317" r:id="rId53"/>
    <p:sldId id="318" r:id="rId54"/>
    <p:sldId id="319" r:id="rId55"/>
    <p:sldId id="321" r:id="rId56"/>
    <p:sldId id="322" r:id="rId57"/>
    <p:sldId id="320" r:id="rId58"/>
    <p:sldId id="323" r:id="rId59"/>
    <p:sldId id="324" r:id="rId60"/>
    <p:sldId id="349" r:id="rId61"/>
    <p:sldId id="351" r:id="rId62"/>
    <p:sldId id="352" r:id="rId63"/>
    <p:sldId id="353" r:id="rId64"/>
    <p:sldId id="354" r:id="rId65"/>
    <p:sldId id="355" r:id="rId66"/>
    <p:sldId id="356" r:id="rId67"/>
    <p:sldId id="357" r:id="rId68"/>
    <p:sldId id="358" r:id="rId69"/>
    <p:sldId id="359" r:id="rId70"/>
    <p:sldId id="360" r:id="rId71"/>
    <p:sldId id="361" r:id="rId72"/>
    <p:sldId id="328" r:id="rId73"/>
    <p:sldId id="329" r:id="rId74"/>
    <p:sldId id="363" r:id="rId75"/>
    <p:sldId id="364" r:id="rId76"/>
    <p:sldId id="365" r:id="rId77"/>
    <p:sldId id="366" r:id="rId78"/>
    <p:sldId id="367" r:id="rId79"/>
    <p:sldId id="368" r:id="rId80"/>
    <p:sldId id="369" r:id="rId81"/>
    <p:sldId id="299" r:id="rId82"/>
    <p:sldId id="300" r:id="rId83"/>
    <p:sldId id="301" r:id="rId84"/>
    <p:sldId id="345" r:id="rId85"/>
    <p:sldId id="346" r:id="rId86"/>
    <p:sldId id="347" r:id="rId87"/>
    <p:sldId id="302" r:id="rId88"/>
    <p:sldId id="370" r:id="rId89"/>
    <p:sldId id="371" r:id="rId90"/>
    <p:sldId id="372" r:id="rId91"/>
    <p:sldId id="378" r:id="rId92"/>
    <p:sldId id="379" r:id="rId93"/>
    <p:sldId id="380" r:id="rId94"/>
    <p:sldId id="377" r:id="rId95"/>
    <p:sldId id="381" r:id="rId96"/>
    <p:sldId id="306" r:id="rId97"/>
    <p:sldId id="307" r:id="rId98"/>
    <p:sldId id="308" r:id="rId99"/>
    <p:sldId id="309" r:id="rId100"/>
    <p:sldId id="310" r:id="rId101"/>
    <p:sldId id="311" r:id="rId102"/>
    <p:sldId id="312" r:id="rId103"/>
    <p:sldId id="313" r:id="rId104"/>
    <p:sldId id="314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30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CD1FB-3C66-4E2C-A5CB-EB09AF831189}" type="datetimeFigureOut">
              <a:rPr lang="en-US" smtClean="0"/>
              <a:pPr/>
              <a:t>9/26/2017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80CFD-0994-47C0-A014-6444D9E2358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93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378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54A5E-C0CB-48C2-B076-3DED686E3FEC}" type="slidenum">
              <a:rPr lang="en-US"/>
              <a:pPr/>
              <a:t>16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75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A475E-D047-4DEF-8AC5-B09F5F0F1EDD}" type="slidenum">
              <a:rPr lang="en-US"/>
              <a:pPr/>
              <a:t>18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53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9B9F-1818-4104-9549-AD1BF9431BAE}" type="slidenum">
              <a:rPr lang="en-US"/>
              <a:pPr/>
              <a:t>19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46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20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423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49B9F-1818-4104-9549-AD1BF9431BAE}" type="slidenum">
              <a:rPr lang="en-US"/>
              <a:pPr/>
              <a:t>21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548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23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469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5213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25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094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266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1F41D-0EEB-4CD9-A3E7-A031FC17D1A9}" type="slidenum">
              <a:rPr lang="en-US"/>
              <a:pPr/>
              <a:t>27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284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6D55A-A37E-4C5E-987D-240CA41B7C36}" type="slidenum">
              <a:rPr lang="en-US"/>
              <a:pPr/>
              <a:t>7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670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780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173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694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9D950-3043-4061-A880-057AC334A93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  <p:extLst>
      <p:ext uri="{BB962C8B-B14F-4D97-AF65-F5344CB8AC3E}">
        <p14:creationId xmlns:p14="http://schemas.microsoft.com/office/powerpoint/2010/main" val="298439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6224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9859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2780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574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1332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475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7EDD53-3980-4F91-B2A9-159C1B62A4E1}" type="slidenum">
              <a:rPr lang="en-US"/>
              <a:pPr/>
              <a:t>8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1332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467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C7AA52-252F-4F0D-8133-03D554BC2F34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  <p:extLst>
      <p:ext uri="{BB962C8B-B14F-4D97-AF65-F5344CB8AC3E}">
        <p14:creationId xmlns:p14="http://schemas.microsoft.com/office/powerpoint/2010/main" val="3786635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A49A52-8816-4CF0-A1A7-62B9CB611731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  <p:extLst>
      <p:ext uri="{BB962C8B-B14F-4D97-AF65-F5344CB8AC3E}">
        <p14:creationId xmlns:p14="http://schemas.microsoft.com/office/powerpoint/2010/main" val="29719057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0947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3097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895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8CDF3A-E90B-4106-89AC-775D612C7E13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</p:spTree>
    <p:extLst>
      <p:ext uri="{BB962C8B-B14F-4D97-AF65-F5344CB8AC3E}">
        <p14:creationId xmlns:p14="http://schemas.microsoft.com/office/powerpoint/2010/main" val="24604558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799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250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081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A15ED5-6B9A-41A0-B48F-BA00BACA74D6}" type="slidenum">
              <a:rPr lang="en-US"/>
              <a:pPr/>
              <a:t>9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5292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3656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6603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0770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2472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3865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9474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9137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02795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25857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081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F1F26-CD48-40C5-9126-42FC7EE859DC}" type="slidenum">
              <a:rPr lang="en-US"/>
              <a:pPr/>
              <a:t>11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38085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783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70289-F3D6-4926-95F5-A64035EEDA14}" type="slidenum">
              <a:rPr lang="en-US"/>
              <a:pPr/>
              <a:t>12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11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70289-F3D6-4926-95F5-A64035EEDA14}" type="slidenum">
              <a:rPr lang="en-US"/>
              <a:pPr/>
              <a:t>13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15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77EFA-525A-4BAE-BBAD-F1FAE12B20EE}" type="slidenum">
              <a:rPr lang="en-US"/>
              <a:pPr/>
              <a:t>14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481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54A5E-C0CB-48C2-B076-3DED686E3FEC}" type="slidenum">
              <a:rPr lang="en-US"/>
              <a:pPr/>
              <a:t>15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2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A34A-9039-47BC-9545-E97CE7ED01D4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56A4-9F64-4509-BEE8-3C1D1108AE56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810E9-7212-48C5-AC12-75593BEF2937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CA5A9A-28D6-4A31-8F23-26603E2F8167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4AF9C1-5E1D-420C-8597-42D8353168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22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9E0DC5-537C-4F24-B260-FEDE1C72BDD7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6D94EB-369E-4A6C-A304-AB570B4BEE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16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6308F8-1757-43E0-B646-490A47F9C548}" type="datetime1">
              <a:rPr lang="en-US" smtClean="0"/>
              <a:t>9/26/2017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9BA739-0AAB-4886-9F4F-6C846A06B2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2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75C2-F176-49BF-A7F1-ABE7E0ED227F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EDA6-6CCD-4F12-A2A3-1EBD825BC2EF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C747A-7D07-4D34-A7D4-916FFE0A5D02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3818-4564-4847-B015-404D3B5D9348}" type="datetime1">
              <a:rPr lang="en-US" smtClean="0"/>
              <a:t>9/26/2017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D6407-5487-478F-84ED-AEB694B80B7A}" type="datetime1">
              <a:rPr lang="en-US" smtClean="0"/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A032-257D-4E15-A884-42725E56BC1C}" type="datetime1">
              <a:rPr lang="en-US" smtClean="0"/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21F1-AB3E-4686-A5C6-D011DA29010E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E4A3-C908-4C17-B0C8-7A12F1CF5065}" type="datetime1">
              <a:rPr lang="en-US" smtClean="0"/>
              <a:t>9/26/2017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146CD-3BC7-4953-9654-D67B8EAD13A8}" type="datetime1">
              <a:rPr lang="en-US" smtClean="0"/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0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CHEM 230: Principles of Physical Chemistry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9200" y="914400"/>
            <a:ext cx="7315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Bar</a:t>
            </a:r>
          </a:p>
          <a:p>
            <a:pPr lvl="1"/>
            <a:r>
              <a:rPr lang="en-US" sz="2800" dirty="0"/>
              <a:t>	1 bar = 10</a:t>
            </a:r>
            <a:r>
              <a:rPr lang="en-US" sz="2800" baseline="30000" dirty="0"/>
              <a:t>5</a:t>
            </a:r>
            <a:r>
              <a:rPr lang="en-US" sz="2800" dirty="0"/>
              <a:t> Pa = 100 </a:t>
            </a:r>
            <a:r>
              <a:rPr lang="en-US" sz="2800" dirty="0" err="1" smtClean="0"/>
              <a:t>kPa</a:t>
            </a:r>
            <a:endParaRPr lang="en-US" sz="2800" dirty="0" smtClean="0"/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Do you Know another units 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909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van der Waals Equation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382713" y="1066800"/>
            <a:ext cx="5803900" cy="1200150"/>
            <a:chOff x="1099" y="768"/>
            <a:chExt cx="3656" cy="756"/>
          </a:xfrm>
        </p:grpSpPr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2544" y="979"/>
              <a:ext cx="221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) (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  <a:cs typeface="Arial" charset="0"/>
                </a:rPr>
                <a:t>−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nb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) =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nRT</a:t>
              </a:r>
            </a:p>
          </p:txBody>
        </p: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907" y="768"/>
              <a:ext cx="624" cy="756"/>
              <a:chOff x="192" y="2160"/>
              <a:chExt cx="624" cy="756"/>
            </a:xfrm>
          </p:grpSpPr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>
                <a:off x="237" y="2160"/>
                <a:ext cx="547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</a:t>
                </a:r>
                <a:r>
                  <a:rPr lang="en-US" sz="36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a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V</a:t>
                </a:r>
                <a:r>
                  <a:rPr lang="en-US" sz="3600" baseline="30000" dirty="0">
                    <a:solidFill>
                      <a:srgbClr val="000080"/>
                    </a:solidFill>
                    <a:latin typeface="Arial" charset="0"/>
                  </a:rPr>
                  <a:t>2</a:t>
                </a:r>
                <a:endParaRPr lang="en-US" sz="36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192" y="2544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3600"/>
              </a:p>
            </p:txBody>
          </p:sp>
        </p:grp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1099" y="979"/>
              <a:ext cx="73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(</a:t>
              </a:r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+ </a:t>
              </a:r>
            </a:p>
          </p:txBody>
        </p:sp>
      </p:grpSp>
      <p:pic>
        <p:nvPicPr>
          <p:cNvPr id="9" name="Picture 21" descr="10_T03"/>
          <p:cNvPicPr>
            <a:picLocks noChangeAspect="1" noChangeArrowheads="1"/>
          </p:cNvPicPr>
          <p:nvPr/>
        </p:nvPicPr>
        <p:blipFill>
          <a:blip r:embed="rId3" cstate="print"/>
          <a:srcRect b="3415"/>
          <a:stretch>
            <a:fillRect/>
          </a:stretch>
        </p:blipFill>
        <p:spPr>
          <a:xfrm>
            <a:off x="2095500" y="2667000"/>
            <a:ext cx="4953000" cy="3546475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0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535589" y="909285"/>
                <a:ext cx="3626122" cy="10187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𝑖𝑑𝑒𝑎𝑙</m:t>
                          </m:r>
                        </m:sub>
                      </m:sSub>
                      <m:r>
                        <a:rPr lang="en-GB" sz="30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𝑟𝑒𝑎𝑙</m:t>
                          </m:r>
                        </m:sub>
                      </m:sSub>
                      <m:r>
                        <a:rPr lang="en-GB" sz="30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𝑎𝑛</m:t>
                              </m:r>
                            </m:e>
                            <m:sup>
                              <m:r>
                                <a:rPr lang="en-GB" sz="3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GB" sz="30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589" y="909285"/>
                <a:ext cx="3626122" cy="101874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059832" y="2359642"/>
            <a:ext cx="1663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Observed </a:t>
            </a:r>
          </a:p>
          <a:p>
            <a:r>
              <a:rPr lang="en-US" sz="2800" dirty="0" smtClean="0"/>
              <a:t>pressure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740738" y="2459525"/>
            <a:ext cx="17204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Correction</a:t>
            </a:r>
          </a:p>
          <a:p>
            <a:r>
              <a:rPr lang="en-US" sz="2800" dirty="0" smtClean="0"/>
              <a:t>term</a:t>
            </a:r>
            <a:endParaRPr lang="en-GB" sz="2800" dirty="0"/>
          </a:p>
        </p:txBody>
      </p:sp>
      <p:cxnSp>
        <p:nvCxnSpPr>
          <p:cNvPr id="6" name="Straight Arrow Connector 5"/>
          <p:cNvCxnSpPr>
            <a:stCxn id="3" idx="0"/>
            <a:endCxn id="2" idx="2"/>
          </p:cNvCxnSpPr>
          <p:nvPr/>
        </p:nvCxnSpPr>
        <p:spPr>
          <a:xfrm flipV="1">
            <a:off x="3891791" y="1928025"/>
            <a:ext cx="456859" cy="431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5486400" y="1944972"/>
            <a:ext cx="586375" cy="547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764658" y="3581400"/>
                <a:ext cx="3375348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𝑖𝑑𝑒𝑎𝑙</m:t>
                          </m:r>
                        </m:sub>
                      </m:sSub>
                      <m:r>
                        <a:rPr lang="en-GB" sz="30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𝑟𝑒𝑎𝑙</m:t>
                          </m:r>
                        </m:sub>
                      </m:sSub>
                      <m:r>
                        <a:rPr lang="en-GB" sz="30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3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𝑛𝑏</m:t>
                      </m:r>
                    </m:oMath>
                  </m:oMathPara>
                </a14:m>
                <a:endParaRPr lang="en-GB" sz="3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658" y="3581400"/>
                <a:ext cx="3375348" cy="55399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096939" y="4757502"/>
            <a:ext cx="1663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Observed </a:t>
            </a:r>
          </a:p>
          <a:p>
            <a:r>
              <a:rPr lang="en-US" sz="2800" dirty="0" smtClean="0"/>
              <a:t>volume</a:t>
            </a:r>
            <a:endParaRPr lang="en-GB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932641" y="4755620"/>
            <a:ext cx="17204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Correction</a:t>
            </a:r>
          </a:p>
          <a:p>
            <a:r>
              <a:rPr lang="en-US" sz="2800" dirty="0" smtClean="0"/>
              <a:t>term</a:t>
            </a:r>
            <a:endParaRPr lang="en-GB" sz="2800" dirty="0"/>
          </a:p>
        </p:txBody>
      </p:sp>
      <p:cxnSp>
        <p:nvCxnSpPr>
          <p:cNvPr id="18" name="Straight Arrow Connector 17"/>
          <p:cNvCxnSpPr>
            <a:stCxn id="15" idx="0"/>
          </p:cNvCxnSpPr>
          <p:nvPr/>
        </p:nvCxnSpPr>
        <p:spPr>
          <a:xfrm flipV="1">
            <a:off x="3928898" y="4104621"/>
            <a:ext cx="566902" cy="652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5740739" y="4191001"/>
            <a:ext cx="559453" cy="566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3037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828800" y="762000"/>
                <a:ext cx="5080750" cy="12087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GB" sz="32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3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𝑎𝑛</m:t>
                                  </m:r>
                                </m:e>
                                <m:sup>
                                  <m:r>
                                    <a:rPr lang="en-GB" sz="32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3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GB" sz="32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ctrlPr>
                            <a:rPr lang="en-GB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GB" sz="3200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𝑛𝑏</m:t>
                          </m:r>
                        </m:e>
                      </m:d>
                      <m:r>
                        <a:rPr lang="en-GB" sz="32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𝑛𝑅𝑇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762000"/>
                <a:ext cx="5080750" cy="1208792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eft Brace 3"/>
          <p:cNvSpPr/>
          <p:nvPr/>
        </p:nvSpPr>
        <p:spPr>
          <a:xfrm rot="16200000">
            <a:off x="2644140" y="1623060"/>
            <a:ext cx="579119" cy="16001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Brace 4"/>
          <p:cNvSpPr/>
          <p:nvPr/>
        </p:nvSpPr>
        <p:spPr>
          <a:xfrm rot="16200000">
            <a:off x="4472940" y="1252096"/>
            <a:ext cx="579119" cy="16001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4" idx="1"/>
          </p:cNvCxnSpPr>
          <p:nvPr/>
        </p:nvCxnSpPr>
        <p:spPr>
          <a:xfrm flipH="1">
            <a:off x="2438400" y="2712719"/>
            <a:ext cx="495300" cy="487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</p:cNvCxnSpPr>
          <p:nvPr/>
        </p:nvCxnSpPr>
        <p:spPr>
          <a:xfrm>
            <a:off x="4762500" y="2341755"/>
            <a:ext cx="495300" cy="630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631" y="3200400"/>
            <a:ext cx="296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Corrected pressure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30901" y="2973979"/>
            <a:ext cx="2788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Corrected volume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3861048"/>
            <a:ext cx="7315200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 constant “</a:t>
            </a:r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r>
              <a:rPr lang="en-US" sz="2800" b="1" dirty="0" smtClean="0"/>
              <a:t>”</a:t>
            </a:r>
            <a:r>
              <a:rPr lang="en-US" sz="2800" dirty="0" smtClean="0"/>
              <a:t> is a measure of how strongly the gas molecules attract one another.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 constant “</a:t>
            </a:r>
            <a:r>
              <a:rPr lang="en-US" sz="2800" b="1" dirty="0" smtClean="0">
                <a:solidFill>
                  <a:srgbClr val="FF0000"/>
                </a:solidFill>
              </a:rPr>
              <a:t>b</a:t>
            </a:r>
            <a:r>
              <a:rPr lang="en-US" sz="2800" b="1" dirty="0" smtClean="0"/>
              <a:t>”</a:t>
            </a:r>
            <a:r>
              <a:rPr lang="en-US" sz="2800" dirty="0" smtClean="0"/>
              <a:t> is a measure of the finite volume occupied by the molecules.</a:t>
            </a:r>
            <a:endParaRPr lang="en-GB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017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381000"/>
                <a:ext cx="8229600" cy="609600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The term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𝑎𝑛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800" dirty="0" smtClean="0"/>
                  <a:t> accounts for the attractive forces.</a:t>
                </a:r>
              </a:p>
              <a:p>
                <a:pPr algn="just"/>
                <a:r>
                  <a:rPr lang="en-GB" sz="2800" dirty="0" smtClean="0"/>
                  <a:t>The equation adjusts the pressure </a:t>
                </a:r>
                <a:r>
                  <a:rPr lang="en-GB" sz="2800" dirty="0" smtClean="0">
                    <a:solidFill>
                      <a:srgbClr val="0070C0"/>
                    </a:solidFill>
                  </a:rPr>
                  <a:t>upward</a:t>
                </a:r>
                <a:r>
                  <a:rPr lang="en-GB" sz="2800" dirty="0" smtClean="0"/>
                  <a:t> by adding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𝑎𝑛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800" dirty="0" smtClean="0"/>
                  <a:t> because attractive forces between molecules tend to reduce the pressure.</a:t>
                </a:r>
              </a:p>
              <a:p>
                <a:endParaRPr lang="en-US" sz="2800" dirty="0"/>
              </a:p>
              <a:p>
                <a:r>
                  <a:rPr lang="en-US" sz="2800" dirty="0" smtClean="0"/>
                  <a:t>The term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nb</a:t>
                </a:r>
                <a:r>
                  <a:rPr lang="en-US" sz="2800" dirty="0" smtClean="0"/>
                  <a:t> accounts for the small but finite volume occupied by the gas molecules.</a:t>
                </a:r>
              </a:p>
              <a:p>
                <a:pPr algn="just"/>
                <a:r>
                  <a:rPr lang="en-US" sz="2800" dirty="0" smtClean="0"/>
                  <a:t>The equation adjusts the volume </a:t>
                </a:r>
                <a:r>
                  <a:rPr lang="en-US" sz="2800" dirty="0" smtClean="0">
                    <a:solidFill>
                      <a:srgbClr val="0070C0"/>
                    </a:solidFill>
                  </a:rPr>
                  <a:t>downward</a:t>
                </a:r>
                <a:r>
                  <a:rPr lang="en-US" sz="2800" dirty="0" smtClean="0"/>
                  <a:t> by subtracting </a:t>
                </a:r>
                <a:r>
                  <a:rPr lang="en-US" sz="2800" dirty="0" err="1" smtClean="0">
                    <a:solidFill>
                      <a:srgbClr val="FF0000"/>
                    </a:solidFill>
                  </a:rPr>
                  <a:t>nb</a:t>
                </a:r>
                <a:r>
                  <a:rPr lang="ar-SA" sz="2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800" dirty="0" smtClean="0"/>
                  <a:t>to give the volume that would be available to the molecules in the ideal case.</a:t>
                </a:r>
                <a:endParaRPr lang="en-GB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381000"/>
                <a:ext cx="8229600" cy="6096000"/>
              </a:xfrm>
              <a:blipFill rotWithShape="1">
                <a:blip r:embed="rId2"/>
                <a:stretch>
                  <a:fillRect l="-1333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475656" y="5805264"/>
            <a:ext cx="6831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WATCH THE UNITS OF “a” and “b” constants!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4992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09600" y="764704"/>
            <a:ext cx="8077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>
                <a:solidFill>
                  <a:srgbClr val="993300"/>
                </a:solidFill>
              </a:rPr>
              <a:t>If 1.000 mol of an ideal gas were confined to 22.41 L at 0.0 °C, it would exert a </a:t>
            </a:r>
            <a:r>
              <a:rPr lang="en-US" sz="2800" dirty="0" smtClean="0">
                <a:solidFill>
                  <a:srgbClr val="993300"/>
                </a:solidFill>
              </a:rPr>
              <a:t>pressure of </a:t>
            </a:r>
            <a:r>
              <a:rPr lang="en-US" sz="2800" dirty="0">
                <a:solidFill>
                  <a:srgbClr val="993300"/>
                </a:solidFill>
              </a:rPr>
              <a:t>1.000 atm. Use the van der Waals equation and the constants in </a:t>
            </a:r>
            <a:r>
              <a:rPr lang="en-US" sz="2800" dirty="0" smtClean="0">
                <a:solidFill>
                  <a:srgbClr val="993300"/>
                </a:solidFill>
              </a:rPr>
              <a:t>Table 10.3 to estimate </a:t>
            </a:r>
            <a:r>
              <a:rPr lang="en-US" sz="2800" dirty="0">
                <a:solidFill>
                  <a:srgbClr val="993300"/>
                </a:solidFill>
              </a:rPr>
              <a:t>the pressure exerted by 1.000 mol of Cl</a:t>
            </a:r>
            <a:r>
              <a:rPr lang="en-US" sz="2800" baseline="-25000" dirty="0">
                <a:solidFill>
                  <a:srgbClr val="993300"/>
                </a:solidFill>
              </a:rPr>
              <a:t>2</a:t>
            </a:r>
            <a:r>
              <a:rPr lang="en-US" sz="2800" dirty="0">
                <a:solidFill>
                  <a:srgbClr val="993300"/>
                </a:solidFill>
              </a:rPr>
              <a:t>(</a:t>
            </a:r>
            <a:r>
              <a:rPr lang="en-US" sz="2800" i="1" dirty="0">
                <a:solidFill>
                  <a:srgbClr val="993300"/>
                </a:solidFill>
              </a:rPr>
              <a:t>g</a:t>
            </a:r>
            <a:r>
              <a:rPr lang="en-US" sz="2800" dirty="0">
                <a:solidFill>
                  <a:srgbClr val="993300"/>
                </a:solidFill>
              </a:rPr>
              <a:t>) in 22.41 L at 0.0 °C.</a:t>
            </a:r>
          </a:p>
        </p:txBody>
      </p:sp>
      <p:pic>
        <p:nvPicPr>
          <p:cNvPr id="11" name="Picture 12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284984"/>
            <a:ext cx="2514600" cy="855768"/>
          </a:xfrm>
          <a:prstGeom prst="rect">
            <a:avLst/>
          </a:prstGeom>
          <a:noFill/>
        </p:spPr>
      </p:pic>
      <p:pic>
        <p:nvPicPr>
          <p:cNvPr id="12" name="Picture 13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786" y="4293096"/>
            <a:ext cx="8305490" cy="1828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7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Standard Pressure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1219200"/>
          </a:xfrm>
        </p:spPr>
        <p:txBody>
          <a:bodyPr/>
          <a:lstStyle/>
          <a:p>
            <a:r>
              <a:rPr lang="en-US" dirty="0"/>
              <a:t>Normal atmospheric pressure at sea level is referred to as </a:t>
            </a:r>
            <a:r>
              <a:rPr lang="en-US" dirty="0">
                <a:solidFill>
                  <a:srgbClr val="C00000"/>
                </a:solidFill>
              </a:rPr>
              <a:t>standard pressure.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85800" y="35814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/>
              <a:t>It is equal to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1.00 atm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760 torr (760 mm Hg)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/>
              <a:t>101.325 kPa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6812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Boyle’s Law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volume of a fixed quantity of gas at constant temperature is inversely proportional to the pressure.</a:t>
            </a:r>
          </a:p>
        </p:txBody>
      </p:sp>
      <p:pic>
        <p:nvPicPr>
          <p:cNvPr id="11280" name="Picture 16" descr="10_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1760"/>
          <a:stretch>
            <a:fillRect/>
          </a:stretch>
        </p:blipFill>
        <p:spPr>
          <a:xfrm>
            <a:off x="2525713" y="3119438"/>
            <a:ext cx="4332287" cy="32051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D94EB-369E-4A6C-A304-AB570B4BEE7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176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Boyle’s Law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volume of a fixed quantity of gas at constant temperature is inversely proportional to the pressure.</a:t>
            </a:r>
          </a:p>
        </p:txBody>
      </p:sp>
      <p:pic>
        <p:nvPicPr>
          <p:cNvPr id="6" name="Picture 3" descr="C:\Users\solme12\Desktop\Boyles_Law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051140"/>
            <a:ext cx="4491236" cy="340219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D94EB-369E-4A6C-A304-AB570B4BEE7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8377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As </a:t>
            </a:r>
            <a:r>
              <a:rPr lang="en-US" i="1" dirty="0">
                <a:solidFill>
                  <a:srgbClr val="C00000"/>
                </a:solidFill>
              </a:rPr>
              <a:t>P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n-US" i="1" dirty="0">
                <a:solidFill>
                  <a:srgbClr val="C00000"/>
                </a:solidFill>
              </a:rPr>
              <a:t>V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are inversely </a:t>
            </a:r>
            <a:r>
              <a:rPr lang="en-US" dirty="0">
                <a:solidFill>
                  <a:srgbClr val="C00000"/>
                </a:solidFill>
              </a:rPr>
              <a:t>proportional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0343" y="1279375"/>
            <a:ext cx="4114800" cy="163547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A plot of </a:t>
            </a:r>
            <a:r>
              <a:rPr lang="en-US" sz="2800" i="1" dirty="0"/>
              <a:t>V</a:t>
            </a:r>
            <a:r>
              <a:rPr lang="en-US" sz="2800" dirty="0"/>
              <a:t> versus </a:t>
            </a:r>
            <a:r>
              <a:rPr lang="en-US" sz="2800" i="1" dirty="0"/>
              <a:t>P</a:t>
            </a:r>
            <a:r>
              <a:rPr lang="en-US" sz="2800" dirty="0"/>
              <a:t> results in a curve</a:t>
            </a:r>
            <a:r>
              <a:rPr lang="en-US" sz="2800" dirty="0" smtClean="0"/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2060"/>
                </a:solidFill>
              </a:rPr>
              <a:t>V </a:t>
            </a:r>
            <a:r>
              <a:rPr lang="el-GR" dirty="0" smtClean="0">
                <a:solidFill>
                  <a:srgbClr val="002060"/>
                </a:solidFill>
              </a:rPr>
              <a:t>α</a:t>
            </a:r>
            <a:r>
              <a:rPr lang="en-US" dirty="0" smtClean="0">
                <a:solidFill>
                  <a:srgbClr val="002060"/>
                </a:solidFill>
              </a:rPr>
              <a:t> (1/P)</a:t>
            </a:r>
            <a:endParaRPr lang="en-US" sz="2800" dirty="0">
              <a:solidFill>
                <a:srgbClr val="002060"/>
              </a:solidFill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9552" y="2914849"/>
            <a:ext cx="3886200" cy="3610495"/>
            <a:chOff x="384" y="2456"/>
            <a:chExt cx="2448" cy="1943"/>
          </a:xfrm>
        </p:grpSpPr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384" y="2456"/>
              <a:ext cx="2448" cy="1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 dirty="0">
                  <a:solidFill>
                    <a:srgbClr val="C82E32"/>
                  </a:solidFill>
                  <a:latin typeface="Arial" charset="0"/>
                </a:rPr>
                <a:t>Since	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sz="1400" dirty="0">
                  <a:solidFill>
                    <a:srgbClr val="C82E32"/>
                  </a:solidFill>
                  <a:latin typeface="Arial" charset="0"/>
                </a:rPr>
                <a:t>	</a:t>
              </a:r>
              <a:r>
                <a:rPr lang="en-US" sz="3200" i="1" dirty="0" smtClean="0">
                  <a:solidFill>
                    <a:srgbClr val="C82E32"/>
                  </a:solidFill>
                  <a:latin typeface="Arial" charset="0"/>
                </a:rPr>
                <a:t>V </a:t>
              </a:r>
              <a:r>
                <a:rPr lang="en-US" sz="3200" dirty="0">
                  <a:solidFill>
                    <a:srgbClr val="C82E32"/>
                  </a:solidFill>
                  <a:latin typeface="Arial" charset="0"/>
                </a:rPr>
                <a:t>= </a:t>
              </a:r>
              <a:r>
                <a:rPr lang="en-US" sz="3200" i="1" dirty="0">
                  <a:solidFill>
                    <a:srgbClr val="C82E32"/>
                  </a:solidFill>
                  <a:latin typeface="Arial" charset="0"/>
                </a:rPr>
                <a:t>k</a:t>
              </a:r>
              <a:r>
                <a:rPr lang="en-US" sz="3200" dirty="0">
                  <a:solidFill>
                    <a:srgbClr val="C82E32"/>
                  </a:solidFill>
                  <a:latin typeface="Arial" charset="0"/>
                </a:rPr>
                <a:t> (1/</a:t>
              </a:r>
              <a:r>
                <a:rPr lang="en-US" sz="3200" i="1" dirty="0">
                  <a:solidFill>
                    <a:srgbClr val="C82E32"/>
                  </a:solidFill>
                  <a:latin typeface="Arial" charset="0"/>
                </a:rPr>
                <a:t>P</a:t>
              </a:r>
              <a:r>
                <a:rPr lang="en-US" sz="3200" dirty="0" smtClean="0">
                  <a:solidFill>
                    <a:srgbClr val="C82E32"/>
                  </a:solidFill>
                  <a:latin typeface="Arial" charset="0"/>
                </a:rPr>
                <a:t>)  </a:t>
              </a:r>
            </a:p>
            <a:p>
              <a:pPr lvl="1" eaLnBrk="1" hangingPunct="1">
                <a:spcBef>
                  <a:spcPct val="20000"/>
                </a:spcBef>
              </a:pPr>
              <a:endParaRPr lang="en-US" sz="3200" dirty="0" smtClean="0">
                <a:solidFill>
                  <a:srgbClr val="C82E32"/>
                </a:solidFill>
                <a:latin typeface="Arial" charset="0"/>
              </a:endParaRPr>
            </a:p>
            <a:p>
              <a:pPr lvl="1" eaLnBrk="1" hangingPunct="1">
                <a:spcBef>
                  <a:spcPct val="20000"/>
                </a:spcBef>
              </a:pPr>
              <a:endParaRPr lang="en-US" sz="2800" dirty="0" smtClean="0">
                <a:solidFill>
                  <a:srgbClr val="000080"/>
                </a:solidFill>
                <a:latin typeface="Arial" charset="0"/>
              </a:endParaRPr>
            </a:p>
            <a:p>
              <a:pPr lvl="1" eaLnBrk="1" hangingPunct="1">
                <a:spcBef>
                  <a:spcPct val="20000"/>
                </a:spcBef>
              </a:pPr>
              <a:r>
                <a:rPr lang="en-US" sz="2800" dirty="0" smtClean="0">
                  <a:solidFill>
                    <a:srgbClr val="000080"/>
                  </a:solidFill>
                  <a:latin typeface="Arial" charset="0"/>
                </a:rPr>
                <a:t>This 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means a plot of 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versus 1/</a:t>
              </a:r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</a:rPr>
                <a:t> will be a straight line.</a:t>
              </a:r>
            </a:p>
          </p:txBody>
        </p:sp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1169" y="3062"/>
              <a:ext cx="87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000080"/>
                  </a:solidFill>
                  <a:latin typeface="Arial" charset="0"/>
                </a:rPr>
                <a:t>PV</a:t>
              </a:r>
              <a:r>
                <a:rPr lang="en-US" sz="3200" dirty="0">
                  <a:solidFill>
                    <a:srgbClr val="000080"/>
                  </a:solidFill>
                  <a:latin typeface="Arial" charset="0"/>
                </a:rPr>
                <a:t> = </a:t>
              </a:r>
              <a:r>
                <a:rPr lang="en-US" sz="3200" i="1" dirty="0">
                  <a:solidFill>
                    <a:srgbClr val="000080"/>
                  </a:solidFill>
                  <a:latin typeface="Arial" charset="0"/>
                </a:rPr>
                <a:t>k</a:t>
              </a:r>
              <a:endParaRPr lang="en-US" sz="32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pic>
        <p:nvPicPr>
          <p:cNvPr id="15383" name="Picture 23" descr="10_07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b="15359"/>
          <a:stretch>
            <a:fillRect/>
          </a:stretch>
        </p:blipFill>
        <p:spPr>
          <a:xfrm>
            <a:off x="4953000" y="1484784"/>
            <a:ext cx="2870200" cy="2282825"/>
          </a:xfrm>
        </p:spPr>
      </p:pic>
      <p:pic>
        <p:nvPicPr>
          <p:cNvPr id="15384" name="Picture 24" descr="10_07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b="15359"/>
          <a:stretch>
            <a:fillRect/>
          </a:stretch>
        </p:blipFill>
        <p:spPr>
          <a:xfrm>
            <a:off x="4953000" y="3861048"/>
            <a:ext cx="2895600" cy="2492375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9BA739-0AAB-4886-9F4F-6C846A06B24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2384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Charles’s Law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0013"/>
            <a:ext cx="4495800" cy="325675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The volume of a fixed amount of gas at constant pressure is directly proportional to its absolute temperature</a:t>
            </a:r>
            <a:r>
              <a:rPr lang="en-US" sz="2800" dirty="0" smtClean="0"/>
              <a:t>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3900" dirty="0" smtClean="0">
                <a:solidFill>
                  <a:srgbClr val="002060"/>
                </a:solidFill>
              </a:rPr>
              <a:t>   V </a:t>
            </a:r>
            <a:r>
              <a:rPr lang="el-GR" sz="3900" dirty="0" smtClean="0">
                <a:solidFill>
                  <a:srgbClr val="002060"/>
                </a:solidFill>
              </a:rPr>
              <a:t>α</a:t>
            </a:r>
            <a:r>
              <a:rPr lang="en-US" sz="3900" dirty="0" smtClean="0">
                <a:solidFill>
                  <a:srgbClr val="002060"/>
                </a:solidFill>
              </a:rPr>
              <a:t> T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3900" dirty="0" smtClean="0">
                <a:solidFill>
                  <a:srgbClr val="002060"/>
                </a:solidFill>
              </a:rPr>
              <a:t>V = </a:t>
            </a:r>
            <a:r>
              <a:rPr lang="en-US" sz="3900" dirty="0" err="1" smtClean="0">
                <a:solidFill>
                  <a:srgbClr val="002060"/>
                </a:solidFill>
              </a:rPr>
              <a:t>kT</a:t>
            </a:r>
            <a:endParaRPr lang="en-US" sz="3900" dirty="0">
              <a:solidFill>
                <a:srgbClr val="002060"/>
              </a:solidFill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33400" y="5791200"/>
            <a:ext cx="668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>
                <a:solidFill>
                  <a:srgbClr val="C82E32"/>
                </a:solidFill>
                <a:latin typeface="Arial" charset="0"/>
              </a:rPr>
              <a:t>A plot of </a:t>
            </a:r>
            <a:r>
              <a:rPr lang="en-US" sz="2800" i="1">
                <a:solidFill>
                  <a:srgbClr val="C82E32"/>
                </a:solidFill>
                <a:latin typeface="Arial" charset="0"/>
              </a:rPr>
              <a:t>V</a:t>
            </a:r>
            <a:r>
              <a:rPr lang="en-US" sz="2800">
                <a:solidFill>
                  <a:srgbClr val="C82E32"/>
                </a:solidFill>
                <a:latin typeface="Arial" charset="0"/>
              </a:rPr>
              <a:t> versus </a:t>
            </a:r>
            <a:r>
              <a:rPr lang="en-US" sz="2800" i="1">
                <a:solidFill>
                  <a:srgbClr val="C82E32"/>
                </a:solidFill>
                <a:latin typeface="Arial" charset="0"/>
              </a:rPr>
              <a:t>T</a:t>
            </a:r>
            <a:r>
              <a:rPr lang="en-US" sz="2800">
                <a:solidFill>
                  <a:srgbClr val="C82E32"/>
                </a:solidFill>
                <a:latin typeface="Arial" charset="0"/>
              </a:rPr>
              <a:t> will be a straight line.</a:t>
            </a:r>
            <a:endParaRPr lang="en-US" sz="2800">
              <a:solidFill>
                <a:srgbClr val="C82E3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81338" y="4722019"/>
            <a:ext cx="2819400" cy="1190625"/>
            <a:chOff x="192" y="2736"/>
            <a:chExt cx="1776" cy="750"/>
          </a:xfrm>
        </p:grpSpPr>
        <p:sp>
          <p:nvSpPr>
            <p:cNvPr id="66573" name="Rectangle 13"/>
            <p:cNvSpPr>
              <a:spLocks noChangeArrowheads="1"/>
            </p:cNvSpPr>
            <p:nvPr/>
          </p:nvSpPr>
          <p:spPr bwMode="auto">
            <a:xfrm>
              <a:off x="192" y="2925"/>
              <a:ext cx="76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charset="0"/>
                </a:rPr>
                <a:t>i.e.,</a:t>
              </a:r>
              <a:endParaRPr lang="en-US" sz="2800">
                <a:solidFill>
                  <a:srgbClr val="000080"/>
                </a:solidFill>
                <a:latin typeface="Arial" charset="0"/>
              </a:endParaRPr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109" y="2736"/>
              <a:ext cx="859" cy="750"/>
              <a:chOff x="1920" y="2705"/>
              <a:chExt cx="859" cy="750"/>
            </a:xfrm>
          </p:grpSpPr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1920" y="2705"/>
                <a:ext cx="336" cy="750"/>
                <a:chOff x="2352" y="2647"/>
                <a:chExt cx="336" cy="750"/>
              </a:xfrm>
            </p:grpSpPr>
            <p:sp>
              <p:nvSpPr>
                <p:cNvPr id="66577" name="Rectangle 17"/>
                <p:cNvSpPr>
                  <a:spLocks noChangeArrowheads="1"/>
                </p:cNvSpPr>
                <p:nvPr/>
              </p:nvSpPr>
              <p:spPr bwMode="auto">
                <a:xfrm>
                  <a:off x="2369" y="2647"/>
                  <a:ext cx="308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3600" i="1">
                      <a:solidFill>
                        <a:srgbClr val="000080"/>
                      </a:solidFill>
                      <a:latin typeface="Arial" charset="0"/>
                    </a:rPr>
                    <a:t>V</a:t>
                  </a:r>
                </a:p>
                <a:p>
                  <a:r>
                    <a:rPr lang="en-US" sz="3600" i="1">
                      <a:solidFill>
                        <a:srgbClr val="000080"/>
                      </a:solidFill>
                      <a:latin typeface="Arial" charset="0"/>
                    </a:rPr>
                    <a:t>T</a:t>
                  </a:r>
                </a:p>
              </p:txBody>
            </p:sp>
            <p:sp>
              <p:nvSpPr>
                <p:cNvPr id="66578" name="Line 18"/>
                <p:cNvSpPr>
                  <a:spLocks noChangeShapeType="1"/>
                </p:cNvSpPr>
                <p:nvPr/>
              </p:nvSpPr>
              <p:spPr bwMode="auto">
                <a:xfrm>
                  <a:off x="2352" y="3004"/>
                  <a:ext cx="336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6580" name="Rectangle 20"/>
              <p:cNvSpPr>
                <a:spLocks noChangeArrowheads="1"/>
              </p:cNvSpPr>
              <p:nvPr/>
            </p:nvSpPr>
            <p:spPr bwMode="auto">
              <a:xfrm>
                <a:off x="2271" y="2849"/>
                <a:ext cx="50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dirty="0">
                    <a:solidFill>
                      <a:srgbClr val="000080"/>
                    </a:solidFill>
                    <a:latin typeface="Arial" charset="0"/>
                  </a:rPr>
                  <a:t>= </a:t>
                </a:r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k</a:t>
                </a:r>
                <a:endParaRPr lang="en-US" sz="36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</p:grpSp>
      </p:grpSp>
      <p:pic>
        <p:nvPicPr>
          <p:cNvPr id="66588" name="Picture 28" descr="10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856"/>
          <a:stretch>
            <a:fillRect/>
          </a:stretch>
        </p:blipFill>
        <p:spPr>
          <a:xfrm>
            <a:off x="4607430" y="1370013"/>
            <a:ext cx="4191000" cy="3522662"/>
          </a:xfr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8658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Charles’s Law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916832"/>
            <a:ext cx="4131568" cy="3168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volume of a fixed amount of gas at constant pressure is directly proportional to its absolute temperature.</a:t>
            </a:r>
          </a:p>
        </p:txBody>
      </p:sp>
      <p:pic>
        <p:nvPicPr>
          <p:cNvPr id="14" name="Picture 2" descr="C:\Users\solme12\Desktop\Charles_and_Gay-Lussac's_Law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92896"/>
            <a:ext cx="4482630" cy="36004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1602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27111" y="764704"/>
                <a:ext cx="7630616" cy="4262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800" dirty="0" smtClean="0"/>
                  <a:t>Another form of Charles’s law shows that at constant amount of gas and volume, the pressure of a gas is proportional to temperature</a:t>
                </a:r>
              </a:p>
              <a:p>
                <a:endParaRPr lang="en-US" sz="2800" dirty="0"/>
              </a:p>
              <a:p>
                <a:pPr algn="ctr"/>
                <a:r>
                  <a:rPr lang="en-US" sz="2800" dirty="0" smtClean="0">
                    <a:solidFill>
                      <a:srgbClr val="0070C0"/>
                    </a:solidFill>
                  </a:rPr>
                  <a:t>P </a:t>
                </a:r>
                <a:r>
                  <a:rPr lang="el-GR" sz="2800" dirty="0" smtClean="0">
                    <a:solidFill>
                      <a:srgbClr val="0070C0"/>
                    </a:solidFill>
                  </a:rPr>
                  <a:t>α</a:t>
                </a:r>
                <a:r>
                  <a:rPr lang="en-US" sz="2800" dirty="0" smtClean="0">
                    <a:solidFill>
                      <a:srgbClr val="0070C0"/>
                    </a:solidFill>
                  </a:rPr>
                  <a:t> T</a:t>
                </a:r>
              </a:p>
              <a:p>
                <a:pPr algn="ctr"/>
                <a:r>
                  <a:rPr lang="en-US" sz="2800" dirty="0" smtClean="0">
                    <a:solidFill>
                      <a:srgbClr val="0070C0"/>
                    </a:solidFill>
                  </a:rPr>
                  <a:t>P = </a:t>
                </a:r>
                <a:r>
                  <a:rPr lang="en-US" sz="2800" dirty="0" err="1" smtClean="0">
                    <a:solidFill>
                      <a:srgbClr val="0070C0"/>
                    </a:solidFill>
                  </a:rPr>
                  <a:t>kT</a:t>
                </a:r>
                <a:endParaRPr lang="en-US" sz="2800" dirty="0" smtClean="0">
                  <a:solidFill>
                    <a:srgbClr val="0070C0"/>
                  </a:solidFill>
                </a:endParaRPr>
              </a:p>
              <a:p>
                <a:pPr algn="ctr"/>
                <a:r>
                  <a:rPr lang="en-US" sz="2800" dirty="0" smtClean="0">
                    <a:solidFill>
                      <a:srgbClr val="0070C0"/>
                    </a:solidFill>
                  </a:rPr>
                  <a:t>P/T=k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11" y="764704"/>
                <a:ext cx="7630616" cy="4262642"/>
              </a:xfrm>
              <a:prstGeom prst="rect">
                <a:avLst/>
              </a:prstGeom>
              <a:blipFill rotWithShape="0">
                <a:blip r:embed="rId2"/>
                <a:stretch>
                  <a:fillRect l="-1679" t="-1286" r="-1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482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Avogadro’s Law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447800"/>
          </a:xfrm>
        </p:spPr>
        <p:txBody>
          <a:bodyPr/>
          <a:lstStyle/>
          <a:p>
            <a:r>
              <a:rPr lang="en-US" sz="2800"/>
              <a:t>The volume of a gas at constant temperature and pressure is directly proportional to the number of moles of the gas.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85800" y="3025775"/>
            <a:ext cx="6369050" cy="641350"/>
            <a:chOff x="432" y="1906"/>
            <a:chExt cx="4012" cy="404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32" y="1968"/>
              <a:ext cx="312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charset="0"/>
                </a:rPr>
                <a:t>Mathematically, this means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3504" y="1906"/>
              <a:ext cx="9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>
                  <a:solidFill>
                    <a:srgbClr val="000080"/>
                  </a:solidFill>
                  <a:latin typeface="Arial" charset="0"/>
                </a:rPr>
                <a:t> = </a:t>
              </a:r>
              <a:r>
                <a:rPr lang="en-US" sz="3600" i="1">
                  <a:solidFill>
                    <a:srgbClr val="000080"/>
                  </a:solidFill>
                  <a:latin typeface="Arial" charset="0"/>
                </a:rPr>
                <a:t>kn</a:t>
              </a:r>
            </a:p>
          </p:txBody>
        </p:sp>
      </p:grpSp>
      <p:pic>
        <p:nvPicPr>
          <p:cNvPr id="18447" name="Picture 15" descr="10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6621"/>
          <a:stretch>
            <a:fillRect/>
          </a:stretch>
        </p:blipFill>
        <p:spPr>
          <a:xfrm>
            <a:off x="1350963" y="3810000"/>
            <a:ext cx="6445250" cy="2289175"/>
          </a:xfrm>
        </p:spPr>
      </p:pic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8424863" y="143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D94EB-369E-4A6C-A304-AB570B4BEE7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6810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1524000"/>
          </a:xfrm>
        </p:spPr>
        <p:txBody>
          <a:bodyPr/>
          <a:lstStyle/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1/</a:t>
            </a:r>
            <a:r>
              <a:rPr lang="en-US" sz="2800" i="1"/>
              <a:t>P</a:t>
            </a:r>
            <a:r>
              <a:rPr lang="en-US" sz="2800"/>
              <a:t>  (Boyle’s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</a:t>
            </a:r>
            <a:r>
              <a:rPr lang="en-US" sz="2800" i="1"/>
              <a:t>T</a:t>
            </a:r>
            <a:r>
              <a:rPr lang="en-US" sz="2800"/>
              <a:t>  (Charles’s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/>
              <a:t>V</a:t>
            </a:r>
            <a:r>
              <a:rPr lang="en-US" sz="2800"/>
              <a:t> </a:t>
            </a:r>
            <a:r>
              <a:rPr lang="en-US" sz="2800">
                <a:latin typeface="Symbol" pitchFamily="1" charset="2"/>
                <a:sym typeface="Symbol" pitchFamily="1" charset="2"/>
              </a:rPr>
              <a:t></a:t>
            </a:r>
            <a:r>
              <a:rPr lang="en-US" sz="2800"/>
              <a:t> </a:t>
            </a:r>
            <a:r>
              <a:rPr lang="en-US" sz="2800" i="1"/>
              <a:t>n</a:t>
            </a:r>
            <a:r>
              <a:rPr lang="en-US" sz="2800"/>
              <a:t>  (Avogadro’s law)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685800" y="1905000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solidFill>
                  <a:srgbClr val="000080"/>
                </a:solidFill>
                <a:latin typeface="Arial" charset="0"/>
              </a:rPr>
              <a:t>So far we’ve seen that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85800" y="4114800"/>
            <a:ext cx="5257800" cy="1800225"/>
            <a:chOff x="432" y="2592"/>
            <a:chExt cx="3312" cy="1134"/>
          </a:xfrm>
        </p:grpSpPr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432" y="2592"/>
              <a:ext cx="331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 dirty="0">
                  <a:solidFill>
                    <a:srgbClr val="C00000"/>
                  </a:solidFill>
                  <a:latin typeface="Arial" charset="0"/>
                </a:rPr>
                <a:t>Combining these, we get</a:t>
              </a: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338" y="2976"/>
              <a:ext cx="1077" cy="750"/>
              <a:chOff x="2687" y="2976"/>
              <a:chExt cx="1077" cy="750"/>
            </a:xfrm>
          </p:grpSpPr>
          <p:sp>
            <p:nvSpPr>
              <p:cNvPr id="20492" name="Rectangle 12"/>
              <p:cNvSpPr>
                <a:spLocks noChangeArrowheads="1"/>
              </p:cNvSpPr>
              <p:nvPr/>
            </p:nvSpPr>
            <p:spPr bwMode="auto">
              <a:xfrm>
                <a:off x="2687" y="3149"/>
                <a:ext cx="593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i="1">
                    <a:solidFill>
                      <a:srgbClr val="000080"/>
                    </a:solidFill>
                    <a:latin typeface="Arial" charset="0"/>
                  </a:rPr>
                  <a:t>V</a:t>
                </a:r>
                <a:r>
                  <a:rPr lang="en-US" sz="3600">
                    <a:solidFill>
                      <a:srgbClr val="000080"/>
                    </a:solidFill>
                    <a:latin typeface="Arial" charset="0"/>
                  </a:rPr>
                  <a:t> </a:t>
                </a:r>
                <a:r>
                  <a:rPr lang="en-US" sz="360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</a:t>
                </a:r>
                <a:endParaRPr lang="en-US" sz="3200" i="1">
                  <a:solidFill>
                    <a:srgbClr val="000080"/>
                  </a:solidFill>
                  <a:latin typeface="Arial" charset="0"/>
                </a:endParaRPr>
              </a:p>
            </p:txBody>
          </p:sp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3312" y="2976"/>
                <a:ext cx="452" cy="750"/>
                <a:chOff x="3371" y="3133"/>
                <a:chExt cx="452" cy="750"/>
              </a:xfrm>
            </p:grpSpPr>
            <p:sp>
              <p:nvSpPr>
                <p:cNvPr id="20493" name="Rectangle 13"/>
                <p:cNvSpPr>
                  <a:spLocks noChangeArrowheads="1"/>
                </p:cNvSpPr>
                <p:nvPr/>
              </p:nvSpPr>
              <p:spPr bwMode="auto">
                <a:xfrm>
                  <a:off x="3371" y="3133"/>
                  <a:ext cx="452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600" i="1" dirty="0">
                      <a:solidFill>
                        <a:srgbClr val="000080"/>
                      </a:solidFill>
                      <a:latin typeface="Arial" charset="0"/>
                    </a:rPr>
                    <a:t>nT</a:t>
                  </a:r>
                </a:p>
                <a:p>
                  <a:pPr algn="ctr"/>
                  <a:r>
                    <a:rPr lang="en-US" sz="3600" i="1" dirty="0">
                      <a:solidFill>
                        <a:srgbClr val="000080"/>
                      </a:solidFill>
                      <a:latin typeface="Arial" charset="0"/>
                    </a:rPr>
                    <a:t>P</a:t>
                  </a:r>
                </a:p>
              </p:txBody>
            </p:sp>
            <p:sp>
              <p:nvSpPr>
                <p:cNvPr id="20494" name="Line 14"/>
                <p:cNvSpPr>
                  <a:spLocks noChangeShapeType="1"/>
                </p:cNvSpPr>
                <p:nvPr/>
              </p:nvSpPr>
              <p:spPr bwMode="auto">
                <a:xfrm>
                  <a:off x="3373" y="3518"/>
                  <a:ext cx="432" cy="0"/>
                </a:xfrm>
                <a:prstGeom prst="line">
                  <a:avLst/>
                </a:prstGeom>
                <a:noFill/>
                <a:ln w="31750">
                  <a:solidFill>
                    <a:srgbClr val="00199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4118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4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CHEM 230: Principles of Physical Chemistry</a:t>
            </a:r>
            <a:r>
              <a:rPr lang="en-GB" dirty="0" smtClean="0"/>
              <a:t> 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                                                   </a:t>
            </a:r>
          </a:p>
          <a:p>
            <a:pPr algn="just">
              <a:buNone/>
            </a:pPr>
            <a:r>
              <a:rPr lang="en-GB" dirty="0" smtClean="0"/>
              <a:t>    Molecular kinetic theory of gases, first law of thermodynamics, thermo chemistry, second and third laws of thermodynamics, free energies, adsorption and heterogeneous catalysis.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886200" cy="609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	The relationship</a:t>
            </a:r>
            <a:endParaRPr lang="en-US" sz="3600" b="1" dirty="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0" y="381000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latin typeface="Arial" charset="0"/>
              </a:rPr>
              <a:t>then becomes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419600" y="2133600"/>
            <a:ext cx="1790700" cy="1190625"/>
            <a:chOff x="552" y="1584"/>
            <a:chExt cx="1128" cy="750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225" y="1584"/>
              <a:ext cx="455" cy="750"/>
              <a:chOff x="1225" y="1582"/>
              <a:chExt cx="455" cy="750"/>
            </a:xfrm>
          </p:grpSpPr>
          <p:sp>
            <p:nvSpPr>
              <p:cNvPr id="27660" name="Rectangle 12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nT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</a:p>
            </p:txBody>
          </p:sp>
          <p:sp>
            <p:nvSpPr>
              <p:cNvPr id="27661" name="Line 13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0080"/>
                  </a:solidFill>
                </a:endParaRPr>
              </a:p>
            </p:txBody>
          </p:sp>
        </p:grp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552" y="1757"/>
              <a:ext cx="59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</a:t>
              </a:r>
              <a:endParaRPr lang="en-US" sz="36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683125" y="3581400"/>
            <a:ext cx="2095500" cy="1190625"/>
            <a:chOff x="864" y="2928"/>
            <a:chExt cx="1320" cy="750"/>
          </a:xfrm>
        </p:grpSpPr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1729" y="2928"/>
              <a:ext cx="455" cy="750"/>
              <a:chOff x="1225" y="1582"/>
              <a:chExt cx="455" cy="750"/>
            </a:xfrm>
          </p:grpSpPr>
          <p:sp>
            <p:nvSpPr>
              <p:cNvPr id="27668" name="Rectangle 20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nT</a:t>
                </a:r>
              </a:p>
              <a:p>
                <a:pPr algn="ctr"/>
                <a:r>
                  <a:rPr lang="en-US" sz="36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</a:p>
            </p:txBody>
          </p:sp>
          <p:sp>
            <p:nvSpPr>
              <p:cNvPr id="27669" name="Line 21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00008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>
                  <a:solidFill>
                    <a:srgbClr val="000080"/>
                  </a:solidFill>
                </a:endParaRPr>
              </a:p>
            </p:txBody>
          </p:sp>
        </p:grpSp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864" y="3101"/>
              <a:ext cx="8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= </a:t>
              </a:r>
              <a:r>
                <a:rPr lang="en-US" sz="3600" i="1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R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5435600" y="4614863"/>
            <a:ext cx="59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C82E32"/>
                </a:solidFill>
                <a:latin typeface="Arial" charset="0"/>
              </a:rPr>
              <a:t>or</a:t>
            </a: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4419600" y="5410200"/>
            <a:ext cx="24115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40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40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303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Ideal-Gas Equation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85800" y="1981200"/>
            <a:ext cx="3454152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constant of proportionality is known as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the gas constant.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0" descr="10_T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t="27034" b="4066"/>
          <a:stretch>
            <a:fillRect/>
          </a:stretch>
        </p:blipFill>
        <p:spPr>
          <a:xfrm>
            <a:off x="4419600" y="2133600"/>
            <a:ext cx="4267200" cy="25606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4183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49382" y="228600"/>
                <a:ext cx="9225795" cy="5904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tandard Conditions for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emperature and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ressure (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STP</a:t>
                </a:r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for any gas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T = 0 C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˚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273 K</a:t>
                </a:r>
              </a:p>
              <a:p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P = 1 </a:t>
                </a:r>
                <a:r>
                  <a:rPr lang="en-US" sz="2000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atm</a:t>
                </a:r>
                <a:endParaRPr lang="en-US" sz="2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R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= 0.082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atm.L.mol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.K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</a:p>
              <a:p>
                <a:endParaRPr lang="en-US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PV = </a:t>
                </a:r>
                <a:r>
                  <a:rPr lang="en-US" sz="2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nRT</a:t>
                </a:r>
                <a:endParaRPr lang="en-US" sz="2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latin typeface="Cambria Math"/>
                        </a:rPr>
                        <m:t>𝑉</m:t>
                      </m:r>
                      <m:r>
                        <a:rPr lang="en-US" sz="2000" b="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/>
                            </a:rPr>
                            <m:t>𝑛𝑅𝑇</m:t>
                          </m:r>
                        </m:num>
                        <m:den>
                          <m:r>
                            <a:rPr lang="en-US" sz="2000" b="0" i="1">
                              <a:latin typeface="Cambria Math"/>
                            </a:rPr>
                            <m:t>𝑃</m:t>
                          </m:r>
                        </m:den>
                      </m:f>
                      <m:r>
                        <a:rPr lang="en-US" sz="2000" b="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/>
                            </a:rPr>
                            <m:t>1</m:t>
                          </m:r>
                          <m:r>
                            <a:rPr lang="en-US" sz="2000" b="0" i="1">
                              <a:latin typeface="Cambria Math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/>
                            </a:rPr>
                            <m:t>0</m:t>
                          </m:r>
                          <m:r>
                            <a:rPr lang="en-US" sz="2000" b="0" i="1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>
                              <a:latin typeface="Cambria Math"/>
                            </a:rPr>
                            <m:t>0821</m:t>
                          </m:r>
                          <m:r>
                            <a:rPr lang="en-US" sz="2000" b="0" i="1">
                              <a:latin typeface="Cambria Math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/>
                            </a:rPr>
                            <m:t>273</m:t>
                          </m:r>
                        </m:num>
                        <m:den>
                          <m:r>
                            <a:rPr lang="en-US" sz="2000" b="0" i="1">
                              <a:latin typeface="Cambria Math"/>
                            </a:rPr>
                            <m:t>1</m:t>
                          </m:r>
                        </m:den>
                      </m:f>
                      <m:r>
                        <a:rPr lang="en-US" sz="2000" b="0" i="1">
                          <a:latin typeface="Cambria Math"/>
                        </a:rPr>
                        <m:t>=</m:t>
                      </m:r>
                      <m:r>
                        <a:rPr lang="en-US" sz="2000" b="0" i="1">
                          <a:latin typeface="Cambria Math"/>
                        </a:rPr>
                        <m:t>22</m:t>
                      </m:r>
                      <m:r>
                        <a:rPr lang="en-US" sz="2000" b="0" i="1">
                          <a:latin typeface="Cambria Math"/>
                        </a:rPr>
                        <m:t>.</m:t>
                      </m:r>
                      <m:r>
                        <a:rPr lang="en-US" sz="2000" b="0" i="1">
                          <a:latin typeface="Cambria Math"/>
                        </a:rPr>
                        <m:t>4</m:t>
                      </m:r>
                      <m:r>
                        <a:rPr lang="en-US" sz="2000" b="0" i="1">
                          <a:latin typeface="Cambria Math"/>
                        </a:rPr>
                        <m:t> </m:t>
                      </m:r>
                      <m:r>
                        <a:rPr lang="en-US" sz="2000" b="0" i="1"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or 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P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101325 Pa    so  R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= 8.314 Pa.m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mol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.K</a:t>
                </a:r>
                <a:r>
                  <a:rPr lang="en-US" sz="20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</a:p>
              <a:p>
                <a:endParaRPr lang="en-US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>
                          <a:latin typeface="Cambria Math"/>
                        </a:rPr>
                        <m:t>𝑉</m:t>
                      </m:r>
                      <m:r>
                        <a:rPr lang="en-US" sz="2000" b="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/>
                            </a:rPr>
                            <m:t>𝑛𝑅𝑇</m:t>
                          </m:r>
                        </m:num>
                        <m:den>
                          <m:r>
                            <a:rPr lang="en-US" sz="2000" b="0" i="1">
                              <a:latin typeface="Cambria Math"/>
                            </a:rPr>
                            <m:t>𝑃</m:t>
                          </m:r>
                        </m:den>
                      </m:f>
                      <m:r>
                        <a:rPr lang="en-US" sz="2000" b="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latin typeface="Cambria Math"/>
                            </a:rPr>
                            <m:t>1</m:t>
                          </m:r>
                          <m:r>
                            <a:rPr lang="en-US" sz="2000" b="0" i="1">
                              <a:latin typeface="Cambria Math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/>
                            </a:rPr>
                            <m:t>8</m:t>
                          </m:r>
                          <m:r>
                            <a:rPr lang="en-US" sz="2000" b="0" i="1">
                              <a:latin typeface="Cambria Math"/>
                            </a:rPr>
                            <m:t>.</m:t>
                          </m:r>
                          <m:r>
                            <a:rPr lang="en-US" sz="2000" b="0" i="1">
                              <a:latin typeface="Cambria Math"/>
                            </a:rPr>
                            <m:t>314</m:t>
                          </m:r>
                          <m:r>
                            <a:rPr lang="en-US" sz="2000" b="0" i="1">
                              <a:latin typeface="Cambria Math"/>
                            </a:rPr>
                            <m:t>×</m:t>
                          </m:r>
                          <m:r>
                            <a:rPr lang="en-US" sz="2000" b="0" i="1">
                              <a:latin typeface="Cambria Math"/>
                            </a:rPr>
                            <m:t>273</m:t>
                          </m:r>
                        </m:num>
                        <m:den>
                          <m:r>
                            <a:rPr lang="en-US" sz="2000" b="0" i="1">
                              <a:latin typeface="Cambria Math"/>
                            </a:rPr>
                            <m:t>101325</m:t>
                          </m:r>
                        </m:den>
                      </m:f>
                      <m:r>
                        <a:rPr lang="en-US" sz="2000" b="0" i="1">
                          <a:latin typeface="Cambria Math"/>
                        </a:rPr>
                        <m:t>=</m:t>
                      </m:r>
                      <m:r>
                        <a:rPr lang="en-US" sz="2000" b="0" i="1">
                          <a:latin typeface="Cambria Math"/>
                        </a:rPr>
                        <m:t>0</m:t>
                      </m:r>
                      <m:r>
                        <a:rPr lang="en-US" sz="2000" b="0" i="1">
                          <a:latin typeface="Cambria Math"/>
                        </a:rPr>
                        <m:t>.</m:t>
                      </m:r>
                      <m:r>
                        <a:rPr lang="en-US" sz="2000" b="0" i="1">
                          <a:latin typeface="Cambria Math"/>
                        </a:rPr>
                        <m:t>0224</m:t>
                      </m:r>
                      <m:r>
                        <a:rPr lang="en-US" sz="2000" b="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V = 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22.4 dm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L</a:t>
                </a:r>
              </a:p>
              <a:p>
                <a:endParaRPr lang="en-US" dirty="0"/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82" y="228600"/>
                <a:ext cx="9225795" cy="590443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27" t="-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42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and the temperature are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&amp; </a:t>
            </a:r>
            <a:r>
              <a:rPr lang="en-GB" sz="3200" i="1" dirty="0" smtClean="0">
                <a:cs typeface="Times New Roman" pitchFamily="18" charset="0"/>
              </a:rPr>
              <a:t>T</a:t>
            </a:r>
            <a:r>
              <a:rPr lang="en-GB" sz="3200" dirty="0" smtClean="0"/>
              <a:t> have fixed values. </a:t>
            </a:r>
            <a:endParaRPr lang="en-GB" sz="3200" dirty="0"/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2785077" y="4294837"/>
            <a:ext cx="44512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nRT = 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constant</a:t>
            </a:r>
            <a:endParaRPr lang="en-US" sz="36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2808454" y="5374957"/>
            <a:ext cx="2627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V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 </a:t>
            </a:r>
            <a:r>
              <a:rPr lang="en-US" sz="3600" baseline="-25000" dirty="0" smtClean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600" dirty="0" smtClean="0">
                <a:solidFill>
                  <a:srgbClr val="000080"/>
                </a:solidFill>
                <a:latin typeface="Arial" charset="0"/>
              </a:rPr>
              <a:t>= 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2</a:t>
            </a:r>
            <a:r>
              <a:rPr lang="en-US" sz="3600" i="1" dirty="0" smtClean="0">
                <a:solidFill>
                  <a:srgbClr val="000080"/>
                </a:solidFill>
                <a:latin typeface="Arial" charset="0"/>
              </a:rPr>
              <a:t>V</a:t>
            </a:r>
            <a:r>
              <a:rPr lang="en-US" sz="3600" i="1" baseline="-25000" dirty="0" smtClean="0">
                <a:solidFill>
                  <a:srgbClr val="000080"/>
                </a:solidFill>
                <a:latin typeface="Arial" charset="0"/>
              </a:rPr>
              <a:t>2</a:t>
            </a:r>
            <a:endParaRPr lang="en-US" sz="3600" baseline="-25000" dirty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280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A metal cylinder holds 50 L of O</a:t>
            </a:r>
            <a:r>
              <a:rPr lang="en-GB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 gas at 18.5 atm and 21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C, what volume will the gas occupy if the temperature is maintained at 21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 while the pressure is reduced to 1.00 atm?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200" dirty="0" smtClean="0"/>
              <a:t>         18.5 atm x 50 L = 1.00 atm x V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 </a:t>
            </a:r>
          </a:p>
          <a:p>
            <a:pPr algn="just"/>
            <a:endParaRPr lang="en-GB" sz="3200" dirty="0" smtClean="0"/>
          </a:p>
          <a:p>
            <a:pPr algn="just"/>
            <a:r>
              <a:rPr lang="en-GB" sz="3200" dirty="0" smtClean="0"/>
              <a:t>                           </a:t>
            </a:r>
            <a:r>
              <a:rPr lang="en-GB" sz="3600" dirty="0" smtClean="0"/>
              <a:t>V</a:t>
            </a:r>
            <a:r>
              <a:rPr lang="en-GB" sz="3600" baseline="-25000" dirty="0" smtClean="0"/>
              <a:t>2</a:t>
            </a:r>
            <a:r>
              <a:rPr lang="en-GB" sz="3600" dirty="0" smtClean="0"/>
              <a:t> = 925 L</a:t>
            </a:r>
            <a:endParaRPr lang="en-GB" sz="3600" dirty="0"/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2808454" y="3070701"/>
            <a:ext cx="2627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Arial" charset="0"/>
              </a:rPr>
              <a:t>P</a:t>
            </a:r>
            <a:r>
              <a:rPr lang="en-US" sz="3600" i="1" baseline="-25000" dirty="0" smtClean="0">
                <a:latin typeface="Arial" charset="0"/>
              </a:rPr>
              <a:t>1</a:t>
            </a:r>
            <a:r>
              <a:rPr lang="en-US" sz="3600" i="1" dirty="0" smtClean="0">
                <a:latin typeface="Arial" charset="0"/>
              </a:rPr>
              <a:t>V</a:t>
            </a:r>
            <a:r>
              <a:rPr lang="en-US" sz="3600" dirty="0" smtClean="0">
                <a:latin typeface="Arial" charset="0"/>
              </a:rPr>
              <a:t> </a:t>
            </a:r>
            <a:r>
              <a:rPr lang="en-US" sz="3600" i="1" baseline="-25000" dirty="0" smtClean="0">
                <a:latin typeface="Arial" charset="0"/>
              </a:rPr>
              <a:t>1</a:t>
            </a:r>
            <a:r>
              <a:rPr lang="en-US" sz="3600" dirty="0" smtClean="0">
                <a:latin typeface="Arial" charset="0"/>
              </a:rPr>
              <a:t>= </a:t>
            </a:r>
            <a:r>
              <a:rPr lang="en-US" sz="3600" i="1" dirty="0" smtClean="0">
                <a:latin typeface="Arial" charset="0"/>
              </a:rPr>
              <a:t>P</a:t>
            </a:r>
            <a:r>
              <a:rPr lang="en-US" sz="3600" i="1" baseline="-25000" dirty="0" smtClean="0">
                <a:latin typeface="Arial" charset="0"/>
              </a:rPr>
              <a:t>2</a:t>
            </a:r>
            <a:r>
              <a:rPr lang="en-US" sz="3600" i="1" dirty="0" smtClean="0">
                <a:latin typeface="Arial" charset="0"/>
              </a:rPr>
              <a:t>V</a:t>
            </a:r>
            <a:r>
              <a:rPr lang="en-US" sz="3600" i="1" baseline="-25000" dirty="0" smtClean="0">
                <a:latin typeface="Arial" charset="0"/>
              </a:rPr>
              <a:t>2</a:t>
            </a:r>
            <a:endParaRPr lang="en-US" sz="3600" baseline="-25000" dirty="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4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and the volume are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&amp; </a:t>
            </a:r>
            <a:r>
              <a:rPr lang="en-GB" sz="3200" i="1" dirty="0" smtClean="0">
                <a:cs typeface="Times New Roman" pitchFamily="18" charset="0"/>
              </a:rPr>
              <a:t>V</a:t>
            </a:r>
            <a:r>
              <a:rPr lang="en-GB" sz="3200" dirty="0" smtClean="0"/>
              <a:t> have fixed values. </a:t>
            </a:r>
          </a:p>
          <a:p>
            <a:r>
              <a:rPr lang="en-GB" sz="3200" dirty="0" smtClean="0"/>
              <a:t>                                  </a:t>
            </a:r>
            <a:r>
              <a:rPr lang="en-GB" sz="3200" dirty="0" smtClean="0">
                <a:solidFill>
                  <a:srgbClr val="000080"/>
                </a:solidFill>
              </a:rPr>
              <a:t>                                </a:t>
            </a:r>
          </a:p>
          <a:p>
            <a:r>
              <a:rPr lang="en-GB" sz="3200" dirty="0" smtClean="0">
                <a:solidFill>
                  <a:srgbClr val="000080"/>
                </a:solidFill>
              </a:rPr>
              <a:t>			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454152" y="3741018"/>
            <a:ext cx="685800" cy="1200150"/>
            <a:chOff x="1248" y="1582"/>
            <a:chExt cx="432" cy="756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296" y="1582"/>
              <a:ext cx="31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733404" y="3741018"/>
            <a:ext cx="774700" cy="1200150"/>
            <a:chOff x="1207" y="1582"/>
            <a:chExt cx="488" cy="756"/>
          </a:xfrm>
        </p:grpSpPr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207" y="1582"/>
              <a:ext cx="48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nR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444628" y="5181178"/>
            <a:ext cx="695325" cy="1200150"/>
            <a:chOff x="1242" y="1582"/>
            <a:chExt cx="438" cy="756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778500" y="5190011"/>
            <a:ext cx="695325" cy="1200150"/>
            <a:chOff x="1242" y="1582"/>
            <a:chExt cx="438" cy="756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211960" y="401845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4211960" y="549747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5652120" y="401175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  constant</a:t>
            </a:r>
            <a:endParaRPr lang="en-GB" sz="32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7194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The gas pressure in an aerosol can is 1.5 atm at 25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C. Assuming that the gas inside obeys the ideal-gas equation, what would the pressure be if the can were heated to 450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C?  </a:t>
            </a: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endParaRPr lang="en-GB" sz="3200" dirty="0" smtClean="0">
              <a:solidFill>
                <a:srgbClr val="C00000"/>
              </a:solidFill>
            </a:endParaRPr>
          </a:p>
          <a:p>
            <a:r>
              <a:rPr lang="en-GB" sz="3200" dirty="0" smtClean="0">
                <a:solidFill>
                  <a:srgbClr val="C00000"/>
                </a:solidFill>
              </a:rPr>
              <a:t>                 </a:t>
            </a:r>
          </a:p>
          <a:p>
            <a:r>
              <a:rPr lang="en-GB" sz="3600" dirty="0" smtClean="0">
                <a:solidFill>
                  <a:srgbClr val="C00000"/>
                </a:solidFill>
              </a:rPr>
              <a:t>                      </a:t>
            </a:r>
            <a:r>
              <a:rPr lang="en-GB" sz="3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GB" sz="36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3.6 atm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771800" y="2780928"/>
            <a:ext cx="695325" cy="1200150"/>
            <a:chOff x="1242" y="1582"/>
            <a:chExt cx="438" cy="756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63888" y="306896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164707" y="2780928"/>
            <a:ext cx="695325" cy="1200150"/>
            <a:chOff x="1242" y="1582"/>
            <a:chExt cx="438" cy="756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242" y="1582"/>
              <a:ext cx="41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2123728" y="4365104"/>
            <a:ext cx="1550988" cy="1077913"/>
            <a:chOff x="963" y="1631"/>
            <a:chExt cx="977" cy="679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963" y="1631"/>
              <a:ext cx="977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1.5 atm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298 K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3797995" y="4365104"/>
            <a:ext cx="1255714" cy="1077913"/>
            <a:chOff x="1011" y="1622"/>
            <a:chExt cx="791" cy="679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011" y="1622"/>
              <a:ext cx="79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2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charset="0"/>
                </a:rPr>
                <a:t>723 K</a:t>
              </a:r>
              <a:endParaRPr lang="en-US" sz="32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491880" y="458112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8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Relating the Ideal-Gas Equation and the Gas Laws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579420"/>
            <a:ext cx="72728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When the quantity of gas is held constant, </a:t>
            </a:r>
            <a:r>
              <a:rPr lang="en-GB" sz="3200" i="1" dirty="0" smtClean="0">
                <a:cs typeface="Times New Roman" pitchFamily="18" charset="0"/>
              </a:rPr>
              <a:t>n</a:t>
            </a:r>
            <a:r>
              <a:rPr lang="en-GB" sz="3200" dirty="0" smtClean="0"/>
              <a:t> has fixed values. </a:t>
            </a:r>
          </a:p>
          <a:p>
            <a:endParaRPr lang="en-GB" sz="3200" dirty="0" smtClean="0"/>
          </a:p>
          <a:p>
            <a:r>
              <a:rPr lang="en-GB" sz="3600" dirty="0" smtClean="0"/>
              <a:t>                         </a:t>
            </a:r>
            <a:r>
              <a:rPr lang="en-GB" sz="3600" dirty="0" smtClean="0">
                <a:solidFill>
                  <a:srgbClr val="000080"/>
                </a:solidFill>
              </a:rPr>
              <a:t>= </a:t>
            </a:r>
            <a:r>
              <a:rPr lang="en-GB" sz="36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nR</a:t>
            </a:r>
            <a:r>
              <a:rPr lang="en-GB" sz="36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=  constant</a:t>
            </a:r>
          </a:p>
          <a:p>
            <a:endParaRPr lang="en-GB" sz="3200" dirty="0" smtClean="0">
              <a:solidFill>
                <a:srgbClr val="000080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3131840" y="1857018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617332" y="3887470"/>
            <a:ext cx="800100" cy="1200150"/>
            <a:chOff x="1199" y="1582"/>
            <a:chExt cx="504" cy="756"/>
          </a:xfrm>
        </p:grpSpPr>
        <p:sp>
          <p:nvSpPr>
            <p:cNvPr id="10" name="Rectangle 20"/>
            <p:cNvSpPr>
              <a:spLocks noChangeArrowheads="1"/>
            </p:cNvSpPr>
            <p:nvPr/>
          </p:nvSpPr>
          <p:spPr bwMode="auto">
            <a:xfrm>
              <a:off x="1199" y="1582"/>
              <a:ext cx="50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PV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endParaRPr lang="en-US" sz="36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1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180162" y="5370216"/>
            <a:ext cx="1143000" cy="1200151"/>
            <a:chOff x="1091" y="1565"/>
            <a:chExt cx="720" cy="756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538789" y="5373390"/>
            <a:ext cx="1143000" cy="1200150"/>
            <a:chOff x="1091" y="1567"/>
            <a:chExt cx="720" cy="756"/>
          </a:xfrm>
        </p:grpSpPr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139952" y="570713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8343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79928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An inflated balloon has a volume of 6.0 L at sea level (1.0 atm) and is allowed to ascend in altitude until the pressure is 0.45 atm. During ascent the temperature of the gas falls from 22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 to -21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C. Calculate the volume of the balloon at its final altitude.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  </a:t>
            </a:r>
            <a:r>
              <a:rPr lang="en-GB" sz="3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GB" sz="36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= 11 L  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80162" y="3573016"/>
            <a:ext cx="1143000" cy="1200151"/>
            <a:chOff x="1091" y="1565"/>
            <a:chExt cx="720" cy="756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139952" y="393305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454110" y="3583939"/>
            <a:ext cx="1143000" cy="1200150"/>
            <a:chOff x="1091" y="1567"/>
            <a:chExt cx="720" cy="756"/>
          </a:xfrm>
        </p:grpSpPr>
        <p:sp>
          <p:nvSpPr>
            <p:cNvPr id="9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1259632" y="4677121"/>
            <a:ext cx="3236917" cy="1200151"/>
            <a:chOff x="432" y="1565"/>
            <a:chExt cx="2039" cy="756"/>
          </a:xfrm>
        </p:grpSpPr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432" y="1565"/>
              <a:ext cx="2039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1.0 atm x 6.0 L</a:t>
              </a:r>
              <a:endParaRPr lang="en-US" sz="3600" i="1" baseline="-25000" dirty="0" smtClean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295 K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4641426" y="4677122"/>
            <a:ext cx="2946403" cy="1200150"/>
            <a:chOff x="523" y="1567"/>
            <a:chExt cx="1856" cy="756"/>
          </a:xfrm>
        </p:grpSpPr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523" y="1567"/>
              <a:ext cx="185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0.45 atm x 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252 K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283968" y="500446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2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692696"/>
            <a:ext cx="5760640" cy="245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4221088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48.7 K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3.05  x 10</a:t>
            </a:r>
            <a:r>
              <a:rPr lang="en-GB" sz="2800" baseline="30000" dirty="0" smtClean="0">
                <a:solidFill>
                  <a:srgbClr val="002060"/>
                </a:solidFill>
              </a:rPr>
              <a:t>-3</a:t>
            </a:r>
            <a:r>
              <a:rPr lang="en-GB" sz="2800" dirty="0" smtClean="0">
                <a:solidFill>
                  <a:srgbClr val="002060"/>
                </a:solidFill>
              </a:rPr>
              <a:t> mol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11.2 L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10.3 atm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8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Content of the Course: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Will be determined later!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764704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A scuba diver’s tank contains 0.29 kg of O</a:t>
            </a:r>
            <a:r>
              <a:rPr lang="en-GB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 compressed into a volume of 2.3 L. (a) Calculate the gas pressure inside the tank at 9 </a:t>
            </a:r>
            <a:r>
              <a:rPr lang="en-GB" sz="28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C. (b) What volume would this oxygen occupy at 26 </a:t>
            </a:r>
            <a:r>
              <a:rPr lang="en-GB" sz="2800" baseline="30000" dirty="0" err="1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2800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 and 0.95 atm?</a:t>
            </a: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  <a:p>
            <a:pPr algn="just"/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3131840" y="2852936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3486487"/>
            <a:ext cx="69847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 P x 2.3 L = ( 290 g/32 gmol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) x 0.082  x 282 K</a:t>
            </a:r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P = 91 atm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                         V</a:t>
            </a:r>
            <a:r>
              <a:rPr lang="en-GB" sz="2800" baseline="-25000" dirty="0" smtClean="0">
                <a:solidFill>
                  <a:srgbClr val="FF0000"/>
                </a:solidFill>
              </a:rPr>
              <a:t>2</a:t>
            </a:r>
            <a:r>
              <a:rPr lang="en-GB" sz="2800" dirty="0" smtClean="0">
                <a:solidFill>
                  <a:srgbClr val="FF0000"/>
                </a:solidFill>
              </a:rPr>
              <a:t> = 233 L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180162" y="4941168"/>
            <a:ext cx="1143000" cy="1200151"/>
            <a:chOff x="1091" y="1565"/>
            <a:chExt cx="720" cy="756"/>
          </a:xfrm>
        </p:grpSpPr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1091" y="1565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1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8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39952" y="522920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0080"/>
                </a:solidFill>
              </a:rPr>
              <a:t> =</a:t>
            </a:r>
            <a:endParaRPr lang="en-GB" sz="3200" dirty="0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538789" y="4965154"/>
            <a:ext cx="1143000" cy="1200150"/>
            <a:chOff x="1091" y="1567"/>
            <a:chExt cx="720" cy="756"/>
          </a:xfrm>
        </p:grpSpPr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1091" y="1567"/>
              <a:ext cx="72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V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3600" i="1" dirty="0" smtClean="0">
                  <a:solidFill>
                    <a:srgbClr val="000080"/>
                  </a:solidFill>
                  <a:latin typeface="Arial" charset="0"/>
                </a:rPr>
                <a:t>T</a:t>
              </a:r>
              <a:r>
                <a:rPr lang="en-US" sz="3600" i="1" baseline="-25000" dirty="0" smtClean="0">
                  <a:solidFill>
                    <a:srgbClr val="000080"/>
                  </a:solidFill>
                  <a:latin typeface="Arial" charset="0"/>
                </a:rPr>
                <a:t>2</a:t>
              </a:r>
              <a:endParaRPr lang="en-US" sz="3600" i="1" baseline="-25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2" name="Line 21"/>
            <p:cNvSpPr>
              <a:spLocks noChangeShapeType="1"/>
            </p:cNvSpPr>
            <p:nvPr/>
          </p:nvSpPr>
          <p:spPr bwMode="auto">
            <a:xfrm>
              <a:off x="1248" y="1968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80"/>
                </a:solidFill>
              </a:endParaRP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1520" y="620688"/>
            <a:ext cx="8352928" cy="4953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molar mass of a gas if 0.250 g of the gas occupy 215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mL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0.813 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30.0°C?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n  =  </a:t>
            </a:r>
            <a:r>
              <a:rPr kumimoji="0" lang="en-U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PV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</a:t>
            </a:r>
            <a:r>
              <a:rPr kumimoji="0" lang="en-U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(0.813 </a:t>
            </a:r>
            <a:r>
              <a:rPr kumimoji="0" lang="en-US" sz="28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r>
              <a:rPr kumimoji="0" lang="en-U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(0.215 L)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0.00703 mol</a:t>
            </a:r>
            <a:endParaRPr kumimoji="0" lang="en-US" sz="28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    RT      (0.0821 L-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2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molK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(303K)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Molar mass =  </a:t>
            </a:r>
            <a:r>
              <a:rPr kumimoji="0" lang="en-U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g 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  </a:t>
            </a:r>
            <a:r>
              <a:rPr kumimoji="0" lang="en-US" sz="28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0.250 g 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35.6 g/mol</a:t>
            </a:r>
            <a:endParaRPr kumimoji="0" lang="en-US" sz="2800" i="0" u="sng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lang="en-US" sz="2800" dirty="0" smtClean="0"/>
              <a:t>    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mol	 0.00703 mol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8640"/>
            <a:ext cx="8678416" cy="4343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How many L of O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are need to react 28.0 g NH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3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24°C and 0.950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</a:rPr>
              <a:t>atm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             4 NH</a:t>
            </a:r>
            <a:r>
              <a:rPr lang="en-US" sz="2800" baseline="-25000" dirty="0" smtClean="0">
                <a:solidFill>
                  <a:schemeClr val="accent2"/>
                </a:solidFill>
              </a:rPr>
              <a:t>3</a:t>
            </a:r>
            <a:r>
              <a:rPr lang="en-US" sz="2800" dirty="0" smtClean="0">
                <a:solidFill>
                  <a:schemeClr val="accent2"/>
                </a:solidFill>
              </a:rPr>
              <a:t>(g)  + 5 O</a:t>
            </a:r>
            <a:r>
              <a:rPr lang="en-US" sz="2800" baseline="-25000" dirty="0" smtClean="0">
                <a:solidFill>
                  <a:schemeClr val="accent2"/>
                </a:solidFill>
              </a:rPr>
              <a:t>2</a:t>
            </a:r>
            <a:r>
              <a:rPr lang="en-US" sz="2800" dirty="0" smtClean="0">
                <a:solidFill>
                  <a:schemeClr val="accent2"/>
                </a:solidFill>
              </a:rPr>
              <a:t>(g)                     4 NO(g)  +  6 H</a:t>
            </a:r>
            <a:r>
              <a:rPr lang="en-US" sz="2800" baseline="-25000" dirty="0" smtClean="0">
                <a:solidFill>
                  <a:schemeClr val="accent2"/>
                </a:solidFill>
              </a:rPr>
              <a:t>2</a:t>
            </a:r>
            <a:r>
              <a:rPr lang="en-US" sz="2800" dirty="0" smtClean="0">
                <a:solidFill>
                  <a:schemeClr val="accent2"/>
                </a:solidFill>
              </a:rPr>
              <a:t>O(g)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	</a:t>
            </a:r>
          </a:p>
          <a:p>
            <a:pPr>
              <a:buFontTx/>
              <a:buNone/>
            </a:pPr>
            <a:endParaRPr lang="en-US" sz="2800" dirty="0" smtClean="0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4355976" y="1412776"/>
            <a:ext cx="990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80120" y="2397968"/>
            <a:ext cx="6372200" cy="3335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Find mole of O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28.0 g NH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mol NH</a:t>
            </a:r>
            <a:r>
              <a:rPr kumimoji="0" lang="en-US" sz="2400" i="0" u="sng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 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mol O</a:t>
            </a:r>
            <a:r>
              <a:rPr kumimoji="0" lang="en-US" sz="2400" i="0" u="sng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17.0 g NH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4 mol NH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2.06 mol O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  =  </a:t>
            </a:r>
            <a:r>
              <a:rPr kumimoji="0" lang="en-US" sz="24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nRT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 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2.06 mol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)(0.0821)(297K)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=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52.9  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	      P	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             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0.950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endParaRPr kumimoji="0" lang="en-US" sz="24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Densities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827584" y="1196752"/>
            <a:ext cx="21897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PV</a:t>
            </a:r>
            <a:r>
              <a:rPr lang="en-US" sz="36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600" i="1" dirty="0">
                <a:solidFill>
                  <a:srgbClr val="000080"/>
                </a:solidFill>
                <a:latin typeface="Arial" charset="0"/>
              </a:rPr>
              <a:t>nRT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11560" y="2828280"/>
            <a:ext cx="2308225" cy="1320800"/>
            <a:chOff x="2064" y="2981"/>
            <a:chExt cx="1454" cy="832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115" y="2981"/>
              <a:ext cx="329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n</a:t>
              </a: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959" y="2987"/>
              <a:ext cx="543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577" y="3168"/>
              <a:ext cx="30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96136" y="2947591"/>
            <a:ext cx="25074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  <a:latin typeface="Arial" charset="0"/>
              </a:rPr>
              <a:t>n</a:t>
            </a:r>
            <a:r>
              <a:rPr lang="en-US" sz="40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 </a:t>
            </a:r>
            <a:r>
              <a:rPr lang="en-US" sz="4000" i="1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</a:t>
            </a:r>
            <a:r>
              <a:rPr lang="en-US" sz="4000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 = </a:t>
            </a:r>
            <a:r>
              <a:rPr lang="en-US" sz="4000" i="1" dirty="0">
                <a:solidFill>
                  <a:srgbClr val="FF0000"/>
                </a:solidFill>
                <a:latin typeface="Arial" charset="0"/>
                <a:sym typeface="Symbol" pitchFamily="1" charset="2"/>
              </a:rPr>
              <a:t>m</a:t>
            </a:r>
            <a:endParaRPr lang="en-US" sz="40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547664" y="1988840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15816" y="1484785"/>
            <a:ext cx="60486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en-US" sz="3200" dirty="0" smtClean="0">
                <a:solidFill>
                  <a:srgbClr val="FF0000"/>
                </a:solidFill>
              </a:rPr>
              <a:t>moles </a:t>
            </a:r>
            <a:r>
              <a:rPr lang="en-US" sz="3200" b="1" dirty="0" smtClean="0">
                <a:solidFill>
                  <a:srgbClr val="FF0000"/>
                </a:solidFill>
                <a:sym typeface="Symbol" pitchFamily="1" charset="2"/>
              </a:rPr>
              <a:t></a:t>
            </a:r>
            <a:r>
              <a:rPr lang="en-US" sz="3200" dirty="0" smtClean="0">
                <a:solidFill>
                  <a:srgbClr val="FF0000"/>
                </a:solidFill>
              </a:rPr>
              <a:t> molecular mass = mass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6804248" y="2132856"/>
            <a:ext cx="360040" cy="728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-Right-Up Arrow 14"/>
          <p:cNvSpPr/>
          <p:nvPr/>
        </p:nvSpPr>
        <p:spPr>
          <a:xfrm rot="10800000">
            <a:off x="3779912" y="3140968"/>
            <a:ext cx="1584176" cy="144016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3491881" y="4941168"/>
            <a:ext cx="2328863" cy="1333500"/>
            <a:chOff x="2064" y="2981"/>
            <a:chExt cx="1467" cy="840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087" y="2981"/>
              <a:ext cx="386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 smtClean="0">
                  <a:solidFill>
                    <a:srgbClr val="000080"/>
                  </a:solidFill>
                  <a:latin typeface="Arial" charset="0"/>
                </a:rPr>
                <a:t>m</a:t>
              </a:r>
              <a:endParaRPr lang="en-US" sz="40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930" y="2987"/>
              <a:ext cx="601" cy="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 dirty="0" smtClean="0">
                  <a:solidFill>
                    <a:srgbClr val="000080"/>
                  </a:solidFill>
                  <a:latin typeface="Arial" charset="0"/>
                </a:rPr>
                <a:t>PM</a:t>
              </a:r>
              <a:endParaRPr lang="en-US" sz="40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4000" i="1" dirty="0">
                  <a:solidFill>
                    <a:srgbClr val="000080"/>
                  </a:solidFill>
                  <a:latin typeface="Arial" charset="0"/>
                </a:rPr>
                <a:t>RT</a:t>
              </a: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577" y="3168"/>
              <a:ext cx="30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000080"/>
                  </a:solidFill>
                  <a:latin typeface="Arial" charset="0"/>
                </a:rPr>
                <a:t>=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2987824" y="4797152"/>
            <a:ext cx="3456384" cy="1728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2231740" y="2240868"/>
            <a:ext cx="22322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0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 animBg="1"/>
      <p:bldP spid="13" grpId="0"/>
      <p:bldP spid="14" grpId="0" animBg="1"/>
      <p:bldP spid="15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Densities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9552" y="1484784"/>
            <a:ext cx="5715000" cy="711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Density = mass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" charset="2"/>
              </a:rPr>
              <a:t>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volume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So,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362200" y="2564904"/>
            <a:ext cx="1676400" cy="1446213"/>
            <a:chOff x="2976" y="1707"/>
            <a:chExt cx="1056" cy="911"/>
          </a:xfrm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3609" y="1707"/>
              <a:ext cx="412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621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2339752" y="4509120"/>
            <a:ext cx="3200401" cy="1454151"/>
            <a:chOff x="2976" y="1707"/>
            <a:chExt cx="2016" cy="916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4343" y="1712"/>
              <a:ext cx="649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44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355" y="216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609" y="1707"/>
              <a:ext cx="412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V</a:t>
              </a: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032" y="1920"/>
              <a:ext cx="32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621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44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2339752" y="4437112"/>
            <a:ext cx="3600400" cy="16561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1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06162"/>
            <a:ext cx="79928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What is the density of carbon tetrachloride (CCl</a:t>
            </a:r>
            <a:r>
              <a:rPr lang="en-GB" sz="3200" baseline="-250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) vapor at 714 torr and 125 </a:t>
            </a:r>
            <a:r>
              <a:rPr lang="en-GB" sz="3200" baseline="30000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3200" dirty="0" smtClean="0">
                <a:solidFill>
                  <a:schemeClr val="accent6">
                    <a:lumMod val="50000"/>
                  </a:schemeClr>
                </a:solidFill>
              </a:rPr>
              <a:t>C?</a:t>
            </a: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endParaRPr lang="en-GB" sz="3200" dirty="0" smtClean="0">
              <a:solidFill>
                <a:srgbClr val="C00000"/>
              </a:solidFill>
            </a:endParaRPr>
          </a:p>
          <a:p>
            <a:pPr algn="just"/>
            <a:r>
              <a:rPr lang="en-GB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		</a:t>
            </a:r>
            <a:endParaRPr lang="en-GB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580605" y="2068785"/>
            <a:ext cx="1830388" cy="1077913"/>
            <a:chOff x="3037" y="1712"/>
            <a:chExt cx="1153" cy="679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566" y="1712"/>
              <a:ext cx="504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32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566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3037" y="1883"/>
              <a:ext cx="5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32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32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971599" y="3789040"/>
            <a:ext cx="7201218" cy="1077913"/>
            <a:chOff x="3037" y="1712"/>
            <a:chExt cx="1099" cy="679"/>
          </a:xfrm>
        </p:grpSpPr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253" y="1712"/>
              <a:ext cx="883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714 torr x 154 g mol 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endParaRPr lang="en-US" sz="3200" i="1" baseline="30000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62.36 L torr mol 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-1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x 398 K</a:t>
              </a:r>
              <a:r>
                <a:rPr lang="en-US" sz="3200" i="1" baseline="300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32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3253" y="2070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3037" y="1883"/>
              <a:ext cx="5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32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</a:t>
              </a:r>
              <a:r>
                <a:rPr lang="en-US" sz="32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979712" y="5644679"/>
            <a:ext cx="27174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320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lang="en-US" sz="32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= 4.43 g L</a:t>
            </a:r>
            <a:r>
              <a:rPr lang="en-US" sz="32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32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4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548680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Which gas is most dense at 1.00 atm and 298 K? CO</a:t>
            </a:r>
            <a:r>
              <a:rPr lang="en-GB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, N</a:t>
            </a:r>
            <a:r>
              <a:rPr lang="en-GB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O, or Cl</a:t>
            </a:r>
            <a:r>
              <a:rPr lang="en-GB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339750" y="2115319"/>
            <a:ext cx="1638300" cy="954088"/>
            <a:chOff x="2976" y="1803"/>
            <a:chExt cx="1032" cy="601"/>
          </a:xfrm>
        </p:grpSpPr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3475" y="1803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1907703" y="3267000"/>
            <a:ext cx="3266595" cy="954088"/>
            <a:chOff x="2976" y="1803"/>
            <a:chExt cx="1064" cy="601"/>
          </a:xfrm>
        </p:grpSpPr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3367" y="1803"/>
              <a:ext cx="67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1 x 44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0.082 x 298</a:t>
              </a:r>
              <a:endPara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2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     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195736" y="357301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CO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0072" y="342900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1.8 g L</a:t>
            </a:r>
            <a:r>
              <a:rPr lang="en-GB" sz="2800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en-GB" sz="2800" baseline="30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2060104" y="4705980"/>
            <a:ext cx="29097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     =  1.8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2060104" y="5714092"/>
            <a:ext cx="32095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     = 2.91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 </a:t>
            </a:r>
            <a:endParaRPr lang="en-US" sz="28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48136" y="484999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N</a:t>
            </a:r>
            <a:r>
              <a:rPr lang="en-GB" sz="2800" baseline="-25000" dirty="0" smtClean="0">
                <a:solidFill>
                  <a:srgbClr val="002060"/>
                </a:solidFill>
              </a:rPr>
              <a:t>2</a:t>
            </a:r>
            <a:r>
              <a:rPr lang="en-GB" sz="2800" dirty="0" smtClean="0">
                <a:solidFill>
                  <a:srgbClr val="002060"/>
                </a:solidFill>
              </a:rPr>
              <a:t>O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48136" y="585810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solidFill>
                  <a:srgbClr val="002060"/>
                </a:solidFill>
              </a:rPr>
              <a:t>Cl</a:t>
            </a:r>
            <a:endParaRPr lang="en-GB" sz="2800" baseline="-25000" dirty="0">
              <a:solidFill>
                <a:srgbClr val="00206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Molecular Mass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600200"/>
            <a:ext cx="8278688" cy="154076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can manipulate the density equation to enable us to find the molecular mass of a gas: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276600" y="2564904"/>
            <a:ext cx="2055813" cy="1431925"/>
            <a:chOff x="1161" y="2501"/>
            <a:chExt cx="1295" cy="902"/>
          </a:xfrm>
        </p:grpSpPr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811" y="294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161" y="2501"/>
              <a:ext cx="1295" cy="902"/>
              <a:chOff x="1161" y="2501"/>
              <a:chExt cx="1295" cy="902"/>
            </a:xfrm>
          </p:grpSpPr>
          <p:sp>
            <p:nvSpPr>
              <p:cNvPr id="9" name="Rectangle 9"/>
              <p:cNvSpPr>
                <a:spLocks noChangeArrowheads="1"/>
              </p:cNvSpPr>
              <p:nvPr/>
            </p:nvSpPr>
            <p:spPr bwMode="auto">
              <a:xfrm>
                <a:off x="1792" y="2501"/>
                <a:ext cx="664" cy="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</a:rPr>
                  <a:t>P</a:t>
                </a:r>
                <a:r>
                  <a:rPr lang="en-US" sz="4400" i="1" dirty="0">
                    <a:solidFill>
                      <a:srgbClr val="000080"/>
                    </a:solidFill>
                    <a:latin typeface="Symbol" pitchFamily="1" charset="2"/>
                    <a:sym typeface="Symbol" pitchFamily="1" charset="2"/>
                  </a:rPr>
                  <a:t></a:t>
                </a:r>
                <a:endParaRPr lang="en-US" sz="4400" i="1" dirty="0">
                  <a:solidFill>
                    <a:srgbClr val="000080"/>
                  </a:solidFill>
                  <a:latin typeface="Arial" charset="0"/>
                </a:endParaRPr>
              </a:p>
              <a:p>
                <a:pPr algn="ctr"/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</a:rPr>
                  <a:t>RT</a:t>
                </a:r>
              </a:p>
            </p:txBody>
          </p:sp>
          <p:sp>
            <p:nvSpPr>
              <p:cNvPr id="10" name="Rectangle 14"/>
              <p:cNvSpPr>
                <a:spLocks noChangeArrowheads="1"/>
              </p:cNvSpPr>
              <p:nvPr/>
            </p:nvSpPr>
            <p:spPr bwMode="auto">
              <a:xfrm>
                <a:off x="1161" y="2707"/>
                <a:ext cx="61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4400" i="1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d</a:t>
                </a:r>
                <a:r>
                  <a:rPr lang="en-US" sz="4400" dirty="0">
                    <a:solidFill>
                      <a:srgbClr val="000080"/>
                    </a:solidFill>
                    <a:latin typeface="Arial" charset="0"/>
                    <a:sym typeface="Symbol" pitchFamily="1" charset="2"/>
                  </a:rPr>
                  <a:t> =</a:t>
                </a:r>
                <a:endParaRPr lang="en-US" sz="4400" dirty="0">
                  <a:solidFill>
                    <a:srgbClr val="00008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629025" y="4149080"/>
            <a:ext cx="1878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82E32"/>
                </a:solidFill>
                <a:latin typeface="Arial" charset="0"/>
              </a:rPr>
              <a:t>Becomes</a:t>
            </a:r>
            <a:endParaRPr lang="en-US" sz="3600" dirty="0">
              <a:solidFill>
                <a:srgbClr val="C82E32"/>
              </a:solidFill>
              <a:latin typeface="Arial" charset="0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379788" y="4953000"/>
            <a:ext cx="2382837" cy="1431925"/>
            <a:chOff x="3792" y="2510"/>
            <a:chExt cx="1501" cy="902"/>
          </a:xfrm>
        </p:grpSpPr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4590" y="296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4512" y="2510"/>
              <a:ext cx="781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charset="0"/>
                </a:rPr>
                <a:t>dRT</a:t>
              </a:r>
            </a:p>
            <a:p>
              <a:pPr algn="ctr"/>
              <a:r>
                <a:rPr lang="en-US" sz="44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73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44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44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85801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lphaLcParenBoth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Calculate the density of NO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gas at 0.970 atm and 35 </a:t>
            </a:r>
            <a:r>
              <a:rPr lang="en-US" sz="2800" baseline="30000" dirty="0" err="1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</a:rPr>
              <a:t>C.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(b) Calculate the molar mass of a gas if 2.50 g occupies 0.875 L at 685 torr and 35 </a:t>
            </a:r>
            <a:r>
              <a:rPr lang="en-US" sz="2800" baseline="30000" dirty="0" err="1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</a:rPr>
              <a:t>C.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 </a:t>
            </a:r>
          </a:p>
          <a:p>
            <a:pPr marL="514350" indent="-514350" algn="just"/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>
              <a:buAutoNum type="alphaLcParenBoth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 </a:t>
            </a:r>
            <a:endParaRPr lang="en-US" sz="2800" dirty="0">
              <a:solidFill>
                <a:srgbClr val="C00000"/>
              </a:solidFill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467100" y="2398712"/>
            <a:ext cx="1638300" cy="954088"/>
            <a:chOff x="2976" y="1803"/>
            <a:chExt cx="1032" cy="601"/>
          </a:xfrm>
        </p:grpSpPr>
        <p:sp>
          <p:nvSpPr>
            <p:cNvPr id="4" name="Rectangle 11"/>
            <p:cNvSpPr>
              <a:spLocks noChangeArrowheads="1"/>
            </p:cNvSpPr>
            <p:nvPr/>
          </p:nvSpPr>
          <p:spPr bwMode="auto">
            <a:xfrm>
              <a:off x="3475" y="1803"/>
              <a:ext cx="456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PM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RT</a:t>
              </a:r>
            </a:p>
          </p:txBody>
        </p:sp>
        <p:sp>
          <p:nvSpPr>
            <p:cNvPr id="5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276603" y="3313112"/>
            <a:ext cx="2895602" cy="954088"/>
            <a:chOff x="2976" y="1803"/>
            <a:chExt cx="1824" cy="601"/>
          </a:xfrm>
        </p:grpSpPr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3053" y="1803"/>
              <a:ext cx="174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0.97 x 46</a:t>
              </a:r>
              <a:endParaRPr lang="en-US" sz="2800" i="1" dirty="0">
                <a:solidFill>
                  <a:srgbClr val="000080"/>
                </a:solidFill>
                <a:cs typeface="Arial" pitchFamily="34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0.082 x 308</a:t>
              </a:r>
              <a:endPara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3384" y="2086"/>
              <a:ext cx="624" cy="0"/>
            </a:xfrm>
            <a:prstGeom prst="line">
              <a:avLst/>
            </a:prstGeom>
            <a:noFill/>
            <a:ln w="28575">
              <a:solidFill>
                <a:srgbClr val="000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43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d</a:t>
              </a:r>
              <a:r>
                <a:rPr lang="en-US" sz="2800" dirty="0">
                  <a:solidFill>
                    <a:srgbClr val="000080"/>
                  </a:solidFill>
                  <a:latin typeface="Arial" pitchFamily="34" charset="0"/>
                  <a:cs typeface="Arial" pitchFamily="34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200400" y="4486275"/>
            <a:ext cx="24064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d</a:t>
            </a:r>
            <a:r>
              <a:rPr lang="en-US" sz="2800" dirty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=  1.77 g L</a:t>
            </a:r>
            <a:r>
              <a:rPr lang="en-US" sz="2800" baseline="300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0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971828" y="858837"/>
            <a:ext cx="1841507" cy="954088"/>
            <a:chOff x="3792" y="2619"/>
            <a:chExt cx="1160" cy="601"/>
          </a:xfrm>
        </p:grpSpPr>
        <p:sp>
          <p:nvSpPr>
            <p:cNvPr id="3" name="Line 18"/>
            <p:cNvSpPr>
              <a:spLocks noChangeShapeType="1"/>
            </p:cNvSpPr>
            <p:nvPr/>
          </p:nvSpPr>
          <p:spPr bwMode="auto">
            <a:xfrm>
              <a:off x="4328" y="2908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4" name="Rectangle 20"/>
            <p:cNvSpPr>
              <a:spLocks noChangeArrowheads="1"/>
            </p:cNvSpPr>
            <p:nvPr/>
          </p:nvSpPr>
          <p:spPr bwMode="auto">
            <a:xfrm>
              <a:off x="4260" y="2619"/>
              <a:ext cx="54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dRT</a:t>
              </a:r>
            </a:p>
            <a:p>
              <a:pPr algn="ctr"/>
              <a:r>
                <a:rPr lang="en-US" sz="2800" i="1" dirty="0">
                  <a:solidFill>
                    <a:srgbClr val="00008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438400" y="4303711"/>
            <a:ext cx="3841763" cy="954089"/>
            <a:chOff x="3792" y="2653"/>
            <a:chExt cx="2420" cy="601"/>
          </a:xfrm>
        </p:grpSpPr>
        <p:sp>
          <p:nvSpPr>
            <p:cNvPr id="7" name="Line 18"/>
            <p:cNvSpPr>
              <a:spLocks noChangeShapeType="1"/>
            </p:cNvSpPr>
            <p:nvPr/>
          </p:nvSpPr>
          <p:spPr bwMode="auto">
            <a:xfrm>
              <a:off x="4328" y="2932"/>
              <a:ext cx="1152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4232" y="2653"/>
              <a:ext cx="1980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2.86 x 62.36 x 308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    685 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5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i="1" dirty="0">
                  <a:solidFill>
                    <a:srgbClr val="000080"/>
                  </a:solidFill>
                  <a:latin typeface="Symbol" pitchFamily="1" charset="2"/>
                  <a:sym typeface="Symbol" pitchFamily="1" charset="2"/>
                </a:rPr>
                <a:t>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438400" y="5572780"/>
            <a:ext cx="31117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000080"/>
                </a:solidFill>
                <a:latin typeface="Symbol" pitchFamily="1" charset="2"/>
                <a:sym typeface="Symbol" pitchFamily="1" charset="2"/>
              </a:rPr>
              <a:t></a:t>
            </a:r>
            <a:r>
              <a:rPr lang="en-US" sz="2800" dirty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 </a:t>
            </a:r>
            <a:r>
              <a:rPr lang="en-US" sz="2800" dirty="0" smtClean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=   80.2 g mol</a:t>
            </a:r>
            <a:r>
              <a:rPr lang="en-US" sz="2800" baseline="30000" dirty="0" smtClean="0">
                <a:solidFill>
                  <a:srgbClr val="000080"/>
                </a:solidFill>
                <a:latin typeface="Arial" charset="0"/>
                <a:sym typeface="Symbol" pitchFamily="1" charset="2"/>
              </a:rPr>
              <a:t>-1</a:t>
            </a:r>
            <a:endParaRPr lang="en-US" sz="2800" baseline="30000" dirty="0">
              <a:solidFill>
                <a:srgbClr val="000080"/>
              </a:solidFill>
              <a:latin typeface="Arial" charset="0"/>
            </a:endParaRPr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2971801" y="2017712"/>
            <a:ext cx="2057408" cy="954088"/>
            <a:chOff x="3792" y="2667"/>
            <a:chExt cx="1296" cy="601"/>
          </a:xfrm>
        </p:grpSpPr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4241" y="2667"/>
              <a:ext cx="847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mass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volume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46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rgbClr val="000080"/>
                  </a:solidFill>
                  <a:latin typeface="+mj-lt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</a:t>
              </a:r>
              <a:r>
                <a:rPr lang="en-US" sz="2800" dirty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=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2667000" y="3019425"/>
            <a:ext cx="4649801" cy="954088"/>
            <a:chOff x="3792" y="2674"/>
            <a:chExt cx="2929" cy="601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328" y="2980"/>
              <a:ext cx="624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254" y="2674"/>
              <a:ext cx="873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2.5 g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  <a:p>
              <a:pPr algn="ctr"/>
              <a:r>
                <a:rPr lang="en-US" sz="2800" i="1" dirty="0" smtClean="0">
                  <a:solidFill>
                    <a:srgbClr val="000080"/>
                  </a:solidFill>
                  <a:latin typeface="Arial" charset="0"/>
                </a:rPr>
                <a:t>0.875 L</a:t>
              </a:r>
              <a:endParaRPr lang="en-US" sz="2800" i="1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792" y="2745"/>
              <a:ext cx="292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 smtClean="0">
                  <a:solidFill>
                    <a:srgbClr val="000080"/>
                  </a:solidFill>
                  <a:latin typeface="+mj-lt"/>
                  <a:sym typeface="Symbol" pitchFamily="1" charset="2"/>
                </a:rPr>
                <a:t>d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=                  =  2.86 g L</a:t>
              </a:r>
              <a:r>
                <a:rPr lang="en-US" sz="2800" baseline="300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-1</a:t>
              </a:r>
              <a:r>
                <a:rPr lang="en-US" sz="2800" dirty="0" smtClean="0">
                  <a:solidFill>
                    <a:srgbClr val="000080"/>
                  </a:solidFill>
                  <a:latin typeface="Arial" charset="0"/>
                  <a:sym typeface="Symbol" pitchFamily="1" charset="2"/>
                </a:rPr>
                <a:t> </a:t>
              </a:r>
              <a:endParaRPr lang="en-US" sz="2800" dirty="0">
                <a:solidFill>
                  <a:srgbClr val="000080"/>
                </a:solidFill>
                <a:latin typeface="Arial" charset="0"/>
              </a:endParaRPr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Course Evaluation: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Homework: 10 points</a:t>
            </a:r>
          </a:p>
          <a:p>
            <a:r>
              <a:rPr lang="en-GB" i="1" dirty="0" smtClean="0"/>
              <a:t>Midterm exams: 2 x 25 points 50 points</a:t>
            </a:r>
          </a:p>
          <a:p>
            <a:r>
              <a:rPr lang="en-GB" i="1" dirty="0" smtClean="0"/>
              <a:t>Final Exam: 1 x 40 points 40 points</a:t>
            </a:r>
          </a:p>
          <a:p>
            <a:r>
              <a:rPr lang="en-GB" b="1" dirty="0" smtClean="0"/>
              <a:t>Total 100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60648"/>
            <a:ext cx="8458200" cy="1584176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	A gas has a % composition by mass of 85.7% carbon and 14.3% hydrogen.  At STP the density of the gas is 2.50 g/L.  What is the molecular formula of the gas?</a:t>
            </a:r>
          </a:p>
          <a:p>
            <a:pPr>
              <a:buFontTx/>
              <a:buNone/>
            </a:pPr>
            <a:endParaRPr lang="en-US" sz="28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6288" y="2377008"/>
            <a:ext cx="6585992" cy="4076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Calculate Empirical formula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85.7 g C  x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mol C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=  7.14 mol C/7.14  =  1 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12.0 g 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14.3 g H  x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mol H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14.3 mol H/ 7.14 = 2 H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2400" dirty="0" smtClean="0"/>
              <a:t>	      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1.0 g H</a:t>
            </a: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Empirical formula = 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 mass     =  12.0 + 2(1.0) = 14.0 g/EF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42426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Using STP and density ( 1 L = 2.50 g)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u="sng" dirty="0" smtClean="0"/>
              <a:t>2.50 </a:t>
            </a:r>
            <a:r>
              <a:rPr lang="en-US" sz="2400" u="sng" dirty="0" smtClean="0">
                <a:solidFill>
                  <a:srgbClr val="66FF33"/>
                </a:solidFill>
              </a:rPr>
              <a:t>g </a:t>
            </a:r>
            <a:r>
              <a:rPr lang="en-US" sz="2400" u="sng" dirty="0" smtClean="0"/>
              <a:t> </a:t>
            </a:r>
            <a:r>
              <a:rPr lang="en-US" sz="2400" dirty="0" smtClean="0"/>
              <a:t>  x   </a:t>
            </a:r>
            <a:r>
              <a:rPr lang="en-US" sz="2400" u="sng" dirty="0" smtClean="0"/>
              <a:t> 22.4 L </a:t>
            </a:r>
            <a:r>
              <a:rPr lang="en-US" sz="2400" dirty="0" smtClean="0"/>
              <a:t>      =    56.0 </a:t>
            </a:r>
            <a:r>
              <a:rPr lang="en-US" sz="2400" dirty="0" smtClean="0">
                <a:solidFill>
                  <a:srgbClr val="66FF33"/>
                </a:solidFill>
              </a:rPr>
              <a:t>g/mol</a:t>
            </a: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  1 L             1 </a:t>
            </a:r>
            <a:r>
              <a:rPr lang="en-US" sz="2400" dirty="0" smtClean="0">
                <a:solidFill>
                  <a:srgbClr val="66FF33"/>
                </a:solidFill>
              </a:rPr>
              <a:t>mol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		</a:t>
            </a:r>
            <a:r>
              <a:rPr lang="en-US" sz="2400" u="sng" dirty="0" smtClean="0"/>
              <a:t>56.0 g/mol</a:t>
            </a:r>
            <a:r>
              <a:rPr lang="en-US" sz="2400" dirty="0" smtClean="0"/>
              <a:t>  =  4</a:t>
            </a:r>
            <a:endParaRPr lang="en-US" sz="2400" u="sng" dirty="0" smtClean="0"/>
          </a:p>
          <a:p>
            <a:pPr>
              <a:buFontTx/>
              <a:buNone/>
            </a:pPr>
            <a:r>
              <a:rPr lang="en-US" sz="2400" dirty="0" smtClean="0"/>
              <a:t>		14.0 g/EF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molecular formula</a:t>
            </a:r>
            <a:endParaRPr lang="en-US" sz="2400" dirty="0" smtClean="0"/>
          </a:p>
          <a:p>
            <a:pPr>
              <a:lnSpc>
                <a:spcPct val="120000"/>
              </a:lnSpc>
              <a:buFontTx/>
              <a:buNone/>
            </a:pPr>
            <a:r>
              <a:rPr lang="en-US" sz="2400" dirty="0" smtClean="0"/>
              <a:t>	CH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 x  4    =    </a:t>
            </a:r>
            <a:r>
              <a:rPr lang="en-US" sz="2400" dirty="0" smtClean="0">
                <a:solidFill>
                  <a:schemeClr val="accent1"/>
                </a:solidFill>
              </a:rPr>
              <a:t>C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4</a:t>
            </a:r>
            <a:r>
              <a:rPr lang="en-US" sz="2400" dirty="0" smtClean="0">
                <a:solidFill>
                  <a:schemeClr val="accent1"/>
                </a:solidFill>
              </a:rPr>
              <a:t>H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8</a:t>
            </a:r>
          </a:p>
        </p:txBody>
      </p:sp>
      <p:sp>
        <p:nvSpPr>
          <p:cNvPr id="105475" name="Line 3"/>
          <p:cNvSpPr>
            <a:spLocks noChangeShapeType="1"/>
          </p:cNvSpPr>
          <p:nvPr/>
        </p:nvSpPr>
        <p:spPr bwMode="auto">
          <a:xfrm flipH="1">
            <a:off x="1043608" y="2060848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 flipH="1">
            <a:off x="2771800" y="1628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Dalton’s Law of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828800"/>
            <a:ext cx="7772400" cy="2057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total pressure of a mixture of gases equals the sum of the pressures that each would exert if it were present alone.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41910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82E32"/>
                </a:solidFill>
                <a:latin typeface="Arial" charset="0"/>
              </a:rPr>
              <a:t>In other words,</a:t>
            </a:r>
          </a:p>
          <a:p>
            <a:pPr marL="1428750" lvl="3" indent="-228600" eaLnBrk="1" hangingPunct="1">
              <a:spcBef>
                <a:spcPct val="20000"/>
              </a:spcBef>
            </a:pPr>
            <a:r>
              <a:rPr lang="en-US" sz="3200" i="1" dirty="0" err="1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 err="1">
                <a:solidFill>
                  <a:srgbClr val="000080"/>
                </a:solidFill>
                <a:latin typeface="Arial" charset="0"/>
              </a:rPr>
              <a:t>total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=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1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2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</a:t>
            </a:r>
            <a:r>
              <a:rPr lang="en-US" sz="3200" i="1" dirty="0">
                <a:solidFill>
                  <a:srgbClr val="000080"/>
                </a:solidFill>
                <a:latin typeface="Arial" charset="0"/>
              </a:rPr>
              <a:t>P</a:t>
            </a:r>
            <a:r>
              <a:rPr lang="en-US" sz="3200" baseline="-25000" dirty="0">
                <a:solidFill>
                  <a:srgbClr val="000080"/>
                </a:solidFill>
                <a:latin typeface="Arial" charset="0"/>
              </a:rPr>
              <a:t>3</a:t>
            </a:r>
            <a:r>
              <a:rPr lang="en-US" sz="3200" dirty="0">
                <a:solidFill>
                  <a:srgbClr val="000080"/>
                </a:solidFill>
                <a:latin typeface="Arial" charset="0"/>
              </a:rPr>
              <a:t> + 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</a:p>
        </p:txBody>
      </p:sp>
      <p:pic>
        <p:nvPicPr>
          <p:cNvPr id="3" name="Picture 10" descr="10_16"/>
          <p:cNvPicPr>
            <a:picLocks noChangeAspect="1" noChangeArrowheads="1"/>
          </p:cNvPicPr>
          <p:nvPr/>
        </p:nvPicPr>
        <p:blipFill>
          <a:blip r:embed="rId3" cstate="print"/>
          <a:srcRect b="15398"/>
          <a:stretch>
            <a:fillRect/>
          </a:stretch>
        </p:blipFill>
        <p:spPr>
          <a:xfrm>
            <a:off x="1314450" y="1524000"/>
            <a:ext cx="6518275" cy="2287588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5800" y="4114800"/>
            <a:ext cx="7772400" cy="1219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When one collects a gas over water, there is water vapor mixed in with the gas.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85800" y="5105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To find only the pressure of the desired gas, one must subtract the vapor pressure of water from the total pressure.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7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116632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Partial Pressures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76200" y="1107232"/>
            <a:ext cx="9372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428750" lvl="3" indent="-228600" eaLnBrk="1" hangingPunct="1">
              <a:spcBef>
                <a:spcPct val="20000"/>
              </a:spcBef>
            </a:pPr>
            <a:r>
              <a:rPr lang="en-US" sz="2800" i="1" dirty="0" err="1" smtClean="0">
                <a:latin typeface="Arial" charset="0"/>
              </a:rPr>
              <a:t>P</a:t>
            </a:r>
            <a:r>
              <a:rPr lang="en-US" sz="2800" baseline="-25000" dirty="0" err="1" smtClean="0">
                <a:latin typeface="Arial" charset="0"/>
              </a:rPr>
              <a:t>total</a:t>
            </a:r>
            <a:r>
              <a:rPr lang="en-US" sz="2800" dirty="0" smtClean="0">
                <a:latin typeface="Arial" charset="0"/>
              </a:rPr>
              <a:t> </a:t>
            </a:r>
            <a:r>
              <a:rPr lang="en-US" sz="2800" dirty="0">
                <a:latin typeface="Arial" charset="0"/>
              </a:rPr>
              <a:t>=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1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2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i="1" dirty="0">
                <a:latin typeface="Arial" charset="0"/>
              </a:rPr>
              <a:t>P</a:t>
            </a:r>
            <a:r>
              <a:rPr lang="en-US" sz="2800" baseline="-25000" dirty="0">
                <a:latin typeface="Arial" charset="0"/>
              </a:rPr>
              <a:t>3</a:t>
            </a:r>
            <a:r>
              <a:rPr lang="en-US" sz="2800" dirty="0">
                <a:latin typeface="Arial" charset="0"/>
              </a:rPr>
              <a:t> + </a:t>
            </a:r>
            <a:r>
              <a:rPr lang="en-US" sz="2800" dirty="0" smtClean="0">
                <a:latin typeface="Arial" charset="0"/>
              </a:rPr>
              <a:t>…</a:t>
            </a:r>
          </a:p>
          <a:p>
            <a:pPr marL="1428750" lvl="3" indent="-228600" eaLnBrk="1" hangingPunct="1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P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 (        );  P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 (        ); and so on</a:t>
            </a:r>
          </a:p>
          <a:p>
            <a:pPr marL="1428750" lvl="3" indent="-228600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P</a:t>
            </a:r>
            <a:r>
              <a:rPr lang="en-US" sz="2800" baseline="-25000" dirty="0" smtClean="0">
                <a:latin typeface="Arial" charset="0"/>
              </a:rPr>
              <a:t>t</a:t>
            </a:r>
            <a:r>
              <a:rPr lang="en-US" sz="2800" dirty="0" smtClean="0">
                <a:latin typeface="Arial" charset="0"/>
              </a:rPr>
              <a:t> = (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1</a:t>
            </a:r>
            <a:r>
              <a:rPr lang="en-US" sz="2800" dirty="0" smtClean="0">
                <a:latin typeface="Arial" charset="0"/>
              </a:rPr>
              <a:t>+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2</a:t>
            </a:r>
            <a:r>
              <a:rPr lang="en-US" sz="2800" dirty="0" smtClean="0">
                <a:latin typeface="Arial" charset="0"/>
              </a:rPr>
              <a:t>+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3</a:t>
            </a:r>
            <a:r>
              <a:rPr lang="en-US" sz="2800" dirty="0" smtClean="0">
                <a:latin typeface="Arial" charset="0"/>
              </a:rPr>
              <a:t>+..)         = </a:t>
            </a:r>
            <a:r>
              <a:rPr lang="en-US" sz="2800" i="1" dirty="0" smtClean="0">
                <a:latin typeface="Arial" charset="0"/>
              </a:rPr>
              <a:t>n</a:t>
            </a:r>
            <a:r>
              <a:rPr lang="en-US" sz="2800" baseline="-25000" dirty="0" smtClean="0">
                <a:latin typeface="Arial" charset="0"/>
              </a:rPr>
              <a:t>t</a:t>
            </a:r>
            <a:r>
              <a:rPr lang="en-US" sz="2800" dirty="0" smtClean="0">
                <a:latin typeface="Arial" charset="0"/>
              </a:rPr>
              <a:t>(       )</a:t>
            </a:r>
          </a:p>
          <a:p>
            <a:pPr marL="1428750" lvl="3" indent="-228600">
              <a:spcBef>
                <a:spcPct val="20000"/>
              </a:spcBef>
            </a:pPr>
            <a:endParaRPr lang="en-US" sz="2800" dirty="0" smtClean="0">
              <a:latin typeface="Arial" charset="0"/>
            </a:endParaRPr>
          </a:p>
          <a:p>
            <a:pPr marL="1428750" lvl="3" indent="-228600">
              <a:spcBef>
                <a:spcPct val="20000"/>
              </a:spcBef>
            </a:pPr>
            <a:r>
              <a:rPr lang="en-US" sz="2800" dirty="0" smtClean="0">
                <a:latin typeface="Arial" charset="0"/>
              </a:rPr>
              <a:t>  </a:t>
            </a:r>
          </a:p>
          <a:p>
            <a:pPr marL="1428750" lvl="3" indent="-228600" eaLnBrk="1" hangingPunct="1">
              <a:spcBef>
                <a:spcPct val="20000"/>
              </a:spcBef>
            </a:pPr>
            <a:endParaRPr lang="en-US" sz="2800" dirty="0">
              <a:latin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542912" y="1976645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2578864" y="24467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62381" y="1945432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>
            <a:off x="5105400" y="2402632"/>
            <a:ext cx="609600" cy="1009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962400" y="2936032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4038600" y="3425364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628702" y="3016593"/>
            <a:ext cx="657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</a:t>
            </a:r>
            <a:endParaRPr lang="en-US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5562600" y="3469432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269662" y="4904184"/>
            <a:ext cx="55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1197166" y="5394435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29791" y="5143801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288436" y="4904184"/>
            <a:ext cx="13948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RT/V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RT/V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2438400" y="5372400"/>
            <a:ext cx="1524000" cy="4314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8600" y="5143801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=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568073" y="4904184"/>
            <a:ext cx="5180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4495800" y="540453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112226" y="6123384"/>
            <a:ext cx="21643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=          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053473" y="5931277"/>
            <a:ext cx="51809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2057400" y="6396052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>
            <a:off x="3581400" y="6199584"/>
            <a:ext cx="1447800" cy="381000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812466" y="6133564"/>
            <a:ext cx="1883734" cy="52322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=  X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P</a:t>
            </a:r>
            <a:r>
              <a:rPr lang="en-US" sz="2800" i="1" baseline="-25000" dirty="0" smtClean="0">
                <a:latin typeface="Arial" pitchFamily="34" charset="0"/>
                <a:cs typeface="Arial" pitchFamily="34" charset="0"/>
              </a:rPr>
              <a:t>t</a:t>
            </a:r>
            <a:endParaRPr lang="en-US" sz="2800" i="1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467544" y="4057908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Dividing equation (1) by equation (2)</a:t>
            </a:r>
            <a:endParaRPr lang="en-GB" sz="2800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8324800" y="3212976"/>
            <a:ext cx="639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(2)</a:t>
            </a:r>
            <a:endParaRPr lang="en-GB" sz="2800" dirty="0"/>
          </a:p>
        </p:txBody>
      </p:sp>
      <p:sp>
        <p:nvSpPr>
          <p:cNvPr id="32" name="مربع نص 31"/>
          <p:cNvSpPr txBox="1"/>
          <p:nvPr/>
        </p:nvSpPr>
        <p:spPr>
          <a:xfrm>
            <a:off x="8316416" y="2113692"/>
            <a:ext cx="639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(1)</a:t>
            </a:r>
            <a:endParaRPr lang="en-GB" sz="2800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8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404664"/>
            <a:ext cx="8659688" cy="1584176"/>
          </a:xfrm>
        </p:spPr>
        <p:txBody>
          <a:bodyPr>
            <a:normAutofit/>
          </a:bodyPr>
          <a:lstStyle/>
          <a:p>
            <a:pPr algn="just">
              <a:buFontTx/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	A 5.00 L scuba tank contains 1.05 mole of O</a:t>
            </a:r>
            <a:r>
              <a:rPr lang="en-US" sz="2800" baseline="-25000" dirty="0" smtClean="0">
                <a:solidFill>
                  <a:schemeClr val="accent2"/>
                </a:solidFill>
              </a:rPr>
              <a:t>2 </a:t>
            </a:r>
            <a:r>
              <a:rPr lang="en-US" sz="2800" dirty="0" smtClean="0">
                <a:solidFill>
                  <a:schemeClr val="accent2"/>
                </a:solidFill>
              </a:rPr>
              <a:t>and 0.418 mole He at 25°C.  What is the partial pressure of each gas, and what is the total pressure in the tank?</a:t>
            </a:r>
          </a:p>
          <a:p>
            <a:pPr algn="just">
              <a:buFontTx/>
              <a:buNone/>
            </a:pPr>
            <a:endParaRPr lang="en-US" sz="2800" dirty="0" smtClean="0">
              <a:solidFill>
                <a:schemeClr val="accent2"/>
              </a:solidFill>
            </a:endParaRPr>
          </a:p>
          <a:p>
            <a:pPr algn="just"/>
            <a:endParaRPr 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9592" y="2197224"/>
            <a:ext cx="7067128" cy="2743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 </a:t>
            </a:r>
            <a:r>
              <a:rPr kumimoji="0" lang="en-US" sz="24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nRT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    P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=  P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+ 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</a:t>
            </a:r>
            <a:endParaRPr kumimoji="0" lang="en-US" sz="24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V                                      </a:t>
            </a:r>
            <a:r>
              <a:rPr kumimoji="0" lang="en-US" sz="240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=  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1.47 mol  x  0.0821 L-</a:t>
            </a:r>
            <a:r>
              <a:rPr kumimoji="0" lang="en-US" sz="240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r>
              <a:rPr kumimoji="0" lang="en-US" sz="240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x  298 K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5.00 L	(K mol)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		=	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7.19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atm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10_17"/>
          <p:cNvPicPr>
            <a:picLocks noChangeAspect="1" noChangeArrowheads="1"/>
          </p:cNvPicPr>
          <p:nvPr/>
        </p:nvPicPr>
        <p:blipFill>
          <a:blip r:embed="rId3" cstate="print"/>
          <a:srcRect b="3720"/>
          <a:stretch>
            <a:fillRect/>
          </a:stretch>
        </p:blipFill>
        <p:spPr>
          <a:xfrm>
            <a:off x="762000" y="1524000"/>
            <a:ext cx="3281363" cy="4568825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67200" y="1981200"/>
            <a:ext cx="4419600" cy="28194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This is a model that aids in our understanding of what happens to gas particles as environmental conditions change.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1981200"/>
            <a:ext cx="8001000" cy="1752600"/>
          </a:xfrm>
          <a:prstGeom prst="rect">
            <a:avLst/>
          </a:prstGeom>
        </p:spPr>
        <p:txBody>
          <a:bodyPr/>
          <a:lstStyle/>
          <a:p>
            <a:pPr marL="8572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Gases consist of large numbers of molecules that are in continuous, random motion.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3810000"/>
            <a:ext cx="7620000" cy="2057400"/>
          </a:xfrm>
          <a:prstGeom prst="rect">
            <a:avLst/>
          </a:prstGeom>
        </p:spPr>
        <p:txBody>
          <a:bodyPr/>
          <a:lstStyle/>
          <a:p>
            <a:pPr marL="857250" marR="0" lvl="0" indent="-5143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combined volume of all the molecules of the gas is negligible relative to the total volume in which the gas is contained.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66800" y="1981200"/>
            <a:ext cx="6934200" cy="1371600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Attractive and repulsive forces between gas molecules are negligible.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66800" y="3581400"/>
            <a:ext cx="7162800" cy="2209800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can be transferred between molecules during collisions, but the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kinetic energy of the molecules does not change with time, as long as the temperature of the gas remains constant.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953000" y="2133600"/>
            <a:ext cx="4038600" cy="2819400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average kinetic energy (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of the molecules is proportional to the absolute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15" descr="10_18"/>
          <p:cNvPicPr>
            <a:picLocks noChangeAspect="1" noChangeArrowheads="1"/>
          </p:cNvPicPr>
          <p:nvPr/>
        </p:nvPicPr>
        <p:blipFill>
          <a:blip r:embed="rId3" cstate="print"/>
          <a:srcRect b="3853"/>
          <a:stretch>
            <a:fillRect/>
          </a:stretch>
        </p:blipFill>
        <p:spPr>
          <a:xfrm>
            <a:off x="228600" y="1981200"/>
            <a:ext cx="4800600" cy="3763963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Tenets of Kinetic-Molecular Theory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6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b="1" dirty="0" smtClean="0"/>
              <a:t>Part 1</a:t>
            </a:r>
            <a:endParaRPr lang="en-GB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>
            <a:norm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Molecular kinetic theory of gases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Kinetic-Molecular </a:t>
            </a:r>
            <a:r>
              <a:rPr lang="en-GB" dirty="0" smtClean="0">
                <a:solidFill>
                  <a:srgbClr val="C00000"/>
                </a:solidFill>
              </a:rPr>
              <a:t>Theory (model &amp; fundamental laws)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844824"/>
            <a:ext cx="8229600" cy="4525963"/>
          </a:xfrm>
          <a:solidFill>
            <a:schemeClr val="bg1"/>
          </a:solidFill>
        </p:spPr>
        <p:txBody>
          <a:bodyPr/>
          <a:lstStyle/>
          <a:p>
            <a:r>
              <a:rPr lang="en-US" sz="3000" i="1" dirty="0">
                <a:solidFill>
                  <a:srgbClr val="FF0000"/>
                </a:solidFill>
              </a:rPr>
              <a:t>N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en-US" sz="3000" dirty="0"/>
              <a:t>number of molecules of ideal gas</a:t>
            </a:r>
          </a:p>
          <a:p>
            <a:r>
              <a:rPr lang="en-US" sz="3000" i="1" dirty="0">
                <a:solidFill>
                  <a:srgbClr val="FF0000"/>
                </a:solidFill>
              </a:rPr>
              <a:t>m</a:t>
            </a:r>
            <a:r>
              <a:rPr lang="en-US" sz="3000" dirty="0"/>
              <a:t> </a:t>
            </a:r>
            <a:r>
              <a:rPr lang="en-US" sz="3000" dirty="0" smtClean="0"/>
              <a:t>mass </a:t>
            </a:r>
            <a:r>
              <a:rPr lang="en-US" sz="3000" dirty="0"/>
              <a:t>of each molecules present in a cube has length </a:t>
            </a:r>
            <a:r>
              <a:rPr lang="en-US" sz="3000" i="1" dirty="0"/>
              <a:t>l </a:t>
            </a:r>
            <a:r>
              <a:rPr lang="en-US" sz="3000" dirty="0"/>
              <a:t>cm</a:t>
            </a:r>
          </a:p>
          <a:p>
            <a:r>
              <a:rPr lang="en-US" sz="3000" dirty="0"/>
              <a:t>Each molecule move in deferent speed </a:t>
            </a:r>
            <a:r>
              <a:rPr lang="en-US" sz="3000" i="1" dirty="0"/>
              <a:t>u</a:t>
            </a:r>
            <a:r>
              <a:rPr lang="en-US" sz="3000" baseline="-25000" dirty="0"/>
              <a:t>1</a:t>
            </a:r>
            <a:r>
              <a:rPr lang="en-US" sz="3000" dirty="0"/>
              <a:t>, </a:t>
            </a:r>
            <a:r>
              <a:rPr lang="en-US" sz="3000" i="1" dirty="0"/>
              <a:t>u</a:t>
            </a:r>
            <a:r>
              <a:rPr lang="en-US" sz="3000" baseline="-25000" dirty="0"/>
              <a:t>2</a:t>
            </a:r>
            <a:r>
              <a:rPr lang="en-US" sz="3000" dirty="0"/>
              <a:t>, </a:t>
            </a:r>
            <a:r>
              <a:rPr lang="en-US" sz="3000" i="1" dirty="0"/>
              <a:t>u</a:t>
            </a:r>
            <a:r>
              <a:rPr lang="en-US" sz="3000" baseline="-25000" dirty="0"/>
              <a:t>3</a:t>
            </a:r>
            <a:r>
              <a:rPr lang="en-US" sz="3000" dirty="0"/>
              <a:t>, </a:t>
            </a:r>
            <a:r>
              <a:rPr lang="en-US" sz="3000" i="1" dirty="0" err="1"/>
              <a:t>u</a:t>
            </a:r>
            <a:r>
              <a:rPr lang="en-US" sz="3000" i="1" baseline="-25000" dirty="0" err="1"/>
              <a:t>N</a:t>
            </a:r>
            <a:r>
              <a:rPr lang="en-US" sz="3000" dirty="0"/>
              <a:t> (cm s</a:t>
            </a:r>
            <a:r>
              <a:rPr lang="en-US" sz="3000" baseline="30000" dirty="0"/>
              <a:t>-1</a:t>
            </a:r>
            <a:r>
              <a:rPr lang="en-US" sz="3000" dirty="0"/>
              <a:t>)</a:t>
            </a:r>
          </a:p>
          <a:p>
            <a:r>
              <a:rPr lang="en-US" sz="3000" dirty="0"/>
              <a:t>Each molecule move in three dimensions (</a:t>
            </a:r>
            <a:r>
              <a:rPr lang="en-US" sz="3000" i="1" dirty="0"/>
              <a:t>u</a:t>
            </a:r>
            <a:r>
              <a:rPr lang="en-US" sz="3000" baseline="-25000" dirty="0"/>
              <a:t>1</a:t>
            </a:r>
            <a:r>
              <a:rPr lang="en-US" sz="3000" i="1" baseline="-25000" dirty="0"/>
              <a:t>x</a:t>
            </a:r>
            <a:r>
              <a:rPr lang="en-US" sz="3000" dirty="0"/>
              <a:t>, </a:t>
            </a:r>
            <a:r>
              <a:rPr lang="en-US" sz="3000" i="1" dirty="0"/>
              <a:t>u</a:t>
            </a:r>
            <a:r>
              <a:rPr lang="en-US" sz="3000" baseline="-25000" dirty="0"/>
              <a:t>1</a:t>
            </a:r>
            <a:r>
              <a:rPr lang="en-US" sz="3000" i="1" baseline="-25000" dirty="0"/>
              <a:t>y</a:t>
            </a:r>
            <a:r>
              <a:rPr lang="en-US" sz="3000" dirty="0"/>
              <a:t>, </a:t>
            </a:r>
            <a:r>
              <a:rPr lang="en-US" sz="3000" i="1" dirty="0"/>
              <a:t>u</a:t>
            </a:r>
            <a:r>
              <a:rPr lang="en-US" sz="3000" baseline="-25000" dirty="0"/>
              <a:t>1</a:t>
            </a:r>
            <a:r>
              <a:rPr lang="en-US" sz="3000" i="1" baseline="-25000" dirty="0"/>
              <a:t>z</a:t>
            </a:r>
            <a:r>
              <a:rPr lang="en-US" sz="3000" dirty="0"/>
              <a:t>) and each molecule make one collision when it cut distance </a:t>
            </a:r>
            <a:r>
              <a:rPr lang="en-US" sz="3000" i="1" dirty="0"/>
              <a:t>l </a:t>
            </a:r>
            <a:r>
              <a:rPr lang="en-US" sz="3000" dirty="0"/>
              <a:t>cm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10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653" y="895892"/>
            <a:ext cx="5980694" cy="50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916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764704"/>
                <a:ext cx="8229600" cy="5400600"/>
              </a:xfrm>
            </p:spPr>
            <p:txBody>
              <a:bodyPr/>
              <a:lstStyle/>
              <a:p>
                <a:pPr algn="just"/>
                <a:r>
                  <a:rPr lang="en-US" sz="3000" dirty="0"/>
                  <a:t>Thus, the number of collisions that one molecule make in this direction in one second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3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endParaRPr lang="en-US" sz="3000" dirty="0"/>
              </a:p>
              <a:p>
                <a:pPr algn="just"/>
                <a:r>
                  <a:rPr lang="en-US" sz="3000" dirty="0"/>
                  <a:t>The impulse before collision is </a:t>
                </a:r>
                <a:r>
                  <a:rPr lang="en-US" sz="3000" dirty="0">
                    <a:solidFill>
                      <a:srgbClr val="FF0000"/>
                    </a:solidFill>
                  </a:rPr>
                  <a:t>+</a:t>
                </a:r>
                <a:r>
                  <a:rPr lang="en-US" sz="3000" i="1" dirty="0">
                    <a:solidFill>
                      <a:srgbClr val="FF0000"/>
                    </a:solidFill>
                  </a:rPr>
                  <a:t>mu</a:t>
                </a:r>
                <a:r>
                  <a:rPr lang="en-US" sz="30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sz="3000" i="1" baseline="-25000" dirty="0">
                    <a:solidFill>
                      <a:srgbClr val="FF0000"/>
                    </a:solidFill>
                  </a:rPr>
                  <a:t>x</a:t>
                </a:r>
                <a:r>
                  <a:rPr lang="en-US" sz="3000" dirty="0"/>
                  <a:t>and after collision is </a:t>
                </a:r>
                <a:r>
                  <a:rPr lang="en-US" sz="3000" dirty="0">
                    <a:solidFill>
                      <a:srgbClr val="FF0000"/>
                    </a:solidFill>
                  </a:rPr>
                  <a:t>–</a:t>
                </a:r>
                <a:r>
                  <a:rPr lang="en-US" sz="3000" i="1" dirty="0">
                    <a:solidFill>
                      <a:srgbClr val="FF0000"/>
                    </a:solidFill>
                  </a:rPr>
                  <a:t>mu</a:t>
                </a:r>
                <a:r>
                  <a:rPr lang="en-US" sz="30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sz="3000" i="1" baseline="-25000" dirty="0">
                    <a:solidFill>
                      <a:srgbClr val="FF0000"/>
                    </a:solidFill>
                  </a:rPr>
                  <a:t>x</a:t>
                </a:r>
                <a:r>
                  <a:rPr lang="en-US" sz="3000" dirty="0"/>
                  <a:t>, thus, the change in impulse due to collision with the wall of cube is </a:t>
                </a:r>
                <a:r>
                  <a:rPr lang="en-US" sz="3000" dirty="0">
                    <a:solidFill>
                      <a:srgbClr val="FF0000"/>
                    </a:solidFill>
                  </a:rPr>
                  <a:t>2</a:t>
                </a:r>
                <a:r>
                  <a:rPr lang="en-US" sz="3000" i="1" dirty="0">
                    <a:solidFill>
                      <a:srgbClr val="FF0000"/>
                    </a:solidFill>
                  </a:rPr>
                  <a:t>mu</a:t>
                </a:r>
                <a:r>
                  <a:rPr lang="en-US" sz="30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sz="3000" i="1" baseline="-25000" dirty="0">
                    <a:solidFill>
                      <a:srgbClr val="FF0000"/>
                    </a:solidFill>
                  </a:rPr>
                  <a:t>x</a:t>
                </a:r>
                <a:r>
                  <a:rPr lang="en-US" sz="3000" dirty="0"/>
                  <a:t>.</a:t>
                </a:r>
              </a:p>
              <a:p>
                <a:pPr algn="just"/>
                <a:r>
                  <a:rPr lang="en-US" sz="3000" dirty="0"/>
                  <a:t>The change of the impulse in one second equal 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sz="3000" i="1" dirty="0">
                    <a:solidFill>
                      <a:srgbClr val="FF0000"/>
                    </a:solidFill>
                  </a:rPr>
                  <a:t>mu</a:t>
                </a:r>
                <a:r>
                  <a:rPr lang="en-US" sz="30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sz="3000" i="1" baseline="-25000" dirty="0">
                    <a:solidFill>
                      <a:srgbClr val="FF0000"/>
                    </a:solidFill>
                  </a:rPr>
                  <a:t>x</a:t>
                </a:r>
                <a:r>
                  <a:rPr lang="en-US" sz="3000" dirty="0">
                    <a:solidFill>
                      <a:srgbClr val="FF0000"/>
                    </a:solidFill>
                  </a:rPr>
                  <a:t>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3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US" sz="3000" dirty="0">
                    <a:solidFill>
                      <a:srgbClr val="FF00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3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sSubSup>
                          <m:sSubSupPr>
                            <m:ctrlP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3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3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endParaRPr lang="en-US" sz="3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764704"/>
                <a:ext cx="8229600" cy="5400600"/>
              </a:xfrm>
              <a:blipFill rotWithShape="1">
                <a:blip r:embed="rId2" cstate="print"/>
                <a:stretch>
                  <a:fillRect l="-1556" t="-1354" r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487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>
                <a:normAutofit/>
              </a:bodyPr>
              <a:lstStyle/>
              <a:p>
                <a:r>
                  <a:rPr lang="en-US" sz="3000" dirty="0"/>
                  <a:t>Finally, the sum of change of molecules impulse in all dimensions in one second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den>
                          </m:f>
                          <m:acc>
                            <m:accPr>
                              <m:chr m:val="̅"/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×</m:t>
                          </m:r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</m:d>
                    </m:oMath>
                  </m:oMathPara>
                </a14:m>
                <a:endParaRPr lang="en-US" sz="3000" dirty="0"/>
              </a:p>
              <a:p>
                <a:r>
                  <a:rPr lang="en-US" sz="3000" dirty="0"/>
                  <a:t>Where:       </a:t>
                </a:r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30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3000" i="1">
                            <a:latin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3000" i="1">
                            <a:latin typeface="Cambria Math"/>
                          </a:rPr>
                          <m:t>+…+</m:t>
                        </m:r>
                        <m:sSubSup>
                          <m:sSub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</m:t>
                            </m:r>
                          </m:sub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𝑁</m:t>
                        </m:r>
                      </m:den>
                    </m:f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sz="3000" dirty="0"/>
                  <a:t> called mean square speed of one molecule, and it’s the exerted force by all molecules in all dimensions 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𝐹</m:t>
                      </m:r>
                      <m:r>
                        <a:rPr lang="en-US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𝑚𝑁</m:t>
                          </m:r>
                          <m:acc>
                            <m:accPr>
                              <m:chr m:val="̅"/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3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num>
                        <m:den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en-US" sz="3000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4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 cstate="print"/>
                <a:stretch>
                  <a:fillRect l="-1481" t="-1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086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83264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pressure is the exerted force on the area, so the sum of area in the cube is 6</a:t>
                </a:r>
                <a:r>
                  <a:rPr lang="en-US" i="1" dirty="0"/>
                  <a:t>l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𝑃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𝐹</m:t>
                        </m:r>
                      </m:num>
                      <m:den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𝑃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𝑚𝑁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num>
                      <m:den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r>
                  <a:rPr lang="en-US" i="1" dirty="0">
                    <a:solidFill>
                      <a:srgbClr val="FF0000"/>
                    </a:solidFill>
                  </a:rPr>
                  <a:t>l 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/>
                  <a:t>is the volume that the molecules move in it, so: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𝑚𝑁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num>
                      <m:den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𝑃𝑉</m:t>
                      </m:r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</a:rPr>
                        <m:t>𝑚𝑁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This equation known as </a:t>
                </a:r>
                <a:r>
                  <a:rPr lang="en-US" dirty="0">
                    <a:solidFill>
                      <a:srgbClr val="FF0000"/>
                    </a:solidFill>
                  </a:rPr>
                  <a:t>The Fundamental Equation of The Kinetic Theory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832648"/>
              </a:xfrm>
              <a:blipFill rotWithShape="1">
                <a:blip r:embed="rId2" cstate="print"/>
                <a:stretch>
                  <a:fillRect l="-1481" t="-2090" r="-1556" b="-2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273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9275"/>
                <a:ext cx="8229600" cy="5576888"/>
              </a:xfrm>
            </p:spPr>
            <p:txBody>
              <a:bodyPr/>
              <a:lstStyle/>
              <a:p>
                <a:pPr algn="just"/>
                <a:r>
                  <a:rPr lang="en-US" sz="3000" dirty="0"/>
                  <a:t>On the other hand, the average of kinetic energy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i="1">
                            <a:latin typeface="Cambria Math"/>
                          </a:rPr>
                          <m:t>𝑘𝑒</m:t>
                        </m:r>
                      </m:e>
                    </m:acc>
                  </m:oMath>
                </a14:m>
                <a:r>
                  <a:rPr lang="en-US" sz="3000" dirty="0"/>
                  <a:t> of one molecule related to speed of it as shown:</a:t>
                </a:r>
              </a:p>
              <a:p>
                <a:endParaRPr lang="en-US" sz="3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𝑘𝑒</m:t>
                          </m:r>
                        </m:e>
                      </m:acc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en-US" sz="3000" dirty="0"/>
              </a:p>
              <a:p>
                <a:r>
                  <a:rPr lang="en-US" sz="3000" dirty="0"/>
                  <a:t>For all molecules: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i="1"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sz="3000" i="1">
                        <a:latin typeface="Cambria Math"/>
                      </a:rPr>
                      <m:t>×</m:t>
                    </m:r>
                    <m:r>
                      <a:rPr lang="en-US" sz="3000" i="1">
                        <a:latin typeface="Cambria Math"/>
                      </a:rPr>
                      <m:t>𝑁</m:t>
                    </m:r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𝑚𝑁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:r>
                  <a:rPr lang="en-US" sz="3000" dirty="0"/>
                  <a:t>Or: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𝑘𝑒</m:t>
                              </m:r>
                            </m:e>
                          </m:d>
                        </m:e>
                        <m:sub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/>
                        </a:rPr>
                        <m:t>𝑚𝑁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en-US" sz="3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9275"/>
                <a:ext cx="8229600" cy="5576888"/>
              </a:xfrm>
              <a:blipFill rotWithShape="1">
                <a:blip r:embed="rId2" cstate="print"/>
                <a:stretch>
                  <a:fillRect l="-1481" t="-1311" r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522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32656"/>
                <a:ext cx="8229600" cy="5904656"/>
              </a:xfrm>
            </p:spPr>
            <p:txBody>
              <a:bodyPr>
                <a:noAutofit/>
              </a:bodyPr>
              <a:lstStyle/>
              <a:p>
                <a:r>
                  <a:rPr lang="en-US" sz="3000" dirty="0">
                    <a:solidFill>
                      <a:srgbClr val="0070C0"/>
                    </a:solidFill>
                  </a:rPr>
                  <a:t>Based on the hypotheses of the theory: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i="1"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sz="3000" i="1">
                        <a:latin typeface="Cambria Math"/>
                      </a:rPr>
                      <m:t>  </m:t>
                    </m:r>
                    <m:r>
                      <a:rPr lang="en-US" sz="3000" i="1">
                        <a:latin typeface="Cambria Math"/>
                      </a:rPr>
                      <m:t>𝛼</m:t>
                    </m:r>
                    <m:r>
                      <a:rPr lang="en-US" sz="3000" i="1">
                        <a:latin typeface="Cambria Math"/>
                      </a:rPr>
                      <m:t>  </m:t>
                    </m:r>
                    <m:r>
                      <a:rPr lang="en-US" sz="3000" i="1">
                        <a:latin typeface="Cambria Math"/>
                      </a:rPr>
                      <m:t>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000" i="1"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𝑐𝑜𝑛𝑠𝑡𝑎𝑛𝑡</m:t>
                    </m:r>
                    <m:r>
                      <a:rPr lang="en-US" sz="3000" i="1">
                        <a:latin typeface="Cambria Math"/>
                      </a:rPr>
                      <m:t> ×</m:t>
                    </m:r>
                    <m:r>
                      <a:rPr lang="en-US" sz="3000" i="1">
                        <a:latin typeface="Cambria Math"/>
                      </a:rPr>
                      <m:t>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𝑐𝑜𝑛𝑠𝑡𝑎𝑛𝑡</m:t>
                    </m:r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 ×</m:t>
                    </m:r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3000" dirty="0">
                    <a:solidFill>
                      <a:srgbClr val="0070C0"/>
                    </a:solidFill>
                  </a:rPr>
                  <a:t> ………(a)</a:t>
                </a:r>
              </a:p>
              <a:p>
                <a:r>
                  <a:rPr lang="en-US" sz="3000" dirty="0"/>
                  <a:t>From the Fundamental Equation of the Kinetic Theory:</a:t>
                </a:r>
              </a:p>
              <a:p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𝑃𝑉</m:t>
                    </m:r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𝑚𝑁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= </m:t>
                    </m:r>
                    <m:r>
                      <a:rPr lang="en-US" sz="3000" i="1"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sz="3000" i="1">
                        <a:latin typeface="Cambria Math"/>
                      </a:rPr>
                      <m:t>= </m:t>
                    </m:r>
                    <m:r>
                      <a:rPr lang="en-US" sz="3000" i="1"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:endParaRPr lang="en-US" sz="3000" dirty="0"/>
              </a:p>
              <a:p>
                <a:endParaRPr lang="en-US" sz="30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32656"/>
                <a:ext cx="8229600" cy="5904656"/>
              </a:xfrm>
              <a:blipFill rotWithShape="1">
                <a:blip r:embed="rId2" cstate="print"/>
                <a:stretch>
                  <a:fillRect l="-1556" t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450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548680"/>
                <a:ext cx="8229600" cy="572149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  <m:sSub>
                          <m:sSub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 </m:t>
                    </m:r>
                    <m:r>
                      <a:rPr lang="en-US" sz="3000" i="1"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</m:den>
                    </m:f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 </m:t>
                    </m:r>
                    <m:r>
                      <a:rPr lang="en-US" sz="3000" i="1"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US" sz="3000" dirty="0"/>
              </a:p>
              <a:p>
                <a:r>
                  <a:rPr lang="en-US" sz="3000" dirty="0"/>
                  <a:t>From equation (a):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</m:den>
                    </m:f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𝑐𝑜𝑛𝑠𝑡𝑎𝑛𝑡</m:t>
                    </m:r>
                    <m:r>
                      <a:rPr lang="en-US" sz="3000" i="1">
                        <a:latin typeface="Cambria Math"/>
                      </a:rPr>
                      <m:t> ×</m:t>
                    </m:r>
                    <m:r>
                      <a:rPr lang="en-US" sz="3000" i="1">
                        <a:latin typeface="Cambria Math"/>
                      </a:rPr>
                      <m:t>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𝑃𝑉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𝑐𝑜𝑛𝑠𝑡𝑎𝑛𝑡</m:t>
                    </m:r>
                    <m:r>
                      <a:rPr lang="en-US" sz="3000" i="1">
                        <a:latin typeface="Cambria Math"/>
                      </a:rPr>
                      <m:t> ×</m:t>
                    </m:r>
                    <m:r>
                      <a:rPr lang="en-US" sz="3000" i="1">
                        <a:latin typeface="Cambria Math"/>
                      </a:rPr>
                      <m:t>𝑇</m:t>
                    </m:r>
                  </m:oMath>
                </a14:m>
                <a:endParaRPr lang="en-US" sz="3000" dirty="0"/>
              </a:p>
              <a:p>
                <a:r>
                  <a:rPr lang="en-US" sz="3000" dirty="0"/>
                  <a:t>The constant is R, </a:t>
                </a:r>
                <a:endParaRPr lang="en-US" sz="3000" dirty="0" smtClean="0"/>
              </a:p>
              <a:p>
                <a:pPr marL="0" indent="0" algn="ctr">
                  <a:buNone/>
                </a:pPr>
                <a:r>
                  <a:rPr lang="en-US" sz="3000" dirty="0" smtClean="0">
                    <a:solidFill>
                      <a:srgbClr val="00B050"/>
                    </a:solidFill>
                  </a:rPr>
                  <a:t>Then the </a:t>
                </a:r>
                <a:r>
                  <a:rPr lang="en-US" sz="3000" dirty="0">
                    <a:solidFill>
                      <a:srgbClr val="00B050"/>
                    </a:solidFill>
                  </a:rPr>
                  <a:t>equation become: </a:t>
                </a:r>
                <a:r>
                  <a:rPr lang="en-US" sz="3000" i="1" dirty="0">
                    <a:solidFill>
                      <a:srgbClr val="00B050"/>
                    </a:solidFill>
                  </a:rPr>
                  <a:t>PV=</a:t>
                </a:r>
                <a:r>
                  <a:rPr lang="en-US" sz="3000" i="1" dirty="0" err="1">
                    <a:solidFill>
                      <a:srgbClr val="00B050"/>
                    </a:solidFill>
                  </a:rPr>
                  <a:t>nRT</a:t>
                </a:r>
                <a:endParaRPr lang="en-US" sz="3000" dirty="0">
                  <a:solidFill>
                    <a:srgbClr val="00B05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548680"/>
                <a:ext cx="8229600" cy="5721499"/>
              </a:xfrm>
              <a:blipFill rotWithShape="1">
                <a:blip r:embed="rId2" cstate="print"/>
                <a:stretch>
                  <a:fillRect l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7796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229600" cy="5976664"/>
              </a:xfrm>
            </p:spPr>
            <p:txBody>
              <a:bodyPr/>
              <a:lstStyle/>
              <a:p>
                <a:r>
                  <a:rPr lang="en-US" sz="3000" dirty="0"/>
                  <a:t>Again, from the Fundamental Equation of The Kinetic Theory: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𝑃𝑉</m:t>
                      </m:r>
                      <m:r>
                        <a:rPr lang="en-US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3000" i="1">
                          <a:solidFill>
                            <a:srgbClr val="FF0000"/>
                          </a:solidFill>
                          <a:latin typeface="Cambria Math"/>
                        </a:rPr>
                        <m:t>𝑚𝑁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3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en-US" sz="3000" dirty="0"/>
              </a:p>
              <a:p>
                <a:r>
                  <a:rPr lang="en-US" sz="3000" dirty="0"/>
                  <a:t>And from the ideal gas equation: </a:t>
                </a:r>
              </a:p>
              <a:p>
                <a:pPr marL="0" indent="0" algn="ctr">
                  <a:buNone/>
                </a:pPr>
                <a:r>
                  <a:rPr lang="en-US" sz="3000" i="1" dirty="0">
                    <a:solidFill>
                      <a:srgbClr val="FF0000"/>
                    </a:solidFill>
                  </a:rPr>
                  <a:t>PV = </a:t>
                </a:r>
                <a:r>
                  <a:rPr lang="en-US" sz="3000" i="1" dirty="0" err="1">
                    <a:solidFill>
                      <a:srgbClr val="FF0000"/>
                    </a:solidFill>
                  </a:rPr>
                  <a:t>nRT</a:t>
                </a:r>
                <a:endParaRPr lang="en-US" sz="3000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3000" i="1">
                        <a:latin typeface="Cambria Math"/>
                      </a:rPr>
                      <m:t>𝑚𝑁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𝑛𝑅𝑇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𝑚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𝑁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𝑛</m:t>
                        </m:r>
                      </m:den>
                    </m:f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3</m:t>
                    </m:r>
                    <m:r>
                      <a:rPr lang="en-US" sz="3000" i="1">
                        <a:latin typeface="Cambria Math"/>
                      </a:rPr>
                      <m:t>𝑅𝑇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r>
                      <a:rPr lang="en-US" sz="3000" i="1" smtClean="0">
                        <a:solidFill>
                          <a:srgbClr val="0070C0"/>
                        </a:solidFill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3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sz="3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3</m:t>
                    </m:r>
                    <m:r>
                      <a:rPr lang="en-US" sz="3000" i="1">
                        <a:solidFill>
                          <a:srgbClr val="0070C0"/>
                        </a:solidFill>
                        <a:latin typeface="Cambria Math"/>
                      </a:rPr>
                      <m:t>𝑅𝑇</m:t>
                    </m:r>
                  </m:oMath>
                </a14:m>
                <a:r>
                  <a:rPr lang="en-US" sz="3000" dirty="0">
                    <a:solidFill>
                      <a:srgbClr val="0070C0"/>
                    </a:solidFill>
                  </a:rPr>
                  <a:t>……… (b)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229600" cy="5976664"/>
              </a:xfrm>
              <a:blipFill rotWithShape="1">
                <a:blip r:embed="rId2" cstate="print"/>
                <a:stretch>
                  <a:fillRect l="-1481" t="-1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538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832648"/>
              </a:xfrm>
            </p:spPr>
            <p:txBody>
              <a:bodyPr>
                <a:normAutofit fontScale="775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𝑅𝑇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𝑘𝑒</m:t>
                        </m:r>
                      </m:e>
                    </m:acc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𝐾𝐸</m:t>
                    </m:r>
                  </m:oMath>
                </a14:m>
                <a:endParaRPr lang="en-US" dirty="0"/>
              </a:p>
              <a:p>
                <a:r>
                  <a:rPr lang="en-US" i="1" dirty="0">
                    <a:solidFill>
                      <a:srgbClr val="FF0000"/>
                    </a:solidFill>
                  </a:rPr>
                  <a:t>KE</a:t>
                </a:r>
                <a:r>
                  <a:rPr lang="en-US" dirty="0"/>
                  <a:t> is the kinetic energy of one mole, while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𝑘𝑒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for one molecule.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𝐾𝐸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𝑅𝑇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𝑡𝑜𝑡𝑎𝑙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𝑛𝑅𝑇</m:t>
                    </m:r>
                  </m:oMath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𝑘𝑇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called </a:t>
                </a:r>
                <a:r>
                  <a:rPr lang="en-US" dirty="0">
                    <a:solidFill>
                      <a:srgbClr val="FF0000"/>
                    </a:solidFill>
                  </a:rPr>
                  <a:t>Boltzmann’s constant </a:t>
                </a:r>
                <a:r>
                  <a:rPr lang="en-US" dirty="0"/>
                  <a:t>and has the value 1.37×10</a:t>
                </a:r>
                <a:r>
                  <a:rPr lang="en-US" baseline="30000" dirty="0"/>
                  <a:t>-23 </a:t>
                </a:r>
                <a:r>
                  <a:rPr lang="en-US" dirty="0"/>
                  <a:t>J.K</a:t>
                </a:r>
                <a:r>
                  <a:rPr lang="en-US" baseline="30000" dirty="0"/>
                  <a:t>-1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832648"/>
              </a:xfrm>
              <a:blipFill rotWithShape="0">
                <a:blip r:embed="rId2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4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39552" y="4858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Characteristics of Gases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45840" y="1981200"/>
            <a:ext cx="6838528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Unlike liquids and solids, gases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expand to fill their containers;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are highly compressible;</a:t>
            </a:r>
          </a:p>
          <a:p>
            <a:pPr marL="855663" marR="0" lvl="1" indent="-398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have extremely low densities.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6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3568" y="476672"/>
                <a:ext cx="7859216" cy="5199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B050"/>
                    </a:solidFill>
                  </a:rPr>
                  <a:t>Example:</a:t>
                </a:r>
              </a:p>
              <a:p>
                <a:endParaRPr lang="en-US" sz="2400" dirty="0"/>
              </a:p>
              <a:p>
                <a:pPr algn="just"/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A tank used for filling helium balloons has a volume of 0.3 m</a:t>
                </a:r>
                <a:r>
                  <a:rPr lang="en-US" sz="2400" baseline="300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3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and contains 2.00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mol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of helium behaves like an ideal gas.</a:t>
                </a:r>
              </a:p>
              <a:p>
                <a:pPr algn="just"/>
                <a:endParaRPr lang="en-US" sz="2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1- What is the total translational kinetic energy of the gas molecules?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If n= 2.00 </a:t>
                </a:r>
                <a:r>
                  <a:rPr lang="en-US" sz="2400" dirty="0" err="1" smtClean="0"/>
                  <a:t>mol</a:t>
                </a:r>
                <a:r>
                  <a:rPr lang="en-US" sz="2400" dirty="0" smtClean="0"/>
                  <a:t> and T = 293 K, use the  equation:</a:t>
                </a:r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𝐾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𝑡𝑜𝑡𝑎𝑙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𝑛𝑅𝑇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𝑚𝑜𝑙</m:t>
                        </m:r>
                      </m:e>
                    </m:d>
                    <m:d>
                      <m:d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314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𝑚𝑜𝑙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293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30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sz="2400" i="1" dirty="0" smtClean="0">
                    <a:solidFill>
                      <a:srgbClr val="FF0000"/>
                    </a:solidFill>
                  </a:rPr>
                  <a:t>  </a:t>
                </a:r>
                <a:endParaRPr lang="en-US" sz="2400" i="1" dirty="0">
                  <a:solidFill>
                    <a:srgbClr val="FF0000"/>
                  </a:solidFill>
                </a:endParaRP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6672"/>
                <a:ext cx="7859216" cy="5199629"/>
              </a:xfrm>
              <a:prstGeom prst="rect">
                <a:avLst/>
              </a:prstGeom>
              <a:blipFill rotWithShape="0">
                <a:blip r:embed="rId2"/>
                <a:stretch>
                  <a:fillRect l="-1164" t="-938" r="-1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89441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55576" y="476672"/>
                <a:ext cx="7704856" cy="18918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2- what is the average kinetic energy per molecule?</a:t>
                </a:r>
              </a:p>
              <a:p>
                <a:pPr lvl="0"/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𝑘𝑇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38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23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293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07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21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76672"/>
                <a:ext cx="7704856" cy="1891800"/>
              </a:xfrm>
              <a:prstGeom prst="rect">
                <a:avLst/>
              </a:prstGeom>
              <a:blipFill rotWithShape="0">
                <a:blip r:embed="rId2"/>
                <a:stretch>
                  <a:fillRect l="-396" t="-2572" b="-25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374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99592" y="476672"/>
            <a:ext cx="74991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dirty="0">
                <a:solidFill>
                  <a:srgbClr val="C00000"/>
                </a:solidFill>
              </a:rPr>
              <a:t>Distribution of Molecular Speeds in an Ideal Gas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204864"/>
            <a:ext cx="7636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Root mean square speed is assumed that </a:t>
            </a:r>
            <a:r>
              <a:rPr lang="en-GB" sz="2400" dirty="0" smtClean="0"/>
              <a:t>all molecules </a:t>
            </a:r>
            <a:r>
              <a:rPr lang="en-GB" sz="2400" dirty="0"/>
              <a:t>move at the same speed.</a:t>
            </a:r>
          </a:p>
          <a:p>
            <a:endParaRPr lang="en-GB" sz="2400" dirty="0"/>
          </a:p>
          <a:p>
            <a:r>
              <a:rPr lang="en-GB" sz="2400" dirty="0"/>
              <a:t>The motions of gas molecules should </a:t>
            </a:r>
            <a:r>
              <a:rPr lang="en-GB" sz="2400" dirty="0" smtClean="0"/>
              <a:t>have distribution of molecular </a:t>
            </a:r>
            <a:r>
              <a:rPr lang="en-GB" sz="2400" dirty="0"/>
              <a:t>speeds </a:t>
            </a:r>
            <a:r>
              <a:rPr lang="en-GB" sz="2400" dirty="0" smtClean="0"/>
              <a:t>in equilibrium.</a:t>
            </a:r>
          </a:p>
          <a:p>
            <a:endParaRPr lang="en-GB" sz="2400" dirty="0"/>
          </a:p>
          <a:p>
            <a:r>
              <a:rPr lang="en-GB" sz="2400" dirty="0" smtClean="0"/>
              <a:t>Statistical  mechanics help us to understand gas molecules behaviour.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978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0938" y="512827"/>
                <a:ext cx="5922262" cy="6212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C00000"/>
                    </a:solidFill>
                  </a:rPr>
                  <a:t>Boltzmann Distribution:</a:t>
                </a:r>
              </a:p>
              <a:p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𝑃𝑜𝑝𝑢𝑙𝑎𝑡𝑖𝑜𝑛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𝑃𝑜𝑝𝑢𝑙𝑎𝑡𝑖𝑜𝑛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000" dirty="0" smtClean="0"/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𝑃𝑜𝑝𝑢𝑙𝑎𝑡𝑖𝑜𝑛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𝑃𝑜𝑝𝑢𝑙𝑎𝑡𝑖𝑜𝑛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𝑒𝑛𝑒𝑟𝑔𝑦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 smtClean="0"/>
              </a:p>
              <a:p>
                <a:endParaRPr lang="en-US" dirty="0"/>
              </a:p>
              <a:p>
                <a:r>
                  <a:rPr lang="en-US" sz="2400" dirty="0" smtClean="0"/>
                  <a:t>Kinetic energy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𝑘𝑒</m:t>
                        </m:r>
                      </m:e>
                    </m:acc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</m:oMath>
                </a14:m>
                <a:endParaRPr lang="en-GB" sz="2400" dirty="0" smtClean="0"/>
              </a:p>
              <a:p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N</a:t>
                </a:r>
                <a:r>
                  <a:rPr lang="en-US" sz="2400" baseline="-25000" dirty="0" smtClean="0"/>
                  <a:t>i</a:t>
                </a:r>
                <a:r>
                  <a:rPr lang="en-US" sz="2400" dirty="0" smtClean="0"/>
                  <a:t> : number of molecules between E and </a:t>
                </a:r>
                <a:r>
                  <a:rPr lang="en-US" sz="2400" dirty="0" err="1" smtClean="0"/>
                  <a:t>E+dE</a:t>
                </a:r>
                <a:endParaRPr lang="en-GB" sz="2400" dirty="0" smtClean="0"/>
              </a:p>
              <a:p>
                <a:endParaRPr lang="en-US" dirty="0"/>
              </a:p>
              <a:p>
                <a:r>
                  <a:rPr lang="en-US" sz="2400" dirty="0" smtClean="0"/>
                  <a:t>N: total number of molecules</a:t>
                </a:r>
                <a:endParaRPr lang="en-GB" sz="2400" dirty="0" smtClean="0"/>
              </a:p>
              <a:p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938" y="512827"/>
                <a:ext cx="5922262" cy="6212855"/>
              </a:xfrm>
              <a:prstGeom prst="rect">
                <a:avLst/>
              </a:prstGeom>
              <a:blipFill rotWithShape="0">
                <a:blip r:embed="rId2"/>
                <a:stretch>
                  <a:fillRect l="-1648" t="-785" r="-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688" y="1268760"/>
            <a:ext cx="2530624" cy="340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1030" name="Picture 6" descr="http://hyperphysics.phy-astr.gsu.edu/hbase/quantum/imgqua/bole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50860" cy="316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hyperphysics.phy-astr.gsu.edu/hbase/quantum/imgqua/dismb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19" y="1555707"/>
            <a:ext cx="3840361" cy="316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95736" y="404664"/>
            <a:ext cx="4893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Maxwell-Boltzmann Distribution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180950"/>
            <a:ext cx="669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M-B distribution function can be written in terms of energy as: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420888"/>
            <a:ext cx="583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distribution function can be written in terms of velocity: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563888" y="1817765"/>
                <a:ext cx="1686038" cy="49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817765"/>
                <a:ext cx="1686038" cy="49545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22370" y="2849512"/>
                <a:ext cx="1769074" cy="533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370" y="2849512"/>
                <a:ext cx="1769074" cy="53399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114039" y="3755350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the velocity is in three dimensional: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u = </a:t>
            </a:r>
            <a:r>
              <a:rPr lang="en-US" dirty="0" err="1" smtClean="0">
                <a:solidFill>
                  <a:srgbClr val="00B050"/>
                </a:solidFill>
              </a:rPr>
              <a:t>u</a:t>
            </a:r>
            <a:r>
              <a:rPr lang="en-US" baseline="-25000" dirty="0" err="1" smtClean="0">
                <a:solidFill>
                  <a:srgbClr val="00B050"/>
                </a:solidFill>
              </a:rPr>
              <a:t>x</a:t>
            </a:r>
            <a:r>
              <a:rPr lang="en-US" baseline="-25000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u</a:t>
            </a:r>
            <a:r>
              <a:rPr lang="en-US" baseline="-25000" dirty="0" err="1" smtClean="0">
                <a:solidFill>
                  <a:srgbClr val="00B050"/>
                </a:solidFill>
              </a:rPr>
              <a:t>y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u</a:t>
            </a:r>
            <a:r>
              <a:rPr lang="en-US" baseline="-25000" dirty="0" err="1" smtClean="0">
                <a:solidFill>
                  <a:srgbClr val="00B050"/>
                </a:solidFill>
              </a:rPr>
              <a:t>z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B050"/>
                </a:solidFill>
              </a:rPr>
              <a:t>du = du</a:t>
            </a:r>
            <a:r>
              <a:rPr lang="en-US" baseline="-25000" dirty="0" smtClean="0">
                <a:solidFill>
                  <a:srgbClr val="00B050"/>
                </a:solidFill>
              </a:rPr>
              <a:t>x 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r>
              <a:rPr lang="en-US" dirty="0" err="1" smtClean="0">
                <a:solidFill>
                  <a:srgbClr val="00B050"/>
                </a:solidFill>
              </a:rPr>
              <a:t>du</a:t>
            </a:r>
            <a:r>
              <a:rPr lang="en-US" baseline="-25000" dirty="0" err="1" smtClean="0">
                <a:solidFill>
                  <a:srgbClr val="00B050"/>
                </a:solidFill>
              </a:rPr>
              <a:t>y</a:t>
            </a:r>
            <a:r>
              <a:rPr lang="en-US" dirty="0" smtClean="0">
                <a:solidFill>
                  <a:srgbClr val="00B050"/>
                </a:solidFill>
              </a:rPr>
              <a:t> .</a:t>
            </a:r>
            <a:r>
              <a:rPr lang="en-US" dirty="0" err="1" smtClean="0">
                <a:solidFill>
                  <a:srgbClr val="00B050"/>
                </a:solidFill>
              </a:rPr>
              <a:t>du</a:t>
            </a:r>
            <a:r>
              <a:rPr lang="en-US" baseline="-25000" dirty="0" err="1" smtClean="0">
                <a:solidFill>
                  <a:srgbClr val="00B050"/>
                </a:solidFill>
              </a:rPr>
              <a:t>z</a:t>
            </a:r>
            <a:r>
              <a:rPr lang="en-US" dirty="0" smtClean="0">
                <a:solidFill>
                  <a:srgbClr val="00B050"/>
                </a:solidFill>
              </a:rPr>
              <a:t> = d</a:t>
            </a:r>
            <a:r>
              <a:rPr lang="en-US" baseline="30000" dirty="0" smtClean="0">
                <a:solidFill>
                  <a:srgbClr val="00B050"/>
                </a:solidFill>
              </a:rPr>
              <a:t>3</a:t>
            </a:r>
            <a:r>
              <a:rPr lang="en-US" dirty="0" smtClean="0">
                <a:solidFill>
                  <a:srgbClr val="00B050"/>
                </a:solidFill>
              </a:rPr>
              <a:t>u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The constant A is determined by normalization. We will treat this as a probability distribution function normalized so that: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931834" y="5443905"/>
                <a:ext cx="3421193" cy="701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bHide m:val="on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subHide m:val="on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nary>
                        </m:e>
                      </m:nary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834" y="5443905"/>
                <a:ext cx="3421193" cy="7012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88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3568" y="764704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91680" y="564970"/>
                <a:ext cx="2410468" cy="768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subHide m:val="on"/>
                                  <m:supHide m:val="o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GB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  <m:sup>
                                              <m:r>
                                                <a:rPr lang="en-GB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GB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𝑘𝑡</m:t>
                                          </m:r>
                                        </m:den>
                                      </m:f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nary>
                            </m:e>
                          </m:d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564970"/>
                <a:ext cx="2410468" cy="7688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75224" y="1628800"/>
            <a:ext cx="1584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calculus :</a:t>
            </a:r>
            <a:endParaRPr lang="en-US" dirty="0" smtClean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627784" y="1606841"/>
                <a:ext cx="1471364" cy="658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bHide m:val="on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</m:e>
                      </m:nary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606841"/>
                <a:ext cx="1471364" cy="6587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83568" y="2636911"/>
            <a:ext cx="1220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Therefore: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94253" y="2427912"/>
                <a:ext cx="1738425" cy="787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253" y="2427912"/>
                <a:ext cx="1738425" cy="787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371752" y="3438107"/>
                <a:ext cx="2710807" cy="787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GB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1752" y="3438107"/>
                <a:ext cx="2710807" cy="787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75224" y="4569951"/>
                <a:ext cx="7713200" cy="1499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 spherical coordinates. The velocity will be:</a:t>
                </a: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func>
                            <m:func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func>
                        <m:func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24" y="4569951"/>
                <a:ext cx="7713200" cy="1499257"/>
              </a:xfrm>
              <a:prstGeom prst="rect">
                <a:avLst/>
              </a:prstGeom>
              <a:blipFill rotWithShape="0">
                <a:blip r:embed="rId6"/>
                <a:stretch>
                  <a:fillRect l="-711" t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78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55576" y="692696"/>
                <a:ext cx="763284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And in spherical coordinates the 3D differential volume element is:</a:t>
                </a: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𝑑𝑢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𝑑𝑢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endParaRPr lang="en-GB" dirty="0" smtClean="0"/>
              </a:p>
              <a:p>
                <a:r>
                  <a:rPr lang="en-US" dirty="0" smtClean="0"/>
                  <a:t>Where: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GB" dirty="0" smtClean="0">
                  <a:latin typeface="Aldhabi" panose="01000000000000000000" pitchFamily="2" charset="-78"/>
                  <a:cs typeface="Aldhabi" panose="01000000000000000000" pitchFamily="2" charset="-78"/>
                </a:endParaRPr>
              </a:p>
              <a:p>
                <a:endParaRPr lang="en-GB" dirty="0">
                  <a:latin typeface="Aldhabi" panose="01000000000000000000" pitchFamily="2" charset="-78"/>
                  <a:cs typeface="Aldhabi" panose="01000000000000000000" pitchFamily="2" charset="-78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692696"/>
                <a:ext cx="7632848" cy="2031325"/>
              </a:xfrm>
              <a:prstGeom prst="rect">
                <a:avLst/>
              </a:prstGeom>
              <a:blipFill rotWithShape="0">
                <a:blip r:embed="rId2"/>
                <a:stretch>
                  <a:fillRect l="-719"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 descr="http://hyperphysics.phy-astr.gsu.edu/hbase/math/immath/sphcoorde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096" y="2724021"/>
            <a:ext cx="4725808" cy="343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1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315520" y="548680"/>
                <a:ext cx="4215192" cy="6394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den>
                          </m:f>
                        </m:sup>
                      </m:sSup>
                      <m:r>
                        <a:rPr lang="en-GB" i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𝑑𝑢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520" y="548680"/>
                <a:ext cx="4215192" cy="63940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83568" y="1556792"/>
            <a:ext cx="65632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dN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number of gas molecules that have speed between u and </a:t>
            </a:r>
            <a:r>
              <a:rPr lang="en-US" dirty="0" err="1" smtClean="0"/>
              <a:t>u+du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N:</a:t>
            </a:r>
            <a:r>
              <a:rPr lang="en-US" b="1" dirty="0" smtClean="0"/>
              <a:t> </a:t>
            </a:r>
            <a:r>
              <a:rPr lang="en-US" dirty="0" smtClean="0"/>
              <a:t>total number of molecules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k: </a:t>
            </a:r>
            <a:r>
              <a:rPr lang="en-US" dirty="0" err="1" smtClean="0"/>
              <a:t>boltzmann</a:t>
            </a:r>
            <a:r>
              <a:rPr lang="en-US" dirty="0" smtClean="0"/>
              <a:t> constant which equal to R/N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488067" y="2491486"/>
                <a:ext cx="3870098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𝑑𝑁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den>
                          </m:f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𝑘𝑡</m:t>
                              </m:r>
                            </m:den>
                          </m:f>
                        </m:sup>
                      </m:sSup>
                      <m:r>
                        <a:rPr lang="en-GB" i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𝑑𝑢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067" y="2491486"/>
                <a:ext cx="3870098" cy="71468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https://sholtoainslie.files.wordpress.com/2011/09/maxboltzcr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16" y="3378194"/>
            <a:ext cx="57150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75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1560" y="836712"/>
                <a:ext cx="45289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To find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the average speed</a:t>
                </a:r>
                <a:r>
                  <a:rPr lang="en-US" sz="2400" dirty="0" smtClean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GB" sz="2400" dirty="0" smtClean="0"/>
                  <a:t> or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836712"/>
                <a:ext cx="4528932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019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81362" y="1789562"/>
                <a:ext cx="5886400" cy="703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num>
                                    <m:den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𝑘𝑡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limLoc m:val="subSup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𝑘𝑡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362" y="1789562"/>
                <a:ext cx="5886400" cy="70333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24964" y="2776243"/>
            <a:ext cx="526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03648" y="2677562"/>
                <a:ext cx="1024704" cy="5666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𝑘𝑡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677562"/>
                <a:ext cx="1024704" cy="5666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428352" y="3565562"/>
                <a:ext cx="4392420" cy="7033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limLoc m:val="subSup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𝑑𝑢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352" y="3565562"/>
                <a:ext cx="4392420" cy="7033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462353" y="4653136"/>
                <a:ext cx="2324418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GB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353" y="4653136"/>
                <a:ext cx="2324418" cy="71468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919080" y="5752059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mN</a:t>
            </a:r>
            <a:r>
              <a:rPr lang="en-US" sz="2400" baseline="-25000" dirty="0" err="1" smtClean="0"/>
              <a:t>A</a:t>
            </a:r>
            <a:r>
              <a:rPr lang="en-US" sz="2400" dirty="0" smtClean="0"/>
              <a:t>= 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7376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00808"/>
            <a:ext cx="38100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Pressure is the amount of force applied to an area.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85800" y="4343400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dirty="0"/>
              <a:t>Atmospheric pressure is the weight of air per unit of area.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447800" y="3068960"/>
            <a:ext cx="1543050" cy="1190625"/>
            <a:chOff x="912" y="2016"/>
            <a:chExt cx="972" cy="750"/>
          </a:xfrm>
        </p:grpSpPr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912" y="2178"/>
              <a:ext cx="5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P</a:t>
              </a:r>
              <a:r>
                <a:rPr lang="en-US" sz="3600" dirty="0">
                  <a:solidFill>
                    <a:srgbClr val="000080"/>
                  </a:solidFill>
                  <a:latin typeface="Arial" charset="0"/>
                </a:rPr>
                <a:t> =</a:t>
              </a:r>
              <a:endParaRPr lang="en-US" sz="4000" dirty="0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546" y="2016"/>
              <a:ext cx="30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F</a:t>
              </a:r>
            </a:p>
            <a:p>
              <a:r>
                <a:rPr lang="en-US" sz="3600" i="1" dirty="0">
                  <a:solidFill>
                    <a:srgbClr val="00008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1500" y="2392"/>
              <a:ext cx="3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118" name="Picture 22" descr="10_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467"/>
          <a:stretch>
            <a:fillRect/>
          </a:stretch>
        </p:blipFill>
        <p:spPr>
          <a:xfrm>
            <a:off x="4648200" y="1828800"/>
            <a:ext cx="3913188" cy="3536950"/>
          </a:xfr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60797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 build="p" bldLvl="2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051720" y="692696"/>
                <a:ext cx="5199629" cy="1183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sz="24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𝑘𝑡</m:t>
                                  </m:r>
                                </m:num>
                                <m:den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GB" sz="24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num>
                                <m:den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en-GB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GB" sz="24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692696"/>
                <a:ext cx="5199629" cy="11835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83568" y="2112519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find </a:t>
            </a:r>
            <a:r>
              <a:rPr lang="en-US" sz="2400" dirty="0" smtClean="0">
                <a:solidFill>
                  <a:srgbClr val="FF0000"/>
                </a:solidFill>
              </a:rPr>
              <a:t>the most probable speed </a:t>
            </a:r>
            <a:r>
              <a:rPr lang="en-US" sz="2400" dirty="0" err="1" smtClean="0"/>
              <a:t>u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 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r>
              <a:rPr lang="en-US" sz="2400" dirty="0" smtClean="0"/>
              <a:t>By differentiating </a:t>
            </a:r>
            <a:r>
              <a:rPr lang="en-US" sz="2400" i="1" dirty="0" smtClean="0">
                <a:solidFill>
                  <a:srgbClr val="FF0000"/>
                </a:solidFill>
              </a:rPr>
              <a:t>f</a:t>
            </a:r>
            <a:r>
              <a:rPr lang="en-US" sz="2400" dirty="0" smtClean="0"/>
              <a:t> with respect to </a:t>
            </a:r>
            <a:r>
              <a:rPr lang="en-US" sz="2400" i="1" dirty="0" smtClean="0">
                <a:solidFill>
                  <a:srgbClr val="FF0000"/>
                </a:solidFill>
              </a:rPr>
              <a:t>u</a:t>
            </a:r>
            <a:r>
              <a:rPr lang="en-US" sz="2400" dirty="0" smtClean="0"/>
              <a:t> and looking for the value of </a:t>
            </a:r>
            <a:r>
              <a:rPr lang="en-US" sz="2400" i="1" dirty="0" smtClean="0">
                <a:solidFill>
                  <a:srgbClr val="FF0000"/>
                </a:solidFill>
              </a:rPr>
              <a:t>u</a:t>
            </a:r>
            <a:r>
              <a:rPr lang="en-US" sz="2400" dirty="0" smtClean="0"/>
              <a:t> at which the derivative is zero</a:t>
            </a:r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4156285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i.e.: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352869" y="4004390"/>
                <a:ext cx="1383777" cy="689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𝑑𝑓</m:t>
                              </m:r>
                              <m:r>
                                <a:rPr lang="en-GB" sz="2000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𝑑𝑢</m:t>
                          </m:r>
                        </m:den>
                      </m:f>
                      <m:r>
                        <a:rPr lang="en-GB" sz="20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69" y="4004390"/>
                <a:ext cx="1383777" cy="68967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83568" y="5019264"/>
            <a:ext cx="1494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Therefore: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759399" y="4634242"/>
                <a:ext cx="1784270" cy="1183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GB" sz="2400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GB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399" y="4634242"/>
                <a:ext cx="1784270" cy="11835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80915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7584" y="764704"/>
            <a:ext cx="5984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To find </a:t>
            </a:r>
            <a:r>
              <a:rPr lang="en-US" sz="2400" dirty="0" smtClean="0">
                <a:solidFill>
                  <a:srgbClr val="FF0000"/>
                </a:solidFill>
              </a:rPr>
              <a:t>the root mean square (</a:t>
            </a:r>
            <a:r>
              <a:rPr lang="en-US" sz="2400" dirty="0" err="1" smtClean="0">
                <a:solidFill>
                  <a:srgbClr val="FF0000"/>
                </a:solidFill>
              </a:rPr>
              <a:t>rms</a:t>
            </a:r>
            <a:r>
              <a:rPr lang="en-US" sz="2400" dirty="0" smtClean="0">
                <a:solidFill>
                  <a:srgbClr val="FF0000"/>
                </a:solidFill>
              </a:rPr>
              <a:t>) speed </a:t>
            </a:r>
            <a:r>
              <a:rPr lang="en-US" sz="2400" dirty="0" err="1" smtClean="0"/>
              <a:t>u</a:t>
            </a:r>
            <a:r>
              <a:rPr lang="en-US" sz="2400" baseline="-25000" dirty="0" err="1" smtClean="0"/>
              <a:t>rms</a:t>
            </a:r>
            <a:r>
              <a:rPr lang="en-US" sz="2400" dirty="0" smtClean="0"/>
              <a:t>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620514" y="1484784"/>
                <a:ext cx="6191846" cy="5228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𝑘𝑒</m:t>
                          </m:r>
                        </m:e>
                      </m:acc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𝑘𝑇</m:t>
                      </m:r>
                    </m:oMath>
                  </m:oMathPara>
                </a14:m>
                <a:endParaRPr lang="en-US" sz="2800" b="0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𝑘𝑇</m:t>
                      </m:r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𝑘𝑡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endParaRPr lang="en-US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𝑘𝑡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solidFill>
                    <a:srgbClr val="FF0000"/>
                  </a:solidFill>
                </a:endParaRPr>
              </a:p>
              <a:p>
                <a:endParaRPr lang="en-US" b="0" dirty="0" smtClean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b="0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514" y="1484784"/>
                <a:ext cx="6191846" cy="52289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9084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Maxwell distribution of speeds</a:t>
            </a:r>
          </a:p>
        </p:txBody>
      </p:sp>
      <p:pic>
        <p:nvPicPr>
          <p:cNvPr id="4" name="Content Placeholder 3" descr="http://hyperphysics.phy-astr.gsu.edu/hbase/kinetic/imgkin/mxspd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344816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1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www.kshitij-iitjee.com/Study/Physics/Part3/Chapter21/7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064896" cy="49606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molecular speed (Diffusion)</a:t>
            </a:r>
            <a:endParaRPr lang="en-US" dirty="0"/>
          </a:p>
        </p:txBody>
      </p:sp>
      <p:pic>
        <p:nvPicPr>
          <p:cNvPr id="4" name="Picture 10" descr="10_22"/>
          <p:cNvPicPr>
            <a:picLocks noChangeAspect="1" noChangeArrowheads="1"/>
          </p:cNvPicPr>
          <p:nvPr/>
        </p:nvPicPr>
        <p:blipFill>
          <a:blip r:embed="rId2" cstate="print"/>
          <a:srcRect b="4762"/>
          <a:stretch>
            <a:fillRect/>
          </a:stretch>
        </p:blipFill>
        <p:spPr>
          <a:xfrm>
            <a:off x="5095875" y="1524000"/>
            <a:ext cx="3286125" cy="457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536" y="2594838"/>
            <a:ext cx="446449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3000" dirty="0" smtClean="0">
                <a:solidFill>
                  <a:prstClr val="black"/>
                </a:solidFill>
              </a:rPr>
              <a:t>    Diffusion </a:t>
            </a:r>
            <a:r>
              <a:rPr lang="en-US" sz="3000" dirty="0">
                <a:solidFill>
                  <a:prstClr val="black"/>
                </a:solidFill>
              </a:rPr>
              <a:t>is the spread of </a:t>
            </a:r>
            <a:r>
              <a:rPr lang="en-US" sz="3000" dirty="0" smtClean="0">
                <a:solidFill>
                  <a:prstClr val="black"/>
                </a:solidFill>
              </a:rPr>
              <a:t>one substance </a:t>
            </a:r>
            <a:r>
              <a:rPr lang="en-US" sz="3000" dirty="0">
                <a:solidFill>
                  <a:prstClr val="black"/>
                </a:solidFill>
              </a:rPr>
              <a:t>throughout a space or throughout a second substance.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565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molecular </a:t>
            </a:r>
            <a:r>
              <a:rPr lang="en-US" dirty="0" smtClean="0">
                <a:solidFill>
                  <a:srgbClr val="C00000"/>
                </a:solidFill>
              </a:rPr>
              <a:t>speed (Diffusion)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565104"/>
              </a:xfrm>
            </p:spPr>
            <p:txBody>
              <a:bodyPr>
                <a:normAutofit/>
              </a:bodyPr>
              <a:lstStyle/>
              <a:p>
                <a:r>
                  <a:rPr lang="en-US" sz="3000" dirty="0" smtClean="0"/>
                  <a:t>From </a:t>
                </a:r>
                <a:r>
                  <a:rPr lang="en-US" sz="3000" dirty="0"/>
                  <a:t>the equation (b): </a:t>
                </a:r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3000" i="1">
                            <a:latin typeface="Cambria Math"/>
                          </a:rPr>
                          <m:t>𝐴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3</m:t>
                    </m:r>
                    <m:r>
                      <a:rPr lang="en-US" sz="3000" i="1">
                        <a:latin typeface="Cambria Math"/>
                      </a:rPr>
                      <m:t>𝑅𝑇</m:t>
                    </m:r>
                  </m:oMath>
                </a14:m>
                <a:endParaRPr lang="en-US" sz="3000" dirty="0"/>
              </a:p>
              <a:p>
                <a:pPr marL="0" indent="0">
                  <a:buNone/>
                </a:pPr>
                <a:r>
                  <a:rPr lang="en-US" sz="3000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/>
                          </a:rPr>
                          <m:t>×</m:t>
                        </m:r>
                        <m:r>
                          <a:rPr lang="en-US" sz="3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30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𝑀</m:t>
                    </m:r>
                  </m:oMath>
                </a14:m>
                <a:r>
                  <a:rPr lang="en-US" sz="3000" dirty="0"/>
                  <a:t> the molar mass (kg / </a:t>
                </a:r>
                <a:r>
                  <a:rPr lang="en-US" sz="3000" dirty="0" err="1"/>
                  <a:t>mol</a:t>
                </a:r>
                <a:r>
                  <a:rPr lang="en-US" sz="3000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sz="3000" i="1">
                        <a:latin typeface="Cambria Math"/>
                      </a:rPr>
                      <m:t>𝑀</m:t>
                    </m:r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r>
                      <a:rPr lang="en-US" sz="3000" i="1">
                        <a:latin typeface="Cambria Math"/>
                      </a:rPr>
                      <m:t>3</m:t>
                    </m:r>
                    <m:r>
                      <a:rPr lang="en-US" sz="3000" i="1">
                        <a:latin typeface="Cambria Math"/>
                      </a:rPr>
                      <m:t>𝑅𝑇</m:t>
                    </m:r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acc>
                    <m:r>
                      <a:rPr lang="en-US" sz="3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3</m:t>
                        </m:r>
                        <m:r>
                          <a:rPr lang="en-US" sz="3000" i="1">
                            <a:latin typeface="Cambria Math"/>
                          </a:rPr>
                          <m:t>𝑅𝑇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𝑀</m:t>
                        </m:r>
                      </m:den>
                    </m:f>
                  </m:oMath>
                </a14:m>
                <a:endParaRPr lang="en-US" sz="3000" dirty="0"/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acc>
                          <m:accPr>
                            <m:chr m:val="̅"/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0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3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e>
                    </m:rad>
                    <m:r>
                      <a:rPr lang="en-US" sz="3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000" i="1">
                                <a:latin typeface="Cambria Math"/>
                              </a:rPr>
                              <m:t>3</m:t>
                            </m:r>
                            <m:r>
                              <a:rPr lang="en-US" sz="3000" i="1">
                                <a:latin typeface="Cambria Math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sz="3000" i="1">
                                <a:latin typeface="Cambria Math"/>
                              </a:rPr>
                              <m:t>𝑀</m:t>
                            </m:r>
                          </m:den>
                        </m:f>
                      </m:e>
                    </m:rad>
                  </m:oMath>
                </a14:m>
                <a:endParaRPr lang="en-US" sz="3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565104"/>
              </a:xfrm>
              <a:blipFill rotWithShape="1">
                <a:blip r:embed="rId2" cstate="print"/>
                <a:stretch>
                  <a:fillRect l="-1481" t="-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965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08720"/>
                <a:ext cx="8229600" cy="4176464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5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5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5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US" sz="35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US" sz="35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5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5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35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</m:rad>
                    </m:oMath>
                  </m:oMathPara>
                </a14:m>
                <a:endParaRPr lang="en-US" sz="3500" dirty="0" smtClean="0"/>
              </a:p>
              <a:p>
                <a:pPr marL="0" indent="0" algn="ctr">
                  <a:buNone/>
                </a:pPr>
                <a:endParaRPr lang="en-US" sz="3500" dirty="0"/>
              </a:p>
              <a:p>
                <a:pPr marL="0" indent="0" algn="just">
                  <a:buNone/>
                </a:pPr>
                <a:r>
                  <a:rPr lang="en-US" sz="3500" dirty="0"/>
                  <a:t>This molecular speed called </a:t>
                </a:r>
                <a:r>
                  <a:rPr lang="en-US" sz="3500" dirty="0">
                    <a:solidFill>
                      <a:srgbClr val="FF0000"/>
                    </a:solidFill>
                  </a:rPr>
                  <a:t>root-mean-square speed </a:t>
                </a:r>
                <a:r>
                  <a:rPr lang="en-US" sz="3500" i="1" dirty="0" err="1">
                    <a:solidFill>
                      <a:srgbClr val="FF0000"/>
                    </a:solidFill>
                  </a:rPr>
                  <a:t>u</a:t>
                </a:r>
                <a:r>
                  <a:rPr lang="en-US" sz="3500" i="1" baseline="-25000" dirty="0" err="1">
                    <a:solidFill>
                      <a:srgbClr val="FF0000"/>
                    </a:solidFill>
                  </a:rPr>
                  <a:t>rms</a:t>
                </a:r>
                <a:r>
                  <a:rPr lang="en-US" sz="3500" dirty="0"/>
                  <a:t>of the molecules, which is the square root of the mean of the squares of the speeds of the molecules.</a:t>
                </a:r>
              </a:p>
              <a:p>
                <a:endParaRPr lang="en-US" sz="3500" dirty="0" smtClean="0"/>
              </a:p>
              <a:p>
                <a:pPr marL="0" indent="0">
                  <a:buNone/>
                </a:pPr>
                <a:endParaRPr lang="en-US" sz="35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908720"/>
                <a:ext cx="8229600" cy="4176464"/>
              </a:xfrm>
              <a:blipFill rotWithShape="1">
                <a:blip r:embed="rId2" cstate="print"/>
                <a:stretch>
                  <a:fillRect l="-2222" r="-2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061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548680"/>
                <a:ext cx="8229600" cy="528945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3000" dirty="0">
                    <a:solidFill>
                      <a:srgbClr val="FF0000"/>
                    </a:solidFill>
                  </a:rPr>
                  <a:t>Note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!:</a:t>
                </a:r>
              </a:p>
              <a:p>
                <a:pPr marL="0" indent="0">
                  <a:buNone/>
                </a:pPr>
                <a:endParaRPr lang="en-US" sz="30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</m:rad>
                      <m:r>
                        <a:rPr lang="en-US" sz="3000" i="1">
                          <a:latin typeface="Cambria Math"/>
                        </a:rPr>
                        <m:t>≠</m:t>
                      </m:r>
                      <m:acc>
                        <m:accPr>
                          <m:chr m:val="̅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i="1">
                              <a:latin typeface="Cambria Math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sz="3000" dirty="0"/>
              </a:p>
              <a:p>
                <a:pPr marL="0" indent="0">
                  <a:buNone/>
                </a:pPr>
                <a:r>
                  <a:rPr lang="en-US" sz="3000" dirty="0"/>
                  <a:t>Because: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acc>
                            <m:accPr>
                              <m:chr m:val="̅"/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</m:rad>
                      <m:r>
                        <a:rPr lang="en-US" sz="3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3000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3000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3000" i="1">
                                  <a:latin typeface="Cambria Math"/>
                                </a:rPr>
                                <m:t>+…+</m:t>
                              </m:r>
                              <m:sSubSup>
                                <m:sSubSupPr>
                                  <m:ctrlPr>
                                    <a:rPr lang="en-US" sz="3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  <m:sup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3000" i="1">
                                  <a:latin typeface="Cambria Math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3000" dirty="0"/>
              </a:p>
              <a:p>
                <a:pPr marL="0" indent="0">
                  <a:buNone/>
                </a:pPr>
                <a:r>
                  <a:rPr lang="en-US" sz="3000" dirty="0"/>
                  <a:t>While: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000" i="1"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en-US" sz="3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0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3000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/>
                                </a:rPr>
                                <m:t>𝑁</m:t>
                              </m:r>
                            </m:sub>
                          </m:sSub>
                        </m:num>
                        <m:den>
                          <m:r>
                            <a:rPr lang="en-US" sz="3000" i="1">
                              <a:latin typeface="Cambria Math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548680"/>
                <a:ext cx="8229600" cy="5289451"/>
              </a:xfrm>
              <a:blipFill rotWithShape="1">
                <a:blip r:embed="rId2" cstate="print"/>
                <a:stretch>
                  <a:fillRect l="-1778" t="-1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226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6408712"/>
              </a:xfrm>
            </p:spPr>
            <p:txBody>
              <a:bodyPr>
                <a:normAutofit/>
              </a:bodyPr>
              <a:lstStyle/>
              <a:p>
                <a:r>
                  <a:rPr lang="en-US" sz="3000" dirty="0">
                    <a:solidFill>
                      <a:srgbClr val="FF0000"/>
                    </a:solidFill>
                  </a:rPr>
                  <a:t>Also Note</a:t>
                </a:r>
                <a:r>
                  <a:rPr lang="en-US" sz="3000" dirty="0" smtClean="0">
                    <a:solidFill>
                      <a:srgbClr val="FF0000"/>
                    </a:solidFill>
                  </a:rPr>
                  <a:t>!!</a:t>
                </a:r>
              </a:p>
              <a:p>
                <a:pPr marL="0" indent="0">
                  <a:buNone/>
                </a:pPr>
                <a:endParaRPr lang="en-US" sz="30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000" i="1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US" sz="3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000" i="1"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3000" i="1">
                                  <a:latin typeface="Cambria Math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US" sz="3000" i="1">
                                  <a:latin typeface="Cambria Math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3000" dirty="0"/>
              </a:p>
              <a:p>
                <a:r>
                  <a:rPr lang="en-US" sz="3000" dirty="0"/>
                  <a:t>The </a:t>
                </a:r>
                <a:r>
                  <a:rPr lang="en-US" sz="3000" b="1" dirty="0">
                    <a:solidFill>
                      <a:srgbClr val="FF0000"/>
                    </a:solidFill>
                  </a:rPr>
                  <a:t>R</a:t>
                </a:r>
                <a:r>
                  <a:rPr lang="en-US" sz="3000" dirty="0"/>
                  <a:t> must </a:t>
                </a:r>
                <a:r>
                  <a:rPr lang="en-US" sz="3000" dirty="0" smtClean="0"/>
                  <a:t>be: </a:t>
                </a:r>
              </a:p>
              <a:p>
                <a:pPr marL="0" indent="0" algn="ctr">
                  <a:buNone/>
                </a:pPr>
                <a:r>
                  <a:rPr lang="en-US" sz="3000" dirty="0" smtClean="0"/>
                  <a:t>8.314 </a:t>
                </a:r>
                <a:r>
                  <a:rPr lang="en-US" sz="3000" dirty="0">
                    <a:solidFill>
                      <a:srgbClr val="00B050"/>
                    </a:solidFill>
                  </a:rPr>
                  <a:t>J.mol</a:t>
                </a:r>
                <a:r>
                  <a:rPr lang="en-US" sz="3000" baseline="30000" dirty="0">
                    <a:solidFill>
                      <a:srgbClr val="00B050"/>
                    </a:solidFill>
                  </a:rPr>
                  <a:t>-1</a:t>
                </a:r>
                <a:r>
                  <a:rPr lang="en-US" sz="3000" dirty="0">
                    <a:solidFill>
                      <a:srgbClr val="00B050"/>
                    </a:solidFill>
                  </a:rPr>
                  <a:t>.K</a:t>
                </a:r>
                <a:r>
                  <a:rPr lang="en-US" sz="3000" baseline="30000" dirty="0">
                    <a:solidFill>
                      <a:srgbClr val="00B050"/>
                    </a:solidFill>
                  </a:rPr>
                  <a:t>-1</a:t>
                </a:r>
                <a:r>
                  <a:rPr lang="en-US" sz="3000" dirty="0"/>
                  <a:t>or </a:t>
                </a:r>
                <a:r>
                  <a:rPr lang="en-US" sz="3000" dirty="0" smtClean="0">
                    <a:solidFill>
                      <a:srgbClr val="00B050"/>
                    </a:solidFill>
                  </a:rPr>
                  <a:t>m</a:t>
                </a:r>
                <a:r>
                  <a:rPr lang="en-US" sz="3000" baseline="30000" dirty="0" smtClean="0">
                    <a:solidFill>
                      <a:srgbClr val="00B050"/>
                    </a:solidFill>
                  </a:rPr>
                  <a:t>3</a:t>
                </a:r>
                <a:r>
                  <a:rPr lang="en-US" sz="3000" dirty="0" smtClean="0">
                    <a:solidFill>
                      <a:srgbClr val="00B050"/>
                    </a:solidFill>
                  </a:rPr>
                  <a:t>.Pa</a:t>
                </a:r>
                <a:r>
                  <a:rPr lang="en-US" sz="3000" dirty="0">
                    <a:solidFill>
                      <a:srgbClr val="00B050"/>
                    </a:solidFill>
                  </a:rPr>
                  <a:t>. </a:t>
                </a:r>
                <a:r>
                  <a:rPr lang="en-US" sz="3000" dirty="0" smtClean="0">
                    <a:solidFill>
                      <a:srgbClr val="00B050"/>
                    </a:solidFill>
                  </a:rPr>
                  <a:t>mol</a:t>
                </a:r>
                <a:r>
                  <a:rPr lang="en-US" sz="3000" baseline="30000" dirty="0" smtClean="0">
                    <a:solidFill>
                      <a:srgbClr val="00B050"/>
                    </a:solidFill>
                  </a:rPr>
                  <a:t>-1</a:t>
                </a:r>
                <a:r>
                  <a:rPr lang="en-US" sz="3000" dirty="0" smtClean="0">
                    <a:solidFill>
                      <a:srgbClr val="00B050"/>
                    </a:solidFill>
                  </a:rPr>
                  <a:t>.K</a:t>
                </a:r>
                <a:r>
                  <a:rPr lang="en-US" sz="3000" baseline="30000" dirty="0" smtClean="0">
                    <a:solidFill>
                      <a:srgbClr val="00B050"/>
                    </a:solidFill>
                  </a:rPr>
                  <a:t>-1</a:t>
                </a:r>
              </a:p>
              <a:p>
                <a:pPr marL="0" indent="0" algn="ctr">
                  <a:buNone/>
                </a:pPr>
                <a:endParaRPr lang="en-US" sz="3000" dirty="0">
                  <a:solidFill>
                    <a:srgbClr val="00B050"/>
                  </a:solidFill>
                </a:endParaRPr>
              </a:p>
              <a:p>
                <a:r>
                  <a:rPr lang="en-US" sz="3000" dirty="0"/>
                  <a:t>The </a:t>
                </a:r>
                <a:r>
                  <a:rPr lang="en-US" sz="3000" b="1" dirty="0">
                    <a:solidFill>
                      <a:srgbClr val="FF0000"/>
                    </a:solidFill>
                  </a:rPr>
                  <a:t>M</a:t>
                </a:r>
                <a:r>
                  <a:rPr lang="en-US" sz="3000" dirty="0"/>
                  <a:t> must be in </a:t>
                </a:r>
                <a:r>
                  <a:rPr lang="en-US" sz="3000" dirty="0">
                    <a:solidFill>
                      <a:srgbClr val="00B050"/>
                    </a:solidFill>
                  </a:rPr>
                  <a:t>kg/</a:t>
                </a:r>
                <a:r>
                  <a:rPr lang="en-US" sz="3000" dirty="0" err="1">
                    <a:solidFill>
                      <a:srgbClr val="00B050"/>
                    </a:solidFill>
                  </a:rPr>
                  <a:t>mol</a:t>
                </a:r>
                <a:r>
                  <a:rPr lang="en-US" sz="3000" dirty="0"/>
                  <a:t> units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6408712"/>
              </a:xfrm>
              <a:blipFill rotWithShape="1">
                <a:blip r:embed="rId2" cstate="print"/>
                <a:stretch>
                  <a:fillRect l="-1481" t="-1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452596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Because: J.mol</a:t>
                </a:r>
                <a:r>
                  <a:rPr lang="en-US" baseline="30000" dirty="0"/>
                  <a:t>-1</a:t>
                </a:r>
                <a:r>
                  <a:rPr lang="en-US" dirty="0"/>
                  <a:t>.K</a:t>
                </a:r>
                <a:r>
                  <a:rPr lang="en-US" baseline="30000" dirty="0"/>
                  <a:t>-1 </a:t>
                </a:r>
                <a:r>
                  <a:rPr lang="en-US" dirty="0"/>
                  <a:t>= kg.m</a:t>
                </a:r>
                <a:r>
                  <a:rPr lang="en-US" baseline="30000" dirty="0"/>
                  <a:t>2</a:t>
                </a:r>
                <a:r>
                  <a:rPr lang="en-US" dirty="0"/>
                  <a:t>.s</a:t>
                </a:r>
                <a:r>
                  <a:rPr lang="en-US" baseline="30000" dirty="0"/>
                  <a:t>-2</a:t>
                </a:r>
                <a:r>
                  <a:rPr lang="en-US" dirty="0"/>
                  <a:t>. mol</a:t>
                </a:r>
                <a:r>
                  <a:rPr lang="en-US" baseline="30000" dirty="0"/>
                  <a:t>-1</a:t>
                </a:r>
                <a:r>
                  <a:rPr lang="en-US" dirty="0"/>
                  <a:t>.K</a:t>
                </a:r>
                <a:r>
                  <a:rPr lang="en-US" baseline="30000" dirty="0"/>
                  <a:t>-1</a:t>
                </a:r>
                <a:endParaRPr lang="en-US" dirty="0"/>
              </a:p>
              <a:p>
                <a:r>
                  <a:rPr lang="en-US" dirty="0"/>
                  <a:t>From Einstein equation: </a:t>
                </a:r>
                <a:r>
                  <a:rPr lang="en-US" dirty="0">
                    <a:solidFill>
                      <a:srgbClr val="FF0000"/>
                    </a:solidFill>
                  </a:rPr>
                  <a:t>E=m.c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dirty="0"/>
                  <a:t>, the units are: </a:t>
                </a: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smtClean="0"/>
                  <a:t>J </a:t>
                </a:r>
                <a:r>
                  <a:rPr lang="en-US" dirty="0"/>
                  <a:t>= kg.m</a:t>
                </a:r>
                <a:r>
                  <a:rPr lang="en-US" baseline="30000" dirty="0"/>
                  <a:t>2</a:t>
                </a:r>
                <a:r>
                  <a:rPr lang="en-US" dirty="0"/>
                  <a:t>.s</a:t>
                </a:r>
                <a:r>
                  <a:rPr lang="en-US" baseline="30000" dirty="0"/>
                  <a:t>-2</a:t>
                </a:r>
                <a:endParaRPr lang="en-US" dirty="0"/>
              </a:p>
              <a:p>
                <a:r>
                  <a:rPr lang="en-US" dirty="0"/>
                  <a:t>Also Pa = kg.m</a:t>
                </a:r>
                <a:r>
                  <a:rPr lang="en-US" baseline="30000" dirty="0"/>
                  <a:t>-1</a:t>
                </a:r>
                <a:r>
                  <a:rPr lang="en-US" dirty="0"/>
                  <a:t>.s</a:t>
                </a:r>
                <a:r>
                  <a:rPr lang="en-US" baseline="30000" dirty="0"/>
                  <a:t>-2 </a:t>
                </a:r>
                <a:endParaRPr lang="en-US" dirty="0"/>
              </a:p>
              <a:p>
                <a:r>
                  <a:rPr lang="en-US" dirty="0"/>
                  <a:t>so </a:t>
                </a: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rgbClr val="FF0000"/>
                    </a:solidFill>
                  </a:rPr>
                  <a:t>R </a:t>
                </a:r>
                <a:r>
                  <a:rPr lang="en-US" dirty="0">
                    <a:solidFill>
                      <a:srgbClr val="FF0000"/>
                    </a:solidFill>
                  </a:rPr>
                  <a:t>= m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>
                    <a:solidFill>
                      <a:srgbClr val="FF0000"/>
                    </a:solidFill>
                  </a:rPr>
                  <a:t>.(kg.m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-1</a:t>
                </a:r>
                <a:r>
                  <a:rPr lang="en-US" dirty="0">
                    <a:solidFill>
                      <a:srgbClr val="FF0000"/>
                    </a:solidFill>
                  </a:rPr>
                  <a:t>.s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-2</a:t>
                </a:r>
                <a:r>
                  <a:rPr lang="en-US" dirty="0">
                    <a:solidFill>
                      <a:srgbClr val="FF0000"/>
                    </a:solidFill>
                  </a:rPr>
                  <a:t>).mol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-1</a:t>
                </a:r>
                <a:r>
                  <a:rPr lang="en-US" dirty="0">
                    <a:solidFill>
                      <a:srgbClr val="FF0000"/>
                    </a:solidFill>
                  </a:rPr>
                  <a:t>.K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-1 </a:t>
                </a:r>
                <a:r>
                  <a:rPr lang="en-US" dirty="0">
                    <a:solidFill>
                      <a:srgbClr val="FF0000"/>
                    </a:solidFill>
                  </a:rPr>
                  <a:t>= kg.m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dirty="0">
                    <a:solidFill>
                      <a:srgbClr val="FF0000"/>
                    </a:solidFill>
                  </a:rPr>
                  <a:t>. s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-2</a:t>
                </a:r>
                <a:r>
                  <a:rPr lang="en-US" dirty="0">
                    <a:solidFill>
                      <a:srgbClr val="FF0000"/>
                    </a:solidFill>
                  </a:rPr>
                  <a:t>.mol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-1</a:t>
                </a:r>
                <a:r>
                  <a:rPr lang="en-US" dirty="0">
                    <a:solidFill>
                      <a:srgbClr val="FF0000"/>
                    </a:solidFill>
                  </a:rPr>
                  <a:t>.K</a:t>
                </a:r>
                <a:r>
                  <a:rPr lang="en-US" baseline="30000" dirty="0">
                    <a:solidFill>
                      <a:srgbClr val="FF0000"/>
                    </a:solidFill>
                  </a:rPr>
                  <a:t>-1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  <m:r>
                              <a:rPr lang="en-US" i="1">
                                <a:latin typeface="Cambria Math"/>
                              </a:rPr>
                              <m:t>𝑅𝑇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𝑀</m:t>
                            </m:r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 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.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. 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𝑚𝑜𝑙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 ×</m:t>
                            </m:r>
                            <m:r>
                              <a:rPr lang="en-US" i="1">
                                <a:latin typeface="Cambria Math"/>
                              </a:rPr>
                              <m:t>𝐾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𝑘𝑔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𝑚𝑜𝑙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. 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</m:sup>
                    </m:sSup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</a:rPr>
                      <m:t>. </m:t>
                    </m:r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4525963"/>
              </a:xfrm>
              <a:blipFill rotWithShape="1">
                <a:blip r:embed="rId2" cstate="print"/>
                <a:stretch>
                  <a:fillRect l="-1556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64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Units of Pressure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971600" y="1844824"/>
                <a:ext cx="7943800" cy="4555976"/>
              </a:xfrm>
            </p:spPr>
            <p:txBody>
              <a:bodyPr>
                <a:normAutofit/>
              </a:bodyPr>
              <a:lstStyle/>
              <a:p>
                <a:r>
                  <a:rPr lang="en-US" dirty="0" err="1" smtClean="0"/>
                  <a:t>Pascals</a:t>
                </a:r>
                <a:r>
                  <a:rPr lang="en-US" dirty="0" smtClean="0"/>
                  <a:t> (SI units)</a:t>
                </a:r>
                <a:endParaRPr lang="en-US" dirty="0"/>
              </a:p>
              <a:p>
                <a:pPr lvl="1"/>
                <a:r>
                  <a:rPr lang="en-US" dirty="0"/>
                  <a:t>	1 Pa = 1 </a:t>
                </a:r>
                <a:r>
                  <a:rPr lang="en-US" dirty="0" smtClean="0"/>
                  <a:t>N/m</a:t>
                </a:r>
                <a:r>
                  <a:rPr lang="en-US" baseline="30000" dirty="0" smtClean="0"/>
                  <a:t>2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𝑘𝑔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𝑘𝑔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US" sz="2400" dirty="0" smtClean="0"/>
              </a:p>
              <a:p>
                <a:pPr marL="457200" lvl="1" indent="0">
                  <a:buNone/>
                </a:pPr>
                <a:endParaRPr lang="en-US" sz="2400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2400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marL="457200" lvl="1" indent="0">
                  <a:buNone/>
                </a:pPr>
                <a:endParaRPr lang="en-US" dirty="0"/>
              </a:p>
              <a:p>
                <a:pPr>
                  <a:buFontTx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971600" y="1844824"/>
                <a:ext cx="7943800" cy="4555976"/>
              </a:xfrm>
              <a:blipFill rotWithShape="1">
                <a:blip r:embed="rId3" cstate="print"/>
                <a:stretch>
                  <a:fillRect l="-1687" t="-1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3787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321" y="1772816"/>
            <a:ext cx="8208912" cy="2376264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11560" y="476672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dirty="0">
                <a:solidFill>
                  <a:srgbClr val="F79646">
                    <a:lumMod val="50000"/>
                  </a:srgbClr>
                </a:solidFill>
              </a:rPr>
              <a:t>Calculate the </a:t>
            </a:r>
            <a:r>
              <a:rPr lang="en-US" sz="3000" dirty="0" err="1">
                <a:solidFill>
                  <a:srgbClr val="F79646">
                    <a:lumMod val="50000"/>
                  </a:srgbClr>
                </a:solidFill>
              </a:rPr>
              <a:t>rms</a:t>
            </a:r>
            <a:r>
              <a:rPr lang="en-US" sz="3000" dirty="0">
                <a:solidFill>
                  <a:srgbClr val="F79646">
                    <a:lumMod val="50000"/>
                  </a:srgbClr>
                </a:solidFill>
              </a:rPr>
              <a:t> speed, </a:t>
            </a:r>
            <a:r>
              <a:rPr lang="en-US" sz="3000" i="1" dirty="0">
                <a:solidFill>
                  <a:srgbClr val="F79646">
                    <a:lumMod val="50000"/>
                  </a:srgbClr>
                </a:solidFill>
              </a:rPr>
              <a:t>u</a:t>
            </a:r>
            <a:r>
              <a:rPr lang="en-US" sz="3000" dirty="0">
                <a:solidFill>
                  <a:srgbClr val="F79646">
                    <a:lumMod val="50000"/>
                  </a:srgbClr>
                </a:solidFill>
              </a:rPr>
              <a:t>, of an N</a:t>
            </a:r>
            <a:r>
              <a:rPr lang="en-US" sz="3000" baseline="-25000" dirty="0">
                <a:solidFill>
                  <a:srgbClr val="F79646">
                    <a:lumMod val="50000"/>
                  </a:srgbClr>
                </a:solidFill>
              </a:rPr>
              <a:t>2</a:t>
            </a:r>
            <a:r>
              <a:rPr lang="en-US" sz="3000" dirty="0">
                <a:solidFill>
                  <a:srgbClr val="F79646">
                    <a:lumMod val="50000"/>
                  </a:srgbClr>
                </a:solidFill>
              </a:rPr>
              <a:t> molecule at </a:t>
            </a:r>
            <a:endParaRPr lang="en-US" sz="3000" dirty="0" smtClean="0">
              <a:solidFill>
                <a:srgbClr val="F79646">
                  <a:lumMod val="50000"/>
                </a:srgbClr>
              </a:solidFill>
            </a:endParaRPr>
          </a:p>
          <a:p>
            <a:pPr algn="just"/>
            <a:r>
              <a:rPr lang="en-US" sz="3000" dirty="0" smtClean="0">
                <a:solidFill>
                  <a:srgbClr val="F79646">
                    <a:lumMod val="50000"/>
                  </a:srgbClr>
                </a:solidFill>
              </a:rPr>
              <a:t>25 </a:t>
            </a:r>
            <a:r>
              <a:rPr lang="en-US" sz="3000" dirty="0">
                <a:solidFill>
                  <a:srgbClr val="F79646">
                    <a:lumMod val="50000"/>
                  </a:srgbClr>
                </a:solidFill>
              </a:rPr>
              <a:t>°C</a:t>
            </a:r>
            <a:r>
              <a:rPr lang="en-US" dirty="0">
                <a:solidFill>
                  <a:srgbClr val="F79646">
                    <a:lumMod val="50000"/>
                  </a:srgbClr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67544" y="4653136"/>
                <a:ext cx="8064896" cy="19180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000" dirty="0">
                    <a:solidFill>
                      <a:srgbClr val="F79646">
                        <a:lumMod val="50000"/>
                      </a:srgbClr>
                    </a:solidFill>
                  </a:rPr>
                  <a:t>Is this correct? If yes How?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3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US" sz="30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3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US" sz="3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3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653136"/>
                <a:ext cx="8064896" cy="1918026"/>
              </a:xfrm>
              <a:prstGeom prst="rect">
                <a:avLst/>
              </a:prstGeom>
              <a:blipFill rotWithShape="1">
                <a:blip r:embed="rId3"/>
                <a:stretch>
                  <a:fillRect l="-1814" t="-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10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Effusion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10" descr="10_20"/>
          <p:cNvPicPr>
            <a:picLocks noChangeAspect="1" noChangeArrowheads="1"/>
          </p:cNvPicPr>
          <p:nvPr/>
        </p:nvPicPr>
        <p:blipFill>
          <a:blip r:embed="rId3" cstate="print"/>
          <a:srcRect b="4688"/>
          <a:stretch>
            <a:fillRect/>
          </a:stretch>
        </p:blipFill>
        <p:spPr>
          <a:xfrm>
            <a:off x="609600" y="1447800"/>
            <a:ext cx="3402013" cy="4648200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8200" y="1981200"/>
            <a:ext cx="3886200" cy="3505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Effusion is the escape of gas molecules through a tiny hole into an evacuated space.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6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Effusion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difference in the  rates of effusion for helium and nitrogen, for example, explains a helium balloon would deflate faster.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10_21"/>
          <p:cNvPicPr>
            <a:picLocks noChangeAspect="1" noChangeArrowheads="1"/>
          </p:cNvPicPr>
          <p:nvPr/>
        </p:nvPicPr>
        <p:blipFill>
          <a:blip r:embed="rId3" cstate="print"/>
          <a:srcRect l="1695" t="15967" r="1695" b="6195"/>
          <a:stretch>
            <a:fillRect/>
          </a:stretch>
        </p:blipFill>
        <p:spPr>
          <a:xfrm>
            <a:off x="3721914" y="1447800"/>
            <a:ext cx="5117286" cy="426719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Graham's Law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5984607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Where 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1</a:t>
            </a:r>
            <a:r>
              <a:rPr lang="en-US" sz="2400" dirty="0" smtClean="0"/>
              <a:t> &amp; </a:t>
            </a:r>
            <a:r>
              <a:rPr lang="en-US" sz="2400" i="1" dirty="0" smtClean="0"/>
              <a:t>r</a:t>
            </a:r>
            <a:r>
              <a:rPr lang="en-US" sz="2400" i="1" baseline="-25000" dirty="0" smtClean="0"/>
              <a:t>2</a:t>
            </a:r>
            <a:r>
              <a:rPr lang="en-US" sz="2400" dirty="0" smtClean="0"/>
              <a:t> are rates of effusion of the two substances.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371600"/>
            <a:ext cx="675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From root-mean-</a:t>
            </a:r>
            <a:r>
              <a:rPr lang="en-US" sz="2800" dirty="0" err="1" smtClean="0"/>
              <a:t>sqaure</a:t>
            </a:r>
            <a:r>
              <a:rPr lang="en-US" sz="2800" dirty="0" smtClean="0"/>
              <a:t> speed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rms</a:t>
            </a:r>
            <a:r>
              <a:rPr lang="en-US" sz="2800" dirty="0" smtClean="0"/>
              <a:t> equation: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15924" y="1988840"/>
                <a:ext cx="2075376" cy="1183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𝑟𝑚𝑠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/>
                                </a:rPr>
                                <m:t>𝑀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924" y="1988840"/>
                <a:ext cx="2075376" cy="118352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247118" y="3228916"/>
                <a:ext cx="4572000" cy="270221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𝑟𝑚𝑠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𝑟𝑚𝑠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  <m:r>
                                        <a:rPr lang="en-US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𝑅𝑇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3</m:t>
                                      </m:r>
                                      <m:r>
                                        <a:rPr lang="en-US" i="1" smtClean="0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</a:rPr>
                                        <m:t>𝑅𝑇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𝑀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den>
                          </m:f>
                        </m:e>
                      </m:rad>
                      <m:r>
                        <a:rPr lang="en-US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118" y="3228916"/>
                <a:ext cx="4572000" cy="270221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93469" y="260648"/>
                <a:ext cx="7632848" cy="6010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800" dirty="0"/>
                  <a:t>From kinetic energy law: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𝑘𝑒</m:t>
                          </m:r>
                        </m:e>
                      </m:acc>
                      <m:r>
                        <a:rPr lang="en-US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800" i="1">
                          <a:solidFill>
                            <a:srgbClr val="0070C0"/>
                          </a:solidFill>
                          <a:latin typeface="Cambria Math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en-US" sz="2800" dirty="0"/>
              </a:p>
              <a:p>
                <a:pPr>
                  <a:lnSpc>
                    <a:spcPct val="150000"/>
                  </a:lnSpc>
                </a:pPr>
                <a:r>
                  <a:rPr lang="en-US" sz="2800" dirty="0"/>
                  <a:t>For two gases: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𝑘𝑒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US" sz="28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800" dirty="0"/>
                  <a:t>  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𝑘𝑒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US" sz="28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  <m:sSub>
                      <m:sSubPr>
                        <m:ctrlP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acc>
                      </m:e>
                      <m:sub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lnSpc>
                    <a:spcPct val="150000"/>
                  </a:lnSpc>
                </a:pPr>
                <a:r>
                  <a:rPr lang="en-US" sz="2800" dirty="0"/>
                  <a:t>When the temperature constant, then their kinetic are equal: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acc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469" y="260648"/>
                <a:ext cx="7632848" cy="6010107"/>
              </a:xfrm>
              <a:prstGeom prst="rect">
                <a:avLst/>
              </a:prstGeom>
              <a:blipFill rotWithShape="1">
                <a:blip r:embed="rId2"/>
                <a:stretch>
                  <a:fillRect l="-1597" r="-8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154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67544" y="404664"/>
                <a:ext cx="8280920" cy="6003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acc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  <m:sup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acc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 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acc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acc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𝑟𝑚𝑠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𝑟𝑚𝑠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 smtClean="0"/>
              </a:p>
              <a:p>
                <a:endParaRPr lang="en-US" sz="2800" dirty="0" smtClean="0"/>
              </a:p>
              <a:p>
                <a:r>
                  <a:rPr lang="en-US" sz="2800" dirty="0"/>
                  <a:t>Knowing that: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𝑑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sz="2800" i="1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𝑎𝑛𝑑</m:t>
                      </m:r>
                      <m:r>
                        <a:rPr lang="en-US" sz="2800" i="1">
                          <a:latin typeface="Cambria Math"/>
                        </a:rPr>
                        <m:t> </m:t>
                      </m:r>
                      <m:r>
                        <a:rPr lang="en-US" sz="2800" i="1">
                          <a:latin typeface="Cambria Math"/>
                        </a:rPr>
                        <m:t>𝑚</m:t>
                      </m:r>
                      <m:r>
                        <a:rPr lang="en-US" sz="2800" i="1">
                          <a:latin typeface="Cambria Math"/>
                        </a:rPr>
                        <m:t>=</m:t>
                      </m:r>
                      <m:r>
                        <a:rPr lang="en-US" sz="2800" i="1">
                          <a:latin typeface="Cambria Math"/>
                        </a:rPr>
                        <m:t>𝑉</m:t>
                      </m:r>
                      <m:r>
                        <a:rPr lang="en-US" sz="2800" i="1">
                          <a:latin typeface="Cambria Math"/>
                        </a:rPr>
                        <m:t>×</m:t>
                      </m:r>
                      <m:r>
                        <a:rPr lang="en-US" sz="2800" i="1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6003631"/>
              </a:xfrm>
              <a:prstGeom prst="rect">
                <a:avLst/>
              </a:prstGeom>
              <a:blipFill rotWithShape="1">
                <a:blip r:embed="rId2"/>
                <a:stretch>
                  <a:fillRect l="-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18899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39552" y="620688"/>
                <a:ext cx="7992888" cy="2227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 smtClean="0"/>
                  <a:t>In </a:t>
                </a:r>
                <a:r>
                  <a:rPr lang="en-US" sz="2800" dirty="0"/>
                  <a:t>the same volume: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 smtClean="0">
                  <a:solidFill>
                    <a:srgbClr val="FF0000"/>
                  </a:solidFill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20688"/>
                <a:ext cx="7992888" cy="2227148"/>
              </a:xfrm>
              <a:prstGeom prst="rect">
                <a:avLst/>
              </a:prstGeom>
              <a:blipFill rotWithShape="1">
                <a:blip r:embed="rId2"/>
                <a:stretch>
                  <a:fillRect l="-1602" t="-24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640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143000"/>
            <a:ext cx="8077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An unknown gas composed of homonuclear diatomic molecules effuses at a rate that is only 0.355 times that of O</a:t>
            </a:r>
            <a:r>
              <a:rPr lang="en-US" sz="28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 at the same temperature. Calculate the molar mass of the unknown, and identify it.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Graham's Law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5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799" y="2971800"/>
            <a:ext cx="3052445" cy="33528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4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584" y="404664"/>
            <a:ext cx="73551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C00000"/>
                </a:solidFill>
              </a:rPr>
              <a:t>The collision frequency and </a:t>
            </a:r>
            <a:r>
              <a:rPr lang="en-US" sz="4400" dirty="0" smtClean="0">
                <a:solidFill>
                  <a:srgbClr val="C00000"/>
                </a:solidFill>
              </a:rPr>
              <a:t>the </a:t>
            </a:r>
            <a:r>
              <a:rPr lang="en-US" sz="4400" dirty="0">
                <a:solidFill>
                  <a:srgbClr val="C00000"/>
                </a:solidFill>
              </a:rPr>
              <a:t>mean free path</a:t>
            </a:r>
            <a:endParaRPr lang="en-GB" sz="44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7584" y="2204864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ar-SA" dirty="0"/>
              <a:t> </a:t>
            </a:r>
            <a:r>
              <a:rPr lang="en-US" altLang="ar-SA" sz="2400" dirty="0"/>
              <a:t>The kinetic model enables us to make that picture </a:t>
            </a:r>
            <a:r>
              <a:rPr lang="en-US" altLang="ar-SA" sz="2400" dirty="0" smtClean="0"/>
              <a:t>more quantitative</a:t>
            </a:r>
            <a:r>
              <a:rPr lang="en-US" altLang="ar-SA" sz="2400" dirty="0"/>
              <a:t>. In particular, it enables us to calculate </a:t>
            </a:r>
            <a:r>
              <a:rPr lang="en-US" altLang="ar-SA" sz="2400" dirty="0" smtClean="0"/>
              <a:t>the </a:t>
            </a:r>
            <a:r>
              <a:rPr lang="en-US" altLang="ar-SA" sz="2400" b="1" dirty="0" smtClean="0">
                <a:solidFill>
                  <a:srgbClr val="FF0000"/>
                </a:solidFill>
              </a:rPr>
              <a:t>frequency</a:t>
            </a:r>
            <a:r>
              <a:rPr lang="en-US" altLang="ar-SA" sz="2400" dirty="0" smtClean="0"/>
              <a:t> </a:t>
            </a:r>
            <a:r>
              <a:rPr lang="en-US" altLang="ar-SA" sz="2400" dirty="0"/>
              <a:t>with which molecular collisions occur and </a:t>
            </a:r>
            <a:r>
              <a:rPr lang="en-US" altLang="ar-SA" sz="2400" dirty="0" smtClean="0"/>
              <a:t>the </a:t>
            </a:r>
            <a:r>
              <a:rPr lang="en-US" altLang="ar-SA" sz="2400" b="1" dirty="0" smtClean="0">
                <a:solidFill>
                  <a:schemeClr val="accent1"/>
                </a:solidFill>
              </a:rPr>
              <a:t>distance</a:t>
            </a:r>
            <a:r>
              <a:rPr lang="en-US" altLang="ar-SA" sz="2400" dirty="0" smtClean="0">
                <a:solidFill>
                  <a:schemeClr val="accent1"/>
                </a:solidFill>
              </a:rPr>
              <a:t> </a:t>
            </a:r>
            <a:r>
              <a:rPr lang="en-US" altLang="ar-SA" sz="2400" dirty="0"/>
              <a:t>a molecule travels on average between collisions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08448107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704856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en-US" sz="2400" dirty="0" smtClean="0"/>
              <a:t>To know how many collision that happened by molecules let suppose a vessel its volume is </a:t>
            </a:r>
            <a:r>
              <a:rPr lang="en-U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/>
              <a:t> and contains gas molecules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. The diameter of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molecule is </a:t>
            </a:r>
            <a:r>
              <a:rPr lang="en-US" sz="2400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 and move in average speed </a:t>
            </a:r>
            <a:r>
              <a:rPr lang="en-US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smtClean="0"/>
              <a:t> in a cylindrical path its diameter is twice of A (i.e. </a:t>
            </a:r>
            <a:r>
              <a:rPr lang="en-US" sz="2400" dirty="0" smtClean="0">
                <a:solidFill>
                  <a:srgbClr val="FF0000"/>
                </a:solidFill>
              </a:rPr>
              <a:t>2d</a:t>
            </a:r>
            <a:r>
              <a:rPr lang="en-US" sz="2400" dirty="0" smtClean="0"/>
              <a:t>). Also supposed all other molecules which collide with A molecule is solid.</a:t>
            </a:r>
            <a:endParaRPr lang="ar-SA" sz="2400" dirty="0"/>
          </a:p>
        </p:txBody>
      </p:sp>
      <p:pic>
        <p:nvPicPr>
          <p:cNvPr id="1030" name="Picture 6" descr="http://hyperphysics.phy-astr.gsu.edu/hbase/Kinetic/imgkin/mfre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7063987" cy="149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701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Units of Pressure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876800" cy="2743200"/>
          </a:xfrm>
        </p:spPr>
        <p:txBody>
          <a:bodyPr/>
          <a:lstStyle/>
          <a:p>
            <a:r>
              <a:rPr lang="en-US" sz="2800" dirty="0"/>
              <a:t>mm Hg or torr</a:t>
            </a:r>
          </a:p>
          <a:p>
            <a:pPr marL="457200" lvl="1" indent="0"/>
            <a:r>
              <a:rPr lang="en-US" dirty="0"/>
              <a:t>These units are literally the difference in the heights measured in mm (</a:t>
            </a:r>
            <a:r>
              <a:rPr lang="en-US" i="1" dirty="0">
                <a:latin typeface="Times New Roman" pitchFamily="1" charset="0"/>
              </a:rPr>
              <a:t>h</a:t>
            </a:r>
            <a:r>
              <a:rPr lang="en-US" dirty="0"/>
              <a:t>) of two connected columns of mercury.</a:t>
            </a: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228600" y="5105400"/>
            <a:ext cx="396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Atmosphere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/>
              <a:t>1.00 atm = 760 torr</a:t>
            </a:r>
          </a:p>
        </p:txBody>
      </p:sp>
      <p:pic>
        <p:nvPicPr>
          <p:cNvPr id="8211" name="Picture 19" descr="10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5283200" y="1600200"/>
            <a:ext cx="3098800" cy="4125913"/>
          </a:xfrm>
        </p:spPr>
      </p:pic>
      <p:sp>
        <p:nvSpPr>
          <p:cNvPr id="8" name="TextBox 7"/>
          <p:cNvSpPr txBox="1"/>
          <p:nvPr/>
        </p:nvSpPr>
        <p:spPr>
          <a:xfrm>
            <a:off x="5580112" y="587727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A mercury barometer</a:t>
            </a:r>
            <a:endParaRPr lang="en-GB" sz="24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AF9C1-5E1D-420C-8597-42D8353168D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6039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424936" cy="458856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/>
                  <a:t>Note that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 smtClean="0"/>
                  <a:t> molecule collide with only that molecules which center inside the cylindrical path.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If we suppose that length of cylindrical path equal to average speed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2400" dirty="0" smtClean="0"/>
                  <a:t>, therefore the volume of the path is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2400" dirty="0" smtClean="0"/>
                  <a:t>. </a:t>
                </a:r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And </a:t>
                </a:r>
                <a:r>
                  <a:rPr lang="en-US" sz="2400" dirty="0" smtClean="0"/>
                  <a:t>if we suppose that number of molecules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 smtClean="0"/>
                  <a:t> then the number of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 smtClean="0"/>
                  <a:t> molecules per volume unit </a:t>
                </a:r>
                <a:r>
                  <a:rPr lang="en-US" sz="2400" dirty="0" smtClean="0"/>
                  <a:t>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400" dirty="0" smtClean="0"/>
                  <a:t>. </a:t>
                </a:r>
                <a:endParaRPr lang="en-US" sz="2400" dirty="0" smtClean="0"/>
              </a:p>
              <a:p>
                <a:pPr algn="ctr"/>
                <a:endParaRPr lang="en-US" sz="2400" baseline="300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2400" dirty="0" smtClean="0"/>
                  <a:t>Note:    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</a:rPr>
                  <a:t>   </a:t>
                </a:r>
                <a:r>
                  <a:rPr lang="en-US" sz="2400" dirty="0" smtClean="0"/>
                  <a:t>therefore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𝑅𝑇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𝑘𝑇</m:t>
                        </m:r>
                      </m:den>
                    </m:f>
                    <m:r>
                      <a:rPr lang="en-US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baseline="30000" dirty="0" smtClean="0">
                  <a:solidFill>
                    <a:srgbClr val="FF0000"/>
                  </a:solidFill>
                </a:endParaRPr>
              </a:p>
              <a:p>
                <a:endParaRPr lang="en-US" sz="2400" baseline="30000" dirty="0"/>
              </a:p>
              <a:p>
                <a:endParaRPr lang="en-US" sz="2400" b="0" i="1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424936" cy="4588564"/>
              </a:xfrm>
              <a:prstGeom prst="rect">
                <a:avLst/>
              </a:prstGeom>
              <a:blipFill rotWithShape="0">
                <a:blip r:embed="rId2"/>
                <a:stretch>
                  <a:fillRect l="-1158" t="-1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39552" y="4509120"/>
                <a:ext cx="8352928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average speed of A molecukes in unit (m.s</a:t>
                </a:r>
                <a:r>
                  <a:rPr lang="en-US" sz="2400" baseline="300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-1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)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SA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the diameter of A molecule, also call the diameter of collision in </a:t>
                </a:r>
                <a:r>
                  <a:rPr lang="en-US" sz="2400" dirty="0" err="1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umit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(m)</a:t>
                </a:r>
              </a:p>
              <a:p>
                <a:pPr lvl="0"/>
                <a:r>
                  <a:rPr lang="en-US" sz="2400" dirty="0" err="1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n</a:t>
                </a:r>
                <a:r>
                  <a:rPr lang="en-US" sz="2400" baseline="-25000" dirty="0" err="1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A</a:t>
                </a:r>
                <a:r>
                  <a:rPr lang="en-US" sz="24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 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number of A molecules</a:t>
                </a:r>
              </a:p>
              <a:p>
                <a:pPr lvl="0"/>
                <a:r>
                  <a:rPr lang="en-US" sz="24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V    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the volume in unit (m</a:t>
                </a:r>
                <a:r>
                  <a:rPr lang="en-US" sz="2400" baseline="300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3</a:t>
                </a:r>
                <a:r>
                  <a:rPr lang="en-US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509120"/>
                <a:ext cx="8352928" cy="1938992"/>
              </a:xfrm>
              <a:prstGeom prst="rect">
                <a:avLst/>
              </a:prstGeom>
              <a:blipFill rotWithShape="0">
                <a:blip r:embed="rId3"/>
                <a:stretch>
                  <a:fillRect l="-1168" t="-2516" r="-292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76649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11560" y="404664"/>
                <a:ext cx="8075240" cy="2452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relative mean speed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𝑟𝑒𝑙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, is the mean speed with which one molecule approaches another, can also be calculated: </a:t>
                </a:r>
              </a:p>
              <a:p>
                <a:endParaRPr lang="en-US" sz="2400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GB" sz="2400" dirty="0" smtClean="0"/>
              </a:p>
              <a:p>
                <a:endParaRPr lang="en-GB" sz="2400" dirty="0" smtClean="0"/>
              </a:p>
              <a:p>
                <a:r>
                  <a:rPr lang="en-US" sz="2400" dirty="0" smtClean="0"/>
                  <a:t>For different molecules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 smtClean="0"/>
                  <a:t> and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B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04664"/>
                <a:ext cx="8075240" cy="2452916"/>
              </a:xfrm>
              <a:prstGeom prst="rect">
                <a:avLst/>
              </a:prstGeom>
              <a:blipFill rotWithShape="0">
                <a:blip r:embed="rId2"/>
                <a:stretch>
                  <a:fillRect l="-1132" t="-1985" b="-4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597968" y="3025116"/>
                <a:ext cx="6102424" cy="1183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7968" y="3025116"/>
                <a:ext cx="6102424" cy="11835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611560" y="4462113"/>
                <a:ext cx="7776864" cy="10490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>
                    <a:solidFill>
                      <a:prstClr val="black"/>
                    </a:solidFill>
                  </a:rPr>
                  <a:t>The term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is known as </a:t>
                </a:r>
                <a:r>
                  <a:rPr lang="en-US" sz="2400" dirty="0">
                    <a:solidFill>
                      <a:srgbClr val="00B050"/>
                    </a:solidFill>
                  </a:rPr>
                  <a:t>the reduced molar mass </a:t>
                </a:r>
                <a:r>
                  <a:rPr lang="en-US" sz="2400" dirty="0">
                    <a:solidFill>
                      <a:prstClr val="black"/>
                    </a:solidFill>
                  </a:rPr>
                  <a:t>of the two molecules A and B </a:t>
                </a:r>
                <a:endParaRPr lang="ar-SA" sz="24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462113"/>
                <a:ext cx="7776864" cy="1049005"/>
              </a:xfrm>
              <a:prstGeom prst="rect">
                <a:avLst/>
              </a:prstGeom>
              <a:blipFill rotWithShape="0">
                <a:blip r:embed="rId4"/>
                <a:stretch>
                  <a:fillRect l="-1176" b="-12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23417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55576" y="548680"/>
                <a:ext cx="7704856" cy="17915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prstClr val="black"/>
                    </a:solidFill>
                  </a:rPr>
                  <a:t>The collision number (frequency) that happened by </a:t>
                </a:r>
                <a:r>
                  <a:rPr lang="en-US" sz="2400" b="1" dirty="0">
                    <a:solidFill>
                      <a:srgbClr val="00B050"/>
                    </a:solidFill>
                  </a:rPr>
                  <a:t>one</a:t>
                </a:r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molecule per one second </a:t>
                </a:r>
                <a:r>
                  <a:rPr lang="en-US" sz="2400" dirty="0">
                    <a:solidFill>
                      <a:srgbClr val="FF0000"/>
                    </a:solidFill>
                  </a:rPr>
                  <a:t>Z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is:</a:t>
                </a:r>
              </a:p>
              <a:p>
                <a:pPr lvl="0"/>
                <a:endParaRPr lang="en-US" sz="2400" dirty="0">
                  <a:solidFill>
                    <a:prstClr val="black"/>
                  </a:solidFill>
                </a:endParaRPr>
              </a:p>
              <a:p>
                <a:pPr lvl="0"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acc>
                          <m:accPr>
                            <m:chr m:val="̅"/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𝑟𝑒𝑙</m:t>
                                </m:r>
                              </m:sub>
                            </m:sSub>
                          </m:e>
                        </m:acc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acc>
                      <m:accPr>
                        <m:chr m:val="̅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𝑟𝑒𝑙</m:t>
                            </m:r>
                          </m:sub>
                        </m:sSub>
                      </m:e>
                    </m:acc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 </a:t>
                </a:r>
                <a:r>
                  <a:rPr lang="en-US" sz="2400" dirty="0">
                    <a:solidFill>
                      <a:prstClr val="black"/>
                    </a:solidFill>
                  </a:rPr>
                  <a:t>collision s</a:t>
                </a:r>
                <a:r>
                  <a:rPr lang="en-US" sz="2400" baseline="30000" dirty="0">
                    <a:solidFill>
                      <a:prstClr val="black"/>
                    </a:solidFill>
                  </a:rPr>
                  <a:t>-1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48680"/>
                <a:ext cx="7704856" cy="1791516"/>
              </a:xfrm>
              <a:prstGeom prst="rect">
                <a:avLst/>
              </a:prstGeom>
              <a:blipFill rotWithShape="0">
                <a:blip r:embed="rId2"/>
                <a:stretch>
                  <a:fillRect l="-1266" t="-2721" b="-27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99592" y="2708920"/>
                <a:ext cx="7516609" cy="14220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Also: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acc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𝑘𝑇</m:t>
                        </m:r>
                      </m:den>
                    </m:f>
                  </m:oMath>
                </a14:m>
                <a:r>
                  <a:rPr lang="en-GB" sz="2400" dirty="0" smtClean="0"/>
                  <a:t> just for similar molecules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A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2708920"/>
                <a:ext cx="7516609" cy="1422056"/>
              </a:xfrm>
              <a:prstGeom prst="rect">
                <a:avLst/>
              </a:prstGeom>
              <a:blipFill rotWithShape="0">
                <a:blip r:embed="rId3"/>
                <a:stretch>
                  <a:fillRect l="-1298" t="-3419" r="-243" b="-34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99592" y="4412665"/>
                <a:ext cx="712879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But for different molecules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 smtClean="0"/>
                  <a:t> and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B</a:t>
                </a:r>
                <a:r>
                  <a:rPr lang="en-US" sz="2400" dirty="0" smtClean="0"/>
                  <a:t>, we have to find </a:t>
                </a:r>
                <a:r>
                  <a:rPr lang="en-US" sz="2400" dirty="0"/>
                  <a:t>the diameter of collision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SA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𝐴𝐵</m:t>
                        </m:r>
                      </m:sub>
                    </m:sSub>
                  </m:oMath>
                </a14:m>
                <a:r>
                  <a:rPr lang="en-US" sz="2400" dirty="0" smtClean="0"/>
                  <a:t>: </a:t>
                </a:r>
                <a:endParaRPr lang="en-GB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412665"/>
                <a:ext cx="7128792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1369" t="-5882" r="-1027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518891" y="5538645"/>
                <a:ext cx="2178225" cy="7911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r>
                        <a:rPr lang="ar-SA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SA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891" y="5538645"/>
                <a:ext cx="2178225" cy="79117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824976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9553" y="620688"/>
            <a:ext cx="8147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Therefore the number of collision that happed by one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molecules with </a:t>
            </a:r>
            <a:r>
              <a:rPr lang="en-US" sz="2400" dirty="0" smtClean="0">
                <a:solidFill>
                  <a:srgbClr val="FF0000"/>
                </a:solidFill>
              </a:rPr>
              <a:t>B</a:t>
            </a:r>
            <a:r>
              <a:rPr lang="en-US" sz="2400" dirty="0" smtClean="0"/>
              <a:t> molecules: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609330" y="1772816"/>
                <a:ext cx="5928161" cy="6062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ar-SA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9330" y="1772816"/>
                <a:ext cx="5928161" cy="60625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539551" y="2852936"/>
                <a:ext cx="8067720" cy="3382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prstClr val="black"/>
                    </a:solidFill>
                  </a:rPr>
                  <a:t>If we want to know the total number of collision that happened by all </a:t>
                </a:r>
                <a:r>
                  <a:rPr lang="en-US" sz="24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molecules, </a:t>
                </a:r>
                <a:r>
                  <a:rPr lang="en-US" sz="2400" dirty="0">
                    <a:solidFill>
                      <a:srgbClr val="FF0000"/>
                    </a:solidFill>
                  </a:rPr>
                  <a:t>Z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AA</a:t>
                </a:r>
                <a:r>
                  <a:rPr lang="en-US" sz="2400" dirty="0">
                    <a:solidFill>
                      <a:prstClr val="black"/>
                    </a:solidFill>
                  </a:rPr>
                  <a:t>, we have to multiply  </a:t>
                </a:r>
                <a:r>
                  <a:rPr lang="en-US" sz="2400" dirty="0">
                    <a:solidFill>
                      <a:srgbClr val="FF0000"/>
                    </a:solidFill>
                  </a:rPr>
                  <a:t>Z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by the total number of molecules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n</a:t>
                </a:r>
                <a:r>
                  <a:rPr lang="en-US" sz="2400" baseline="-25000" dirty="0" err="1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as follows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: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𝐴𝐴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𝑟𝑒𝑙</m:t>
                              </m:r>
                            </m:sub>
                          </m:sSub>
                        </m:e>
                      </m:acc>
                      <m:sSubSup>
                        <m:sSubSupPr>
                          <m:ctrlP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ad>
                        <m:radPr>
                          <m:degHide m:val="on"/>
                          <m:ctrlPr>
                            <a:rPr lang="ar-S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ar-SA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ar-SA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num>
                                <m:den>
                                  <m:r>
                                    <a:rPr lang="ar-SA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ar-SA" sz="2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rad>
                      <m:sSubSup>
                        <m:sSubSupPr>
                          <m:ctrlPr>
                            <a:rPr lang="ar-SA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sSubSup>
                        <m:sSubSup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ad>
                        <m:radPr>
                          <m:degHide m:val="on"/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ar-SA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ar-SA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ar-SA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num>
                                <m:den>
                                  <m:r>
                                    <a:rPr lang="ar-SA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ar-SA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rad>
                      <m:sSubSup>
                        <m:sSubSup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2852936"/>
                <a:ext cx="8067720" cy="3382721"/>
              </a:xfrm>
              <a:prstGeom prst="rect">
                <a:avLst/>
              </a:prstGeom>
              <a:blipFill rotWithShape="0">
                <a:blip r:embed="rId3"/>
                <a:stretch>
                  <a:fillRect l="-1209" t="-1441" r="-13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86768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755576" y="548680"/>
                <a:ext cx="7931224" cy="38379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</a:rPr>
                  <a:t>Note that we divided on </a:t>
                </a:r>
                <a:r>
                  <a:rPr lang="en-US" sz="2400" dirty="0">
                    <a:solidFill>
                      <a:srgbClr val="FF0000"/>
                    </a:solidFill>
                  </a:rPr>
                  <a:t>2</a:t>
                </a:r>
                <a:r>
                  <a:rPr lang="en-US" sz="2400" dirty="0">
                    <a:solidFill>
                      <a:prstClr val="black"/>
                    </a:solidFill>
                  </a:rPr>
                  <a:t> to avoid calculating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each collision </a:t>
                </a:r>
                <a:r>
                  <a:rPr lang="en-US" sz="2400" dirty="0">
                    <a:solidFill>
                      <a:prstClr val="black"/>
                    </a:solidFill>
                  </a:rPr>
                  <a:t>twice because we deal with similar molecules.</a:t>
                </a:r>
              </a:p>
              <a:p>
                <a:pPr lvl="0"/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r>
                  <a:rPr lang="en-US" sz="2400" dirty="0"/>
                  <a:t>But if the collided molecules different, such as </a:t>
                </a:r>
                <a:r>
                  <a:rPr lang="en-US" sz="24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/>
                  <a:t> molecules collide with </a:t>
                </a:r>
                <a:r>
                  <a:rPr lang="en-US" sz="2400" dirty="0">
                    <a:solidFill>
                      <a:srgbClr val="FF0000"/>
                    </a:solidFill>
                  </a:rPr>
                  <a:t>B</a:t>
                </a:r>
                <a:r>
                  <a:rPr lang="en-US" sz="2400" dirty="0"/>
                  <a:t> molecules. Therefore the total number of collision </a:t>
                </a:r>
                <a:r>
                  <a:rPr lang="en-US" sz="2400" dirty="0" smtClean="0"/>
                  <a:t>(collision frequency) </a:t>
                </a:r>
                <a:r>
                  <a:rPr lang="en-US" sz="2400" dirty="0"/>
                  <a:t>(this time will be denoted as </a:t>
                </a:r>
                <a:r>
                  <a:rPr lang="en-US" sz="2400" dirty="0">
                    <a:solidFill>
                      <a:srgbClr val="FF0000"/>
                    </a:solidFill>
                  </a:rPr>
                  <a:t>Z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AB</a:t>
                </a:r>
                <a:r>
                  <a:rPr lang="en-US" sz="2400" dirty="0"/>
                  <a:t>) will be find through the equation:</a:t>
                </a:r>
                <a:endParaRPr lang="ar-SA" sz="2400" dirty="0"/>
              </a:p>
              <a:p>
                <a:pPr lvl="0"/>
                <a:endParaRPr lang="en-US" sz="2400" dirty="0" smtClean="0">
                  <a:solidFill>
                    <a:prstClr val="black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bSup>
                        <m:sSubSup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  <m:sup>
                          <m: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sup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</a:endParaRPr>
              </a:p>
              <a:p>
                <a:pPr lvl="0"/>
                <a:endParaRPr lang="en-GB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48680"/>
                <a:ext cx="7931224" cy="3837910"/>
              </a:xfrm>
              <a:prstGeom prst="rect">
                <a:avLst/>
              </a:prstGeom>
              <a:blipFill rotWithShape="0">
                <a:blip r:embed="rId2"/>
                <a:stretch>
                  <a:fillRect l="-1230" t="-1270" r="-11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755576" y="4221088"/>
                <a:ext cx="7776864" cy="1437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prstClr val="black"/>
                    </a:solidFill>
                  </a:rPr>
                  <a:t>Again,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d</a:t>
                </a:r>
                <a:r>
                  <a:rPr lang="en-US" sz="2400" baseline="-25000" dirty="0" err="1">
                    <a:solidFill>
                      <a:srgbClr val="FF0000"/>
                    </a:solidFill>
                  </a:rPr>
                  <a:t>AB</a:t>
                </a:r>
                <a:r>
                  <a:rPr lang="en-US" sz="2400" baseline="-2500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dirty="0">
                    <a:solidFill>
                      <a:prstClr val="black"/>
                    </a:solidFill>
                  </a:rPr>
                  <a:t>is the diameter of collision and given by equation</a:t>
                </a:r>
                <a:r>
                  <a:rPr lang="en-US" dirty="0">
                    <a:solidFill>
                      <a:prstClr val="black"/>
                    </a:solidFill>
                  </a:rPr>
                  <a:t>:</a:t>
                </a:r>
              </a:p>
              <a:p>
                <a:pPr lvl="0"/>
                <a:endParaRPr lang="en-US" dirty="0">
                  <a:solidFill>
                    <a:prstClr val="black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𝐴𝐵</m:t>
                          </m:r>
                        </m:sub>
                      </m:sSub>
                      <m:r>
                        <a:rPr lang="ar-SA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ar-SA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ar-SA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221088"/>
                <a:ext cx="7776864" cy="1437509"/>
              </a:xfrm>
              <a:prstGeom prst="rect">
                <a:avLst/>
              </a:prstGeom>
              <a:blipFill rotWithShape="0">
                <a:blip r:embed="rId3"/>
                <a:stretch>
                  <a:fillRect l="-1254" t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683063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683568" y="260648"/>
                <a:ext cx="7848872" cy="5799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prstClr val="black"/>
                    </a:solidFill>
                  </a:rPr>
                  <a:t>If </a:t>
                </a:r>
                <a:r>
                  <a:rPr lang="en-US" sz="2400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dirty="0">
                    <a:solidFill>
                      <a:prstClr val="black"/>
                    </a:solidFill>
                  </a:rPr>
                  <a:t> molecule collide with another molecule, it will take a specific distance before collide with another molecule. This distance called </a:t>
                </a:r>
                <a:r>
                  <a:rPr lang="en-US" sz="2400" u="sng" dirty="0">
                    <a:solidFill>
                      <a:prstClr val="black"/>
                    </a:solidFill>
                  </a:rPr>
                  <a:t>mean free path </a:t>
                </a:r>
                <a:r>
                  <a:rPr lang="el-GR" sz="2400" dirty="0">
                    <a:solidFill>
                      <a:srgbClr val="FF0000"/>
                    </a:solidFill>
                  </a:rPr>
                  <a:t>λ</a:t>
                </a:r>
                <a:endParaRPr lang="en-US" sz="2400" dirty="0">
                  <a:solidFill>
                    <a:srgbClr val="FF0000"/>
                  </a:solidFill>
                </a:endParaRPr>
              </a:p>
              <a:p>
                <a:pPr lvl="0"/>
                <a:endParaRPr lang="en-US" sz="2400" dirty="0">
                  <a:solidFill>
                    <a:srgbClr val="FF0000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acc>
                            <m:accPr>
                              <m:chr m:val="̅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𝑟𝑒𝑙</m:t>
                                  </m:r>
                                </m:sub>
                              </m:sSub>
                            </m:e>
                          </m:acc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lvl="0"/>
                <a:endParaRPr lang="en-US" dirty="0"/>
              </a:p>
              <a:p>
                <a:pPr lvl="0"/>
                <a:endParaRPr lang="en-US" dirty="0" smtClean="0"/>
              </a:p>
              <a:p>
                <a:pPr lvl="0"/>
                <a:endParaRPr lang="en-GB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𝑅𝑇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lvl="0"/>
                <a:endParaRPr lang="en-US" dirty="0"/>
              </a:p>
              <a:p>
                <a:pPr lvl="0"/>
                <a:endParaRPr lang="en-US" sz="2400" dirty="0" smtClean="0"/>
              </a:p>
              <a:p>
                <a:pPr lvl="0"/>
                <a:r>
                  <a:rPr lang="en-US" sz="2400" dirty="0" smtClean="0"/>
                  <a:t>This equation prove that reducing the pressure in a system will decrease the number of collision and increase length of the mean free path</a:t>
                </a:r>
                <a:endParaRPr lang="en-GB" sz="2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60648"/>
                <a:ext cx="7848872" cy="5799216"/>
              </a:xfrm>
              <a:prstGeom prst="rect">
                <a:avLst/>
              </a:prstGeom>
              <a:blipFill rotWithShape="0">
                <a:blip r:embed="rId2"/>
                <a:stretch>
                  <a:fillRect l="-1165" t="-841" b="-1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877261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 Gases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9" descr="10_2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984375"/>
            <a:ext cx="4433888" cy="3654425"/>
          </a:xfrm>
          <a:prstGeom prst="rect">
            <a:avLst/>
          </a:prstGeo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 the real world, the behavior of gases only conforms to the ideal-gas equation at relatively high temperature and low pressure.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Real Gases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Even the same gas will show wildly different behavior under high pressure at different temperatures.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10_24"/>
          <p:cNvPicPr>
            <a:picLocks noChangeAspect="1" noChangeArrowheads="1"/>
          </p:cNvPicPr>
          <p:nvPr/>
        </p:nvPicPr>
        <p:blipFill>
          <a:blip r:embed="rId3" cstate="print"/>
          <a:srcRect b="5089"/>
          <a:stretch>
            <a:fillRect/>
          </a:stretch>
        </p:blipFill>
        <p:spPr>
          <a:xfrm>
            <a:off x="4191000" y="1916113"/>
            <a:ext cx="4495800" cy="349408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228600"/>
            <a:ext cx="8153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Deviations from Ideal Behavior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9" descr="10_25"/>
          <p:cNvPicPr>
            <a:picLocks noChangeAspect="1" noChangeArrowheads="1"/>
          </p:cNvPicPr>
          <p:nvPr/>
        </p:nvPicPr>
        <p:blipFill>
          <a:blip r:embed="rId3" cstate="print"/>
          <a:srcRect b="10921"/>
          <a:stretch>
            <a:fillRect/>
          </a:stretch>
        </p:blipFill>
        <p:spPr>
          <a:xfrm>
            <a:off x="523059" y="1600200"/>
            <a:ext cx="3848100" cy="2740025"/>
          </a:xfrm>
          <a:prstGeom prst="rect">
            <a:avLst/>
          </a:prstGeom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81000" y="4419600"/>
            <a:ext cx="8229600" cy="2209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The assumptions made in the kinetic-molecular model (negligible volume of gas molecules themselves, no attractive forces between gas molecules, etc.) break down at high pressure and/or low temperature.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10_25_Figure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097093"/>
            <a:ext cx="4466284" cy="324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228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Corrections for Non-ideal Behavior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85800" y="2438400"/>
            <a:ext cx="7772400" cy="1905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ideal-gas equation can be adjusted to take these deviations from ideal behavior into account.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4267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</a:rPr>
              <a:t>The corrected ideal-gas equation is known as the 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van der Waals equation</a:t>
            </a:r>
            <a:r>
              <a:rPr lang="en-US" sz="3200" dirty="0">
                <a:latin typeface="+mj-lt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1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2464</TotalTime>
  <Words>2706</Words>
  <Application>Microsoft Office PowerPoint</Application>
  <PresentationFormat>On-screen Show (4:3)</PresentationFormat>
  <Paragraphs>828</Paragraphs>
  <Slides>104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11" baseType="lpstr">
      <vt:lpstr>Aldhabi</vt:lpstr>
      <vt:lpstr>Arial</vt:lpstr>
      <vt:lpstr>Calibri</vt:lpstr>
      <vt:lpstr>Cambria Math</vt:lpstr>
      <vt:lpstr>Symbol</vt:lpstr>
      <vt:lpstr>Times New Roman</vt:lpstr>
      <vt:lpstr>Office Theme</vt:lpstr>
      <vt:lpstr>CHEM 230: Principles of Physical Chemistry</vt:lpstr>
      <vt:lpstr>CHEM 230: Principles of Physical Chemistry </vt:lpstr>
      <vt:lpstr>Content of the Course:</vt:lpstr>
      <vt:lpstr>Course Evaluation:</vt:lpstr>
      <vt:lpstr>Part 1</vt:lpstr>
      <vt:lpstr>PowerPoint Presentation</vt:lpstr>
      <vt:lpstr>Pressure</vt:lpstr>
      <vt:lpstr>Units of Pressure</vt:lpstr>
      <vt:lpstr>Units of Pressure</vt:lpstr>
      <vt:lpstr>PowerPoint Presentation</vt:lpstr>
      <vt:lpstr>Standard Pressure</vt:lpstr>
      <vt:lpstr>Boyle’s Law</vt:lpstr>
      <vt:lpstr>Boyle’s Law</vt:lpstr>
      <vt:lpstr>As P and V are inversely proportional</vt:lpstr>
      <vt:lpstr>Charles’s Law</vt:lpstr>
      <vt:lpstr>Charles’s Law</vt:lpstr>
      <vt:lpstr>PowerPoint Presentation</vt:lpstr>
      <vt:lpstr>Avogadro’s Law</vt:lpstr>
      <vt:lpstr>Ideal-Gas Equation</vt:lpstr>
      <vt:lpstr>Ideal-Gas Equation</vt:lpstr>
      <vt:lpstr>Ideal-Gas Equation</vt:lpstr>
      <vt:lpstr>PowerPoint Presentation</vt:lpstr>
      <vt:lpstr>Relating the Ideal-Gas Equation and the Gas Laws</vt:lpstr>
      <vt:lpstr>PowerPoint Presentation</vt:lpstr>
      <vt:lpstr>Relating the Ideal-Gas Equation and the Gas Laws</vt:lpstr>
      <vt:lpstr>PowerPoint Presentation</vt:lpstr>
      <vt:lpstr>Relating the Ideal-Gas Equation and the Gas Laws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Kinetic-Molecular Theory (model &amp; fundamental laws)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Maxwell distribution of speeds</vt:lpstr>
      <vt:lpstr>PowerPoint Presentation</vt:lpstr>
      <vt:lpstr>The molecular speed (Diffusion)</vt:lpstr>
      <vt:lpstr>The molecular speed (Diffusion)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 230: Principles of Physical Chemistry</dc:title>
  <dc:creator>Abdulaziz Alghamdi</dc:creator>
  <cp:lastModifiedBy>Abdulaziz Alghamdi</cp:lastModifiedBy>
  <cp:revision>132</cp:revision>
  <dcterms:created xsi:type="dcterms:W3CDTF">2006-08-16T00:00:00Z</dcterms:created>
  <dcterms:modified xsi:type="dcterms:W3CDTF">2017-09-26T23:29:42Z</dcterms:modified>
</cp:coreProperties>
</file>