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3" r:id="rId3"/>
    <p:sldId id="257" r:id="rId4"/>
    <p:sldId id="258" r:id="rId5"/>
    <p:sldId id="259" r:id="rId6"/>
    <p:sldId id="302" r:id="rId7"/>
    <p:sldId id="260" r:id="rId8"/>
    <p:sldId id="261" r:id="rId9"/>
    <p:sldId id="262" r:id="rId10"/>
    <p:sldId id="303" r:id="rId11"/>
    <p:sldId id="264" r:id="rId12"/>
    <p:sldId id="305" r:id="rId13"/>
    <p:sldId id="265" r:id="rId14"/>
    <p:sldId id="304" r:id="rId15"/>
    <p:sldId id="266" r:id="rId16"/>
    <p:sldId id="267" r:id="rId17"/>
    <p:sldId id="268" r:id="rId18"/>
    <p:sldId id="270" r:id="rId19"/>
    <p:sldId id="271" r:id="rId20"/>
    <p:sldId id="272" r:id="rId21"/>
    <p:sldId id="306" r:id="rId22"/>
    <p:sldId id="279" r:id="rId23"/>
    <p:sldId id="292" r:id="rId24"/>
    <p:sldId id="280" r:id="rId25"/>
    <p:sldId id="281" r:id="rId26"/>
    <p:sldId id="282" r:id="rId27"/>
    <p:sldId id="283" r:id="rId28"/>
    <p:sldId id="307" r:id="rId29"/>
    <p:sldId id="284" r:id="rId30"/>
    <p:sldId id="285" r:id="rId31"/>
    <p:sldId id="308" r:id="rId32"/>
    <p:sldId id="288" r:id="rId33"/>
    <p:sldId id="309" r:id="rId34"/>
    <p:sldId id="290" r:id="rId35"/>
    <p:sldId id="291" r:id="rId36"/>
    <p:sldId id="310" r:id="rId37"/>
    <p:sldId id="311" r:id="rId38"/>
    <p:sldId id="312" r:id="rId39"/>
    <p:sldId id="313" r:id="rId40"/>
    <p:sldId id="314" r:id="rId41"/>
    <p:sldId id="301" r:id="rId42"/>
    <p:sldId id="300"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2" autoAdjust="0"/>
    <p:restoredTop sz="94660"/>
  </p:normalViewPr>
  <p:slideViewPr>
    <p:cSldViewPr snapToGrid="0">
      <p:cViewPr varScale="1">
        <p:scale>
          <a:sx n="109" d="100"/>
          <a:sy n="109" d="100"/>
        </p:scale>
        <p:origin x="84" y="3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3"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FB7075-BE38-4E12-9906-5E153AF2FB1C}" type="doc">
      <dgm:prSet loTypeId="urn:microsoft.com/office/officeart/2005/8/layout/vProcess5" loCatId="process" qsTypeId="urn:microsoft.com/office/officeart/2005/8/quickstyle/simple3" qsCatId="simple" csTypeId="urn:microsoft.com/office/officeart/2005/8/colors/accent1_3" csCatId="accent1" phldr="1"/>
      <dgm:spPr/>
      <dgm:t>
        <a:bodyPr/>
        <a:lstStyle/>
        <a:p>
          <a:endParaRPr lang="en-US"/>
        </a:p>
      </dgm:t>
    </dgm:pt>
    <dgm:pt modelId="{7537A0B3-5AC8-48BA-A1D6-BAA7D9001DCD}">
      <dgm:prSet phldrT="[Text]"/>
      <dgm:spPr/>
      <dgm:t>
        <a:bodyPr/>
        <a:lstStyle/>
        <a:p>
          <a:r>
            <a:rPr lang="ar-SA" dirty="0"/>
            <a:t>التوجيه بالمنتج</a:t>
          </a:r>
          <a:endParaRPr lang="en-US" dirty="0"/>
        </a:p>
      </dgm:t>
    </dgm:pt>
    <dgm:pt modelId="{A6FE7C28-05BB-43E8-838E-1172CC4C6073}" type="parTrans" cxnId="{45942FD2-F98A-4E80-90FA-35F6CCBD9BF8}">
      <dgm:prSet/>
      <dgm:spPr/>
      <dgm:t>
        <a:bodyPr/>
        <a:lstStyle/>
        <a:p>
          <a:endParaRPr lang="en-US"/>
        </a:p>
      </dgm:t>
    </dgm:pt>
    <dgm:pt modelId="{5454830F-0625-40D5-AB50-25D3DE4E77DE}" type="sibTrans" cxnId="{45942FD2-F98A-4E80-90FA-35F6CCBD9BF8}">
      <dgm:prSet/>
      <dgm:spPr/>
      <dgm:t>
        <a:bodyPr/>
        <a:lstStyle/>
        <a:p>
          <a:endParaRPr lang="en-US"/>
        </a:p>
      </dgm:t>
    </dgm:pt>
    <dgm:pt modelId="{48EC9512-F254-4B9F-9D89-E840EF782639}">
      <dgm:prSet phldrT="[Text]"/>
      <dgm:spPr/>
      <dgm:t>
        <a:bodyPr/>
        <a:lstStyle/>
        <a:p>
          <a:r>
            <a:rPr lang="ar-SA" dirty="0"/>
            <a:t>التوجيه بالتسويق</a:t>
          </a:r>
          <a:endParaRPr lang="en-US" dirty="0"/>
        </a:p>
      </dgm:t>
    </dgm:pt>
    <dgm:pt modelId="{B9FC9FD2-23A0-4171-80A1-C1CBB079701F}" type="parTrans" cxnId="{3B4B7331-A38D-4FB6-8730-9074EA28EEBB}">
      <dgm:prSet/>
      <dgm:spPr/>
      <dgm:t>
        <a:bodyPr/>
        <a:lstStyle/>
        <a:p>
          <a:endParaRPr lang="en-US"/>
        </a:p>
      </dgm:t>
    </dgm:pt>
    <dgm:pt modelId="{C74D9C1E-9AD6-421C-9F26-150BF75C21F0}" type="sibTrans" cxnId="{3B4B7331-A38D-4FB6-8730-9074EA28EEBB}">
      <dgm:prSet/>
      <dgm:spPr/>
      <dgm:t>
        <a:bodyPr/>
        <a:lstStyle/>
        <a:p>
          <a:endParaRPr lang="en-US"/>
        </a:p>
      </dgm:t>
    </dgm:pt>
    <dgm:pt modelId="{EAB1704E-B8BE-4701-AF04-98294BBC2B26}">
      <dgm:prSet phldrT="[Text]"/>
      <dgm:spPr/>
      <dgm:t>
        <a:bodyPr/>
        <a:lstStyle/>
        <a:p>
          <a:r>
            <a:rPr lang="ar-SA" dirty="0"/>
            <a:t>التوجيه بالبيع</a:t>
          </a:r>
          <a:endParaRPr lang="en-US" dirty="0"/>
        </a:p>
      </dgm:t>
    </dgm:pt>
    <dgm:pt modelId="{FFA628C2-B53D-4F1D-9EFE-4A6D737ED825}" type="parTrans" cxnId="{2D0CC286-1FA1-4C78-B0A9-D26EECCE1070}">
      <dgm:prSet/>
      <dgm:spPr/>
      <dgm:t>
        <a:bodyPr/>
        <a:lstStyle/>
        <a:p>
          <a:endParaRPr lang="en-US"/>
        </a:p>
      </dgm:t>
    </dgm:pt>
    <dgm:pt modelId="{953CE539-3B28-41B3-ACF7-B16A7679A09C}" type="sibTrans" cxnId="{2D0CC286-1FA1-4C78-B0A9-D26EECCE1070}">
      <dgm:prSet/>
      <dgm:spPr/>
      <dgm:t>
        <a:bodyPr/>
        <a:lstStyle/>
        <a:p>
          <a:endParaRPr lang="en-US"/>
        </a:p>
      </dgm:t>
    </dgm:pt>
    <dgm:pt modelId="{8EDE520B-9924-4326-ADBE-098EC3C67B98}">
      <dgm:prSet phldrT="[Text]"/>
      <dgm:spPr/>
      <dgm:t>
        <a:bodyPr/>
        <a:lstStyle/>
        <a:p>
          <a:r>
            <a:rPr lang="ar-SA" dirty="0"/>
            <a:t>التوجيه بالعلاقات</a:t>
          </a:r>
          <a:endParaRPr lang="en-US" dirty="0"/>
        </a:p>
      </dgm:t>
    </dgm:pt>
    <dgm:pt modelId="{F23C66B0-CD8C-46F2-9012-CB3FE8EF6BF3}" type="parTrans" cxnId="{A991F676-0CE0-4B77-9892-D101AD216389}">
      <dgm:prSet/>
      <dgm:spPr/>
    </dgm:pt>
    <dgm:pt modelId="{24923A80-FF8B-45AA-AF79-D20F4C102B09}" type="sibTrans" cxnId="{A991F676-0CE0-4B77-9892-D101AD216389}">
      <dgm:prSet/>
      <dgm:spPr/>
    </dgm:pt>
    <dgm:pt modelId="{9139F022-9CB0-44ED-B694-A7B2699E625D}" type="pres">
      <dgm:prSet presAssocID="{8CFB7075-BE38-4E12-9906-5E153AF2FB1C}" presName="outerComposite" presStyleCnt="0">
        <dgm:presLayoutVars>
          <dgm:chMax val="5"/>
          <dgm:dir/>
          <dgm:resizeHandles val="exact"/>
        </dgm:presLayoutVars>
      </dgm:prSet>
      <dgm:spPr/>
      <dgm:t>
        <a:bodyPr/>
        <a:lstStyle/>
        <a:p>
          <a:endParaRPr lang="en-US"/>
        </a:p>
      </dgm:t>
    </dgm:pt>
    <dgm:pt modelId="{F4B47835-5E9F-4344-9498-9AE7E9DBBAAD}" type="pres">
      <dgm:prSet presAssocID="{8CFB7075-BE38-4E12-9906-5E153AF2FB1C}" presName="dummyMaxCanvas" presStyleCnt="0">
        <dgm:presLayoutVars/>
      </dgm:prSet>
      <dgm:spPr/>
    </dgm:pt>
    <dgm:pt modelId="{237C1537-5554-4E7E-9B28-F0C32297D9A1}" type="pres">
      <dgm:prSet presAssocID="{8CFB7075-BE38-4E12-9906-5E153AF2FB1C}" presName="FourNodes_1" presStyleLbl="node1" presStyleIdx="0" presStyleCnt="4">
        <dgm:presLayoutVars>
          <dgm:bulletEnabled val="1"/>
        </dgm:presLayoutVars>
      </dgm:prSet>
      <dgm:spPr/>
      <dgm:t>
        <a:bodyPr/>
        <a:lstStyle/>
        <a:p>
          <a:endParaRPr lang="en-US"/>
        </a:p>
      </dgm:t>
    </dgm:pt>
    <dgm:pt modelId="{1E38C7B1-78D4-4B79-BBA6-69875A3EC1ED}" type="pres">
      <dgm:prSet presAssocID="{8CFB7075-BE38-4E12-9906-5E153AF2FB1C}" presName="FourNodes_2" presStyleLbl="node1" presStyleIdx="1" presStyleCnt="4">
        <dgm:presLayoutVars>
          <dgm:bulletEnabled val="1"/>
        </dgm:presLayoutVars>
      </dgm:prSet>
      <dgm:spPr/>
      <dgm:t>
        <a:bodyPr/>
        <a:lstStyle/>
        <a:p>
          <a:endParaRPr lang="en-US"/>
        </a:p>
      </dgm:t>
    </dgm:pt>
    <dgm:pt modelId="{A375DE01-D36D-4B90-AE5C-853DB0333556}" type="pres">
      <dgm:prSet presAssocID="{8CFB7075-BE38-4E12-9906-5E153AF2FB1C}" presName="FourNodes_3" presStyleLbl="node1" presStyleIdx="2" presStyleCnt="4">
        <dgm:presLayoutVars>
          <dgm:bulletEnabled val="1"/>
        </dgm:presLayoutVars>
      </dgm:prSet>
      <dgm:spPr/>
      <dgm:t>
        <a:bodyPr/>
        <a:lstStyle/>
        <a:p>
          <a:endParaRPr lang="en-US"/>
        </a:p>
      </dgm:t>
    </dgm:pt>
    <dgm:pt modelId="{23BDAC4A-7395-46A9-8669-8CEE662B398D}" type="pres">
      <dgm:prSet presAssocID="{8CFB7075-BE38-4E12-9906-5E153AF2FB1C}" presName="FourNodes_4" presStyleLbl="node1" presStyleIdx="3" presStyleCnt="4">
        <dgm:presLayoutVars>
          <dgm:bulletEnabled val="1"/>
        </dgm:presLayoutVars>
      </dgm:prSet>
      <dgm:spPr/>
      <dgm:t>
        <a:bodyPr/>
        <a:lstStyle/>
        <a:p>
          <a:endParaRPr lang="en-US"/>
        </a:p>
      </dgm:t>
    </dgm:pt>
    <dgm:pt modelId="{92A3F211-6755-41B9-91C7-721BD1A9C4BC}" type="pres">
      <dgm:prSet presAssocID="{8CFB7075-BE38-4E12-9906-5E153AF2FB1C}" presName="FourConn_1-2" presStyleLbl="fgAccFollowNode1" presStyleIdx="0" presStyleCnt="3">
        <dgm:presLayoutVars>
          <dgm:bulletEnabled val="1"/>
        </dgm:presLayoutVars>
      </dgm:prSet>
      <dgm:spPr/>
      <dgm:t>
        <a:bodyPr/>
        <a:lstStyle/>
        <a:p>
          <a:endParaRPr lang="en-US"/>
        </a:p>
      </dgm:t>
    </dgm:pt>
    <dgm:pt modelId="{40DA5B27-B051-4B78-83E2-E09D8254BFDB}" type="pres">
      <dgm:prSet presAssocID="{8CFB7075-BE38-4E12-9906-5E153AF2FB1C}" presName="FourConn_2-3" presStyleLbl="fgAccFollowNode1" presStyleIdx="1" presStyleCnt="3">
        <dgm:presLayoutVars>
          <dgm:bulletEnabled val="1"/>
        </dgm:presLayoutVars>
      </dgm:prSet>
      <dgm:spPr/>
      <dgm:t>
        <a:bodyPr/>
        <a:lstStyle/>
        <a:p>
          <a:endParaRPr lang="en-US"/>
        </a:p>
      </dgm:t>
    </dgm:pt>
    <dgm:pt modelId="{C068DB46-2BF7-4789-B49F-BAF9CD6920BD}" type="pres">
      <dgm:prSet presAssocID="{8CFB7075-BE38-4E12-9906-5E153AF2FB1C}" presName="FourConn_3-4" presStyleLbl="fgAccFollowNode1" presStyleIdx="2" presStyleCnt="3">
        <dgm:presLayoutVars>
          <dgm:bulletEnabled val="1"/>
        </dgm:presLayoutVars>
      </dgm:prSet>
      <dgm:spPr/>
      <dgm:t>
        <a:bodyPr/>
        <a:lstStyle/>
        <a:p>
          <a:endParaRPr lang="en-US"/>
        </a:p>
      </dgm:t>
    </dgm:pt>
    <dgm:pt modelId="{B0504091-E15D-40BF-A646-B228D8DDD702}" type="pres">
      <dgm:prSet presAssocID="{8CFB7075-BE38-4E12-9906-5E153AF2FB1C}" presName="FourNodes_1_text" presStyleLbl="node1" presStyleIdx="3" presStyleCnt="4">
        <dgm:presLayoutVars>
          <dgm:bulletEnabled val="1"/>
        </dgm:presLayoutVars>
      </dgm:prSet>
      <dgm:spPr/>
      <dgm:t>
        <a:bodyPr/>
        <a:lstStyle/>
        <a:p>
          <a:endParaRPr lang="en-US"/>
        </a:p>
      </dgm:t>
    </dgm:pt>
    <dgm:pt modelId="{9F06953A-9BAC-4D5E-9B16-2C4C184B1EB9}" type="pres">
      <dgm:prSet presAssocID="{8CFB7075-BE38-4E12-9906-5E153AF2FB1C}" presName="FourNodes_2_text" presStyleLbl="node1" presStyleIdx="3" presStyleCnt="4">
        <dgm:presLayoutVars>
          <dgm:bulletEnabled val="1"/>
        </dgm:presLayoutVars>
      </dgm:prSet>
      <dgm:spPr/>
      <dgm:t>
        <a:bodyPr/>
        <a:lstStyle/>
        <a:p>
          <a:endParaRPr lang="en-US"/>
        </a:p>
      </dgm:t>
    </dgm:pt>
    <dgm:pt modelId="{5381246B-BDB1-4CE6-9B11-7210B9E38D2F}" type="pres">
      <dgm:prSet presAssocID="{8CFB7075-BE38-4E12-9906-5E153AF2FB1C}" presName="FourNodes_3_text" presStyleLbl="node1" presStyleIdx="3" presStyleCnt="4">
        <dgm:presLayoutVars>
          <dgm:bulletEnabled val="1"/>
        </dgm:presLayoutVars>
      </dgm:prSet>
      <dgm:spPr/>
      <dgm:t>
        <a:bodyPr/>
        <a:lstStyle/>
        <a:p>
          <a:endParaRPr lang="en-US"/>
        </a:p>
      </dgm:t>
    </dgm:pt>
    <dgm:pt modelId="{B9F56FFB-12BD-4422-9C1A-48ECC784E57D}" type="pres">
      <dgm:prSet presAssocID="{8CFB7075-BE38-4E12-9906-5E153AF2FB1C}" presName="FourNodes_4_text" presStyleLbl="node1" presStyleIdx="3" presStyleCnt="4">
        <dgm:presLayoutVars>
          <dgm:bulletEnabled val="1"/>
        </dgm:presLayoutVars>
      </dgm:prSet>
      <dgm:spPr/>
      <dgm:t>
        <a:bodyPr/>
        <a:lstStyle/>
        <a:p>
          <a:endParaRPr lang="en-US"/>
        </a:p>
      </dgm:t>
    </dgm:pt>
  </dgm:ptLst>
  <dgm:cxnLst>
    <dgm:cxn modelId="{EE5D5D81-2C82-41E9-8A92-6E0585DA6B31}" type="presOf" srcId="{48EC9512-F254-4B9F-9D89-E840EF782639}" destId="{A375DE01-D36D-4B90-AE5C-853DB0333556}" srcOrd="0" destOrd="0" presId="urn:microsoft.com/office/officeart/2005/8/layout/vProcess5"/>
    <dgm:cxn modelId="{184B1415-5B2B-4ED5-925A-3B10F49F4D6C}" type="presOf" srcId="{8CFB7075-BE38-4E12-9906-5E153AF2FB1C}" destId="{9139F022-9CB0-44ED-B694-A7B2699E625D}" srcOrd="0" destOrd="0" presId="urn:microsoft.com/office/officeart/2005/8/layout/vProcess5"/>
    <dgm:cxn modelId="{1CF3A769-AD40-49D4-BFBD-DBBEDDF7CFCA}" type="presOf" srcId="{EAB1704E-B8BE-4701-AF04-98294BBC2B26}" destId="{9F06953A-9BAC-4D5E-9B16-2C4C184B1EB9}" srcOrd="1" destOrd="0" presId="urn:microsoft.com/office/officeart/2005/8/layout/vProcess5"/>
    <dgm:cxn modelId="{27EB1141-8E7C-4BB3-90E6-C2DE3A63E2E7}" type="presOf" srcId="{5454830F-0625-40D5-AB50-25D3DE4E77DE}" destId="{92A3F211-6755-41B9-91C7-721BD1A9C4BC}" srcOrd="0" destOrd="0" presId="urn:microsoft.com/office/officeart/2005/8/layout/vProcess5"/>
    <dgm:cxn modelId="{A991F676-0CE0-4B77-9892-D101AD216389}" srcId="{8CFB7075-BE38-4E12-9906-5E153AF2FB1C}" destId="{8EDE520B-9924-4326-ADBE-098EC3C67B98}" srcOrd="3" destOrd="0" parTransId="{F23C66B0-CD8C-46F2-9012-CB3FE8EF6BF3}" sibTransId="{24923A80-FF8B-45AA-AF79-D20F4C102B09}"/>
    <dgm:cxn modelId="{39948E4E-EF87-4BE4-B8DC-2AAC133D08F2}" type="presOf" srcId="{7537A0B3-5AC8-48BA-A1D6-BAA7D9001DCD}" destId="{B0504091-E15D-40BF-A646-B228D8DDD702}" srcOrd="1" destOrd="0" presId="urn:microsoft.com/office/officeart/2005/8/layout/vProcess5"/>
    <dgm:cxn modelId="{D771338C-02BC-49B2-B72C-F0B02FD5EE57}" type="presOf" srcId="{EAB1704E-B8BE-4701-AF04-98294BBC2B26}" destId="{1E38C7B1-78D4-4B79-BBA6-69875A3EC1ED}" srcOrd="0" destOrd="0" presId="urn:microsoft.com/office/officeart/2005/8/layout/vProcess5"/>
    <dgm:cxn modelId="{8F24BD16-3F1B-409F-823A-C3F7A4427707}" type="presOf" srcId="{8EDE520B-9924-4326-ADBE-098EC3C67B98}" destId="{23BDAC4A-7395-46A9-8669-8CEE662B398D}" srcOrd="0" destOrd="0" presId="urn:microsoft.com/office/officeart/2005/8/layout/vProcess5"/>
    <dgm:cxn modelId="{35295D53-2585-48BE-9455-9CF2AE09E3C2}" type="presOf" srcId="{48EC9512-F254-4B9F-9D89-E840EF782639}" destId="{5381246B-BDB1-4CE6-9B11-7210B9E38D2F}" srcOrd="1" destOrd="0" presId="urn:microsoft.com/office/officeart/2005/8/layout/vProcess5"/>
    <dgm:cxn modelId="{45942FD2-F98A-4E80-90FA-35F6CCBD9BF8}" srcId="{8CFB7075-BE38-4E12-9906-5E153AF2FB1C}" destId="{7537A0B3-5AC8-48BA-A1D6-BAA7D9001DCD}" srcOrd="0" destOrd="0" parTransId="{A6FE7C28-05BB-43E8-838E-1172CC4C6073}" sibTransId="{5454830F-0625-40D5-AB50-25D3DE4E77DE}"/>
    <dgm:cxn modelId="{55FD44DA-72E0-41A9-9152-A9B55D63D339}" type="presOf" srcId="{7537A0B3-5AC8-48BA-A1D6-BAA7D9001DCD}" destId="{237C1537-5554-4E7E-9B28-F0C32297D9A1}" srcOrd="0" destOrd="0" presId="urn:microsoft.com/office/officeart/2005/8/layout/vProcess5"/>
    <dgm:cxn modelId="{4BA5E3D1-90FE-4582-BBFC-B8B9D02A69A8}" type="presOf" srcId="{C74D9C1E-9AD6-421C-9F26-150BF75C21F0}" destId="{C068DB46-2BF7-4789-B49F-BAF9CD6920BD}" srcOrd="0" destOrd="0" presId="urn:microsoft.com/office/officeart/2005/8/layout/vProcess5"/>
    <dgm:cxn modelId="{3B4B7331-A38D-4FB6-8730-9074EA28EEBB}" srcId="{8CFB7075-BE38-4E12-9906-5E153AF2FB1C}" destId="{48EC9512-F254-4B9F-9D89-E840EF782639}" srcOrd="2" destOrd="0" parTransId="{B9FC9FD2-23A0-4171-80A1-C1CBB079701F}" sibTransId="{C74D9C1E-9AD6-421C-9F26-150BF75C21F0}"/>
    <dgm:cxn modelId="{549B8D6F-FF79-4FD0-A2D4-646DA1491892}" type="presOf" srcId="{8EDE520B-9924-4326-ADBE-098EC3C67B98}" destId="{B9F56FFB-12BD-4422-9C1A-48ECC784E57D}" srcOrd="1" destOrd="0" presId="urn:microsoft.com/office/officeart/2005/8/layout/vProcess5"/>
    <dgm:cxn modelId="{2D0CC286-1FA1-4C78-B0A9-D26EECCE1070}" srcId="{8CFB7075-BE38-4E12-9906-5E153AF2FB1C}" destId="{EAB1704E-B8BE-4701-AF04-98294BBC2B26}" srcOrd="1" destOrd="0" parTransId="{FFA628C2-B53D-4F1D-9EFE-4A6D737ED825}" sibTransId="{953CE539-3B28-41B3-ACF7-B16A7679A09C}"/>
    <dgm:cxn modelId="{DF876B7A-A995-4620-A390-F4ECB4C72A0C}" type="presOf" srcId="{953CE539-3B28-41B3-ACF7-B16A7679A09C}" destId="{40DA5B27-B051-4B78-83E2-E09D8254BFDB}" srcOrd="0" destOrd="0" presId="urn:microsoft.com/office/officeart/2005/8/layout/vProcess5"/>
    <dgm:cxn modelId="{0A9395E6-887F-4090-A5E4-0EDCB8916917}" type="presParOf" srcId="{9139F022-9CB0-44ED-B694-A7B2699E625D}" destId="{F4B47835-5E9F-4344-9498-9AE7E9DBBAAD}" srcOrd="0" destOrd="0" presId="urn:microsoft.com/office/officeart/2005/8/layout/vProcess5"/>
    <dgm:cxn modelId="{318A28B6-0DDD-44D5-BD03-3ED95972855A}" type="presParOf" srcId="{9139F022-9CB0-44ED-B694-A7B2699E625D}" destId="{237C1537-5554-4E7E-9B28-F0C32297D9A1}" srcOrd="1" destOrd="0" presId="urn:microsoft.com/office/officeart/2005/8/layout/vProcess5"/>
    <dgm:cxn modelId="{75FE3BDE-DBB1-438E-BBE1-3818E34C451B}" type="presParOf" srcId="{9139F022-9CB0-44ED-B694-A7B2699E625D}" destId="{1E38C7B1-78D4-4B79-BBA6-69875A3EC1ED}" srcOrd="2" destOrd="0" presId="urn:microsoft.com/office/officeart/2005/8/layout/vProcess5"/>
    <dgm:cxn modelId="{31D870AB-3E25-4FD3-BD8E-98923E5B1214}" type="presParOf" srcId="{9139F022-9CB0-44ED-B694-A7B2699E625D}" destId="{A375DE01-D36D-4B90-AE5C-853DB0333556}" srcOrd="3" destOrd="0" presId="urn:microsoft.com/office/officeart/2005/8/layout/vProcess5"/>
    <dgm:cxn modelId="{4465CFA4-2F84-49AB-982A-E5DC6B2A415C}" type="presParOf" srcId="{9139F022-9CB0-44ED-B694-A7B2699E625D}" destId="{23BDAC4A-7395-46A9-8669-8CEE662B398D}" srcOrd="4" destOrd="0" presId="urn:microsoft.com/office/officeart/2005/8/layout/vProcess5"/>
    <dgm:cxn modelId="{D67325C2-09E7-4C12-B7D2-09B5548FE2E7}" type="presParOf" srcId="{9139F022-9CB0-44ED-B694-A7B2699E625D}" destId="{92A3F211-6755-41B9-91C7-721BD1A9C4BC}" srcOrd="5" destOrd="0" presId="urn:microsoft.com/office/officeart/2005/8/layout/vProcess5"/>
    <dgm:cxn modelId="{014AC095-A5DF-4A13-9A8A-1ED6E1D15169}" type="presParOf" srcId="{9139F022-9CB0-44ED-B694-A7B2699E625D}" destId="{40DA5B27-B051-4B78-83E2-E09D8254BFDB}" srcOrd="6" destOrd="0" presId="urn:microsoft.com/office/officeart/2005/8/layout/vProcess5"/>
    <dgm:cxn modelId="{59E07A0A-A1FC-4C5E-86EA-60942E1F1DE6}" type="presParOf" srcId="{9139F022-9CB0-44ED-B694-A7B2699E625D}" destId="{C068DB46-2BF7-4789-B49F-BAF9CD6920BD}" srcOrd="7" destOrd="0" presId="urn:microsoft.com/office/officeart/2005/8/layout/vProcess5"/>
    <dgm:cxn modelId="{5F03E0A2-9EF1-48A2-8B19-BCFFF5BE4D7C}" type="presParOf" srcId="{9139F022-9CB0-44ED-B694-A7B2699E625D}" destId="{B0504091-E15D-40BF-A646-B228D8DDD702}" srcOrd="8" destOrd="0" presId="urn:microsoft.com/office/officeart/2005/8/layout/vProcess5"/>
    <dgm:cxn modelId="{D09E0FC6-657D-4549-AD5A-AB440A206A6F}" type="presParOf" srcId="{9139F022-9CB0-44ED-B694-A7B2699E625D}" destId="{9F06953A-9BAC-4D5E-9B16-2C4C184B1EB9}" srcOrd="9" destOrd="0" presId="urn:microsoft.com/office/officeart/2005/8/layout/vProcess5"/>
    <dgm:cxn modelId="{028B32C2-50B9-402A-9AB2-93B5723159B5}" type="presParOf" srcId="{9139F022-9CB0-44ED-B694-A7B2699E625D}" destId="{5381246B-BDB1-4CE6-9B11-7210B9E38D2F}" srcOrd="10" destOrd="0" presId="urn:microsoft.com/office/officeart/2005/8/layout/vProcess5"/>
    <dgm:cxn modelId="{5EA6FAAB-57F8-44DF-BD13-8C90EF62DE13}" type="presParOf" srcId="{9139F022-9CB0-44ED-B694-A7B2699E625D}" destId="{B9F56FFB-12BD-4422-9C1A-48ECC784E57D}"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A05DC54-478C-49CC-875F-ACFB03E2CC91}" type="datetimeFigureOut">
              <a:rPr lang="en-US" smtClean="0"/>
              <a:t>9/27/2017</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4917C67F-2750-4745-8521-D403E85B7F43}"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95994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05DC54-478C-49CC-875F-ACFB03E2CC91}" type="datetimeFigureOut">
              <a:rPr lang="en-US" smtClean="0"/>
              <a:t>9/27/2017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7C67F-2750-4745-8521-D403E85B7F43}"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42709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A05DC54-478C-49CC-875F-ACFB03E2CC91}" type="datetimeFigureOut">
              <a:rPr lang="en-US" smtClean="0"/>
              <a:t>9/27/2017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7C67F-2750-4745-8521-D403E85B7F43}"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07400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Content Placeholder 2"/>
          <p:cNvSpPr>
            <a:spLocks noGrp="1"/>
          </p:cNvSpPr>
          <p:nvPr>
            <p:ph idx="1"/>
          </p:nvPr>
        </p:nvSpPr>
        <p:spPr/>
        <p:txBody>
          <a:bodyPr anchor="t"/>
          <a:lstStyle>
            <a:lvl1pPr algn="r" rtl="1">
              <a:defRPr/>
            </a:lvl1pPr>
            <a:lvl2pPr algn="r" rtl="1">
              <a:defRPr/>
            </a:lvl2pPr>
            <a:lvl3pPr algn="r" rtl="1">
              <a:defRPr/>
            </a:lvl3pPr>
            <a:lvl4pPr algn="r" rtl="1">
              <a:defRPr/>
            </a:lvl4pPr>
            <a:lvl5pPr algn="r" rtl="1">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A05DC54-478C-49CC-875F-ACFB03E2CC91}" type="datetimeFigureOut">
              <a:rPr lang="en-US" smtClean="0"/>
              <a:t>9/27/2017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lgn="r">
              <a:defRPr/>
            </a:lvl1pPr>
          </a:lstStyle>
          <a:p>
            <a:fld id="{4917C67F-2750-4745-8521-D403E85B7F43}" type="slidenum">
              <a:rPr lang="en-US" smtClean="0"/>
              <a:pPr/>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23392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A05DC54-478C-49CC-875F-ACFB03E2CC91}" type="datetimeFigureOut">
              <a:rPr lang="en-US" smtClean="0"/>
              <a:t>9/27/2017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7C67F-2750-4745-8521-D403E85B7F43}"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02891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05DC54-478C-49CC-875F-ACFB03E2CC91}" type="datetimeFigureOut">
              <a:rPr lang="en-US" smtClean="0"/>
              <a:t>9/27/2017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7C67F-2750-4745-8521-D403E85B7F43}"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22505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A05DC54-478C-49CC-875F-ACFB03E2CC91}" type="datetimeFigureOut">
              <a:rPr lang="en-US" smtClean="0"/>
              <a:t>9/27/2017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7C67F-2750-4745-8521-D403E85B7F43}"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02943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A05DC54-478C-49CC-875F-ACFB03E2CC91}" type="datetimeFigureOut">
              <a:rPr lang="en-US" smtClean="0"/>
              <a:t>9/27/2017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7C67F-2750-4745-8521-D403E85B7F43}"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90756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05DC54-478C-49CC-875F-ACFB03E2CC91}" type="datetimeFigureOut">
              <a:rPr lang="en-US" smtClean="0"/>
              <a:t>9/27/2017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17C67F-2750-4745-8521-D403E85B7F43}" type="slidenum">
              <a:rPr lang="en-US" smtClean="0"/>
              <a:t>‹#›</a:t>
            </a:fld>
            <a:endParaRPr lang="en-US"/>
          </a:p>
        </p:txBody>
      </p:sp>
    </p:spTree>
    <p:extLst>
      <p:ext uri="{BB962C8B-B14F-4D97-AF65-F5344CB8AC3E}">
        <p14:creationId xmlns:p14="http://schemas.microsoft.com/office/powerpoint/2010/main" val="2503814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A05DC54-478C-49CC-875F-ACFB03E2CC91}" type="datetimeFigureOut">
              <a:rPr lang="en-US" smtClean="0"/>
              <a:t>9/27/2017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7C67F-2750-4745-8521-D403E85B7F43}"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66551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CA05DC54-478C-49CC-875F-ACFB03E2CC91}" type="datetimeFigureOut">
              <a:rPr lang="en-US" smtClean="0"/>
              <a:t>9/27/2017</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4917C67F-2750-4745-8521-D403E85B7F43}"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633294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CA05DC54-478C-49CC-875F-ACFB03E2CC91}" type="datetimeFigureOut">
              <a:rPr lang="en-US" smtClean="0"/>
              <a:t>9/27/2017</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4917C67F-2750-4745-8521-D403E85B7F43}"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88702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a:solidFill>
                  <a:srgbClr val="FF0000"/>
                </a:solidFill>
              </a:rPr>
              <a:t>الفصل الأول</a:t>
            </a:r>
            <a:r>
              <a:rPr lang="en-US" dirty="0"/>
              <a:t/>
            </a:r>
            <a:br>
              <a:rPr lang="en-US" dirty="0"/>
            </a:br>
            <a:endParaRPr lang="en-US" dirty="0"/>
          </a:p>
        </p:txBody>
      </p:sp>
      <p:sp>
        <p:nvSpPr>
          <p:cNvPr id="3" name="Subtitle 2"/>
          <p:cNvSpPr>
            <a:spLocks noGrp="1"/>
          </p:cNvSpPr>
          <p:nvPr>
            <p:ph type="subTitle" idx="1"/>
          </p:nvPr>
        </p:nvSpPr>
        <p:spPr/>
        <p:txBody>
          <a:bodyPr>
            <a:noAutofit/>
          </a:bodyPr>
          <a:lstStyle/>
          <a:p>
            <a:pPr algn="r"/>
            <a:r>
              <a:rPr lang="ar-SA" sz="4000" b="1" dirty="0"/>
              <a:t>التسويق </a:t>
            </a:r>
          </a:p>
          <a:p>
            <a:pPr algn="r"/>
            <a:r>
              <a:rPr lang="ar-SA" sz="4000" b="1" dirty="0"/>
              <a:t>المفاهيم و التطورات و المكونات</a:t>
            </a:r>
            <a:endParaRPr lang="en-US" sz="4000" b="1" dirty="0"/>
          </a:p>
        </p:txBody>
      </p:sp>
    </p:spTree>
    <p:extLst>
      <p:ext uri="{BB962C8B-B14F-4D97-AF65-F5344CB8AC3E}">
        <p14:creationId xmlns:p14="http://schemas.microsoft.com/office/powerpoint/2010/main" val="4073015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AA7EB9-1A10-4CB9-AD6D-AC18603AD25A}"/>
              </a:ext>
            </a:extLst>
          </p:cNvPr>
          <p:cNvSpPr>
            <a:spLocks noGrp="1"/>
          </p:cNvSpPr>
          <p:nvPr>
            <p:ph type="title"/>
          </p:nvPr>
        </p:nvSpPr>
        <p:spPr/>
        <p:txBody>
          <a:bodyPr/>
          <a:lstStyle/>
          <a:p>
            <a:endParaRPr lang="en-US"/>
          </a:p>
        </p:txBody>
      </p:sp>
      <p:pic>
        <p:nvPicPr>
          <p:cNvPr id="3" name="Picture 2">
            <a:extLst>
              <a:ext uri="{FF2B5EF4-FFF2-40B4-BE49-F238E27FC236}">
                <a16:creationId xmlns:a16="http://schemas.microsoft.com/office/drawing/2014/main" xmlns="" id="{4DC97832-3819-465E-8FDF-0DE90BBB7B07}"/>
              </a:ext>
            </a:extLst>
          </p:cNvPr>
          <p:cNvPicPr>
            <a:picLocks noChangeAspect="1"/>
          </p:cNvPicPr>
          <p:nvPr/>
        </p:nvPicPr>
        <p:blipFill>
          <a:blip r:embed="rId2"/>
          <a:stretch>
            <a:fillRect/>
          </a:stretch>
        </p:blipFill>
        <p:spPr>
          <a:xfrm>
            <a:off x="1678675" y="1329136"/>
            <a:ext cx="8925803" cy="3525317"/>
          </a:xfrm>
          <a:prstGeom prst="rect">
            <a:avLst/>
          </a:prstGeom>
        </p:spPr>
      </p:pic>
    </p:spTree>
    <p:extLst>
      <p:ext uri="{BB962C8B-B14F-4D97-AF65-F5344CB8AC3E}">
        <p14:creationId xmlns:p14="http://schemas.microsoft.com/office/powerpoint/2010/main" val="1370648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5617461"/>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sz="4000" b="1" dirty="0">
                <a:solidFill>
                  <a:srgbClr val="FF0000"/>
                </a:solidFill>
              </a:rPr>
              <a:t>تتبنى عملية التبادل على عدة أمور عددها </a:t>
            </a:r>
            <a:br>
              <a:rPr lang="ar-SA" sz="4000" b="1" dirty="0">
                <a:solidFill>
                  <a:srgbClr val="FF0000"/>
                </a:solidFill>
              </a:rPr>
            </a:br>
            <a:r>
              <a:rPr lang="en-US" sz="4000" b="1" dirty="0">
                <a:solidFill>
                  <a:srgbClr val="FF0000"/>
                </a:solidFill>
              </a:rPr>
              <a:t/>
            </a:r>
            <a:br>
              <a:rPr lang="en-US" sz="4000" b="1" dirty="0">
                <a:solidFill>
                  <a:srgbClr val="FF0000"/>
                </a:solidFill>
              </a:rPr>
            </a:br>
            <a:r>
              <a:rPr lang="ar-SA" sz="3600" b="1" dirty="0"/>
              <a:t>* أن يكون هناك طرفين.</a:t>
            </a:r>
            <a:r>
              <a:rPr lang="en-US" sz="3600" dirty="0"/>
              <a:t/>
            </a:r>
            <a:br>
              <a:rPr lang="en-US" sz="3600" dirty="0"/>
            </a:br>
            <a:r>
              <a:rPr lang="ar-SA" sz="3600" b="1" dirty="0"/>
              <a:t>* أن تكون لدى كل طرف أي شيء له قيمة معينة لدى الشخص الآخر.</a:t>
            </a:r>
            <a:r>
              <a:rPr lang="en-US" sz="3600" dirty="0"/>
              <a:t/>
            </a:r>
            <a:br>
              <a:rPr lang="en-US" sz="3600" dirty="0"/>
            </a:br>
            <a:r>
              <a:rPr lang="ar-SA" sz="3600" b="1" dirty="0"/>
              <a:t>* أن يكون لكل منهما القدرة على الاتصال والتسليم.</a:t>
            </a:r>
            <a:r>
              <a:rPr lang="en-US" sz="3600" dirty="0"/>
              <a:t/>
            </a:r>
            <a:br>
              <a:rPr lang="en-US" sz="3600" dirty="0"/>
            </a:br>
            <a:r>
              <a:rPr lang="ar-SA" sz="3600" b="1" dirty="0"/>
              <a:t>* أن لكل شخص الحرية في أن يقبل أو يرفض عرض الشخص الآخر.</a:t>
            </a:r>
            <a:r>
              <a:rPr lang="en-US" sz="3600" dirty="0"/>
              <a:t/>
            </a:r>
            <a:br>
              <a:rPr lang="en-US" sz="3600" dirty="0"/>
            </a:br>
            <a:r>
              <a:rPr lang="ar-SA" sz="3600" b="1" dirty="0"/>
              <a:t>*  ضرورة توافر الظروف البيئية اللازمة لإتمام عملية التبادل.</a:t>
            </a:r>
            <a:r>
              <a:rPr lang="en-US" sz="3600" dirty="0"/>
              <a:t/>
            </a:r>
            <a:br>
              <a:rPr lang="en-US" sz="3600" dirty="0"/>
            </a:br>
            <a:endParaRPr lang="en-US" sz="3600" dirty="0"/>
          </a:p>
        </p:txBody>
      </p:sp>
    </p:spTree>
    <p:extLst>
      <p:ext uri="{BB962C8B-B14F-4D97-AF65-F5344CB8AC3E}">
        <p14:creationId xmlns:p14="http://schemas.microsoft.com/office/powerpoint/2010/main" val="535197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3B4B07-864F-46E9-8934-FBE3E8AD1CA3}"/>
              </a:ext>
            </a:extLst>
          </p:cNvPr>
          <p:cNvSpPr>
            <a:spLocks noGrp="1"/>
          </p:cNvSpPr>
          <p:nvPr>
            <p:ph type="title"/>
          </p:nvPr>
        </p:nvSpPr>
        <p:spPr/>
        <p:txBody>
          <a:bodyPr/>
          <a:lstStyle/>
          <a:p>
            <a:endParaRPr lang="en-US"/>
          </a:p>
        </p:txBody>
      </p:sp>
      <p:pic>
        <p:nvPicPr>
          <p:cNvPr id="3" name="Picture 2">
            <a:extLst>
              <a:ext uri="{FF2B5EF4-FFF2-40B4-BE49-F238E27FC236}">
                <a16:creationId xmlns:a16="http://schemas.microsoft.com/office/drawing/2014/main" xmlns="" id="{402EC72D-93D8-46C2-9FD0-567A2CFE0F7A}"/>
              </a:ext>
            </a:extLst>
          </p:cNvPr>
          <p:cNvPicPr>
            <a:picLocks noChangeAspect="1"/>
          </p:cNvPicPr>
          <p:nvPr/>
        </p:nvPicPr>
        <p:blipFill>
          <a:blip r:embed="rId2"/>
          <a:stretch>
            <a:fillRect/>
          </a:stretch>
        </p:blipFill>
        <p:spPr>
          <a:xfrm>
            <a:off x="244522" y="677909"/>
            <a:ext cx="6239516" cy="3375476"/>
          </a:xfrm>
          <a:prstGeom prst="rect">
            <a:avLst/>
          </a:prstGeom>
        </p:spPr>
      </p:pic>
      <p:pic>
        <p:nvPicPr>
          <p:cNvPr id="4" name="Picture 3">
            <a:extLst>
              <a:ext uri="{FF2B5EF4-FFF2-40B4-BE49-F238E27FC236}">
                <a16:creationId xmlns:a16="http://schemas.microsoft.com/office/drawing/2014/main" xmlns="" id="{4AE23906-B062-4E0D-9938-EF4DD1AA54D8}"/>
              </a:ext>
            </a:extLst>
          </p:cNvPr>
          <p:cNvPicPr>
            <a:picLocks noChangeAspect="1"/>
          </p:cNvPicPr>
          <p:nvPr/>
        </p:nvPicPr>
        <p:blipFill>
          <a:blip r:embed="rId3"/>
          <a:stretch>
            <a:fillRect/>
          </a:stretch>
        </p:blipFill>
        <p:spPr>
          <a:xfrm>
            <a:off x="6896240" y="3131663"/>
            <a:ext cx="4829461" cy="2354737"/>
          </a:xfrm>
          <a:prstGeom prst="rect">
            <a:avLst/>
          </a:prstGeom>
        </p:spPr>
      </p:pic>
    </p:spTree>
    <p:extLst>
      <p:ext uri="{BB962C8B-B14F-4D97-AF65-F5344CB8AC3E}">
        <p14:creationId xmlns:p14="http://schemas.microsoft.com/office/powerpoint/2010/main" val="519686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3583098"/>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FF0000"/>
                </a:solidFill>
              </a:rPr>
              <a:t>السوق </a:t>
            </a:r>
            <a:r>
              <a:rPr lang="ar-SA" b="1" dirty="0"/>
              <a:t>:</a:t>
            </a:r>
            <a:br>
              <a:rPr lang="ar-SA" b="1" dirty="0"/>
            </a:br>
            <a:r>
              <a:rPr lang="ar-SA" b="1" dirty="0"/>
              <a:t>مجموعة من الافراد و المنظمات تعبر عن كافة المشترين الحاليين و المرتقبين لسلع و خدمات المنشأة.</a:t>
            </a:r>
            <a:br>
              <a:rPr lang="ar-SA" b="1" dirty="0"/>
            </a:br>
            <a:r>
              <a:rPr lang="en-US" dirty="0"/>
              <a:t/>
            </a:r>
            <a:br>
              <a:rPr lang="en-US" dirty="0"/>
            </a:br>
            <a:r>
              <a:rPr lang="ar-SA" b="1" dirty="0"/>
              <a:t> وقد يعني </a:t>
            </a:r>
            <a:r>
              <a:rPr lang="ar-SA" b="1" dirty="0">
                <a:solidFill>
                  <a:srgbClr val="FF0000"/>
                </a:solidFill>
              </a:rPr>
              <a:t>السوق</a:t>
            </a:r>
            <a:r>
              <a:rPr lang="ar-SA" b="1" dirty="0"/>
              <a:t> بذلك مجموعة من الرغبات والحاجات البشرية أو منطقة جغرافية كما قد </a:t>
            </a:r>
            <a:r>
              <a:rPr lang="ar-SA" b="1" dirty="0">
                <a:solidFill>
                  <a:schemeClr val="tx1"/>
                </a:solidFill>
              </a:rPr>
              <a:t>يعطي مفهوم </a:t>
            </a:r>
            <a:r>
              <a:rPr lang="ar-SA" b="1" dirty="0">
                <a:solidFill>
                  <a:srgbClr val="FF0000"/>
                </a:solidFill>
              </a:rPr>
              <a:t>السوق </a:t>
            </a:r>
            <a:r>
              <a:rPr lang="ar-SA" b="1" dirty="0"/>
              <a:t>تبادل الموارد التي ليست بالضرورة أن تكون النقود فهناك السوق السياحي وسوق التعليم .</a:t>
            </a:r>
            <a:endParaRPr lang="en-US" dirty="0"/>
          </a:p>
        </p:txBody>
      </p:sp>
    </p:spTree>
    <p:extLst>
      <p:ext uri="{BB962C8B-B14F-4D97-AF65-F5344CB8AC3E}">
        <p14:creationId xmlns:p14="http://schemas.microsoft.com/office/powerpoint/2010/main" val="9305487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A0155E5-76C9-4C2F-A7D3-7070D0A0F568}"/>
              </a:ext>
            </a:extLst>
          </p:cNvPr>
          <p:cNvSpPr>
            <a:spLocks noGrp="1"/>
          </p:cNvSpPr>
          <p:nvPr>
            <p:ph type="title"/>
          </p:nvPr>
        </p:nvSpPr>
        <p:spPr>
          <a:xfrm>
            <a:off x="1451579" y="1255595"/>
            <a:ext cx="8838833" cy="1062184"/>
          </a:xfrm>
        </p:spPr>
        <p:txBody>
          <a:bodyPr>
            <a:noAutofit/>
          </a:bodyPr>
          <a:lstStyle/>
          <a:p>
            <a:pPr algn="r"/>
            <a:r>
              <a:rPr lang="ar-SA" dirty="0"/>
              <a:t>نشاط</a:t>
            </a:r>
            <a:br>
              <a:rPr lang="ar-SA" dirty="0"/>
            </a:br>
            <a:r>
              <a:rPr lang="ar-SA" dirty="0"/>
              <a:t/>
            </a:r>
            <a:br>
              <a:rPr lang="ar-SA" dirty="0"/>
            </a:br>
            <a:r>
              <a:rPr lang="ar-SA" dirty="0"/>
              <a:t/>
            </a:r>
            <a:br>
              <a:rPr lang="ar-SA" dirty="0"/>
            </a:br>
            <a:r>
              <a:rPr lang="ar-SA" dirty="0"/>
              <a:t/>
            </a:r>
            <a:br>
              <a:rPr lang="ar-SA" dirty="0"/>
            </a:br>
            <a:r>
              <a:rPr lang="ar-SA" dirty="0"/>
              <a:t>ماهو فضل التسويق عليك؟ و ماهي الخدات التي حصلتي عليها بفضل التسويق؟</a:t>
            </a:r>
            <a:endParaRPr lang="en-US" dirty="0"/>
          </a:p>
        </p:txBody>
      </p:sp>
    </p:spTree>
    <p:extLst>
      <p:ext uri="{BB962C8B-B14F-4D97-AF65-F5344CB8AC3E}">
        <p14:creationId xmlns:p14="http://schemas.microsoft.com/office/powerpoint/2010/main" val="3386434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419526"/>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FF0000"/>
                </a:solidFill>
              </a:rPr>
              <a:t>تنعكس أهمية الوظيفة التسويقية على أربعة مجالات أساسية عددها </a:t>
            </a:r>
            <a:r>
              <a:rPr lang="ar-SA" b="1" dirty="0"/>
              <a:t>؟</a:t>
            </a:r>
            <a:br>
              <a:rPr lang="ar-SA" b="1" dirty="0"/>
            </a:br>
            <a:r>
              <a:rPr lang="en-US" dirty="0"/>
              <a:t/>
            </a:r>
            <a:br>
              <a:rPr lang="en-US" dirty="0"/>
            </a:br>
            <a:r>
              <a:rPr lang="ar-SA" b="1" dirty="0"/>
              <a:t>1) المواءمة بين العرض والطلب</a:t>
            </a:r>
            <a:r>
              <a:rPr lang="en-US" dirty="0"/>
              <a:t/>
            </a:r>
            <a:br>
              <a:rPr lang="en-US" dirty="0"/>
            </a:br>
            <a:r>
              <a:rPr lang="ar-SA" b="1" dirty="0"/>
              <a:t>2)  التسويق ينشئ المنافع</a:t>
            </a:r>
            <a:r>
              <a:rPr lang="en-US" dirty="0"/>
              <a:t/>
            </a:r>
            <a:br>
              <a:rPr lang="en-US" dirty="0"/>
            </a:br>
            <a:r>
              <a:rPr lang="ar-SA" b="1" dirty="0"/>
              <a:t>3)  تدعيم التخصص</a:t>
            </a:r>
            <a:r>
              <a:rPr lang="en-US" dirty="0"/>
              <a:t/>
            </a:r>
            <a:br>
              <a:rPr lang="en-US" dirty="0"/>
            </a:br>
            <a:r>
              <a:rPr lang="ar-SA" b="1" dirty="0"/>
              <a:t>4)  تطوير مستوى المعيشة</a:t>
            </a:r>
            <a:endParaRPr lang="en-US" dirty="0"/>
          </a:p>
        </p:txBody>
      </p:sp>
    </p:spTree>
    <p:extLst>
      <p:ext uri="{BB962C8B-B14F-4D97-AF65-F5344CB8AC3E}">
        <p14:creationId xmlns:p14="http://schemas.microsoft.com/office/powerpoint/2010/main" val="801384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100549"/>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t>1</a:t>
            </a:r>
            <a:r>
              <a:rPr lang="ar-SA" b="1" dirty="0">
                <a:solidFill>
                  <a:srgbClr val="0070C0"/>
                </a:solidFill>
              </a:rPr>
              <a:t>) المواءمة بين العرض والطلب</a:t>
            </a:r>
            <a:r>
              <a:rPr lang="ar-SA" b="1" dirty="0"/>
              <a:t>:</a:t>
            </a:r>
            <a:br>
              <a:rPr lang="ar-SA" b="1" dirty="0"/>
            </a:br>
            <a:r>
              <a:rPr lang="en-US" dirty="0"/>
              <a:t/>
            </a:r>
            <a:br>
              <a:rPr lang="en-US" dirty="0"/>
            </a:br>
            <a:r>
              <a:rPr lang="ar-SA" b="1" dirty="0"/>
              <a:t> تعتبر المواءمة بين العرض والطلب من السلع والخدمات ضرورة أساسية </a:t>
            </a:r>
            <a:r>
              <a:rPr lang="ar-SA" b="1" dirty="0" err="1"/>
              <a:t>يتطلبها</a:t>
            </a:r>
            <a:r>
              <a:rPr lang="ar-SA" b="1" dirty="0"/>
              <a:t> المجتمع ويجب أن تسعى لها كافة القرارات الإدارية في محيط الأعمال والتي تحدد ما هي السلع والخدمات التي يجب أن تنتج ؟ ومتى يتم إنتاجها ؟.</a:t>
            </a:r>
            <a:r>
              <a:rPr lang="en-US" dirty="0"/>
              <a:t/>
            </a:r>
            <a:br>
              <a:rPr lang="en-US" dirty="0"/>
            </a:br>
            <a:endParaRPr lang="en-US" dirty="0"/>
          </a:p>
        </p:txBody>
      </p:sp>
    </p:spTree>
    <p:extLst>
      <p:ext uri="{BB962C8B-B14F-4D97-AF65-F5344CB8AC3E}">
        <p14:creationId xmlns:p14="http://schemas.microsoft.com/office/powerpoint/2010/main" val="18178166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2860084"/>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r" rtl="1"/>
            <a:r>
              <a:rPr lang="ar-SA" b="1" dirty="0"/>
              <a:t> </a:t>
            </a:r>
            <a:r>
              <a:rPr lang="en-US" dirty="0"/>
              <a:t/>
            </a:r>
            <a:br>
              <a:rPr lang="en-US" dirty="0"/>
            </a:br>
            <a:r>
              <a:rPr lang="ar-SA" b="1" dirty="0">
                <a:solidFill>
                  <a:srgbClr val="0070C0"/>
                </a:solidFill>
              </a:rPr>
              <a:t>2)  التسويق ينشئ المنافع</a:t>
            </a:r>
            <a:r>
              <a:rPr lang="ar-SA" b="1" dirty="0"/>
              <a:t>:</a:t>
            </a:r>
            <a:br>
              <a:rPr lang="ar-SA" b="1" dirty="0"/>
            </a:br>
            <a:r>
              <a:rPr lang="en-US" dirty="0"/>
              <a:t/>
            </a:r>
            <a:br>
              <a:rPr lang="en-US" dirty="0"/>
            </a:br>
            <a:r>
              <a:rPr lang="ar-SA" b="1" dirty="0"/>
              <a:t>تتعدد الصعاب التي تعترض عملية التبادل وتمثل فجوات أو فواصل تقف حائلا دون تحقيق عملية التبادل بين المنتجين والمستهلكين للسلع والخدمات والأفكار.</a:t>
            </a:r>
            <a:br>
              <a:rPr lang="ar-SA" b="1" dirty="0"/>
            </a:br>
            <a:r>
              <a:rPr lang="ar-SA" b="1" dirty="0"/>
              <a:t>أهم الفواصل:</a:t>
            </a:r>
            <a:br>
              <a:rPr lang="ar-SA" b="1" dirty="0"/>
            </a:br>
            <a:r>
              <a:rPr lang="ar-SA" b="1" dirty="0"/>
              <a:t/>
            </a:r>
            <a:br>
              <a:rPr lang="ar-SA" b="1" dirty="0"/>
            </a:br>
            <a:r>
              <a:rPr lang="ar-SA" b="1" dirty="0"/>
              <a:t>المكانية</a:t>
            </a:r>
            <a:br>
              <a:rPr lang="ar-SA" b="1" dirty="0"/>
            </a:br>
            <a:r>
              <a:rPr lang="ar-SA" b="1" dirty="0"/>
              <a:t>الزمانية</a:t>
            </a:r>
            <a:br>
              <a:rPr lang="ar-SA" b="1" dirty="0"/>
            </a:br>
            <a:r>
              <a:rPr lang="ar-SA" b="1" dirty="0"/>
              <a:t>الادراكية</a:t>
            </a:r>
            <a:br>
              <a:rPr lang="ar-SA" b="1" dirty="0"/>
            </a:br>
            <a:r>
              <a:rPr lang="ar-SA" b="1" dirty="0"/>
              <a:t>الملكية</a:t>
            </a:r>
            <a:r>
              <a:rPr lang="en-US" dirty="0"/>
              <a:t/>
            </a:r>
            <a:br>
              <a:rPr lang="en-US" dirty="0"/>
            </a:br>
            <a:endParaRPr lang="en-US" dirty="0"/>
          </a:p>
        </p:txBody>
      </p:sp>
    </p:spTree>
    <p:extLst>
      <p:ext uri="{BB962C8B-B14F-4D97-AF65-F5344CB8AC3E}">
        <p14:creationId xmlns:p14="http://schemas.microsoft.com/office/powerpoint/2010/main" val="4163721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5418987"/>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0070C0"/>
                </a:solidFill>
              </a:rPr>
              <a:t>3)  تدعيم التخصص:</a:t>
            </a:r>
            <a:br>
              <a:rPr lang="ar-SA" b="1" dirty="0">
                <a:solidFill>
                  <a:srgbClr val="0070C0"/>
                </a:solidFill>
              </a:rPr>
            </a:br>
            <a:r>
              <a:rPr lang="en-US" dirty="0"/>
              <a:t/>
            </a:r>
            <a:br>
              <a:rPr lang="en-US" dirty="0"/>
            </a:br>
            <a:r>
              <a:rPr lang="ar-SA" b="1" dirty="0"/>
              <a:t>تتوقف درجة التخصص على مدى تقدم المجتمع ففي بعض المجتمعات يزرعون أرضهم ويبحثون عن طعامهم بأنفسهم كما في المجتمعات البدائية حيث كان الناس في شكل اكتفاء ذاتي فكانوا يصنعون ملابسهم بأنفسهم ويقومون ببناء منازلهم والعمل على سد احتياجاتهم الأخرى بأنفسهم ويقومون ببناء منازلهم لذا لم يمكن هناك حاجة للتخصص ولم تكن هناك تجارة بالمعنى المعروف</a:t>
            </a:r>
            <a:endParaRPr lang="en-US" dirty="0"/>
          </a:p>
        </p:txBody>
      </p:sp>
    </p:spTree>
    <p:extLst>
      <p:ext uri="{BB962C8B-B14F-4D97-AF65-F5344CB8AC3E}">
        <p14:creationId xmlns:p14="http://schemas.microsoft.com/office/powerpoint/2010/main" val="1366622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3965870"/>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0070C0"/>
                </a:solidFill>
              </a:rPr>
              <a:t>4)  تطوير مستوى المعيشة:</a:t>
            </a:r>
            <a:br>
              <a:rPr lang="ar-SA" b="1" dirty="0">
                <a:solidFill>
                  <a:srgbClr val="0070C0"/>
                </a:solidFill>
              </a:rPr>
            </a:br>
            <a:r>
              <a:rPr lang="en-US" dirty="0"/>
              <a:t/>
            </a:r>
            <a:br>
              <a:rPr lang="en-US" dirty="0"/>
            </a:br>
            <a:r>
              <a:rPr lang="ar-SA" b="1" dirty="0"/>
              <a:t>عندما يعمل الفرد بقصد الحصول على المال اللازم وليس لكونه مالا في حد ذاته ولكن لإشباع حاجاته المادية وغير المادية</a:t>
            </a:r>
            <a:endParaRPr lang="en-US" dirty="0"/>
          </a:p>
        </p:txBody>
      </p:sp>
    </p:spTree>
    <p:extLst>
      <p:ext uri="{BB962C8B-B14F-4D97-AF65-F5344CB8AC3E}">
        <p14:creationId xmlns:p14="http://schemas.microsoft.com/office/powerpoint/2010/main" val="1235105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BEB9167-358D-443F-8C0E-12740FCAE8AD}"/>
              </a:ext>
            </a:extLst>
          </p:cNvPr>
          <p:cNvSpPr>
            <a:spLocks noGrp="1"/>
          </p:cNvSpPr>
          <p:nvPr>
            <p:ph type="title"/>
          </p:nvPr>
        </p:nvSpPr>
        <p:spPr/>
        <p:txBody>
          <a:bodyPr>
            <a:normAutofit/>
          </a:bodyPr>
          <a:lstStyle/>
          <a:p>
            <a:pPr algn="r"/>
            <a:r>
              <a:rPr lang="ar-SA" sz="4000" i="1" dirty="0"/>
              <a:t>تمرين</a:t>
            </a:r>
            <a:endParaRPr lang="en-US" sz="4000" i="1" dirty="0"/>
          </a:p>
        </p:txBody>
      </p:sp>
      <p:sp>
        <p:nvSpPr>
          <p:cNvPr id="3" name="Content Placeholder 2">
            <a:extLst>
              <a:ext uri="{FF2B5EF4-FFF2-40B4-BE49-F238E27FC236}">
                <a16:creationId xmlns:a16="http://schemas.microsoft.com/office/drawing/2014/main" xmlns="" id="{86196053-DFA7-4554-A38D-3669938ADE2D}"/>
              </a:ext>
            </a:extLst>
          </p:cNvPr>
          <p:cNvSpPr>
            <a:spLocks noGrp="1"/>
          </p:cNvSpPr>
          <p:nvPr>
            <p:ph idx="1"/>
          </p:nvPr>
        </p:nvSpPr>
        <p:spPr/>
        <p:txBody>
          <a:bodyPr>
            <a:normAutofit/>
          </a:bodyPr>
          <a:lstStyle/>
          <a:p>
            <a:pPr marL="0" indent="0">
              <a:buNone/>
            </a:pPr>
            <a:r>
              <a:rPr lang="ar-SA" sz="3200" b="1" dirty="0"/>
              <a:t>فكري في كلمة التسويق و من كلماتك عبري عنها .</a:t>
            </a:r>
            <a:endParaRPr lang="en-US" sz="3200" b="1" dirty="0"/>
          </a:p>
        </p:txBody>
      </p:sp>
    </p:spTree>
    <p:extLst>
      <p:ext uri="{BB962C8B-B14F-4D97-AF65-F5344CB8AC3E}">
        <p14:creationId xmlns:p14="http://schemas.microsoft.com/office/powerpoint/2010/main" val="23067609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407" y="1989818"/>
            <a:ext cx="10515600" cy="1325563"/>
          </a:xfrm>
        </p:spPr>
        <p:style>
          <a:lnRef idx="1">
            <a:schemeClr val="accent3"/>
          </a:lnRef>
          <a:fillRef idx="2">
            <a:schemeClr val="accent3"/>
          </a:fillRef>
          <a:effectRef idx="1">
            <a:schemeClr val="accent3"/>
          </a:effectRef>
          <a:fontRef idx="minor">
            <a:schemeClr val="dk1"/>
          </a:fontRef>
        </p:style>
        <p:txBody>
          <a:bodyPr/>
          <a:lstStyle/>
          <a:p>
            <a:pPr algn="ctr"/>
            <a:r>
              <a:rPr lang="ar-SA" b="1" dirty="0">
                <a:solidFill>
                  <a:srgbClr val="FF0000"/>
                </a:solidFill>
              </a:rPr>
              <a:t>تطور الفكر التسويقي</a:t>
            </a:r>
            <a:r>
              <a:rPr lang="ar-SA" b="1" dirty="0"/>
              <a:t> </a:t>
            </a:r>
            <a:endParaRPr lang="en-US" dirty="0"/>
          </a:p>
        </p:txBody>
      </p:sp>
    </p:spTree>
    <p:extLst>
      <p:ext uri="{BB962C8B-B14F-4D97-AF65-F5344CB8AC3E}">
        <p14:creationId xmlns:p14="http://schemas.microsoft.com/office/powerpoint/2010/main" val="2675582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6F05CFF-63B1-45BD-B839-C49828EBFCD7}"/>
              </a:ext>
            </a:extLst>
          </p:cNvPr>
          <p:cNvSpPr>
            <a:spLocks noGrp="1"/>
          </p:cNvSpPr>
          <p:nvPr>
            <p:ph type="title"/>
          </p:nvPr>
        </p:nvSpPr>
        <p:spPr/>
        <p:txBody>
          <a:bodyPr/>
          <a:lstStyle/>
          <a:p>
            <a:endParaRPr lang="en-US"/>
          </a:p>
        </p:txBody>
      </p:sp>
      <p:graphicFrame>
        <p:nvGraphicFramePr>
          <p:cNvPr id="3" name="Diagram 2">
            <a:extLst>
              <a:ext uri="{FF2B5EF4-FFF2-40B4-BE49-F238E27FC236}">
                <a16:creationId xmlns:a16="http://schemas.microsoft.com/office/drawing/2014/main" xmlns="" id="{8C228C91-1CF4-4544-A73D-020A9DAFF469}"/>
              </a:ext>
            </a:extLst>
          </p:cNvPr>
          <p:cNvGraphicFramePr/>
          <p:nvPr>
            <p:extLst>
              <p:ext uri="{D42A27DB-BD31-4B8C-83A1-F6EECF244321}">
                <p14:modId xmlns:p14="http://schemas.microsoft.com/office/powerpoint/2010/main" val="3647122697"/>
              </p:ext>
            </p:extLst>
          </p:nvPr>
        </p:nvGraphicFramePr>
        <p:xfrm>
          <a:off x="2415654" y="1853754"/>
          <a:ext cx="7293970" cy="31153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2074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178522"/>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r" rtl="1"/>
            <a:r>
              <a:rPr lang="ar-SA" b="1" dirty="0">
                <a:solidFill>
                  <a:srgbClr val="0070C0"/>
                </a:solidFill>
              </a:rPr>
              <a:t>وقد ركزت في هذه الفترة(مرحله التوجيه للمنتج) في صياغة مفهومين في التسويق هما:</a:t>
            </a:r>
            <a:br>
              <a:rPr lang="ar-SA" b="1" dirty="0">
                <a:solidFill>
                  <a:srgbClr val="0070C0"/>
                </a:solidFill>
              </a:rPr>
            </a:br>
            <a:r>
              <a:rPr lang="en-US" dirty="0"/>
              <a:t/>
            </a:r>
            <a:br>
              <a:rPr lang="en-US" dirty="0"/>
            </a:br>
            <a:r>
              <a:rPr lang="ar-SA" b="1" dirty="0"/>
              <a:t>1ـ المفهوم الإنتاجي.</a:t>
            </a:r>
            <a:br>
              <a:rPr lang="ar-SA" b="1" dirty="0"/>
            </a:br>
            <a:r>
              <a:rPr lang="ar-SA" b="1" dirty="0"/>
              <a:t>يفترض في هذا المنطق أن المستهلك مجبر على شراء منتجات المنشأة ولهذا فإن إدارة المنشأة عليها أن تسعى إلى تحسين كفاءة نظام الإنتاج وزيادة التوزيع بها.</a:t>
            </a:r>
            <a:r>
              <a:rPr lang="en-US" dirty="0"/>
              <a:t/>
            </a:r>
            <a:br>
              <a:rPr lang="en-US" dirty="0"/>
            </a:br>
            <a:r>
              <a:rPr lang="en-US" dirty="0"/>
              <a:t/>
            </a:r>
            <a:br>
              <a:rPr lang="en-US" dirty="0"/>
            </a:br>
            <a:r>
              <a:rPr lang="ar-SA" b="1" dirty="0"/>
              <a:t>2ـ مفهوم الجودة والمنتج.</a:t>
            </a:r>
            <a:r>
              <a:rPr lang="en-US" dirty="0"/>
              <a:t/>
            </a:r>
            <a:br>
              <a:rPr lang="en-US" dirty="0"/>
            </a:br>
            <a:r>
              <a:rPr lang="ar-SA" b="1" dirty="0"/>
              <a:t>يفترض هذا المفهوم أن المستهلك يبحث عن المنتج الذي يوفر له أعلى جودة ممكنة لذا فإن إدارة المنشأة عليها أن تنفق كل الجهد في تحسين نوعية السلعة المنتجة.</a:t>
            </a:r>
            <a:r>
              <a:rPr lang="en-US" dirty="0"/>
              <a:t/>
            </a:r>
            <a:br>
              <a:rPr lang="en-US" dirty="0"/>
            </a:br>
            <a:endParaRPr lang="en-US" dirty="0"/>
          </a:p>
        </p:txBody>
      </p:sp>
    </p:spTree>
    <p:extLst>
      <p:ext uri="{BB962C8B-B14F-4D97-AF65-F5344CB8AC3E}">
        <p14:creationId xmlns:p14="http://schemas.microsoft.com/office/powerpoint/2010/main" val="21475842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5162096"/>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0070C0"/>
                </a:solidFill>
              </a:rPr>
              <a:t>2ـ مرحلة التوجيه بالبيع </a:t>
            </a:r>
            <a:br>
              <a:rPr lang="ar-SA" b="1" dirty="0">
                <a:solidFill>
                  <a:srgbClr val="0070C0"/>
                </a:solidFill>
              </a:rPr>
            </a:br>
            <a:r>
              <a:rPr lang="ar-SA" b="1" dirty="0">
                <a:solidFill>
                  <a:srgbClr val="0070C0"/>
                </a:solidFill>
              </a:rPr>
              <a:t/>
            </a:r>
            <a:br>
              <a:rPr lang="ar-SA" b="1" dirty="0">
                <a:solidFill>
                  <a:srgbClr val="0070C0"/>
                </a:solidFill>
              </a:rPr>
            </a:br>
            <a:r>
              <a:rPr lang="ar-SA" b="1" dirty="0"/>
              <a:t>كانت السمة البارزة لسنوات الثلاثينات والأربعينات الضغوط الواضحة من جانب الإدارة على عمليات البيع وأصبح الإعلان عن السلع سمة مميزة لعدد كبير من الشركات وبدأت إدارة المشتريات في العمل على تحسين نظم التوزيع للسلع المنتجة من خلال بناء شبكات قوية للتوزيع من تجار الجملة وتجار التجزئة.</a:t>
            </a:r>
            <a:r>
              <a:rPr lang="en-US" dirty="0"/>
              <a:t/>
            </a:r>
            <a:br>
              <a:rPr lang="en-US" dirty="0"/>
            </a:br>
            <a:endParaRPr lang="en-US" dirty="0"/>
          </a:p>
        </p:txBody>
      </p:sp>
    </p:spTree>
    <p:extLst>
      <p:ext uri="{BB962C8B-B14F-4D97-AF65-F5344CB8AC3E}">
        <p14:creationId xmlns:p14="http://schemas.microsoft.com/office/powerpoint/2010/main" val="7962120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178522"/>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b="1" dirty="0">
                <a:solidFill>
                  <a:srgbClr val="0070C0"/>
                </a:solidFill>
              </a:rPr>
              <a:t>3- مرحلة التوجيه بالتسويق:</a:t>
            </a:r>
            <a:br>
              <a:rPr lang="ar-SA" b="1" dirty="0">
                <a:solidFill>
                  <a:srgbClr val="0070C0"/>
                </a:solidFill>
              </a:rPr>
            </a:br>
            <a:r>
              <a:rPr lang="ar-SA" b="1" dirty="0"/>
              <a:t/>
            </a:r>
            <a:br>
              <a:rPr lang="ar-SA" b="1" dirty="0"/>
            </a:br>
            <a:r>
              <a:rPr lang="ar-SA" b="1" dirty="0"/>
              <a:t>ويعني هذا المفهوم أن عملية تحقيق الأهداف لا تتم إلا من خلال جهد تسويقي متكامل </a:t>
            </a:r>
            <a:r>
              <a:rPr lang="en-US" b="1" dirty="0"/>
              <a:t>Marketing Mix</a:t>
            </a:r>
            <a:r>
              <a:rPr lang="ar-SA" b="1" dirty="0"/>
              <a:t> تتحدد فيه جهود وتخطيط المنتجات مع التسعير مع منافذ التوزيع مع الترويج وبدأت المنشأة تنظر لأداء هذه الوظائف من وجهة نظر المستهلك.</a:t>
            </a:r>
            <a:r>
              <a:rPr lang="en-US" dirty="0"/>
              <a:t/>
            </a:r>
            <a:br>
              <a:rPr lang="en-US" dirty="0"/>
            </a:br>
            <a:endParaRPr lang="en-US" dirty="0"/>
          </a:p>
        </p:txBody>
      </p:sp>
    </p:spTree>
    <p:extLst>
      <p:ext uri="{BB962C8B-B14F-4D97-AF65-F5344CB8AC3E}">
        <p14:creationId xmlns:p14="http://schemas.microsoft.com/office/powerpoint/2010/main" val="32039383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3980047"/>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b="1" dirty="0">
                <a:solidFill>
                  <a:srgbClr val="0070C0"/>
                </a:solidFill>
              </a:rPr>
              <a:t>المفهوم الحديث للتسويق</a:t>
            </a:r>
            <a:r>
              <a:rPr lang="ar-SA" b="1" dirty="0"/>
              <a:t>:</a:t>
            </a:r>
            <a:br>
              <a:rPr lang="ar-SA" b="1" dirty="0"/>
            </a:br>
            <a:r>
              <a:rPr lang="ar-SA" b="1" dirty="0"/>
              <a:t>ترى مدرسة المفهوم الحديث للتسويق أن المستهلك النهائي أو المشتري الصناعي هو نقطة البدء في صياغة أية أهداف أو سياسات تتعلق بخطط المنشأة المستقبلية حيث أن تحقيق أهداف المنشأة يعتمد بالدرجة الأولى على تحديد حاجات ورغبات الأسواق المرتقبة.</a:t>
            </a:r>
            <a:endParaRPr lang="en-US" dirty="0"/>
          </a:p>
        </p:txBody>
      </p:sp>
    </p:spTree>
    <p:extLst>
      <p:ext uri="{BB962C8B-B14F-4D97-AF65-F5344CB8AC3E}">
        <p14:creationId xmlns:p14="http://schemas.microsoft.com/office/powerpoint/2010/main" val="6274468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059918"/>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0070C0"/>
                </a:solidFill>
              </a:rPr>
              <a:t>يتركز المفهوم التسويقي الحديث على عدة مبادئ</a:t>
            </a:r>
            <a:r>
              <a:rPr lang="en-US" b="1" dirty="0">
                <a:solidFill>
                  <a:srgbClr val="0070C0"/>
                </a:solidFill>
              </a:rPr>
              <a:t/>
            </a:r>
            <a:br>
              <a:rPr lang="en-US" b="1" dirty="0">
                <a:solidFill>
                  <a:srgbClr val="0070C0"/>
                </a:solidFill>
              </a:rPr>
            </a:br>
            <a:r>
              <a:rPr lang="ar-SA" b="1" dirty="0">
                <a:solidFill>
                  <a:srgbClr val="0070C0"/>
                </a:solidFill>
              </a:rPr>
              <a:t> </a:t>
            </a:r>
            <a:r>
              <a:rPr lang="en-US" b="1" dirty="0">
                <a:solidFill>
                  <a:srgbClr val="0070C0"/>
                </a:solidFill>
              </a:rPr>
              <a:t/>
            </a:r>
            <a:br>
              <a:rPr lang="en-US" b="1" dirty="0">
                <a:solidFill>
                  <a:srgbClr val="0070C0"/>
                </a:solidFill>
              </a:rPr>
            </a:br>
            <a:r>
              <a:rPr lang="ar-SA" b="1" dirty="0"/>
              <a:t>* مبدأ الانطلاق من حاجات ورغبات المستهلك:</a:t>
            </a:r>
            <a:r>
              <a:rPr lang="en-US" dirty="0"/>
              <a:t/>
            </a:r>
            <a:br>
              <a:rPr lang="en-US" dirty="0"/>
            </a:br>
            <a:r>
              <a:rPr lang="ar-SA" b="1" dirty="0"/>
              <a:t>* مبدأ الارتباط بين النشاط التسويقي والعملية الإدارية:</a:t>
            </a:r>
            <a:r>
              <a:rPr lang="en-US" dirty="0"/>
              <a:t/>
            </a:r>
            <a:br>
              <a:rPr lang="en-US" dirty="0"/>
            </a:br>
            <a:r>
              <a:rPr lang="ar-SA" b="1" dirty="0"/>
              <a:t>* مبدأ استمرارية الوظيفة التسويقية:</a:t>
            </a:r>
            <a:r>
              <a:rPr lang="en-US" dirty="0"/>
              <a:t/>
            </a:r>
            <a:br>
              <a:rPr lang="en-US" dirty="0"/>
            </a:br>
            <a:endParaRPr lang="en-US" dirty="0"/>
          </a:p>
        </p:txBody>
      </p:sp>
    </p:spTree>
    <p:extLst>
      <p:ext uri="{BB962C8B-B14F-4D97-AF65-F5344CB8AC3E}">
        <p14:creationId xmlns:p14="http://schemas.microsoft.com/office/powerpoint/2010/main" val="34748911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616308"/>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0070C0"/>
                </a:solidFill>
              </a:rPr>
              <a:t>مبدأ الانطلاق من حاجات ورغبات المستهلك</a:t>
            </a:r>
            <a:r>
              <a:rPr lang="ar-SA" b="1" dirty="0"/>
              <a:t/>
            </a:r>
            <a:br>
              <a:rPr lang="ar-SA" b="1" dirty="0"/>
            </a:br>
            <a:r>
              <a:rPr lang="ar-SA" b="1" dirty="0"/>
              <a:t> </a:t>
            </a:r>
            <a:r>
              <a:rPr lang="en-US" dirty="0"/>
              <a:t/>
            </a:r>
            <a:br>
              <a:rPr lang="en-US" dirty="0"/>
            </a:br>
            <a:r>
              <a:rPr lang="ar-SA" dirty="0"/>
              <a:t>ـ أن العملاء يمكن تقسيمهم الى عدة فئات وفقاً لحاجاتهم أو رغباتهم.</a:t>
            </a:r>
            <a:br>
              <a:rPr lang="ar-SA" dirty="0"/>
            </a:br>
            <a:r>
              <a:rPr lang="ar-SA" dirty="0"/>
              <a:t/>
            </a:r>
            <a:br>
              <a:rPr lang="ar-SA" dirty="0"/>
            </a:br>
            <a:r>
              <a:rPr lang="ar-SA" dirty="0"/>
              <a:t>-أن العملاء من أي فئة سوف يرحبون بأي جهد من جانب المنشأة يأتي متوائما مع حاجاتهم ورغباتهم.</a:t>
            </a:r>
            <a:r>
              <a:rPr lang="en-US" dirty="0"/>
              <a:t/>
            </a:r>
            <a:br>
              <a:rPr lang="en-US" dirty="0"/>
            </a:br>
            <a:r>
              <a:rPr lang="ar-SA" dirty="0"/>
              <a:t> </a:t>
            </a:r>
            <a:r>
              <a:rPr lang="en-US" dirty="0"/>
              <a:t/>
            </a:r>
            <a:br>
              <a:rPr lang="en-US" dirty="0"/>
            </a:br>
            <a:r>
              <a:rPr lang="ar-SA" dirty="0"/>
              <a:t>ـ أن الهدف الرئيسي للمنشأة هو البحث واختيار الأسواق المرتقبة واتباع الأساليب والبرامج الكفيلة باجتذاب العملاء والاحتفاظ بهم.</a:t>
            </a:r>
            <a:r>
              <a:rPr lang="en-US" dirty="0"/>
              <a:t/>
            </a:r>
            <a:br>
              <a:rPr lang="en-US" dirty="0"/>
            </a:br>
            <a:endParaRPr lang="en-US" dirty="0"/>
          </a:p>
        </p:txBody>
      </p:sp>
    </p:spTree>
    <p:extLst>
      <p:ext uri="{BB962C8B-B14F-4D97-AF65-F5344CB8AC3E}">
        <p14:creationId xmlns:p14="http://schemas.microsoft.com/office/powerpoint/2010/main" val="42186139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616308"/>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0070C0"/>
                </a:solidFill>
              </a:rPr>
              <a:t>مبدأ الارتباط بين النشاط التسويقي والعملية الإدارية:</a:t>
            </a:r>
            <a:r>
              <a:rPr lang="en-US" b="1" dirty="0">
                <a:solidFill>
                  <a:srgbClr val="0070C0"/>
                </a:solidFill>
              </a:rPr>
              <a:t/>
            </a:r>
            <a:br>
              <a:rPr lang="en-US" b="1" dirty="0">
                <a:solidFill>
                  <a:srgbClr val="0070C0"/>
                </a:solidFill>
              </a:rPr>
            </a:br>
            <a:r>
              <a:rPr lang="en-US" dirty="0">
                <a:solidFill>
                  <a:srgbClr val="0070C0"/>
                </a:solidFill>
              </a:rPr>
              <a:t/>
            </a:r>
            <a:br>
              <a:rPr lang="en-US" dirty="0">
                <a:solidFill>
                  <a:srgbClr val="0070C0"/>
                </a:solidFill>
              </a:rPr>
            </a:br>
            <a:r>
              <a:rPr lang="ar-SA" dirty="0"/>
              <a:t>يعني هذا المبدأ ضرورة تطبيق المفهوم الإداري في التسويق عن طريق تحليل وتخطيط وتوجيه ومباشرة الرقابة على القرارات التسويقية في ظل إطار إداري متكامل في مجال تقديم وتطوير المنتجات والتوزيع والتسعير والترويج بغرض تشجيع ودفع عمليات التبادل التي تحقق أهداف المنشأة.</a:t>
            </a:r>
            <a:endParaRPr lang="en-US" dirty="0"/>
          </a:p>
        </p:txBody>
      </p:sp>
    </p:spTree>
    <p:extLst>
      <p:ext uri="{BB962C8B-B14F-4D97-AF65-F5344CB8AC3E}">
        <p14:creationId xmlns:p14="http://schemas.microsoft.com/office/powerpoint/2010/main" val="8999547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3194504"/>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0070C0"/>
                </a:solidFill>
              </a:rPr>
              <a:t>مبدأ استمرارية الوظيفة التسويقية:</a:t>
            </a:r>
            <a:r>
              <a:rPr lang="en-US" b="1" dirty="0">
                <a:solidFill>
                  <a:srgbClr val="0070C0"/>
                </a:solidFill>
              </a:rPr>
              <a:t/>
            </a:r>
            <a:br>
              <a:rPr lang="en-US" b="1" dirty="0">
                <a:solidFill>
                  <a:srgbClr val="0070C0"/>
                </a:solidFill>
              </a:rPr>
            </a:br>
            <a:r>
              <a:rPr lang="en-US" dirty="0"/>
              <a:t/>
            </a:r>
            <a:br>
              <a:rPr lang="en-US" dirty="0"/>
            </a:br>
            <a:r>
              <a:rPr lang="ar-SA" dirty="0"/>
              <a:t>حتى تضمن الارتباط بالسوق والمستهلك وكلاهما يمثل حركة مستمرة فإن الإدارة التسويقية يجب أن تبدأ قبل إنتاج السلع والخدمات بإجراء البحوث المستمرة التي تساعد على تصميم أو إعادة تصميم السلع والخدمات وتقديم المنتجات الجديدة.</a:t>
            </a:r>
            <a:r>
              <a:rPr lang="en-US" dirty="0"/>
              <a:t/>
            </a:r>
            <a:br>
              <a:rPr lang="en-US" dirty="0"/>
            </a:br>
            <a:endParaRPr lang="en-US" dirty="0"/>
          </a:p>
        </p:txBody>
      </p:sp>
    </p:spTree>
    <p:extLst>
      <p:ext uri="{BB962C8B-B14F-4D97-AF65-F5344CB8AC3E}">
        <p14:creationId xmlns:p14="http://schemas.microsoft.com/office/powerpoint/2010/main" val="3730163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001312"/>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FF0000"/>
                </a:solidFill>
              </a:rPr>
              <a:t>ما هو التسويق ؟</a:t>
            </a:r>
            <a:r>
              <a:rPr lang="en-US" dirty="0"/>
              <a:t/>
            </a:r>
            <a:br>
              <a:rPr lang="en-US" dirty="0"/>
            </a:br>
            <a:r>
              <a:rPr lang="ar-SA" b="1" dirty="0"/>
              <a:t>ومن أكثر التعاريف قبولا بين رجال التسويق وما أشار إليه </a:t>
            </a:r>
            <a:r>
              <a:rPr lang="ar-SA" b="1" dirty="0" err="1"/>
              <a:t>كوتلر</a:t>
            </a:r>
            <a:r>
              <a:rPr lang="ar-SA" b="1" dirty="0"/>
              <a:t> رائد المدرسة الحديثة في التسويق حيث عرف التسويق بأنه (( الجهود التي يبذلها الأفراد والجماعات في إطار إداري واجتماعي معين للحصول على حاجاتهم ورغباتهم من خلال إيجاد وتبادل المنتجات والقيم من الآخرين )).</a:t>
            </a:r>
            <a:r>
              <a:rPr lang="en-US" dirty="0"/>
              <a:t/>
            </a:r>
            <a:br>
              <a:rPr lang="en-US" dirty="0"/>
            </a:br>
            <a:endParaRPr lang="en-US" dirty="0"/>
          </a:p>
        </p:txBody>
      </p:sp>
    </p:spTree>
    <p:extLst>
      <p:ext uri="{BB962C8B-B14F-4D97-AF65-F5344CB8AC3E}">
        <p14:creationId xmlns:p14="http://schemas.microsoft.com/office/powerpoint/2010/main" val="34217407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0"/>
            <a:ext cx="10515600" cy="4657250"/>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r" rtl="1"/>
            <a:r>
              <a:rPr lang="ar-SA" b="1" dirty="0"/>
              <a:t/>
            </a:r>
            <a:br>
              <a:rPr lang="ar-SA" b="1" dirty="0"/>
            </a:br>
            <a:r>
              <a:rPr lang="ar-SA" b="1" dirty="0">
                <a:solidFill>
                  <a:srgbClr val="FF0000"/>
                </a:solidFill>
              </a:rPr>
              <a:t>أهم المعطيات و المبادئ الاساسيه التي ارتكز عليها العمل التسويقي :</a:t>
            </a:r>
            <a:br>
              <a:rPr lang="ar-SA" b="1" dirty="0">
                <a:solidFill>
                  <a:srgbClr val="FF0000"/>
                </a:solidFill>
              </a:rPr>
            </a:br>
            <a:r>
              <a:rPr lang="en-US" dirty="0"/>
              <a:t/>
            </a:r>
            <a:br>
              <a:rPr lang="en-US" dirty="0"/>
            </a:br>
            <a:r>
              <a:rPr lang="ar-SA" dirty="0"/>
              <a:t>1- </a:t>
            </a:r>
            <a:r>
              <a:rPr lang="ar-SA" sz="3100" dirty="0"/>
              <a:t>أن أصول المنشأة لها أية قيمة دون وجود العملاء.</a:t>
            </a:r>
            <a:r>
              <a:rPr lang="en-US" sz="3100" dirty="0"/>
              <a:t/>
            </a:r>
            <a:br>
              <a:rPr lang="en-US" sz="3100" dirty="0"/>
            </a:br>
            <a:r>
              <a:rPr lang="ar-SA" sz="3100" dirty="0"/>
              <a:t>2- أن الواجب الأساسي للمنشأة هو اجتذاب المستهلكين للتعامل في السلع والخدمات التي تنتجها المنشأة</a:t>
            </a:r>
            <a:r>
              <a:rPr lang="en-US" sz="3100" dirty="0"/>
              <a:t/>
            </a:r>
            <a:br>
              <a:rPr lang="en-US" sz="3100" dirty="0"/>
            </a:br>
            <a:r>
              <a:rPr lang="ar-SA" sz="3100" dirty="0"/>
              <a:t>3- أن الوسيلة الأساسية لجذب العملاء هو وعدهم بتحقيق الإشباع المطلوب لحاجاتهم ورغباتهم.</a:t>
            </a:r>
            <a:br>
              <a:rPr lang="ar-SA" sz="3100" dirty="0"/>
            </a:br>
            <a:r>
              <a:rPr lang="ar-SA" sz="3100" dirty="0"/>
              <a:t>4- أن الواجب الأساسي للتسويق هو تعريف وشرح وتقديم هذه الوعود للعملاء والتأكد من إشباع هذه الرغبات.</a:t>
            </a:r>
            <a:r>
              <a:rPr lang="en-US" sz="3100" dirty="0"/>
              <a:t/>
            </a:r>
            <a:br>
              <a:rPr lang="en-US" sz="3100" dirty="0"/>
            </a:br>
            <a:r>
              <a:rPr lang="ar-SA" sz="3100" dirty="0"/>
              <a:t>5- أن الإشباع الحقيقي لرغبات وحاجات العملاء يتأثر بالدرجة الأولى بأداء الأقسام والإدارات الأخرى في المنشأة.</a:t>
            </a:r>
            <a:r>
              <a:rPr lang="en-US" sz="3100" dirty="0"/>
              <a:t/>
            </a:r>
            <a:br>
              <a:rPr lang="en-US" sz="3100" dirty="0"/>
            </a:br>
            <a:r>
              <a:rPr lang="ar-SA" sz="3100" dirty="0"/>
              <a:t>6- أن إشباع الحاجات الإنسانية من خلال التسويق لا يمكن أن يتأتي إلا من بناء الأعمال في الإدارات والأقسام الأخرى على أسس تسويقية.</a:t>
            </a:r>
            <a:r>
              <a:rPr lang="en-US" sz="3100" dirty="0"/>
              <a:t/>
            </a:r>
            <a:br>
              <a:rPr lang="en-US" sz="3100" dirty="0"/>
            </a:br>
            <a:r>
              <a:rPr lang="ar-SA" sz="3100" b="1" dirty="0"/>
              <a:t> </a:t>
            </a:r>
            <a:r>
              <a:rPr lang="en-US" sz="3100" b="1" dirty="0"/>
              <a:t/>
            </a:r>
            <a:br>
              <a:rPr lang="en-US" sz="3100" b="1" dirty="0"/>
            </a:br>
            <a:r>
              <a:rPr lang="en-US" dirty="0"/>
              <a:t/>
            </a:r>
            <a:br>
              <a:rPr lang="en-US" dirty="0"/>
            </a:br>
            <a:endParaRPr lang="en-US" dirty="0"/>
          </a:p>
        </p:txBody>
      </p:sp>
    </p:spTree>
    <p:extLst>
      <p:ext uri="{BB962C8B-B14F-4D97-AF65-F5344CB8AC3E}">
        <p14:creationId xmlns:p14="http://schemas.microsoft.com/office/powerpoint/2010/main" val="7748543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178522"/>
          </a:xfrm>
        </p:spPr>
        <p:style>
          <a:lnRef idx="1">
            <a:schemeClr val="accent3"/>
          </a:lnRef>
          <a:fillRef idx="2">
            <a:schemeClr val="accent3"/>
          </a:fillRef>
          <a:effectRef idx="1">
            <a:schemeClr val="accent3"/>
          </a:effectRef>
          <a:fontRef idx="minor">
            <a:schemeClr val="dk1"/>
          </a:fontRef>
        </p:style>
        <p:txBody>
          <a:bodyPr>
            <a:normAutofit/>
          </a:bodyPr>
          <a:lstStyle/>
          <a:p>
            <a:pPr algn="r"/>
            <a:r>
              <a:rPr lang="ar-SA" b="1" dirty="0">
                <a:solidFill>
                  <a:srgbClr val="0070C0"/>
                </a:solidFill>
              </a:rPr>
              <a:t>4- مرحلة التوجيه بالعلاقات:</a:t>
            </a:r>
            <a:br>
              <a:rPr lang="ar-SA" b="1" dirty="0">
                <a:solidFill>
                  <a:srgbClr val="0070C0"/>
                </a:solidFill>
              </a:rPr>
            </a:br>
            <a:r>
              <a:rPr lang="ar-SA" b="1" dirty="0"/>
              <a:t/>
            </a:r>
            <a:br>
              <a:rPr lang="ar-SA" b="1" dirty="0"/>
            </a:br>
            <a:r>
              <a:rPr lang="ar-SA" b="1" dirty="0"/>
              <a:t>ويعني هذا المفهوم خلق و تدعيم العلاقات مع العملاء و الفئات الأخرى المؤثرة في نشاط المنشأة لفترة طويلة الاجل و تحقيق الرضا و الولاء</a:t>
            </a:r>
            <a:r>
              <a:rPr lang="en-US" dirty="0"/>
              <a:t/>
            </a:r>
            <a:br>
              <a:rPr lang="en-US" dirty="0"/>
            </a:br>
            <a:endParaRPr lang="en-US" dirty="0"/>
          </a:p>
        </p:txBody>
      </p:sp>
    </p:spTree>
    <p:extLst>
      <p:ext uri="{BB962C8B-B14F-4D97-AF65-F5344CB8AC3E}">
        <p14:creationId xmlns:p14="http://schemas.microsoft.com/office/powerpoint/2010/main" val="11467137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24084" y="316837"/>
            <a:ext cx="2342308" cy="369332"/>
          </a:xfrm>
          <a:prstGeom prst="rect">
            <a:avLst/>
          </a:prstGeom>
        </p:spPr>
        <p:txBody>
          <a:bodyPr wrap="none">
            <a:spAutoFit/>
          </a:bodyPr>
          <a:lstStyle/>
          <a:p>
            <a:r>
              <a:rPr lang="ar-SA" altLang="en-US" b="1" dirty="0">
                <a:solidFill>
                  <a:srgbClr val="FF0000"/>
                </a:solidFill>
                <a:latin typeface="Arial" panose="020B0604020202020204" pitchFamily="34" charset="0"/>
                <a:ea typeface="Times New Roman" panose="02020603050405020304" pitchFamily="18" charset="0"/>
              </a:rPr>
              <a:t>مراحل تطور الفكر التسويقي </a:t>
            </a:r>
            <a:endParaRPr lang="en-US" dirty="0"/>
          </a:p>
        </p:txBody>
      </p:sp>
      <p:graphicFrame>
        <p:nvGraphicFramePr>
          <p:cNvPr id="5" name="Table 4">
            <a:extLst>
              <a:ext uri="{FF2B5EF4-FFF2-40B4-BE49-F238E27FC236}">
                <a16:creationId xmlns:a16="http://schemas.microsoft.com/office/drawing/2014/main" xmlns="" id="{D4A5304A-DE2A-4A7F-A40C-2A61F964F14C}"/>
              </a:ext>
            </a:extLst>
          </p:cNvPr>
          <p:cNvGraphicFramePr>
            <a:graphicFrameLocks noGrp="1"/>
          </p:cNvGraphicFramePr>
          <p:nvPr>
            <p:extLst>
              <p:ext uri="{D42A27DB-BD31-4B8C-83A1-F6EECF244321}">
                <p14:modId xmlns:p14="http://schemas.microsoft.com/office/powerpoint/2010/main" val="1301751657"/>
              </p:ext>
            </p:extLst>
          </p:nvPr>
        </p:nvGraphicFramePr>
        <p:xfrm>
          <a:off x="914400" y="686169"/>
          <a:ext cx="9409371" cy="5367236"/>
        </p:xfrm>
        <a:graphic>
          <a:graphicData uri="http://schemas.openxmlformats.org/drawingml/2006/table">
            <a:tbl>
              <a:tblPr firstRow="1" bandRow="1">
                <a:tableStyleId>{69CF1AB2-1976-4502-BF36-3FF5EA218861}</a:tableStyleId>
              </a:tblPr>
              <a:tblGrid>
                <a:gridCol w="1555845">
                  <a:extLst>
                    <a:ext uri="{9D8B030D-6E8A-4147-A177-3AD203B41FA5}">
                      <a16:colId xmlns:a16="http://schemas.microsoft.com/office/drawing/2014/main" xmlns="" val="2740633437"/>
                    </a:ext>
                  </a:extLst>
                </a:gridCol>
                <a:gridCol w="1637731">
                  <a:extLst>
                    <a:ext uri="{9D8B030D-6E8A-4147-A177-3AD203B41FA5}">
                      <a16:colId xmlns:a16="http://schemas.microsoft.com/office/drawing/2014/main" xmlns="" val="434207878"/>
                    </a:ext>
                  </a:extLst>
                </a:gridCol>
                <a:gridCol w="1596788">
                  <a:extLst>
                    <a:ext uri="{9D8B030D-6E8A-4147-A177-3AD203B41FA5}">
                      <a16:colId xmlns:a16="http://schemas.microsoft.com/office/drawing/2014/main" xmlns="" val="3195611839"/>
                    </a:ext>
                  </a:extLst>
                </a:gridCol>
                <a:gridCol w="1514902">
                  <a:extLst>
                    <a:ext uri="{9D8B030D-6E8A-4147-A177-3AD203B41FA5}">
                      <a16:colId xmlns:a16="http://schemas.microsoft.com/office/drawing/2014/main" xmlns="" val="3381780389"/>
                    </a:ext>
                  </a:extLst>
                </a:gridCol>
                <a:gridCol w="3104105">
                  <a:extLst>
                    <a:ext uri="{9D8B030D-6E8A-4147-A177-3AD203B41FA5}">
                      <a16:colId xmlns:a16="http://schemas.microsoft.com/office/drawing/2014/main" xmlns="" val="391021915"/>
                    </a:ext>
                  </a:extLst>
                </a:gridCol>
              </a:tblGrid>
              <a:tr h="443724">
                <a:tc>
                  <a:txBody>
                    <a:bodyPr/>
                    <a:lstStyle/>
                    <a:p>
                      <a:pPr marL="0" marR="0" algn="l" rtl="0">
                        <a:spcBef>
                          <a:spcPts val="0"/>
                        </a:spcBef>
                        <a:spcAft>
                          <a:spcPts val="0"/>
                        </a:spcAft>
                      </a:pPr>
                      <a:r>
                        <a:rPr lang="ar-SA" sz="1600" b="1">
                          <a:effectLst/>
                        </a:rPr>
                        <a:t>المرحلة</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التركيز على</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الوسيلة</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الهدف</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الفلسفة</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xmlns="" val="598944714"/>
                  </a:ext>
                </a:extLst>
              </a:tr>
              <a:tr h="1531759">
                <a:tc>
                  <a:txBody>
                    <a:bodyPr/>
                    <a:lstStyle/>
                    <a:p>
                      <a:pPr marL="0" marR="0" algn="l" rtl="0">
                        <a:spcBef>
                          <a:spcPts val="0"/>
                        </a:spcBef>
                        <a:spcAft>
                          <a:spcPts val="0"/>
                        </a:spcAft>
                      </a:pPr>
                      <a:r>
                        <a:rPr lang="ar-SA" sz="1600" b="1">
                          <a:effectLst/>
                        </a:rPr>
                        <a:t>التوجيه بالمنتج.</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الإنتاج.</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صنع منتجات ذات جودة عالية.</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إنتاج أكبر قدر ممكن.</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ـ أصنع منتجا جيدا فسوف يشتريه الناس.</a:t>
                      </a:r>
                      <a:endParaRPr lang="en-US" sz="1600" b="1">
                        <a:effectLst/>
                      </a:endParaRPr>
                    </a:p>
                    <a:p>
                      <a:pPr marL="0" marR="0" algn="l" rtl="0">
                        <a:spcBef>
                          <a:spcPts val="0"/>
                        </a:spcBef>
                        <a:spcAft>
                          <a:spcPts val="0"/>
                        </a:spcAft>
                      </a:pPr>
                      <a:r>
                        <a:rPr lang="ar-SA" sz="1600" b="1">
                          <a:effectLst/>
                        </a:rPr>
                        <a:t>ـ أربح في كل وحدة نسبة معينة.</a:t>
                      </a:r>
                      <a:endParaRPr lang="en-US" sz="1600" b="1">
                        <a:effectLst/>
                      </a:endParaRPr>
                    </a:p>
                    <a:p>
                      <a:pPr marL="0" marR="0" algn="l" rtl="0">
                        <a:spcBef>
                          <a:spcPts val="0"/>
                        </a:spcBef>
                        <a:spcAft>
                          <a:spcPts val="0"/>
                        </a:spcAft>
                      </a:pPr>
                      <a:r>
                        <a:rPr lang="ar-SA" sz="1600" b="1">
                          <a:effectLst/>
                        </a:rPr>
                        <a:t>ـ أنا أعرف أن الناس يبحثون عن الجودة.</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xmlns="" val="1241997108"/>
                  </a:ext>
                </a:extLst>
              </a:tr>
              <a:tr h="1021173">
                <a:tc>
                  <a:txBody>
                    <a:bodyPr/>
                    <a:lstStyle/>
                    <a:p>
                      <a:pPr marL="0" marR="0" algn="l" rtl="0">
                        <a:spcBef>
                          <a:spcPts val="0"/>
                        </a:spcBef>
                        <a:spcAft>
                          <a:spcPts val="0"/>
                        </a:spcAft>
                      </a:pPr>
                      <a:r>
                        <a:rPr lang="ar-SA" sz="1600" b="1">
                          <a:effectLst/>
                        </a:rPr>
                        <a:t>التوجيه بالمبيعات.</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المنتجات الحالية.</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جهود بيعية مكثفة وإعلانية.</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كلما زاد حجم المبيعات كلما زاد ربحنا.</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ـ البائع المتميز يحل لك مشكلاتك.</a:t>
                      </a:r>
                      <a:endParaRPr lang="en-US" sz="1600" b="1">
                        <a:effectLst/>
                      </a:endParaRPr>
                    </a:p>
                    <a:p>
                      <a:pPr marL="0" marR="0" algn="l" rtl="0">
                        <a:spcBef>
                          <a:spcPts val="0"/>
                        </a:spcBef>
                        <a:spcAft>
                          <a:spcPts val="0"/>
                        </a:spcAft>
                      </a:pPr>
                      <a:r>
                        <a:rPr lang="ar-SA" sz="1600" b="1">
                          <a:effectLst/>
                        </a:rPr>
                        <a:t>ـ لا تنظر إلى ما يطلبون ولكن عليك بيع ماتنتج.</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xmlns="" val="898357223"/>
                  </a:ext>
                </a:extLst>
              </a:tr>
              <a:tr h="1276466">
                <a:tc>
                  <a:txBody>
                    <a:bodyPr/>
                    <a:lstStyle/>
                    <a:p>
                      <a:pPr marL="0" marR="0" algn="l" rtl="0">
                        <a:spcBef>
                          <a:spcPts val="0"/>
                        </a:spcBef>
                        <a:spcAft>
                          <a:spcPts val="0"/>
                        </a:spcAft>
                      </a:pPr>
                      <a:r>
                        <a:rPr lang="ar-SA" sz="1600" b="1">
                          <a:effectLst/>
                        </a:rPr>
                        <a:t>التوجيه بالتسويق</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dirty="0">
                          <a:effectLst/>
                        </a:rPr>
                        <a:t>الحاجات الحقيقية للمستهلك ورغباته.</a:t>
                      </a: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المزيج التسويقي المتكامل.</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a:effectLst/>
                        </a:rPr>
                        <a:t>أن نربح من خلال إشباع المستهلك.</a:t>
                      </a:r>
                      <a:endParaRPr lang="en-US" sz="1600" b="1">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l" rtl="0">
                        <a:spcBef>
                          <a:spcPts val="0"/>
                        </a:spcBef>
                        <a:spcAft>
                          <a:spcPts val="0"/>
                        </a:spcAft>
                      </a:pPr>
                      <a:r>
                        <a:rPr lang="ar-SA" sz="1600" b="1" dirty="0">
                          <a:effectLst/>
                        </a:rPr>
                        <a:t>ـ قبل أن تضع سلعتك أبحث ماذا يريد المستهلك.</a:t>
                      </a:r>
                      <a:endParaRPr lang="en-US" sz="1600" b="1" dirty="0">
                        <a:effectLst/>
                      </a:endParaRPr>
                    </a:p>
                    <a:p>
                      <a:pPr marL="0" marR="0" algn="l" rtl="0">
                        <a:spcBef>
                          <a:spcPts val="0"/>
                        </a:spcBef>
                        <a:spcAft>
                          <a:spcPts val="0"/>
                        </a:spcAft>
                      </a:pPr>
                      <a:r>
                        <a:rPr lang="ar-SA" sz="1600" b="1" dirty="0">
                          <a:effectLst/>
                        </a:rPr>
                        <a:t>ـ قد لا يحب الناس أفضل السلع والخدمات فانظر أولا ماذا يريدون ؟</a:t>
                      </a:r>
                      <a:endParaRPr lang="en-US" sz="1600" b="1"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xmlns="" val="1663456685"/>
                  </a:ext>
                </a:extLst>
              </a:tr>
              <a:tr h="1094114">
                <a:tc>
                  <a:txBody>
                    <a:bodyPr/>
                    <a:lstStyle/>
                    <a:p>
                      <a:pPr algn="l" rtl="0"/>
                      <a:r>
                        <a:rPr lang="ar-SA" sz="1600" b="1" dirty="0"/>
                        <a:t>التوجيه بالعلاقات</a:t>
                      </a:r>
                      <a:endParaRPr lang="en-US" sz="1600" b="1" dirty="0"/>
                    </a:p>
                  </a:txBody>
                  <a:tcPr anchor="ctr"/>
                </a:tc>
                <a:tc>
                  <a:txBody>
                    <a:bodyPr/>
                    <a:lstStyle/>
                    <a:p>
                      <a:pPr algn="l" rtl="0"/>
                      <a:r>
                        <a:rPr lang="ar-SA" sz="1600" b="1" dirty="0"/>
                        <a:t>بناء علاقات متوازنة مع كافة الاطراف</a:t>
                      </a:r>
                      <a:endParaRPr lang="en-US" sz="1600" b="1" dirty="0"/>
                    </a:p>
                  </a:txBody>
                  <a:tcPr anchor="ctr"/>
                </a:tc>
                <a:tc>
                  <a:txBody>
                    <a:bodyPr/>
                    <a:lstStyle/>
                    <a:p>
                      <a:pPr algn="l" rtl="0"/>
                      <a:r>
                        <a:rPr lang="ar-SA" sz="1600" b="1" dirty="0"/>
                        <a:t>تحقيق قيمة مدركة للعملاء</a:t>
                      </a:r>
                      <a:endParaRPr lang="en-US" sz="1600" b="1" dirty="0"/>
                    </a:p>
                  </a:txBody>
                  <a:tcPr anchor="ctr"/>
                </a:tc>
                <a:tc>
                  <a:txBody>
                    <a:bodyPr/>
                    <a:lstStyle/>
                    <a:p>
                      <a:pPr algn="l" rtl="0"/>
                      <a:r>
                        <a:rPr lang="ar-SA" sz="1600" b="1" dirty="0"/>
                        <a:t>الربح من خلال العلاقات طويلة الاجل</a:t>
                      </a:r>
                      <a:endParaRPr lang="en-US" sz="1600" b="1" dirty="0"/>
                    </a:p>
                  </a:txBody>
                  <a:tcPr anchor="ctr"/>
                </a:tc>
                <a:tc>
                  <a:txBody>
                    <a:bodyPr/>
                    <a:lstStyle/>
                    <a:p>
                      <a:pPr algn="l" rtl="0"/>
                      <a:r>
                        <a:rPr lang="ar-SA" sz="1600" b="1" dirty="0"/>
                        <a:t>تقديم قيمة تبني العلاقات طويلة الاجل مع العملاء</a:t>
                      </a:r>
                      <a:endParaRPr lang="en-US" sz="1600" b="1" dirty="0"/>
                    </a:p>
                  </a:txBody>
                  <a:tcPr anchor="ctr"/>
                </a:tc>
                <a:extLst>
                  <a:ext uri="{0D108BD9-81ED-4DB2-BD59-A6C34878D82A}">
                    <a16:rowId xmlns:a16="http://schemas.microsoft.com/office/drawing/2014/main" xmlns="" val="2962384089"/>
                  </a:ext>
                </a:extLst>
              </a:tr>
            </a:tbl>
          </a:graphicData>
        </a:graphic>
      </p:graphicFrame>
    </p:spTree>
    <p:extLst>
      <p:ext uri="{BB962C8B-B14F-4D97-AF65-F5344CB8AC3E}">
        <p14:creationId xmlns:p14="http://schemas.microsoft.com/office/powerpoint/2010/main" val="29493888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B3878975-63B6-4877-82CA-042720D90526}"/>
              </a:ext>
            </a:extLst>
          </p:cNvPr>
          <p:cNvPicPr>
            <a:picLocks noChangeAspect="1"/>
          </p:cNvPicPr>
          <p:nvPr/>
        </p:nvPicPr>
        <p:blipFill>
          <a:blip r:embed="rId2"/>
          <a:stretch>
            <a:fillRect/>
          </a:stretch>
        </p:blipFill>
        <p:spPr>
          <a:xfrm>
            <a:off x="3181989" y="258169"/>
            <a:ext cx="5388805" cy="5388805"/>
          </a:xfrm>
          <a:prstGeom prst="rect">
            <a:avLst/>
          </a:prstGeom>
        </p:spPr>
      </p:pic>
    </p:spTree>
    <p:extLst>
      <p:ext uri="{BB962C8B-B14F-4D97-AF65-F5344CB8AC3E}">
        <p14:creationId xmlns:p14="http://schemas.microsoft.com/office/powerpoint/2010/main" val="32364193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6060168"/>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0070C0"/>
                </a:solidFill>
              </a:rPr>
              <a:t>المزيج التسويقي: </a:t>
            </a:r>
            <a:br>
              <a:rPr lang="ar-SA" b="1" dirty="0">
                <a:solidFill>
                  <a:srgbClr val="0070C0"/>
                </a:solidFill>
              </a:rPr>
            </a:br>
            <a:r>
              <a:rPr lang="ar-SA" b="1" dirty="0"/>
              <a:t> يعني المزيج التسويقي في مجموعة من الأنشطة التسويقية المتكاملة والمترابطة والتي تعتمد على بعضها البعض بغرض أداء الوظيفة التسويقية على النحو المخطط لها حيث يجد رجل التسويق نفسه في مواجهة العديد من الخيارات. في المنتجات وطرق التوزيع والتسعير والوسائل التي تصل إلى المستهلك وبما يتناسب مع ظروف المنشأة الخاصة . .   وما يحيط بها من تغيرات بيئية . . وعلى رجل التسويق أن يشكل هذه الأنشطة بالقدر الذي يناسب المنشأة والموقف التسويقي . . . . . وعليه أيضا أن يطور من مكونات هذا المزيج باستمرار ليتناسب مع العوامل البيئية المتغيرة</a:t>
            </a:r>
            <a:endParaRPr lang="en-US" dirty="0"/>
          </a:p>
        </p:txBody>
      </p:sp>
    </p:spTree>
    <p:extLst>
      <p:ext uri="{BB962C8B-B14F-4D97-AF65-F5344CB8AC3E}">
        <p14:creationId xmlns:p14="http://schemas.microsoft.com/office/powerpoint/2010/main" val="30369904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517118"/>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0070C0"/>
                </a:solidFill>
              </a:rPr>
              <a:t>المزيج التسويقي من أربعة عناصر </a:t>
            </a:r>
            <a:br>
              <a:rPr lang="ar-SA" b="1" dirty="0">
                <a:solidFill>
                  <a:srgbClr val="0070C0"/>
                </a:solidFill>
              </a:rPr>
            </a:br>
            <a:r>
              <a:rPr lang="ar-SA" b="1" dirty="0">
                <a:solidFill>
                  <a:srgbClr val="0070C0"/>
                </a:solidFill>
              </a:rPr>
              <a:t/>
            </a:r>
            <a:br>
              <a:rPr lang="ar-SA" b="1" dirty="0">
                <a:solidFill>
                  <a:srgbClr val="0070C0"/>
                </a:solidFill>
              </a:rPr>
            </a:br>
            <a:r>
              <a:rPr lang="ar-SA" b="1" dirty="0"/>
              <a:t>* المنتج ( بفتح التاء ) </a:t>
            </a:r>
            <a:r>
              <a:rPr lang="en-US" b="1" dirty="0"/>
              <a:t>product</a:t>
            </a:r>
            <a:r>
              <a:rPr lang="ar-SA" b="1" dirty="0"/>
              <a:t> .</a:t>
            </a:r>
            <a:r>
              <a:rPr lang="en-US" dirty="0"/>
              <a:t/>
            </a:r>
            <a:br>
              <a:rPr lang="en-US" dirty="0"/>
            </a:br>
            <a:r>
              <a:rPr lang="ar-SA" b="1" dirty="0"/>
              <a:t>* السعر  </a:t>
            </a:r>
            <a:r>
              <a:rPr lang="en-US" b="1" dirty="0"/>
              <a:t>Price</a:t>
            </a:r>
            <a:r>
              <a:rPr lang="ar-SA" b="1" dirty="0"/>
              <a:t> .</a:t>
            </a:r>
            <a:r>
              <a:rPr lang="en-US" dirty="0"/>
              <a:t/>
            </a:r>
            <a:br>
              <a:rPr lang="en-US" dirty="0"/>
            </a:br>
            <a:r>
              <a:rPr lang="ar-SA" b="1" dirty="0"/>
              <a:t>* التوزيع  </a:t>
            </a:r>
            <a:r>
              <a:rPr lang="en-US" b="1" dirty="0"/>
              <a:t>Place</a:t>
            </a:r>
            <a:r>
              <a:rPr lang="ar-SA" b="1" dirty="0"/>
              <a:t> .</a:t>
            </a:r>
            <a:r>
              <a:rPr lang="en-US" dirty="0"/>
              <a:t/>
            </a:r>
            <a:br>
              <a:rPr lang="en-US" dirty="0"/>
            </a:br>
            <a:r>
              <a:rPr lang="ar-SA" b="1" dirty="0"/>
              <a:t>* الترويج  </a:t>
            </a:r>
            <a:r>
              <a:rPr lang="en-US" b="1" dirty="0"/>
              <a:t>Promotion</a:t>
            </a:r>
            <a:endParaRPr lang="en-US" dirty="0"/>
          </a:p>
        </p:txBody>
      </p:sp>
    </p:spTree>
    <p:extLst>
      <p:ext uri="{BB962C8B-B14F-4D97-AF65-F5344CB8AC3E}">
        <p14:creationId xmlns:p14="http://schemas.microsoft.com/office/powerpoint/2010/main" val="1891939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517118"/>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r"/>
            <a:r>
              <a:rPr lang="ar-SA" b="1" dirty="0">
                <a:solidFill>
                  <a:srgbClr val="0070C0"/>
                </a:solidFill>
              </a:rPr>
              <a:t>المزيج التسويقي </a:t>
            </a:r>
            <a:br>
              <a:rPr lang="ar-SA" b="1" dirty="0">
                <a:solidFill>
                  <a:srgbClr val="0070C0"/>
                </a:solidFill>
              </a:rPr>
            </a:br>
            <a:r>
              <a:rPr lang="ar-SA" b="1" dirty="0"/>
              <a:t>* المنتج ( بفتح التاء ) </a:t>
            </a:r>
            <a:r>
              <a:rPr lang="en-US" b="1" dirty="0"/>
              <a:t>product</a:t>
            </a:r>
            <a:r>
              <a:rPr lang="ar-SA" b="1" dirty="0"/>
              <a:t> </a:t>
            </a:r>
            <a:br>
              <a:rPr lang="ar-SA" b="1" dirty="0"/>
            </a:br>
            <a:r>
              <a:rPr lang="en-US" dirty="0"/>
              <a:t/>
            </a:r>
            <a:br>
              <a:rPr lang="en-US" dirty="0"/>
            </a:br>
            <a:r>
              <a:rPr lang="ar-SA" dirty="0"/>
              <a:t>يشير مصطلح المنتج إلى ما تقدمه المنشآت الاقتصادية أو تلك التي لا تهدف إلى الربح إلى عملائها المرتقبين من سلع أو خدمات أو أفكار وعلى رجل التسويق الناجح أن يدرك المنتجات الأكثر ملاءمة لعملائه ولا يتسنى له أن يقوم بذلك إلا من خلال ممارسة العديد من الوظائف التسويقية في مقدمتها بحوث التسويق وتطوير المنتجات الحالية ودراسة دورة الحياة للمنتجات وتقديم السلع والمنتجات الجديدة التي تتمشى مع حاجات ورغبات المتعاملين هذا فضلا عن تقديم مجموعة من الأنشطة التي تسهل على المستهلك اقتناء واستخدام المنتجات مثل تمييز المنتجات بالعلامة التجارية المناسبة وتصميم العبوة وتقديم الضمان والخدمة والصيانة وقطع الغيار التي تضمن بقاء المنتجات في الاستخدام والإنتاج لمدة مناسبة.</a:t>
            </a:r>
            <a:r>
              <a:rPr lang="en-US" dirty="0"/>
              <a:t/>
            </a:r>
            <a:br>
              <a:rPr lang="en-US" dirty="0"/>
            </a:br>
            <a:r>
              <a:rPr lang="ar-SA" dirty="0"/>
              <a:t> </a:t>
            </a:r>
            <a:r>
              <a:rPr lang="en-US" dirty="0"/>
              <a:t/>
            </a:r>
            <a:br>
              <a:rPr lang="en-US" dirty="0"/>
            </a:br>
            <a:endParaRPr lang="en-US" dirty="0"/>
          </a:p>
        </p:txBody>
      </p:sp>
    </p:spTree>
    <p:extLst>
      <p:ext uri="{BB962C8B-B14F-4D97-AF65-F5344CB8AC3E}">
        <p14:creationId xmlns:p14="http://schemas.microsoft.com/office/powerpoint/2010/main" val="28026182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517118"/>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0070C0"/>
                </a:solidFill>
              </a:rPr>
              <a:t>المزيج التسويقي</a:t>
            </a:r>
            <a:br>
              <a:rPr lang="ar-SA" b="1" dirty="0">
                <a:solidFill>
                  <a:srgbClr val="0070C0"/>
                </a:solidFill>
              </a:rPr>
            </a:br>
            <a:r>
              <a:rPr lang="ar-SA" b="1" dirty="0">
                <a:solidFill>
                  <a:srgbClr val="0070C0"/>
                </a:solidFill>
              </a:rPr>
              <a:t/>
            </a:r>
            <a:br>
              <a:rPr lang="ar-SA" b="1" dirty="0">
                <a:solidFill>
                  <a:srgbClr val="0070C0"/>
                </a:solidFill>
              </a:rPr>
            </a:br>
            <a:r>
              <a:rPr lang="ar-SA" b="1" dirty="0"/>
              <a:t>* السعر  </a:t>
            </a:r>
            <a:r>
              <a:rPr lang="en-US" b="1" dirty="0"/>
              <a:t>Price</a:t>
            </a:r>
            <a:r>
              <a:rPr lang="ar-SA" b="1" dirty="0"/>
              <a:t> .</a:t>
            </a:r>
            <a:r>
              <a:rPr lang="en-US" dirty="0"/>
              <a:t/>
            </a:r>
            <a:br>
              <a:rPr lang="en-US" dirty="0"/>
            </a:br>
            <a:r>
              <a:rPr lang="ar-SA" dirty="0"/>
              <a:t>هو عملية موازنة المنافع التي يحصل عليها المشتري أو المستهلك بالقيم النقدية التي يمكن أن يدافعها وهي عملية معقدة ترتبط باعتبارات اقتصادية وسلوكية متعددة فكما يشتري العميل منتجاتنا بنقوده فنحن أيضا كرجال تسويق نشتري نقود العميل بمنتجاتنا . وينبني مزيج الأسعار على دراسة متأنية للعوامل المؤثرة كالعرض والطلب وقدرة المستهلك على الدفع وعلينا أن نعلم أن عدم الدقة في تحديد الأسعار سلاح ذو حدين إما أن يفقدك عميلك وإما أن يفقدك ربحك .</a:t>
            </a:r>
            <a:endParaRPr lang="en-US" dirty="0"/>
          </a:p>
        </p:txBody>
      </p:sp>
    </p:spTree>
    <p:extLst>
      <p:ext uri="{BB962C8B-B14F-4D97-AF65-F5344CB8AC3E}">
        <p14:creationId xmlns:p14="http://schemas.microsoft.com/office/powerpoint/2010/main" val="31601756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517118"/>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r" rtl="1"/>
            <a:r>
              <a:rPr lang="ar-SA" b="1" dirty="0">
                <a:solidFill>
                  <a:srgbClr val="0070C0"/>
                </a:solidFill>
              </a:rPr>
              <a:t>المزيج التسويقي</a:t>
            </a:r>
            <a:br>
              <a:rPr lang="ar-SA" b="1" dirty="0">
                <a:solidFill>
                  <a:srgbClr val="0070C0"/>
                </a:solidFill>
              </a:rPr>
            </a:br>
            <a:r>
              <a:rPr lang="ar-SA" b="1" dirty="0">
                <a:solidFill>
                  <a:srgbClr val="0070C0"/>
                </a:solidFill>
              </a:rPr>
              <a:t/>
            </a:r>
            <a:br>
              <a:rPr lang="ar-SA" b="1" dirty="0">
                <a:solidFill>
                  <a:srgbClr val="0070C0"/>
                </a:solidFill>
              </a:rPr>
            </a:br>
            <a:r>
              <a:rPr lang="ar-SA" b="1" dirty="0"/>
              <a:t>*  التوزيع  </a:t>
            </a:r>
            <a:r>
              <a:rPr lang="en-US" b="1" dirty="0"/>
              <a:t>Place</a:t>
            </a:r>
            <a:r>
              <a:rPr lang="ar-SA" b="1" dirty="0"/>
              <a:t> .</a:t>
            </a:r>
            <a:br>
              <a:rPr lang="ar-SA" b="1" dirty="0"/>
            </a:br>
            <a:r>
              <a:rPr lang="ar-SA" dirty="0"/>
              <a:t>يعني جوهر عملية التوزيع الكيفية التي تصل بها إلى السلع والخدمات إلى العميل المرتقب في المكان والوقت المناسبين والكيفية التي تتضمن إدراكها وضمان عملية التبادل والتملك من جانب المستهلك أو المشتري الصناعي ويتمشى نظام التوزيع مع العديد من الأنشطة المركبة والتي تتمثل في أنشطة التوزيع المادي للسلع والخدمات مثل النقل والمناولة والتخزين واختيار استراتيجية التوزيع المناسبة . </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21496293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517118"/>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0070C0"/>
                </a:solidFill>
              </a:rPr>
              <a:t>المزيج التسويقي</a:t>
            </a:r>
            <a:br>
              <a:rPr lang="ar-SA" b="1" dirty="0">
                <a:solidFill>
                  <a:srgbClr val="0070C0"/>
                </a:solidFill>
              </a:rPr>
            </a:br>
            <a:r>
              <a:rPr lang="ar-SA" b="1" dirty="0">
                <a:solidFill>
                  <a:srgbClr val="0070C0"/>
                </a:solidFill>
              </a:rPr>
              <a:t/>
            </a:r>
            <a:br>
              <a:rPr lang="ar-SA" b="1" dirty="0">
                <a:solidFill>
                  <a:srgbClr val="0070C0"/>
                </a:solidFill>
              </a:rPr>
            </a:br>
            <a:r>
              <a:rPr lang="ar-SA" b="1" dirty="0"/>
              <a:t>*  الترويج  </a:t>
            </a:r>
            <a:r>
              <a:rPr lang="en-US" b="1" dirty="0"/>
              <a:t>Promotion</a:t>
            </a:r>
            <a:r>
              <a:rPr lang="ar-SA" b="1" dirty="0"/>
              <a:t/>
            </a:r>
            <a:br>
              <a:rPr lang="ar-SA" b="1" dirty="0"/>
            </a:br>
            <a:r>
              <a:rPr lang="ar-SA" dirty="0"/>
              <a:t>الترويج هو المتحدث الرسمي عن الأنشطة التسويقية يؤدى من خلال بائع شخصي أو من خلال بائع غير شخصي ( الصحف والتليفزيون والإذاعة . . . إلخ ) ومن خلال ما بين يديك من تقاويم وميداليات ومعارض وعينات . . إلخ تقدم لها كلها تعرف على أيها العميل وإذا كان لديم الرغبة والقدرة . . فإن المنتج الذي أشبعك . . ويتضمن نشاط الترويج بجانب ذلك خدمة العملاء ومعالجة شكواهم لضمان الوجود الدائم في السوق المستقبلية.</a:t>
            </a:r>
            <a:r>
              <a:rPr lang="en-US" dirty="0"/>
              <a:t/>
            </a:r>
            <a:br>
              <a:rPr lang="en-US" dirty="0"/>
            </a:br>
            <a:endParaRPr lang="en-US" dirty="0"/>
          </a:p>
        </p:txBody>
      </p:sp>
    </p:spTree>
    <p:extLst>
      <p:ext uri="{BB962C8B-B14F-4D97-AF65-F5344CB8AC3E}">
        <p14:creationId xmlns:p14="http://schemas.microsoft.com/office/powerpoint/2010/main" val="381257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6"/>
            <a:ext cx="10515600" cy="4520774"/>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FF0000"/>
                </a:solidFill>
              </a:rPr>
              <a:t> </a:t>
            </a:r>
            <a:br>
              <a:rPr lang="ar-SA" b="1" dirty="0">
                <a:solidFill>
                  <a:srgbClr val="FF0000"/>
                </a:solidFill>
              </a:rPr>
            </a:br>
            <a:r>
              <a:rPr lang="ar-SA" b="1" dirty="0">
                <a:solidFill>
                  <a:srgbClr val="FF0000"/>
                </a:solidFill>
              </a:rPr>
              <a:t>وظائف اداره التسويق في </a:t>
            </a:r>
            <a:r>
              <a:rPr lang="ar-SA" b="1" dirty="0" err="1">
                <a:solidFill>
                  <a:srgbClr val="FF0000"/>
                </a:solidFill>
              </a:rPr>
              <a:t>المنشاه</a:t>
            </a:r>
            <a:r>
              <a:rPr lang="ar-SA" b="1" dirty="0">
                <a:solidFill>
                  <a:srgbClr val="FF0000"/>
                </a:solidFill>
              </a:rPr>
              <a:t> </a:t>
            </a:r>
            <a:r>
              <a:rPr lang="ar-SA" b="1" dirty="0"/>
              <a:t>:</a:t>
            </a:r>
            <a:r>
              <a:rPr lang="en-US" b="1" dirty="0"/>
              <a:t/>
            </a:r>
            <a:br>
              <a:rPr lang="en-US" b="1" dirty="0"/>
            </a:br>
            <a:r>
              <a:rPr lang="ar-SA" b="1" dirty="0">
                <a:solidFill>
                  <a:srgbClr val="002060"/>
                </a:solidFill>
              </a:rPr>
              <a:t>وظيفتين أساسيتين ؟</a:t>
            </a:r>
            <a:r>
              <a:rPr lang="en-US" dirty="0"/>
              <a:t/>
            </a:r>
            <a:br>
              <a:rPr lang="en-US" dirty="0"/>
            </a:br>
            <a:r>
              <a:rPr lang="ar-SA" b="1" dirty="0"/>
              <a:t>* خلق الطلب على منتجات المنشأة ويتم ذلك من خلال تحديد الفرصة التسويقية والبحوث وتخطيط المنتجات والإعلان والبيع الشخصي وترويج المبيعات والتسعير والتمييز.</a:t>
            </a:r>
            <a:r>
              <a:rPr lang="en-US" dirty="0"/>
              <a:t/>
            </a:r>
            <a:br>
              <a:rPr lang="en-US" dirty="0"/>
            </a:br>
            <a:r>
              <a:rPr lang="ar-SA" b="1" dirty="0"/>
              <a:t> </a:t>
            </a:r>
            <a:r>
              <a:rPr lang="en-US" dirty="0"/>
              <a:t/>
            </a:r>
            <a:br>
              <a:rPr lang="en-US" dirty="0"/>
            </a:br>
            <a:r>
              <a:rPr lang="ar-SA" b="1" dirty="0"/>
              <a:t>* خدمة الطلب وذلك من خلال التحقيق الفعلي لعملية التبادل ويتم ذلك عن طريق وظائف التخزين والنقل وتنفيذ الطلبات والتبادل والخدمة الفنية والضمان ومنافذ التوزيع واختيار قطاعات العملاء وتمويل التسويق والتصدير</a:t>
            </a:r>
            <a:endParaRPr lang="en-US" dirty="0"/>
          </a:p>
        </p:txBody>
      </p:sp>
    </p:spTree>
    <p:extLst>
      <p:ext uri="{BB962C8B-B14F-4D97-AF65-F5344CB8AC3E}">
        <p14:creationId xmlns:p14="http://schemas.microsoft.com/office/powerpoint/2010/main" val="2835611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888FEAC-3936-417B-A131-534F5A68B3CE}"/>
              </a:ext>
            </a:extLst>
          </p:cNvPr>
          <p:cNvSpPr>
            <a:spLocks noGrp="1"/>
          </p:cNvSpPr>
          <p:nvPr>
            <p:ph type="title"/>
          </p:nvPr>
        </p:nvSpPr>
        <p:spPr/>
        <p:txBody>
          <a:bodyPr>
            <a:normAutofit/>
          </a:bodyPr>
          <a:lstStyle/>
          <a:p>
            <a:r>
              <a:rPr lang="en-US" sz="4000" b="1" dirty="0"/>
              <a:t>4 Ps</a:t>
            </a:r>
          </a:p>
        </p:txBody>
      </p:sp>
      <p:sp>
        <p:nvSpPr>
          <p:cNvPr id="4" name="TextBox 3">
            <a:extLst>
              <a:ext uri="{FF2B5EF4-FFF2-40B4-BE49-F238E27FC236}">
                <a16:creationId xmlns:a16="http://schemas.microsoft.com/office/drawing/2014/main" xmlns="" id="{2D9783D8-0236-4A74-A36E-8F895DC58D9A}"/>
              </a:ext>
            </a:extLst>
          </p:cNvPr>
          <p:cNvSpPr txBox="1"/>
          <p:nvPr/>
        </p:nvSpPr>
        <p:spPr>
          <a:xfrm>
            <a:off x="4299046" y="2893325"/>
            <a:ext cx="4710404" cy="769441"/>
          </a:xfrm>
          <a:prstGeom prst="rect">
            <a:avLst/>
          </a:prstGeom>
          <a:noFill/>
        </p:spPr>
        <p:txBody>
          <a:bodyPr wrap="square" rtlCol="0">
            <a:spAutoFit/>
          </a:bodyPr>
          <a:lstStyle/>
          <a:p>
            <a:r>
              <a:rPr lang="ar-SA" sz="4400" dirty="0"/>
              <a:t>مقطع فيديو</a:t>
            </a:r>
            <a:endParaRPr lang="en-US" sz="4400" dirty="0"/>
          </a:p>
        </p:txBody>
      </p:sp>
    </p:spTree>
    <p:extLst>
      <p:ext uri="{BB962C8B-B14F-4D97-AF65-F5344CB8AC3E}">
        <p14:creationId xmlns:p14="http://schemas.microsoft.com/office/powerpoint/2010/main" val="15420995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2BB17F-8ACD-4F6F-B952-C6972602F029}"/>
              </a:ext>
            </a:extLst>
          </p:cNvPr>
          <p:cNvSpPr>
            <a:spLocks noGrp="1"/>
          </p:cNvSpPr>
          <p:nvPr>
            <p:ph type="title"/>
          </p:nvPr>
        </p:nvSpPr>
        <p:spPr>
          <a:xfrm>
            <a:off x="1451579" y="2645845"/>
            <a:ext cx="9603275" cy="1775843"/>
          </a:xfrm>
        </p:spPr>
        <p:txBody>
          <a:bodyPr>
            <a:normAutofit/>
          </a:bodyPr>
          <a:lstStyle/>
          <a:p>
            <a:pPr algn="r"/>
            <a:r>
              <a:rPr lang="ar-SA" b="1" dirty="0"/>
              <a:t>واجب</a:t>
            </a:r>
            <a:br>
              <a:rPr lang="ar-SA" b="1" dirty="0"/>
            </a:br>
            <a:r>
              <a:rPr lang="ar-SA" b="1" dirty="0"/>
              <a:t>قومي بدراسة أي من المنتجات أو الماركات الناجحة و طبقي المزيج التسويقي عليه بشرح كيفية استخدامها في نجاح المشروع </a:t>
            </a:r>
            <a:endParaRPr lang="en-US" b="1" dirty="0"/>
          </a:p>
        </p:txBody>
      </p:sp>
    </p:spTree>
    <p:extLst>
      <p:ext uri="{BB962C8B-B14F-4D97-AF65-F5344CB8AC3E}">
        <p14:creationId xmlns:p14="http://schemas.microsoft.com/office/powerpoint/2010/main" val="35208743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350CFF2-EF9F-4BCA-B9E7-7781EA6FCCA2}"/>
              </a:ext>
            </a:extLst>
          </p:cNvPr>
          <p:cNvSpPr>
            <a:spLocks noGrp="1"/>
          </p:cNvSpPr>
          <p:nvPr>
            <p:ph type="title"/>
          </p:nvPr>
        </p:nvSpPr>
        <p:spPr/>
        <p:txBody>
          <a:bodyPr/>
          <a:lstStyle/>
          <a:p>
            <a:pPr algn="r"/>
            <a:r>
              <a:rPr lang="ar-SA" dirty="0"/>
              <a:t>تطبيق شركة فينوس </a:t>
            </a:r>
            <a:br>
              <a:rPr lang="ar-SA" dirty="0"/>
            </a:br>
            <a:r>
              <a:rPr lang="ar-SA" dirty="0"/>
              <a:t>حاله عملية 1/2   ص 51</a:t>
            </a:r>
            <a:endParaRPr lang="en-US" dirty="0"/>
          </a:p>
        </p:txBody>
      </p:sp>
    </p:spTree>
    <p:extLst>
      <p:ext uri="{BB962C8B-B14F-4D97-AF65-F5344CB8AC3E}">
        <p14:creationId xmlns:p14="http://schemas.microsoft.com/office/powerpoint/2010/main" val="2326855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5585299"/>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r" rtl="1"/>
            <a:r>
              <a:rPr lang="ar-SA" sz="3600" b="1" dirty="0">
                <a:solidFill>
                  <a:srgbClr val="FF0000"/>
                </a:solidFill>
              </a:rPr>
              <a:t>من خلال تعريف </a:t>
            </a:r>
            <a:r>
              <a:rPr lang="ar-SA" sz="3600" b="1" dirty="0" err="1">
                <a:solidFill>
                  <a:srgbClr val="FF0000"/>
                </a:solidFill>
              </a:rPr>
              <a:t>كوتلر</a:t>
            </a:r>
            <a:r>
              <a:rPr lang="ar-SA" sz="3600" b="1" dirty="0">
                <a:solidFill>
                  <a:srgbClr val="FF0000"/>
                </a:solidFill>
              </a:rPr>
              <a:t> للتسويق اتضح أن التسويق مزيج من مجموعة من العناصر </a:t>
            </a:r>
            <a:r>
              <a:rPr lang="en-US" sz="3600" b="1" dirty="0"/>
              <a:t>:</a:t>
            </a:r>
            <a:br>
              <a:rPr lang="en-US" sz="3600" b="1" dirty="0"/>
            </a:br>
            <a:r>
              <a:rPr lang="en-US" sz="3600" dirty="0"/>
              <a:t> </a:t>
            </a:r>
            <a:r>
              <a:rPr lang="ar-SA" sz="3600" b="1" dirty="0"/>
              <a:t>1ـ أن التسويق نشاط إنساني يرتبط بوجود الأفراد وسلوكهم من الضروري على المسوق أن يتعرف على </a:t>
            </a:r>
            <a:r>
              <a:rPr lang="ar-SA" sz="3600" b="1" u="sng" dirty="0"/>
              <a:t>حاجات</a:t>
            </a:r>
            <a:r>
              <a:rPr lang="ar-SA" sz="3600" b="1" dirty="0"/>
              <a:t> هؤلاء الأفراد و</a:t>
            </a:r>
            <a:r>
              <a:rPr lang="ar-SA" sz="3600" b="1" u="sng" dirty="0"/>
              <a:t>رغباته</a:t>
            </a:r>
            <a:r>
              <a:rPr lang="ar-SA" sz="3600" b="1" dirty="0"/>
              <a:t>م حتى يتسنى له إشباعها.</a:t>
            </a:r>
            <a:r>
              <a:rPr lang="en-US" sz="3600" dirty="0"/>
              <a:t/>
            </a:r>
            <a:br>
              <a:rPr lang="en-US" sz="3600" dirty="0"/>
            </a:br>
            <a:r>
              <a:rPr lang="ar-SA" sz="3600" b="1" dirty="0"/>
              <a:t> </a:t>
            </a:r>
            <a:r>
              <a:rPr lang="en-US" sz="3600" dirty="0"/>
              <a:t/>
            </a:r>
            <a:br>
              <a:rPr lang="en-US" sz="3600" dirty="0"/>
            </a:br>
            <a:r>
              <a:rPr lang="ar-SA" sz="3600" b="1" dirty="0"/>
              <a:t>2ـ إن الإشباع يتم عن طريق </a:t>
            </a:r>
            <a:r>
              <a:rPr lang="ar-SA" sz="3600" b="1" u="sng" dirty="0"/>
              <a:t>المنتجات</a:t>
            </a:r>
            <a:r>
              <a:rPr lang="ar-SA" sz="3600" b="1" dirty="0"/>
              <a:t> التي تقدمها المنشأة للسوق والمتمثلة في سلع وخدمات وأفكار.</a:t>
            </a:r>
            <a:r>
              <a:rPr lang="en-US" sz="3600" dirty="0"/>
              <a:t/>
            </a:r>
            <a:br>
              <a:rPr lang="en-US" sz="3600" dirty="0"/>
            </a:br>
            <a:r>
              <a:rPr lang="ar-SA" sz="3600" b="1" dirty="0"/>
              <a:t> </a:t>
            </a:r>
            <a:r>
              <a:rPr lang="en-US" sz="3600" dirty="0"/>
              <a:t/>
            </a:r>
            <a:br>
              <a:rPr lang="en-US" sz="3600" dirty="0"/>
            </a:br>
            <a:r>
              <a:rPr lang="ar-SA" sz="3600" b="1" dirty="0"/>
              <a:t>3ـ إن الإشباع يجب أن يتم من خلال عمليات </a:t>
            </a:r>
            <a:r>
              <a:rPr lang="ar-SA" sz="3600" b="1" u="sng" dirty="0"/>
              <a:t>التبادل</a:t>
            </a:r>
            <a:r>
              <a:rPr lang="ar-SA" sz="3600" b="1" dirty="0"/>
              <a:t>.</a:t>
            </a:r>
            <a:r>
              <a:rPr lang="en-US" sz="3600" dirty="0"/>
              <a:t/>
            </a:r>
            <a:br>
              <a:rPr lang="en-US" sz="3600" dirty="0"/>
            </a:br>
            <a:r>
              <a:rPr lang="ar-SA" sz="3600" b="1" dirty="0"/>
              <a:t> </a:t>
            </a:r>
            <a:r>
              <a:rPr lang="en-US" sz="3600" dirty="0"/>
              <a:t/>
            </a:r>
            <a:br>
              <a:rPr lang="en-US" sz="3600" dirty="0"/>
            </a:br>
            <a:r>
              <a:rPr lang="ar-SA" sz="3600" b="1" dirty="0"/>
              <a:t>4ـ أن التبادل يجب أن يتم من خلال بعد زماني وبعد مكاني يمثل </a:t>
            </a:r>
            <a:r>
              <a:rPr lang="ar-SA" sz="3600" b="1" u="sng" dirty="0"/>
              <a:t>السوق</a:t>
            </a:r>
            <a:r>
              <a:rPr lang="ar-SA" b="1" dirty="0"/>
              <a:t>.</a:t>
            </a:r>
            <a:r>
              <a:rPr lang="en-US" dirty="0"/>
              <a:t/>
            </a:r>
            <a:br>
              <a:rPr lang="en-US" dirty="0"/>
            </a:br>
            <a:endParaRPr lang="en-US" dirty="0"/>
          </a:p>
        </p:txBody>
      </p:sp>
    </p:spTree>
    <p:extLst>
      <p:ext uri="{BB962C8B-B14F-4D97-AF65-F5344CB8AC3E}">
        <p14:creationId xmlns:p14="http://schemas.microsoft.com/office/powerpoint/2010/main" val="2043479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D3CEA4-80C0-41A2-BEA4-D9B655561101}"/>
              </a:ext>
            </a:extLst>
          </p:cNvPr>
          <p:cNvSpPr>
            <a:spLocks noGrp="1"/>
          </p:cNvSpPr>
          <p:nvPr>
            <p:ph type="title"/>
          </p:nvPr>
        </p:nvSpPr>
        <p:spPr/>
        <p:txBody>
          <a:bodyPr/>
          <a:lstStyle/>
          <a:p>
            <a:pPr algn="ctr"/>
            <a:r>
              <a:rPr lang="ar-SA" dirty="0"/>
              <a:t>اساسيات السوق</a:t>
            </a:r>
            <a:endParaRPr lang="en-US" dirty="0"/>
          </a:p>
        </p:txBody>
      </p:sp>
      <p:sp>
        <p:nvSpPr>
          <p:cNvPr id="4" name="TextBox 3">
            <a:extLst>
              <a:ext uri="{FF2B5EF4-FFF2-40B4-BE49-F238E27FC236}">
                <a16:creationId xmlns:a16="http://schemas.microsoft.com/office/drawing/2014/main" xmlns="" id="{7131EDEE-BDB5-463C-8015-2B6628A15DC3}"/>
              </a:ext>
            </a:extLst>
          </p:cNvPr>
          <p:cNvSpPr txBox="1"/>
          <p:nvPr/>
        </p:nvSpPr>
        <p:spPr>
          <a:xfrm>
            <a:off x="4299046" y="2893325"/>
            <a:ext cx="4710404" cy="769441"/>
          </a:xfrm>
          <a:prstGeom prst="rect">
            <a:avLst/>
          </a:prstGeom>
          <a:noFill/>
        </p:spPr>
        <p:txBody>
          <a:bodyPr wrap="square" rtlCol="0">
            <a:spAutoFit/>
          </a:bodyPr>
          <a:lstStyle/>
          <a:p>
            <a:r>
              <a:rPr lang="ar-SA" sz="4400" dirty="0"/>
              <a:t>مقطع فيديو</a:t>
            </a:r>
            <a:endParaRPr lang="en-US" sz="4400" dirty="0"/>
          </a:p>
        </p:txBody>
      </p:sp>
    </p:spTree>
    <p:extLst>
      <p:ext uri="{BB962C8B-B14F-4D97-AF65-F5344CB8AC3E}">
        <p14:creationId xmlns:p14="http://schemas.microsoft.com/office/powerpoint/2010/main" val="420441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3696512"/>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FF0000"/>
                </a:solidFill>
              </a:rPr>
              <a:t>عناصر التسويق</a:t>
            </a:r>
            <a:r>
              <a:rPr lang="en-US" dirty="0"/>
              <a:t/>
            </a:r>
            <a:br>
              <a:rPr lang="en-US" dirty="0"/>
            </a:br>
            <a:r>
              <a:rPr lang="ar-SA" b="1" dirty="0"/>
              <a:t>1) الحاجات والرغبات :</a:t>
            </a:r>
            <a:br>
              <a:rPr lang="ar-SA" b="1" dirty="0"/>
            </a:br>
            <a:r>
              <a:rPr lang="ar-SA" b="1" dirty="0"/>
              <a:t>المأكل , المشرب , المسكن , تقدير الذات ,....</a:t>
            </a:r>
            <a:br>
              <a:rPr lang="ar-SA" b="1" dirty="0"/>
            </a:br>
            <a:r>
              <a:rPr lang="ar-SA" b="1" dirty="0"/>
              <a:t/>
            </a:r>
            <a:br>
              <a:rPr lang="ar-SA" b="1" dirty="0"/>
            </a:br>
            <a:r>
              <a:rPr lang="ar-SA" b="1" dirty="0"/>
              <a:t>هل تحبي الشكولاته ؟ </a:t>
            </a:r>
            <a:br>
              <a:rPr lang="ar-SA" b="1" dirty="0"/>
            </a:br>
            <a:r>
              <a:rPr lang="ar-SA" b="1" dirty="0"/>
              <a:t>هل تحبي السفر؟</a:t>
            </a:r>
            <a:endParaRPr lang="en-US" dirty="0"/>
          </a:p>
        </p:txBody>
      </p:sp>
    </p:spTree>
    <p:extLst>
      <p:ext uri="{BB962C8B-B14F-4D97-AF65-F5344CB8AC3E}">
        <p14:creationId xmlns:p14="http://schemas.microsoft.com/office/powerpoint/2010/main" val="2095054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3335005"/>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FF0000"/>
                </a:solidFill>
              </a:rPr>
              <a:t>2) المنتجات </a:t>
            </a:r>
            <a:r>
              <a:rPr lang="ar-SA" b="1" dirty="0"/>
              <a:t>:</a:t>
            </a:r>
            <a:r>
              <a:rPr lang="en-US" dirty="0"/>
              <a:t/>
            </a:r>
            <a:br>
              <a:rPr lang="en-US" dirty="0"/>
            </a:br>
            <a:r>
              <a:rPr lang="ar-SA" b="1" dirty="0"/>
              <a:t>يحظى تعريف كلمة منتج </a:t>
            </a:r>
            <a:r>
              <a:rPr lang="en-US" b="1" dirty="0"/>
              <a:t>Product</a:t>
            </a:r>
            <a:r>
              <a:rPr lang="ar-SA" b="1" dirty="0"/>
              <a:t> بتعريف واسع فالمنتج قد يكون شيء ما أو خدمة أو نشاط أو مكان أو منظمة أو فكرة.</a:t>
            </a:r>
            <a:r>
              <a:rPr lang="en-US" dirty="0"/>
              <a:t/>
            </a:r>
            <a:br>
              <a:rPr lang="en-US" dirty="0"/>
            </a:br>
            <a:endParaRPr lang="en-US" dirty="0"/>
          </a:p>
        </p:txBody>
      </p:sp>
    </p:spTree>
    <p:extLst>
      <p:ext uri="{BB962C8B-B14F-4D97-AF65-F5344CB8AC3E}">
        <p14:creationId xmlns:p14="http://schemas.microsoft.com/office/powerpoint/2010/main" val="327506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 name="Title 1"/>
          <p:cNvSpPr>
            <a:spLocks noGrp="1"/>
          </p:cNvSpPr>
          <p:nvPr>
            <p:ph type="title"/>
          </p:nvPr>
        </p:nvSpPr>
        <p:spPr>
          <a:xfrm>
            <a:off x="838200" y="365125"/>
            <a:ext cx="10515600" cy="4320289"/>
          </a:xfrm>
        </p:spPr>
        <p:style>
          <a:lnRef idx="1">
            <a:schemeClr val="accent3"/>
          </a:lnRef>
          <a:fillRef idx="2">
            <a:schemeClr val="accent3"/>
          </a:fillRef>
          <a:effectRef idx="1">
            <a:schemeClr val="accent3"/>
          </a:effectRef>
          <a:fontRef idx="minor">
            <a:schemeClr val="dk1"/>
          </a:fontRef>
        </p:style>
        <p:txBody>
          <a:bodyPr>
            <a:normAutofit/>
          </a:bodyPr>
          <a:lstStyle/>
          <a:p>
            <a:pPr algn="r" rtl="1"/>
            <a:r>
              <a:rPr lang="ar-SA" b="1" dirty="0">
                <a:solidFill>
                  <a:srgbClr val="FF0000"/>
                </a:solidFill>
              </a:rPr>
              <a:t>3) التبادل </a:t>
            </a:r>
            <a:r>
              <a:rPr lang="ar-SA" b="1" dirty="0"/>
              <a:t>:</a:t>
            </a:r>
            <a:r>
              <a:rPr lang="en-US" dirty="0"/>
              <a:t/>
            </a:r>
            <a:br>
              <a:rPr lang="en-US" dirty="0"/>
            </a:br>
            <a:r>
              <a:rPr lang="ar-SA" b="1" dirty="0"/>
              <a:t> التسويق لا يتواجد عندما يقرر أي شخص إشباع حاجاته ورغباته إلا من خلال عملية تبادل.</a:t>
            </a:r>
            <a:r>
              <a:rPr lang="en-US" dirty="0"/>
              <a:t/>
            </a:r>
            <a:br>
              <a:rPr lang="en-US" dirty="0"/>
            </a:br>
            <a:r>
              <a:rPr lang="ar-SA" b="1" dirty="0"/>
              <a:t> </a:t>
            </a:r>
            <a:r>
              <a:rPr lang="en-US" dirty="0"/>
              <a:t/>
            </a:r>
            <a:br>
              <a:rPr lang="en-US" dirty="0"/>
            </a:br>
            <a:r>
              <a:rPr lang="ar-SA" b="1" dirty="0"/>
              <a:t> والتبادل هو الشيء الطبيعي بين طرق إشباع الحاجات</a:t>
            </a:r>
            <a:br>
              <a:rPr lang="ar-SA" b="1" dirty="0"/>
            </a:br>
            <a:r>
              <a:rPr lang="ar-SA" b="1" dirty="0"/>
              <a:t>وتعتبر </a:t>
            </a:r>
            <a:r>
              <a:rPr lang="ar-SA" b="1" dirty="0">
                <a:solidFill>
                  <a:srgbClr val="FF0000"/>
                </a:solidFill>
              </a:rPr>
              <a:t>عملية التبادل </a:t>
            </a:r>
            <a:r>
              <a:rPr lang="ar-SA" b="1" dirty="0"/>
              <a:t>لبدء </a:t>
            </a:r>
            <a:r>
              <a:rPr lang="ar-SA" b="1" dirty="0">
                <a:solidFill>
                  <a:srgbClr val="FF0000"/>
                </a:solidFill>
              </a:rPr>
              <a:t>العملية التسويقية </a:t>
            </a:r>
            <a:r>
              <a:rPr lang="ar-SA" b="1" dirty="0"/>
              <a:t>إذ أن على رجل التسويق أن يعطي عملائه شيئا ذات قيمة بالنسبة لهم ( وتتمثل في السلع والخدمات والأفكار ) وذلك مقابل شيئا ذات قيمة بالنسبة له ( النقود ).</a:t>
            </a:r>
            <a:endParaRPr lang="en-US" dirty="0"/>
          </a:p>
        </p:txBody>
      </p:sp>
    </p:spTree>
    <p:extLst>
      <p:ext uri="{BB962C8B-B14F-4D97-AF65-F5344CB8AC3E}">
        <p14:creationId xmlns:p14="http://schemas.microsoft.com/office/powerpoint/2010/main" val="4130133084"/>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2074</TotalTime>
  <Words>339</Words>
  <Application>Microsoft Office PowerPoint</Application>
  <PresentationFormat>Widescreen</PresentationFormat>
  <Paragraphs>76</Paragraphs>
  <Slides>42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Gill Sans MT</vt:lpstr>
      <vt:lpstr>Times New Roman</vt:lpstr>
      <vt:lpstr>Gallery</vt:lpstr>
      <vt:lpstr>الفصل الأول </vt:lpstr>
      <vt:lpstr>تمرين</vt:lpstr>
      <vt:lpstr>ما هو التسويق ؟ ومن أكثر التعاريف قبولا بين رجال التسويق وما أشار إليه كوتلر رائد المدرسة الحديثة في التسويق حيث عرف التسويق بأنه (( الجهود التي يبذلها الأفراد والجماعات في إطار إداري واجتماعي معين للحصول على حاجاتهم ورغباتهم من خلال إيجاد وتبادل المنتجات والقيم من الآخرين )). </vt:lpstr>
      <vt:lpstr>  وظائف اداره التسويق في المنشاه : وظيفتين أساسيتين ؟ * خلق الطلب على منتجات المنشأة ويتم ذلك من خلال تحديد الفرصة التسويقية والبحوث وتخطيط المنتجات والإعلان والبيع الشخصي وترويج المبيعات والتسعير والتمييز.   * خدمة الطلب وذلك من خلال التحقيق الفعلي لعملية التبادل ويتم ذلك عن طريق وظائف التخزين والنقل وتنفيذ الطلبات والتبادل والخدمة الفنية والضمان ومنافذ التوزيع واختيار قطاعات العملاء وتمويل التسويق والتصدير</vt:lpstr>
      <vt:lpstr>من خلال تعريف كوتلر للتسويق اتضح أن التسويق مزيج من مجموعة من العناصر :  1ـ أن التسويق نشاط إنساني يرتبط بوجود الأفراد وسلوكهم من الضروري على المسوق أن يتعرف على حاجات هؤلاء الأفراد ورغباتهم حتى يتسنى له إشباعها.   2ـ إن الإشباع يتم عن طريق المنتجات التي تقدمها المنشأة للسوق والمتمثلة في سلع وخدمات وأفكار.   3ـ إن الإشباع يجب أن يتم من خلال عمليات التبادل.   4ـ أن التبادل يجب أن يتم من خلال بعد زماني وبعد مكاني يمثل السوق. </vt:lpstr>
      <vt:lpstr>اساسيات السوق</vt:lpstr>
      <vt:lpstr>عناصر التسويق 1) الحاجات والرغبات : المأكل , المشرب , المسكن , تقدير الذات ,....  هل تحبي الشكولاته ؟  هل تحبي السفر؟</vt:lpstr>
      <vt:lpstr>2) المنتجات : يحظى تعريف كلمة منتج Product بتعريف واسع فالمنتج قد يكون شيء ما أو خدمة أو نشاط أو مكان أو منظمة أو فكرة. </vt:lpstr>
      <vt:lpstr>3) التبادل :  التسويق لا يتواجد عندما يقرر أي شخص إشباع حاجاته ورغباته إلا من خلال عملية تبادل.    والتبادل هو الشيء الطبيعي بين طرق إشباع الحاجات وتعتبر عملية التبادل لبدء العملية التسويقية إذ أن على رجل التسويق أن يعطي عملائه شيئا ذات قيمة بالنسبة لهم ( وتتمثل في السلع والخدمات والأفكار ) وذلك مقابل شيئا ذات قيمة بالنسبة له ( النقود ).</vt:lpstr>
      <vt:lpstr>PowerPoint Presentation</vt:lpstr>
      <vt:lpstr>تتبنى عملية التبادل على عدة أمور عددها   * أن يكون هناك طرفين. * أن تكون لدى كل طرف أي شيء له قيمة معينة لدى الشخص الآخر. * أن يكون لكل منهما القدرة على الاتصال والتسليم. * أن لكل شخص الحرية في أن يقبل أو يرفض عرض الشخص الآخر. *  ضرورة توافر الظروف البيئية اللازمة لإتمام عملية التبادل. </vt:lpstr>
      <vt:lpstr>PowerPoint Presentation</vt:lpstr>
      <vt:lpstr>السوق : مجموعة من الافراد و المنظمات تعبر عن كافة المشترين الحاليين و المرتقبين لسلع و خدمات المنشأة.   وقد يعني السوق بذلك مجموعة من الرغبات والحاجات البشرية أو منطقة جغرافية كما قد يعطي مفهوم السوق تبادل الموارد التي ليست بالضرورة أن تكون النقود فهناك السوق السياحي وسوق التعليم .</vt:lpstr>
      <vt:lpstr>نشاط    ماهو فضل التسويق عليك؟ و ماهي الخدات التي حصلتي عليها بفضل التسويق؟</vt:lpstr>
      <vt:lpstr>تنعكس أهمية الوظيفة التسويقية على أربعة مجالات أساسية عددها ؟  1) المواءمة بين العرض والطلب 2)  التسويق ينشئ المنافع 3)  تدعيم التخصص 4)  تطوير مستوى المعيشة</vt:lpstr>
      <vt:lpstr>1) المواءمة بين العرض والطلب:   تعتبر المواءمة بين العرض والطلب من السلع والخدمات ضرورة أساسية يتطلبها المجتمع ويجب أن تسعى لها كافة القرارات الإدارية في محيط الأعمال والتي تحدد ما هي السلع والخدمات التي يجب أن تنتج ؟ ومتى يتم إنتاجها ؟. </vt:lpstr>
      <vt:lpstr>  2)  التسويق ينشئ المنافع:  تتعدد الصعاب التي تعترض عملية التبادل وتمثل فجوات أو فواصل تقف حائلا دون تحقيق عملية التبادل بين المنتجين والمستهلكين للسلع والخدمات والأفكار. أهم الفواصل:  المكانية الزمانية الادراكية الملكية </vt:lpstr>
      <vt:lpstr>3)  تدعيم التخصص:  تتوقف درجة التخصص على مدى تقدم المجتمع ففي بعض المجتمعات يزرعون أرضهم ويبحثون عن طعامهم بأنفسهم كما في المجتمعات البدائية حيث كان الناس في شكل اكتفاء ذاتي فكانوا يصنعون ملابسهم بأنفسهم ويقومون ببناء منازلهم والعمل على سد احتياجاتهم الأخرى بأنفسهم ويقومون ببناء منازلهم لذا لم يمكن هناك حاجة للتخصص ولم تكن هناك تجارة بالمعنى المعروف</vt:lpstr>
      <vt:lpstr>4)  تطوير مستوى المعيشة:  عندما يعمل الفرد بقصد الحصول على المال اللازم وليس لكونه مالا في حد ذاته ولكن لإشباع حاجاته المادية وغير المادية</vt:lpstr>
      <vt:lpstr>تطور الفكر التسويقي </vt:lpstr>
      <vt:lpstr>PowerPoint Presentation</vt:lpstr>
      <vt:lpstr>وقد ركزت في هذه الفترة(مرحله التوجيه للمنتج) في صياغة مفهومين في التسويق هما:  1ـ المفهوم الإنتاجي. يفترض في هذا المنطق أن المستهلك مجبر على شراء منتجات المنشأة ولهذا فإن إدارة المنشأة عليها أن تسعى إلى تحسين كفاءة نظام الإنتاج وزيادة التوزيع بها.  2ـ مفهوم الجودة والمنتج. يفترض هذا المفهوم أن المستهلك يبحث عن المنتج الذي يوفر له أعلى جودة ممكنة لذا فإن إدارة المنشأة عليها أن تنفق كل الجهد في تحسين نوعية السلعة المنتجة. </vt:lpstr>
      <vt:lpstr>2ـ مرحلة التوجيه بالبيع   كانت السمة البارزة لسنوات الثلاثينات والأربعينات الضغوط الواضحة من جانب الإدارة على عمليات البيع وأصبح الإعلان عن السلع سمة مميزة لعدد كبير من الشركات وبدأت إدارة المشتريات في العمل على تحسين نظم التوزيع للسلع المنتجة من خلال بناء شبكات قوية للتوزيع من تجار الجملة وتجار التجزئة. </vt:lpstr>
      <vt:lpstr>3- مرحلة التوجيه بالتسويق:  ويعني هذا المفهوم أن عملية تحقيق الأهداف لا تتم إلا من خلال جهد تسويقي متكامل Marketing Mix تتحدد فيه جهود وتخطيط المنتجات مع التسعير مع منافذ التوزيع مع الترويج وبدأت المنشأة تنظر لأداء هذه الوظائف من وجهة نظر المستهلك. </vt:lpstr>
      <vt:lpstr>المفهوم الحديث للتسويق: ترى مدرسة المفهوم الحديث للتسويق أن المستهلك النهائي أو المشتري الصناعي هو نقطة البدء في صياغة أية أهداف أو سياسات تتعلق بخطط المنشأة المستقبلية حيث أن تحقيق أهداف المنشأة يعتمد بالدرجة الأولى على تحديد حاجات ورغبات الأسواق المرتقبة.</vt:lpstr>
      <vt:lpstr>يتركز المفهوم التسويقي الحديث على عدة مبادئ   * مبدأ الانطلاق من حاجات ورغبات المستهلك: * مبدأ الارتباط بين النشاط التسويقي والعملية الإدارية: * مبدأ استمرارية الوظيفة التسويقية: </vt:lpstr>
      <vt:lpstr>مبدأ الانطلاق من حاجات ورغبات المستهلك   ـ أن العملاء يمكن تقسيمهم الى عدة فئات وفقاً لحاجاتهم أو رغباتهم.  -أن العملاء من أي فئة سوف يرحبون بأي جهد من جانب المنشأة يأتي متوائما مع حاجاتهم ورغباتهم.   ـ أن الهدف الرئيسي للمنشأة هو البحث واختيار الأسواق المرتقبة واتباع الأساليب والبرامج الكفيلة باجتذاب العملاء والاحتفاظ بهم. </vt:lpstr>
      <vt:lpstr>مبدأ الارتباط بين النشاط التسويقي والعملية الإدارية:  يعني هذا المبدأ ضرورة تطبيق المفهوم الإداري في التسويق عن طريق تحليل وتخطيط وتوجيه ومباشرة الرقابة على القرارات التسويقية في ظل إطار إداري متكامل في مجال تقديم وتطوير المنتجات والتوزيع والتسعير والترويج بغرض تشجيع ودفع عمليات التبادل التي تحقق أهداف المنشأة.</vt:lpstr>
      <vt:lpstr>مبدأ استمرارية الوظيفة التسويقية:  حتى تضمن الارتباط بالسوق والمستهلك وكلاهما يمثل حركة مستمرة فإن الإدارة التسويقية يجب أن تبدأ قبل إنتاج السلع والخدمات بإجراء البحوث المستمرة التي تساعد على تصميم أو إعادة تصميم السلع والخدمات وتقديم المنتجات الجديدة. </vt:lpstr>
      <vt:lpstr> أهم المعطيات و المبادئ الاساسيه التي ارتكز عليها العمل التسويقي :  1- أن أصول المنشأة لها أية قيمة دون وجود العملاء. 2- أن الواجب الأساسي للمنشأة هو اجتذاب المستهلكين للتعامل في السلع والخدمات التي تنتجها المنشأة 3- أن الوسيلة الأساسية لجذب العملاء هو وعدهم بتحقيق الإشباع المطلوب لحاجاتهم ورغباتهم. 4- أن الواجب الأساسي للتسويق هو تعريف وشرح وتقديم هذه الوعود للعملاء والتأكد من إشباع هذه الرغبات. 5- أن الإشباع الحقيقي لرغبات وحاجات العملاء يتأثر بالدرجة الأولى بأداء الأقسام والإدارات الأخرى في المنشأة. 6- أن إشباع الحاجات الإنسانية من خلال التسويق لا يمكن أن يتأتي إلا من بناء الأعمال في الإدارات والأقسام الأخرى على أسس تسويقية.    </vt:lpstr>
      <vt:lpstr>4- مرحلة التوجيه بالعلاقات:  ويعني هذا المفهوم خلق و تدعيم العلاقات مع العملاء و الفئات الأخرى المؤثرة في نشاط المنشأة لفترة طويلة الاجل و تحقيق الرضا و الولاء </vt:lpstr>
      <vt:lpstr>PowerPoint Presentation</vt:lpstr>
      <vt:lpstr>PowerPoint Presentation</vt:lpstr>
      <vt:lpstr>المزيج التسويقي:   يعني المزيج التسويقي في مجموعة من الأنشطة التسويقية المتكاملة والمترابطة والتي تعتمد على بعضها البعض بغرض أداء الوظيفة التسويقية على النحو المخطط لها حيث يجد رجل التسويق نفسه في مواجهة العديد من الخيارات. في المنتجات وطرق التوزيع والتسعير والوسائل التي تصل إلى المستهلك وبما يتناسب مع ظروف المنشأة الخاصة . .   وما يحيط بها من تغيرات بيئية . . وعلى رجل التسويق أن يشكل هذه الأنشطة بالقدر الذي يناسب المنشأة والموقف التسويقي . . . . . وعليه أيضا أن يطور من مكونات هذا المزيج باستمرار ليتناسب مع العوامل البيئية المتغيرة</vt:lpstr>
      <vt:lpstr>المزيج التسويقي من أربعة عناصر   * المنتج ( بفتح التاء ) product . * السعر  Price . * التوزيع  Place . * الترويج  Promotion</vt:lpstr>
      <vt:lpstr>المزيج التسويقي  * المنتج ( بفتح التاء ) product   يشير مصطلح المنتج إلى ما تقدمه المنشآت الاقتصادية أو تلك التي لا تهدف إلى الربح إلى عملائها المرتقبين من سلع أو خدمات أو أفكار وعلى رجل التسويق الناجح أن يدرك المنتجات الأكثر ملاءمة لعملائه ولا يتسنى له أن يقوم بذلك إلا من خلال ممارسة العديد من الوظائف التسويقية في مقدمتها بحوث التسويق وتطوير المنتجات الحالية ودراسة دورة الحياة للمنتجات وتقديم السلع والمنتجات الجديدة التي تتمشى مع حاجات ورغبات المتعاملين هذا فضلا عن تقديم مجموعة من الأنشطة التي تسهل على المستهلك اقتناء واستخدام المنتجات مثل تمييز المنتجات بالعلامة التجارية المناسبة وتصميم العبوة وتقديم الضمان والخدمة والصيانة وقطع الغيار التي تضمن بقاء المنتجات في الاستخدام والإنتاج لمدة مناسبة.   </vt:lpstr>
      <vt:lpstr>المزيج التسويقي  * السعر  Price . هو عملية موازنة المنافع التي يحصل عليها المشتري أو المستهلك بالقيم النقدية التي يمكن أن يدافعها وهي عملية معقدة ترتبط باعتبارات اقتصادية وسلوكية متعددة فكما يشتري العميل منتجاتنا بنقوده فنحن أيضا كرجال تسويق نشتري نقود العميل بمنتجاتنا . وينبني مزيج الأسعار على دراسة متأنية للعوامل المؤثرة كالعرض والطلب وقدرة المستهلك على الدفع وعلينا أن نعلم أن عدم الدقة في تحديد الأسعار سلاح ذو حدين إما أن يفقدك عميلك وإما أن يفقدك ربحك .</vt:lpstr>
      <vt:lpstr>المزيج التسويقي  *  التوزيع  Place . يعني جوهر عملية التوزيع الكيفية التي تصل بها إلى السلع والخدمات إلى العميل المرتقب في المكان والوقت المناسبين والكيفية التي تتضمن إدراكها وضمان عملية التبادل والتملك من جانب المستهلك أو المشتري الصناعي ويتمشى نظام التوزيع مع العديد من الأنشطة المركبة والتي تتمثل في أنشطة التوزيع المادي للسلع والخدمات مثل النقل والمناولة والتخزين واختيار استراتيجية التوزيع المناسبة .   </vt:lpstr>
      <vt:lpstr>المزيج التسويقي  *  الترويج  Promotion الترويج هو المتحدث الرسمي عن الأنشطة التسويقية يؤدى من خلال بائع شخصي أو من خلال بائع غير شخصي ( الصحف والتليفزيون والإذاعة . . . إلخ ) ومن خلال ما بين يديك من تقاويم وميداليات ومعارض وعينات . . إلخ تقدم لها كلها تعرف على أيها العميل وإذا كان لديم الرغبة والقدرة . . فإن المنتج الذي أشبعك . . ويتضمن نشاط الترويج بجانب ذلك خدمة العملاء ومعالجة شكواهم لضمان الوجود الدائم في السوق المستقبلية. </vt:lpstr>
      <vt:lpstr>4 Ps</vt:lpstr>
      <vt:lpstr>واجب قومي بدراسة أي من المنتجات أو الماركات الناجحة و طبقي المزيج التسويقي عليه بشرح كيفية استخدامها في نجاح المشروع </vt:lpstr>
      <vt:lpstr>تطبيق شركة فينوس  حاله عملية 1/2   ص 51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dc:title>
  <dc:creator>nuha alnumair</dc:creator>
  <cp:lastModifiedBy>nuha alnumair</cp:lastModifiedBy>
  <cp:revision>37</cp:revision>
  <dcterms:created xsi:type="dcterms:W3CDTF">2017-09-17T05:11:58Z</dcterms:created>
  <dcterms:modified xsi:type="dcterms:W3CDTF">2017-09-27T12:27:07Z</dcterms:modified>
</cp:coreProperties>
</file>