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65" d="100"/>
          <a:sy n="65" d="100"/>
        </p:scale>
        <p:origin x="-1536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069E454-54D4-4D5F-A882-C6965AA1DA8A}" type="datetimeFigureOut">
              <a:rPr lang="ar-SA" smtClean="0"/>
              <a:t>27/02/39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6177B829-C511-423C-B7B0-64DB2344F39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r" defTabSz="914400" rtl="1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أهمية دراسة النقود والبنوك والأسواق المالية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الفصل </a:t>
            </a:r>
            <a:r>
              <a:rPr lang="ar-SA" dirty="0" smtClean="0"/>
              <a:t>الأول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37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جدول يوضح الإيرادات و النفقات الفعلية في الميزانية الحكومية للمملكة </a:t>
            </a:r>
            <a:r>
              <a:rPr lang="ar-SA" dirty="0" err="1" smtClean="0">
                <a:solidFill>
                  <a:srgbClr val="002060"/>
                </a:solidFill>
              </a:rPr>
              <a:t>العريبة</a:t>
            </a:r>
            <a:r>
              <a:rPr lang="ar-SA" dirty="0" smtClean="0">
                <a:solidFill>
                  <a:srgbClr val="002060"/>
                </a:solidFill>
              </a:rPr>
              <a:t> السعودية بالمليارات </a:t>
            </a:r>
            <a:endParaRPr lang="ar-SA" dirty="0" smtClean="0">
              <a:solidFill>
                <a:srgbClr val="002060"/>
              </a:solidFill>
            </a:endParaRPr>
          </a:p>
          <a:p>
            <a:endParaRPr lang="ar-SA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http://www.sama.gov.sa/ar-sa/EconomicReports/Pages/AnnualReport.aspx</a:t>
            </a:r>
            <a:endParaRPr lang="ar-S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5 – أداء السياسة النقدية و تنفيذها</a:t>
            </a:r>
            <a:r>
              <a:rPr lang="en-US" dirty="0" smtClean="0">
                <a:solidFill>
                  <a:srgbClr val="002060"/>
                </a:solidFill>
              </a:rPr>
              <a:t>C0nduct and Implementation of Monetary Policy 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/>
              <a:t>تم تناولها في الفصول السابقة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2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رابعا : أهمية دراسة البنوك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rgbClr val="00B0F0"/>
                </a:solidFill>
              </a:rPr>
              <a:t>ما هو البنك؟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هو مؤسسة مالية تقبل الودائع و تعطي القروض ويدخل من ضمنها مؤسسات الادخار و الاقراض  و  بنوك الادخار المشتركة و بنوك اتحادات </a:t>
            </a:r>
            <a:r>
              <a:rPr lang="ar-SA" dirty="0" smtClean="0"/>
              <a:t>العاملين.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أهميتها </a:t>
            </a:r>
            <a:r>
              <a:rPr lang="ar-SA" dirty="0" smtClean="0">
                <a:solidFill>
                  <a:srgbClr val="00B0F0"/>
                </a:solidFill>
              </a:rPr>
              <a:t>: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1-تظهر في دورها المهم في الاقتصاد للدولة و الافراد كما انها مصدر مهم </a:t>
            </a:r>
            <a:r>
              <a:rPr lang="ar-SA" dirty="0" err="1" smtClean="0"/>
              <a:t>للادوات</a:t>
            </a:r>
            <a:r>
              <a:rPr lang="ar-SA" dirty="0" smtClean="0"/>
              <a:t> المالية التي تساعد على استثمار المدخرات</a:t>
            </a:r>
          </a:p>
          <a:p>
            <a:r>
              <a:rPr lang="ar-SA" dirty="0" smtClean="0"/>
              <a:t>2 – ان قوة وسلامة النظام المصرفي و </a:t>
            </a:r>
            <a:r>
              <a:rPr lang="ar-SA" dirty="0" smtClean="0"/>
              <a:t>تطوره </a:t>
            </a:r>
            <a:r>
              <a:rPr lang="ar-SA" dirty="0" smtClean="0"/>
              <a:t>مهم لامتصاص الازمات الاقتصادية و هذه السلامة تكمن في قوة رقابة البنك المركزي على البنوك التجارية</a:t>
            </a:r>
          </a:p>
          <a:p>
            <a:r>
              <a:rPr lang="ar-SA" dirty="0" smtClean="0"/>
              <a:t>3 – تعمل البنوك على جمع المدخرات من الافراد ثم اقراضها للمستثمرين في الأنشطة الإنتاجية من الافراد ( زيادة الاستثمار)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426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خامسا : أهمية دراسة الأسواق المالية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002060"/>
                </a:solidFill>
              </a:rPr>
              <a:t>تعريف الأسواق </a:t>
            </a:r>
            <a:r>
              <a:rPr lang="ar-SA" dirty="0" smtClean="0">
                <a:solidFill>
                  <a:srgbClr val="002060"/>
                </a:solidFill>
              </a:rPr>
              <a:t>المالية: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/>
              <a:t>هي </a:t>
            </a:r>
            <a:r>
              <a:rPr lang="ar-SA" smtClean="0"/>
              <a:t>الأسواق </a:t>
            </a:r>
            <a:r>
              <a:rPr lang="ar-SA" smtClean="0"/>
              <a:t>التي </a:t>
            </a:r>
            <a:r>
              <a:rPr lang="ar-SA" dirty="0" err="1" smtClean="0"/>
              <a:t>تقوم</a:t>
            </a:r>
            <a:r>
              <a:rPr lang="ar-SA" dirty="0" smtClean="0"/>
              <a:t> بدور رئيس في تحويل الموارد المالية من المقرضين الى المقترضين من خلال اصدار أوراق مالية </a:t>
            </a:r>
            <a:r>
              <a:rPr lang="ar-SA" dirty="0" smtClean="0"/>
              <a:t>متنوعة.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002060"/>
                </a:solidFill>
              </a:rPr>
              <a:t>تصنيفها: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00B050"/>
                </a:solidFill>
              </a:rPr>
              <a:t>من حيث مدة الأصل </a:t>
            </a:r>
            <a:r>
              <a:rPr lang="ar-SA" dirty="0" smtClean="0">
                <a:solidFill>
                  <a:srgbClr val="00B050"/>
                </a:solidFill>
              </a:rPr>
              <a:t>:</a:t>
            </a:r>
            <a:endParaRPr lang="ar-SA" dirty="0" smtClean="0">
              <a:solidFill>
                <a:srgbClr val="00B050"/>
              </a:solidFill>
            </a:endParaRPr>
          </a:p>
          <a:p>
            <a:r>
              <a:rPr lang="ar-SA" dirty="0" smtClean="0"/>
              <a:t>1- الأوراق </a:t>
            </a:r>
            <a:r>
              <a:rPr lang="ar-SA" dirty="0" smtClean="0"/>
              <a:t>المالية الطويلة الاجل ( أطول من سنه )يتم تداولها </a:t>
            </a:r>
            <a:r>
              <a:rPr lang="ar-SA" dirty="0" smtClean="0">
                <a:solidFill>
                  <a:srgbClr val="00B0F0"/>
                </a:solidFill>
              </a:rPr>
              <a:t>في أسواق راس المال و تتحدد فيها معدلات الفائدة طويلة </a:t>
            </a:r>
            <a:r>
              <a:rPr lang="ar-SA" dirty="0" smtClean="0">
                <a:solidFill>
                  <a:srgbClr val="00B0F0"/>
                </a:solidFill>
              </a:rPr>
              <a:t>الأجل.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2- الأوراق </a:t>
            </a:r>
            <a:r>
              <a:rPr lang="ar-SA" dirty="0" smtClean="0"/>
              <a:t>المالية قصيرة الاجل ( اقل من سنه)يتم تداولها في </a:t>
            </a:r>
            <a:r>
              <a:rPr lang="ar-SA" dirty="0" smtClean="0">
                <a:solidFill>
                  <a:srgbClr val="00B0F0"/>
                </a:solidFill>
              </a:rPr>
              <a:t>أسواق النقد و تتحدد فيها معدلات الفائدة قصيرة الاجل </a:t>
            </a:r>
            <a:r>
              <a:rPr lang="ar-SA" dirty="0" smtClean="0">
                <a:solidFill>
                  <a:srgbClr val="00B0F0"/>
                </a:solidFill>
              </a:rPr>
              <a:t>.</a:t>
            </a:r>
          </a:p>
          <a:p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00B050"/>
                </a:solidFill>
              </a:rPr>
              <a:t>من حيث </a:t>
            </a:r>
            <a:r>
              <a:rPr lang="ar-SA" dirty="0" smtClean="0">
                <a:solidFill>
                  <a:srgbClr val="00B050"/>
                </a:solidFill>
              </a:rPr>
              <a:t>النوع:</a:t>
            </a:r>
            <a:endParaRPr lang="ar-SA" dirty="0" smtClean="0">
              <a:solidFill>
                <a:srgbClr val="00B050"/>
              </a:solidFill>
            </a:endParaRPr>
          </a:p>
          <a:p>
            <a:r>
              <a:rPr lang="ar-SA" dirty="0" smtClean="0">
                <a:solidFill>
                  <a:srgbClr val="00B0F0"/>
                </a:solidFill>
              </a:rPr>
              <a:t>1- أسواق </a:t>
            </a:r>
            <a:r>
              <a:rPr lang="ar-SA" dirty="0" smtClean="0">
                <a:solidFill>
                  <a:srgbClr val="00B0F0"/>
                </a:solidFill>
              </a:rPr>
              <a:t>الصرف </a:t>
            </a:r>
            <a:r>
              <a:rPr lang="ar-SA" dirty="0" smtClean="0">
                <a:solidFill>
                  <a:srgbClr val="00B0F0"/>
                </a:solidFill>
              </a:rPr>
              <a:t>الأجنبي:</a:t>
            </a:r>
            <a:r>
              <a:rPr lang="ar-SA" dirty="0" smtClean="0"/>
              <a:t> </a:t>
            </a:r>
            <a:r>
              <a:rPr lang="ar-SA" dirty="0" smtClean="0"/>
              <a:t>ويتم فيه تبادل العملات بما يسمى بسعر الصرف </a:t>
            </a:r>
            <a:r>
              <a:rPr lang="ar-SA" dirty="0" smtClean="0"/>
              <a:t>.</a:t>
            </a:r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2- أسواق </a:t>
            </a:r>
            <a:r>
              <a:rPr lang="ar-SA" dirty="0" smtClean="0">
                <a:solidFill>
                  <a:srgbClr val="00B0F0"/>
                </a:solidFill>
              </a:rPr>
              <a:t>الاوراق </a:t>
            </a:r>
            <a:r>
              <a:rPr lang="ar-SA" dirty="0" smtClean="0">
                <a:solidFill>
                  <a:srgbClr val="00B0F0"/>
                </a:solidFill>
              </a:rPr>
              <a:t>المالية: </a:t>
            </a:r>
            <a:r>
              <a:rPr lang="ar-SA" dirty="0" smtClean="0"/>
              <a:t>يتم  فيها تداول الأسهم للشركات و يعكس هذا السوق مقدرة الشركات على اتخاذ قرار الاستثمار فارتفاع أسعار اسهم الشركات يعني مقدرة اعلى على تجميع أموال اكثر اذا ما رغبت في الاقتراض او زيادة راس المال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69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محتوى الفصل الاول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أولا : مقدمة</a:t>
            </a:r>
          </a:p>
          <a:p>
            <a:r>
              <a:rPr lang="ar-SA" dirty="0" smtClean="0"/>
              <a:t>ثانيا : تعريف النقود</a:t>
            </a:r>
          </a:p>
          <a:p>
            <a:r>
              <a:rPr lang="ar-SA" dirty="0" smtClean="0"/>
              <a:t>ثالثا : أهمية دراسة النقود</a:t>
            </a:r>
          </a:p>
          <a:p>
            <a:r>
              <a:rPr lang="ar-SA" dirty="0" smtClean="0"/>
              <a:t>رابعا : أهمية دراسة البنوك</a:t>
            </a:r>
          </a:p>
          <a:p>
            <a:r>
              <a:rPr lang="ar-SA" dirty="0" smtClean="0"/>
              <a:t>خامسا : أهمية دراسة الأسواق المالية </a:t>
            </a:r>
          </a:p>
          <a:p>
            <a:r>
              <a:rPr lang="ar-SA" dirty="0" smtClean="0"/>
              <a:t>سادسا : الخلاصة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45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أولا : مقدمة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النقود لها دور مهم في حياة الشعوب و اقتصاد </a:t>
            </a:r>
            <a:r>
              <a:rPr lang="ar-SA" dirty="0" smtClean="0"/>
              <a:t>الدول.</a:t>
            </a:r>
          </a:p>
          <a:p>
            <a:r>
              <a:rPr lang="ar-SA" dirty="0" smtClean="0"/>
              <a:t> </a:t>
            </a:r>
            <a:endParaRPr lang="ar-SA" dirty="0" smtClean="0"/>
          </a:p>
          <a:p>
            <a:r>
              <a:rPr lang="ar-SA" dirty="0" smtClean="0"/>
              <a:t>انخفاض سعر العملة مقارنه بالعملات الأخرى  سيؤثر بشكل مختلف على الدول </a:t>
            </a:r>
            <a:r>
              <a:rPr lang="ar-SA" dirty="0" smtClean="0">
                <a:solidFill>
                  <a:srgbClr val="C00000"/>
                </a:solidFill>
              </a:rPr>
              <a:t>مثال:</a:t>
            </a:r>
          </a:p>
          <a:p>
            <a:r>
              <a:rPr lang="ar-SA" dirty="0" smtClean="0"/>
              <a:t> انخفاض </a:t>
            </a:r>
            <a:r>
              <a:rPr lang="ar-SA" dirty="0" smtClean="0"/>
              <a:t>سعر الدولار مقارنة بالعملات الأخرى يؤثر على الاقتصاد الأمريكي بشكل مختلف عن الدول الأخرى بالإضافة </a:t>
            </a:r>
            <a:r>
              <a:rPr lang="ar-SA" dirty="0" smtClean="0"/>
              <a:t>إلى </a:t>
            </a:r>
            <a:r>
              <a:rPr lang="ar-SA" dirty="0" smtClean="0"/>
              <a:t>تأثر الدول التي ترتبط عملاتها بالدولار </a:t>
            </a:r>
            <a:r>
              <a:rPr lang="ar-SA" dirty="0" smtClean="0"/>
              <a:t>أو </a:t>
            </a:r>
            <a:r>
              <a:rPr lang="ar-SA" dirty="0" smtClean="0"/>
              <a:t>تسعر سلعها </a:t>
            </a:r>
            <a:r>
              <a:rPr lang="ar-SA" dirty="0" smtClean="0"/>
              <a:t>بالدولار.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63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ثانيا : تعريف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تعريف النقود </a:t>
            </a:r>
            <a:r>
              <a:rPr lang="ar-SA" dirty="0" smtClean="0">
                <a:solidFill>
                  <a:srgbClr val="002060"/>
                </a:solidFill>
              </a:rPr>
              <a:t>:</a:t>
            </a:r>
            <a:endParaRPr lang="ar-SA" dirty="0" smtClean="0">
              <a:solidFill>
                <a:srgbClr val="002060"/>
              </a:solidFill>
            </a:endParaRPr>
          </a:p>
          <a:p>
            <a:r>
              <a:rPr lang="ar-SA" dirty="0" smtClean="0"/>
              <a:t>هي كل ما يلقى قبولا عاما لشراء السلع و الخدمات  و تسوية </a:t>
            </a:r>
            <a:r>
              <a:rPr lang="ar-SA" dirty="0" smtClean="0"/>
              <a:t>الديون.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2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002060"/>
                </a:solidFill>
              </a:rPr>
              <a:t>1 – النقود و التضخم </a:t>
            </a:r>
            <a:r>
              <a:rPr lang="en-US" b="1" dirty="0" smtClean="0">
                <a:solidFill>
                  <a:srgbClr val="002060"/>
                </a:solidFill>
              </a:rPr>
              <a:t>Money </a:t>
            </a:r>
            <a:r>
              <a:rPr lang="en-US" b="1" dirty="0" smtClean="0">
                <a:solidFill>
                  <a:srgbClr val="002060"/>
                </a:solidFill>
              </a:rPr>
              <a:t>and Inflation </a:t>
            </a:r>
            <a:r>
              <a:rPr lang="ar-SA" b="1" dirty="0" smtClean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/>
              <a:t>يعرف التضخم </a:t>
            </a:r>
            <a:r>
              <a:rPr lang="ar-SA" dirty="0" smtClean="0"/>
              <a:t>بأنه </a:t>
            </a:r>
            <a:r>
              <a:rPr lang="ar-SA" dirty="0" smtClean="0"/>
              <a:t>الارتفاع المستمر و الملموس في المستوى العام </a:t>
            </a:r>
            <a:r>
              <a:rPr lang="ar-SA" dirty="0" smtClean="0"/>
              <a:t>للأسعار.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chemeClr val="tx1"/>
                </a:solidFill>
              </a:rPr>
              <a:t>مثال: </a:t>
            </a:r>
            <a:r>
              <a:rPr lang="ar-SA" dirty="0" smtClean="0">
                <a:solidFill>
                  <a:schemeClr val="tx1"/>
                </a:solidFill>
              </a:rPr>
              <a:t>سعر الكولا </a:t>
            </a:r>
            <a:endParaRPr lang="ar-SA" dirty="0" smtClean="0">
              <a:solidFill>
                <a:schemeClr val="tx1"/>
              </a:solidFill>
            </a:endParaRPr>
          </a:p>
          <a:p>
            <a:endParaRPr lang="ar-SA" dirty="0" smtClean="0">
              <a:solidFill>
                <a:schemeClr val="tx1"/>
              </a:solidFill>
            </a:endParaRPr>
          </a:p>
          <a:p>
            <a:r>
              <a:rPr lang="ar-SA" dirty="0" smtClean="0"/>
              <a:t>التضخم من </a:t>
            </a:r>
            <a:r>
              <a:rPr lang="ar-SA" dirty="0" smtClean="0"/>
              <a:t>أكبر </a:t>
            </a:r>
            <a:r>
              <a:rPr lang="ar-SA" dirty="0" smtClean="0"/>
              <a:t>المشكلات الاقتصادية التي تواجه الاقتصاديات المعاصرة مما يتطلب القيام بقياس معدلاته بشكل دقيق من قبل البنوك المركزية وبشكل دوري  و ذلك تحقيقا للسياسات النقدية المتمثلة باستقرار </a:t>
            </a:r>
            <a:r>
              <a:rPr lang="ar-SA" dirty="0" smtClean="0"/>
              <a:t>الأسعار.</a:t>
            </a:r>
          </a:p>
          <a:p>
            <a:endParaRPr lang="ar-SA" dirty="0" smtClean="0"/>
          </a:p>
          <a:p>
            <a:r>
              <a:rPr lang="ar-SA" dirty="0" smtClean="0"/>
              <a:t>هناك علاقة موجبة ( طردية) بين عرض النقود و المستوى العام </a:t>
            </a:r>
            <a:r>
              <a:rPr lang="ar-SA" dirty="0" smtClean="0"/>
              <a:t>للأسعار.</a:t>
            </a:r>
            <a:endParaRPr lang="ar-SA" dirty="0" smtClean="0"/>
          </a:p>
          <a:p>
            <a:r>
              <a:rPr lang="ar-SA" dirty="0" smtClean="0"/>
              <a:t>زيادة </a:t>
            </a:r>
            <a:r>
              <a:rPr lang="ar-SA" dirty="0" smtClean="0">
                <a:solidFill>
                  <a:srgbClr val="002060"/>
                </a:solidFill>
              </a:rPr>
              <a:t>عرض النقود </a:t>
            </a:r>
            <a:r>
              <a:rPr lang="ar-SA" dirty="0" smtClean="0"/>
              <a:t>لتمويل المشاريع الاقتصادية سيؤدي الى زيادة </a:t>
            </a:r>
            <a:r>
              <a:rPr lang="ar-SA" dirty="0" smtClean="0">
                <a:solidFill>
                  <a:srgbClr val="002060"/>
                </a:solidFill>
              </a:rPr>
              <a:t>الأسعار</a:t>
            </a:r>
            <a:r>
              <a:rPr lang="ar-SA" dirty="0" smtClean="0"/>
              <a:t>( التضخم</a:t>
            </a:r>
            <a:r>
              <a:rPr lang="ar-SA" dirty="0" smtClean="0"/>
              <a:t>).</a:t>
            </a:r>
            <a:endParaRPr lang="ar-SA" dirty="0" smtClean="0"/>
          </a:p>
          <a:p>
            <a:r>
              <a:rPr lang="ar-SA" dirty="0" smtClean="0"/>
              <a:t>أي زيادة معدلات </a:t>
            </a:r>
            <a:r>
              <a:rPr lang="ar-SA" dirty="0" smtClean="0"/>
              <a:t>النمو العالية </a:t>
            </a:r>
            <a:r>
              <a:rPr lang="ar-SA" dirty="0" smtClean="0"/>
              <a:t>لعرض النقود (</a:t>
            </a:r>
            <a:r>
              <a:rPr lang="en-US" dirty="0" smtClean="0"/>
              <a:t>M1 </a:t>
            </a:r>
            <a:r>
              <a:rPr lang="ar-SA" dirty="0" smtClean="0"/>
              <a:t>) ستؤدي  الى معدلات عالية من </a:t>
            </a:r>
            <a:r>
              <a:rPr lang="ar-SA" dirty="0" smtClean="0"/>
              <a:t>التضخم.</a:t>
            </a:r>
          </a:p>
          <a:p>
            <a:endParaRPr lang="ar-SA" dirty="0" smtClean="0"/>
          </a:p>
          <a:p>
            <a:r>
              <a:rPr lang="ar-SA" dirty="0" smtClean="0"/>
              <a:t>ميلتون </a:t>
            </a:r>
            <a:r>
              <a:rPr lang="ar-SA" dirty="0" smtClean="0"/>
              <a:t>فريدمان يقول </a:t>
            </a:r>
            <a:r>
              <a:rPr lang="ar-SA" dirty="0" smtClean="0"/>
              <a:t>أن </a:t>
            </a:r>
            <a:r>
              <a:rPr lang="ar-SA" dirty="0" smtClean="0"/>
              <a:t>التضخم ظاهرة </a:t>
            </a:r>
            <a:r>
              <a:rPr lang="ar-SA" dirty="0" smtClean="0"/>
              <a:t>نقدية.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962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2 – النقود و معدلات الفائدة </a:t>
            </a:r>
            <a:r>
              <a:rPr lang="en-US" b="1" dirty="0" smtClean="0">
                <a:solidFill>
                  <a:srgbClr val="002060"/>
                </a:solidFill>
              </a:rPr>
              <a:t>Money </a:t>
            </a:r>
            <a:r>
              <a:rPr lang="en-US" b="1" dirty="0" smtClean="0">
                <a:solidFill>
                  <a:srgbClr val="002060"/>
                </a:solidFill>
              </a:rPr>
              <a:t>and </a:t>
            </a:r>
            <a:r>
              <a:rPr lang="en-US" b="1" dirty="0" err="1" smtClean="0">
                <a:solidFill>
                  <a:srgbClr val="002060"/>
                </a:solidFill>
              </a:rPr>
              <a:t>Inetrest</a:t>
            </a:r>
            <a:r>
              <a:rPr lang="en-US" b="1" dirty="0" smtClean="0">
                <a:solidFill>
                  <a:srgbClr val="002060"/>
                </a:solidFill>
              </a:rPr>
              <a:t> Rates </a:t>
            </a:r>
            <a:r>
              <a:rPr lang="ar-SA" b="1" dirty="0" smtClean="0">
                <a:solidFill>
                  <a:srgbClr val="002060"/>
                </a:solidFill>
              </a:rPr>
              <a:t> 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00B0F0"/>
                </a:solidFill>
              </a:rPr>
              <a:t>تعريف معدل </a:t>
            </a:r>
            <a:r>
              <a:rPr lang="ar-SA" dirty="0" smtClean="0">
                <a:solidFill>
                  <a:srgbClr val="00B0F0"/>
                </a:solidFill>
              </a:rPr>
              <a:t>الفائدة: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هو تكلفة الإقراض </a:t>
            </a:r>
            <a:r>
              <a:rPr lang="ar-SA" dirty="0" smtClean="0"/>
              <a:t>أو </a:t>
            </a:r>
            <a:r>
              <a:rPr lang="ar-SA" dirty="0" smtClean="0"/>
              <a:t>تكلفة استخدام النقود أي هو سعر النقود و لها </a:t>
            </a:r>
            <a:r>
              <a:rPr lang="ar-SA" dirty="0" smtClean="0"/>
              <a:t>أث</a:t>
            </a:r>
            <a:r>
              <a:rPr lang="ar-SA" dirty="0" smtClean="0"/>
              <a:t>ر </a:t>
            </a:r>
            <a:r>
              <a:rPr lang="ar-SA" dirty="0" smtClean="0"/>
              <a:t>كبير على قرارات </a:t>
            </a:r>
            <a:r>
              <a:rPr lang="ar-SA" dirty="0" smtClean="0"/>
              <a:t>الأفراد  </a:t>
            </a:r>
            <a:r>
              <a:rPr lang="ar-SA" dirty="0" smtClean="0"/>
              <a:t>بالاستهلاك والادخار  ومن ثم </a:t>
            </a:r>
            <a:r>
              <a:rPr lang="ar-SA" dirty="0" smtClean="0"/>
              <a:t>الاستثمار.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أنواع معدلات </a:t>
            </a:r>
            <a:r>
              <a:rPr lang="ar-SA" dirty="0" smtClean="0">
                <a:solidFill>
                  <a:srgbClr val="00B0F0"/>
                </a:solidFill>
              </a:rPr>
              <a:t>الفائدة: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_ معدل فائدة اذونات </a:t>
            </a:r>
            <a:r>
              <a:rPr lang="ar-SA" dirty="0" smtClean="0"/>
              <a:t>الخزينة</a:t>
            </a:r>
          </a:p>
          <a:p>
            <a:r>
              <a:rPr lang="ar-SA" dirty="0" smtClean="0"/>
              <a:t> </a:t>
            </a:r>
            <a:r>
              <a:rPr lang="ar-SA" dirty="0" smtClean="0"/>
              <a:t>– معدل فائدة </a:t>
            </a:r>
            <a:r>
              <a:rPr lang="ar-SA" dirty="0" smtClean="0"/>
              <a:t>السندات</a:t>
            </a:r>
          </a:p>
          <a:p>
            <a:r>
              <a:rPr lang="ar-SA" dirty="0" smtClean="0"/>
              <a:t> </a:t>
            </a:r>
            <a:r>
              <a:rPr lang="ar-SA" dirty="0" smtClean="0"/>
              <a:t>– معدل الفائدة بين </a:t>
            </a:r>
            <a:r>
              <a:rPr lang="ar-SA" dirty="0" smtClean="0"/>
              <a:t>البنوك</a:t>
            </a:r>
          </a:p>
          <a:p>
            <a:r>
              <a:rPr lang="ar-SA" dirty="0" smtClean="0"/>
              <a:t> </a:t>
            </a:r>
            <a:r>
              <a:rPr lang="ar-SA" dirty="0" smtClean="0"/>
              <a:t>–معدل الفائدة على الودائع 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58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جدول  يوضح معدلات الفائدة   </a:t>
            </a:r>
            <a:r>
              <a:rPr lang="en-US" dirty="0" smtClean="0">
                <a:solidFill>
                  <a:srgbClr val="002060"/>
                </a:solidFill>
              </a:rPr>
              <a:t> Inter –Bank  </a:t>
            </a:r>
            <a:r>
              <a:rPr lang="en-US" dirty="0" smtClean="0">
                <a:solidFill>
                  <a:srgbClr val="002060"/>
                </a:solidFill>
              </a:rPr>
              <a:t>Rate</a:t>
            </a:r>
            <a:endParaRPr lang="ar-SA" dirty="0" smtClean="0">
              <a:solidFill>
                <a:srgbClr val="00206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rgbClr val="00B0F0"/>
                </a:solidFill>
              </a:rPr>
              <a:t>http://www.sama.gov.sa/ar-sa/EconomicReports/MonthlyStatistics/monthly%20bulletin%20sep%202017.pdf</a:t>
            </a:r>
            <a:endParaRPr lang="ar-S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النقود و الدورات الاقتصادية </a:t>
            </a:r>
            <a:r>
              <a:rPr lang="en-US" b="1" dirty="0" smtClean="0">
                <a:solidFill>
                  <a:srgbClr val="002060"/>
                </a:solidFill>
              </a:rPr>
              <a:t>Money </a:t>
            </a:r>
            <a:r>
              <a:rPr lang="en-US" b="1" dirty="0" smtClean="0">
                <a:solidFill>
                  <a:srgbClr val="002060"/>
                </a:solidFill>
              </a:rPr>
              <a:t>and </a:t>
            </a:r>
            <a:r>
              <a:rPr lang="en-US" b="1" dirty="0" smtClean="0">
                <a:solidFill>
                  <a:srgbClr val="002060"/>
                </a:solidFill>
              </a:rPr>
              <a:t>Business</a:t>
            </a:r>
            <a:r>
              <a:rPr lang="ar-SA" b="1" dirty="0" smtClean="0">
                <a:solidFill>
                  <a:srgbClr val="002060"/>
                </a:solidFill>
              </a:rPr>
              <a:t>: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00B0F0"/>
                </a:solidFill>
              </a:rPr>
              <a:t>تعريف الدورات </a:t>
            </a:r>
            <a:r>
              <a:rPr lang="ar-SA" dirty="0" smtClean="0">
                <a:solidFill>
                  <a:srgbClr val="00B0F0"/>
                </a:solidFill>
              </a:rPr>
              <a:t>الاقتصادية: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هي مرحلة الانتعاش  و الانكماش ( الركود) التي يمر بها </a:t>
            </a:r>
            <a:r>
              <a:rPr lang="ar-SA" dirty="0" smtClean="0"/>
              <a:t>الاقتصاد.</a:t>
            </a:r>
            <a:endParaRPr lang="ar-SA" dirty="0" smtClean="0"/>
          </a:p>
          <a:p>
            <a:r>
              <a:rPr lang="ar-SA" dirty="0" smtClean="0"/>
              <a:t>يصاحب فترات </a:t>
            </a:r>
            <a:r>
              <a:rPr lang="ar-SA" dirty="0" smtClean="0">
                <a:solidFill>
                  <a:srgbClr val="00B0F0"/>
                </a:solidFill>
              </a:rPr>
              <a:t>الانكماش</a:t>
            </a:r>
            <a:r>
              <a:rPr lang="ar-SA" dirty="0" smtClean="0"/>
              <a:t> ( </a:t>
            </a:r>
            <a:r>
              <a:rPr lang="en-US" dirty="0" smtClean="0"/>
              <a:t>Recession </a:t>
            </a:r>
            <a:r>
              <a:rPr lang="ar-SA" dirty="0" smtClean="0"/>
              <a:t>) </a:t>
            </a:r>
            <a:r>
              <a:rPr lang="ar-SA" dirty="0" smtClean="0">
                <a:solidFill>
                  <a:srgbClr val="00B0F0"/>
                </a:solidFill>
              </a:rPr>
              <a:t>ارتفاع</a:t>
            </a:r>
            <a:r>
              <a:rPr lang="ar-SA" dirty="0" smtClean="0"/>
              <a:t> في معدلات </a:t>
            </a:r>
            <a:r>
              <a:rPr lang="ar-SA" dirty="0" smtClean="0"/>
              <a:t>البطالة.</a:t>
            </a:r>
          </a:p>
          <a:p>
            <a:r>
              <a:rPr lang="ar-SA" dirty="0" smtClean="0"/>
              <a:t> </a:t>
            </a:r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ما هو دور النقود في حدوث هذه </a:t>
            </a:r>
            <a:r>
              <a:rPr lang="ar-SA" dirty="0" smtClean="0">
                <a:solidFill>
                  <a:srgbClr val="00B0F0"/>
                </a:solidFill>
              </a:rPr>
              <a:t>الدورات؟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يؤدي انخفاض معدل نمو 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عرض </a:t>
            </a:r>
            <a:r>
              <a:rPr lang="ar-SA" dirty="0" smtClean="0"/>
              <a:t>النقود </a:t>
            </a:r>
            <a:r>
              <a:rPr lang="ar-SA" dirty="0" smtClean="0"/>
              <a:t>إلى </a:t>
            </a:r>
            <a:r>
              <a:rPr lang="ar-SA" dirty="0" smtClean="0"/>
              <a:t>حدوث ركود اقتصادي و من ثم زيادة معدلات </a:t>
            </a:r>
            <a:r>
              <a:rPr lang="ar-SA" dirty="0" smtClean="0"/>
              <a:t>البطالة.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يؤدي زيادة معدل نمو عرض النقود </a:t>
            </a:r>
            <a:r>
              <a:rPr lang="ar-SA" dirty="0">
                <a:solidFill>
                  <a:srgbClr val="00B0F0"/>
                </a:solidFill>
              </a:rPr>
              <a:t>إ</a:t>
            </a:r>
            <a:r>
              <a:rPr lang="ar-SA" dirty="0" smtClean="0">
                <a:solidFill>
                  <a:srgbClr val="00B0F0"/>
                </a:solidFill>
              </a:rPr>
              <a:t>لى؟؟</a:t>
            </a:r>
            <a:endParaRPr lang="ar-S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ثالثا : أهمية  دراسة النقود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4 – عجز الميزانية الحكومية و السياسات النقدية </a:t>
            </a:r>
            <a:r>
              <a:rPr lang="en-US" b="1" dirty="0" smtClean="0">
                <a:solidFill>
                  <a:srgbClr val="002060"/>
                </a:solidFill>
              </a:rPr>
              <a:t>Budget Deficit and Monetary Policy 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ar-SA" b="1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00B0F0"/>
                </a:solidFill>
              </a:rPr>
              <a:t>تعريف عجز الميزانية </a:t>
            </a:r>
            <a:r>
              <a:rPr lang="ar-SA" dirty="0" smtClean="0">
                <a:solidFill>
                  <a:srgbClr val="00B0F0"/>
                </a:solidFill>
              </a:rPr>
              <a:t>الحكومية: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هو زيادة النفقات ( المصروفات ) الحكومية على الإيرادات </a:t>
            </a:r>
            <a:r>
              <a:rPr lang="ar-SA" dirty="0" smtClean="0"/>
              <a:t>الحكومية.</a:t>
            </a:r>
          </a:p>
          <a:p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ما هو دور النقود في حل مشكلة العجز و الوصول </a:t>
            </a:r>
            <a:r>
              <a:rPr lang="ar-SA" dirty="0" smtClean="0">
                <a:solidFill>
                  <a:srgbClr val="00B0F0"/>
                </a:solidFill>
              </a:rPr>
              <a:t>إل</a:t>
            </a:r>
            <a:r>
              <a:rPr lang="ar-SA" dirty="0" smtClean="0">
                <a:solidFill>
                  <a:srgbClr val="00B0F0"/>
                </a:solidFill>
              </a:rPr>
              <a:t>ى </a:t>
            </a:r>
            <a:r>
              <a:rPr lang="ar-SA" dirty="0" smtClean="0">
                <a:solidFill>
                  <a:srgbClr val="00B0F0"/>
                </a:solidFill>
              </a:rPr>
              <a:t>ميزانية </a:t>
            </a:r>
            <a:r>
              <a:rPr lang="ar-SA" dirty="0" smtClean="0">
                <a:solidFill>
                  <a:srgbClr val="00B0F0"/>
                </a:solidFill>
              </a:rPr>
              <a:t>متوازنة؟</a:t>
            </a:r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يتم ذلك عن طريق التمويل </a:t>
            </a:r>
            <a:r>
              <a:rPr lang="ar-SA" dirty="0" smtClean="0"/>
              <a:t>للميزانية </a:t>
            </a:r>
            <a:r>
              <a:rPr lang="ar-SA" dirty="0" smtClean="0"/>
              <a:t>بالاقتراض  وهي </a:t>
            </a:r>
            <a:r>
              <a:rPr lang="ar-SA" dirty="0" smtClean="0"/>
              <a:t>أحد </a:t>
            </a:r>
            <a:r>
              <a:rPr lang="ar-SA" dirty="0" smtClean="0"/>
              <a:t>السياسات </a:t>
            </a:r>
            <a:r>
              <a:rPr lang="ar-SA" dirty="0" smtClean="0"/>
              <a:t>النقدية </a:t>
            </a:r>
            <a:r>
              <a:rPr lang="ar-SA" dirty="0" smtClean="0"/>
              <a:t>التي قد تؤدي  </a:t>
            </a:r>
            <a:r>
              <a:rPr lang="ar-SA" dirty="0" smtClean="0"/>
              <a:t>إلى </a:t>
            </a:r>
            <a:r>
              <a:rPr lang="ar-SA" dirty="0" smtClean="0"/>
              <a:t>التضخم </a:t>
            </a:r>
            <a:r>
              <a:rPr lang="ar-SA" dirty="0" smtClean="0"/>
              <a:t>.. </a:t>
            </a:r>
            <a:r>
              <a:rPr lang="ar-SA" dirty="0" smtClean="0">
                <a:solidFill>
                  <a:srgbClr val="00B0F0"/>
                </a:solidFill>
              </a:rPr>
              <a:t>كيف؟ </a:t>
            </a:r>
            <a:r>
              <a:rPr lang="ar-SA" dirty="0" smtClean="0">
                <a:solidFill>
                  <a:schemeClr val="tx1">
                    <a:lumMod val="25000"/>
                    <a:lumOff val="75000"/>
                  </a:schemeClr>
                </a:solidFill>
              </a:rPr>
              <a:t>(زيادة الأموال – السيولة- دون زيادة مماثلة في الناتج)</a:t>
            </a:r>
          </a:p>
          <a:p>
            <a:endParaRPr lang="ar-SA" dirty="0" smtClean="0">
              <a:solidFill>
                <a:srgbClr val="00B0F0"/>
              </a:solidFill>
            </a:endParaRPr>
          </a:p>
          <a:p>
            <a:r>
              <a:rPr lang="ar-SA" dirty="0" smtClean="0"/>
              <a:t>زيادة الاقتراض من الدولة ( زيادة الطلب على النقود</a:t>
            </a:r>
            <a:r>
              <a:rPr lang="ar-SA" dirty="0" smtClean="0"/>
              <a:t>) سيؤدي </a:t>
            </a:r>
            <a:r>
              <a:rPr lang="ar-SA" dirty="0"/>
              <a:t>إ</a:t>
            </a:r>
            <a:r>
              <a:rPr lang="ar-SA" dirty="0" smtClean="0"/>
              <a:t>لى </a:t>
            </a:r>
            <a:r>
              <a:rPr lang="ar-SA" dirty="0" smtClean="0"/>
              <a:t>زيادة سعر الفائدة و هذا يؤدي </a:t>
            </a:r>
            <a:r>
              <a:rPr lang="ar-SA" dirty="0" smtClean="0"/>
              <a:t>إلى </a:t>
            </a:r>
            <a:r>
              <a:rPr lang="ar-SA" dirty="0" smtClean="0"/>
              <a:t>زيادة معدلات التضخم </a:t>
            </a:r>
            <a:r>
              <a:rPr lang="ar-S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كما ذكرنا  في 2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91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TM01790493[[fn=الرياض]]</Template>
  <TotalTime>192</TotalTime>
  <Words>784</Words>
  <Application>Microsoft Office PowerPoint</Application>
  <PresentationFormat>مخصص</PresentationFormat>
  <Paragraphs>92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Soho</vt:lpstr>
      <vt:lpstr>الفصل الأول</vt:lpstr>
      <vt:lpstr>محتوى الفصل الاول</vt:lpstr>
      <vt:lpstr>أولا : مقدمة</vt:lpstr>
      <vt:lpstr>ثانيا : تعريف النقود</vt:lpstr>
      <vt:lpstr>ثالثا : أهمية  دراسة النقود </vt:lpstr>
      <vt:lpstr>ثالثا : أهمية  دراسة النقود</vt:lpstr>
      <vt:lpstr>ثالثا : أهمية  دراسة النقود</vt:lpstr>
      <vt:lpstr>ثالثا : أهمية  دراسة النقود</vt:lpstr>
      <vt:lpstr>ثالثا : أهمية  دراسة النقود</vt:lpstr>
      <vt:lpstr>ثالثا : أهمية  دراسة النقود</vt:lpstr>
      <vt:lpstr>ثالثا : أهمية  دراسة النقود</vt:lpstr>
      <vt:lpstr>رابعا : أهمية دراسة البنوك</vt:lpstr>
      <vt:lpstr>خامسا : أهمية دراسة الأسواق المالية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</dc:title>
  <dc:creator>n</dc:creator>
  <cp:lastModifiedBy>samalmalki</cp:lastModifiedBy>
  <cp:revision>27</cp:revision>
  <dcterms:created xsi:type="dcterms:W3CDTF">2016-07-13T12:17:54Z</dcterms:created>
  <dcterms:modified xsi:type="dcterms:W3CDTF">2017-11-16T05:06:48Z</dcterms:modified>
</cp:coreProperties>
</file>