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1" r:id="rId2"/>
    <p:sldMasterId id="2147483685" r:id="rId3"/>
    <p:sldMasterId id="2147483697" r:id="rId4"/>
    <p:sldMasterId id="2147483709" r:id="rId5"/>
    <p:sldMasterId id="2147483721" r:id="rId6"/>
  </p:sldMasterIdLst>
  <p:notesMasterIdLst>
    <p:notesMasterId r:id="rId60"/>
  </p:notesMasterIdLst>
  <p:sldIdLst>
    <p:sldId id="310" r:id="rId7"/>
    <p:sldId id="317" r:id="rId8"/>
    <p:sldId id="319" r:id="rId9"/>
    <p:sldId id="320" r:id="rId10"/>
    <p:sldId id="321" r:id="rId11"/>
    <p:sldId id="322" r:id="rId12"/>
    <p:sldId id="323" r:id="rId13"/>
    <p:sldId id="315" r:id="rId14"/>
    <p:sldId id="256" r:id="rId15"/>
    <p:sldId id="257" r:id="rId16"/>
    <p:sldId id="258" r:id="rId17"/>
    <p:sldId id="259" r:id="rId18"/>
    <p:sldId id="260" r:id="rId19"/>
    <p:sldId id="288" r:id="rId20"/>
    <p:sldId id="261" r:id="rId21"/>
    <p:sldId id="263" r:id="rId22"/>
    <p:sldId id="295" r:id="rId23"/>
    <p:sldId id="264" r:id="rId24"/>
    <p:sldId id="265" r:id="rId25"/>
    <p:sldId id="289" r:id="rId26"/>
    <p:sldId id="267" r:id="rId27"/>
    <p:sldId id="268" r:id="rId28"/>
    <p:sldId id="269" r:id="rId29"/>
    <p:sldId id="270" r:id="rId30"/>
    <p:sldId id="271" r:id="rId31"/>
    <p:sldId id="325" r:id="rId32"/>
    <p:sldId id="296" r:id="rId33"/>
    <p:sldId id="297" r:id="rId34"/>
    <p:sldId id="298" r:id="rId35"/>
    <p:sldId id="272" r:id="rId36"/>
    <p:sldId id="273" r:id="rId37"/>
    <p:sldId id="299" r:id="rId38"/>
    <p:sldId id="300" r:id="rId39"/>
    <p:sldId id="274" r:id="rId40"/>
    <p:sldId id="275" r:id="rId41"/>
    <p:sldId id="276" r:id="rId42"/>
    <p:sldId id="277" r:id="rId43"/>
    <p:sldId id="278" r:id="rId44"/>
    <p:sldId id="279" r:id="rId45"/>
    <p:sldId id="280" r:id="rId46"/>
    <p:sldId id="281" r:id="rId47"/>
    <p:sldId id="302" r:id="rId48"/>
    <p:sldId id="303" r:id="rId49"/>
    <p:sldId id="282" r:id="rId50"/>
    <p:sldId id="301" r:id="rId51"/>
    <p:sldId id="283" r:id="rId52"/>
    <p:sldId id="293" r:id="rId53"/>
    <p:sldId id="284" r:id="rId54"/>
    <p:sldId id="304" r:id="rId55"/>
    <p:sldId id="305" r:id="rId56"/>
    <p:sldId id="306" r:id="rId57"/>
    <p:sldId id="307" r:id="rId58"/>
    <p:sldId id="308" r:id="rId59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29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63" Type="http://schemas.openxmlformats.org/officeDocument/2006/relationships/theme" Target="theme/theme1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61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tableStyles" Target="tableStyles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40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40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440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anose="02020603050405020304" pitchFamily="18" charset="0"/>
              </a:defRPr>
            </a:lvl1pPr>
          </a:lstStyle>
          <a:p>
            <a:fld id="{DEF3A5BC-77CB-41BB-9390-3271846DEBD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21394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0EEBE4-0D9F-48D4-B29A-33A66DA328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1509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14888C-C36A-4ACB-94DF-6D126BCA9B3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6843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23E5B-C3B6-476F-9282-096F8272989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09829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CB38CD09-1621-4A2E-A2A8-6B4B6BFC307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42643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FD522-66C6-41E6-A7F2-726F5D115A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7385F-5096-47DD-BE4F-65304682E1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8438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FD522-66C6-41E6-A7F2-726F5D115A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7385F-5096-47DD-BE4F-65304682E1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53676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FD522-66C6-41E6-A7F2-726F5D115A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7385F-5096-47DD-BE4F-65304682E1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8251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FD522-66C6-41E6-A7F2-726F5D115A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7385F-5096-47DD-BE4F-65304682E1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5681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FD522-66C6-41E6-A7F2-726F5D115A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7385F-5096-47DD-BE4F-65304682E1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8391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FD522-66C6-41E6-A7F2-726F5D115A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7385F-5096-47DD-BE4F-65304682E1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6054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FD522-66C6-41E6-A7F2-726F5D115A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7385F-5096-47DD-BE4F-65304682E1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035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94AEF2-B8B6-4BBB-8AA5-1CF83E05BBC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59004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FD522-66C6-41E6-A7F2-726F5D115A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7385F-5096-47DD-BE4F-65304682E1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3451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FD522-66C6-41E6-A7F2-726F5D115A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7385F-5096-47DD-BE4F-65304682E1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6615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FD522-66C6-41E6-A7F2-726F5D115A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7385F-5096-47DD-BE4F-65304682E1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0307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FD522-66C6-41E6-A7F2-726F5D115A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7385F-5096-47DD-BE4F-65304682E1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14512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FD522-66C6-41E6-A7F2-726F5D115A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7385F-5096-47DD-BE4F-65304682E1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54571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FD522-66C6-41E6-A7F2-726F5D115A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7385F-5096-47DD-BE4F-65304682E1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2169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FD522-66C6-41E6-A7F2-726F5D115A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7385F-5096-47DD-BE4F-65304682E1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45693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FD522-66C6-41E6-A7F2-726F5D115A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7385F-5096-47DD-BE4F-65304682E1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0179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FD522-66C6-41E6-A7F2-726F5D115A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7385F-5096-47DD-BE4F-65304682E1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66514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FD522-66C6-41E6-A7F2-726F5D115A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7385F-5096-47DD-BE4F-65304682E1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94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EFBE1A-51AC-431C-BD1D-9D64FE37346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00423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FD522-66C6-41E6-A7F2-726F5D115A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7385F-5096-47DD-BE4F-65304682E1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7934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FD522-66C6-41E6-A7F2-726F5D115A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7385F-5096-47DD-BE4F-65304682E1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52898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FD522-66C6-41E6-A7F2-726F5D115A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7385F-5096-47DD-BE4F-65304682E1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23376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FD522-66C6-41E6-A7F2-726F5D115A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7385F-5096-47DD-BE4F-65304682E1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31972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FD522-66C6-41E6-A7F2-726F5D115AB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7385F-5096-47DD-BE4F-65304682E1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23215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EA668-8D4D-46C9-A7C2-F3561BF3760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74BF2-3C04-4AB9-BE52-D173019A91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01590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EA668-8D4D-46C9-A7C2-F3561BF3760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74BF2-3C04-4AB9-BE52-D173019A91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86256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EA668-8D4D-46C9-A7C2-F3561BF3760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74BF2-3C04-4AB9-BE52-D173019A91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143962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EA668-8D4D-46C9-A7C2-F3561BF3760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74BF2-3C04-4AB9-BE52-D173019A91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96404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EA668-8D4D-46C9-A7C2-F3561BF3760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74BF2-3C04-4AB9-BE52-D173019A91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774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3834D-6C4F-4DFF-B2E2-C7FF3A89A1A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939818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EA668-8D4D-46C9-A7C2-F3561BF3760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74BF2-3C04-4AB9-BE52-D173019A91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77599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EA668-8D4D-46C9-A7C2-F3561BF3760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74BF2-3C04-4AB9-BE52-D173019A91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8317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EA668-8D4D-46C9-A7C2-F3561BF3760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74BF2-3C04-4AB9-BE52-D173019A91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51424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EA668-8D4D-46C9-A7C2-F3561BF3760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74BF2-3C04-4AB9-BE52-D173019A91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31350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EA668-8D4D-46C9-A7C2-F3561BF3760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74BF2-3C04-4AB9-BE52-D173019A91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96679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EA668-8D4D-46C9-A7C2-F3561BF3760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74BF2-3C04-4AB9-BE52-D173019A91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51669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EA668-8D4D-46C9-A7C2-F3561BF3760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74BF2-3C04-4AB9-BE52-D173019A91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43679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EA668-8D4D-46C9-A7C2-F3561BF3760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74BF2-3C04-4AB9-BE52-D173019A91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39512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EA668-8D4D-46C9-A7C2-F3561BF3760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74BF2-3C04-4AB9-BE52-D173019A91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05758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EA668-8D4D-46C9-A7C2-F3561BF3760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74BF2-3C04-4AB9-BE52-D173019A91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865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C5F145-F4FE-414C-807C-DDBDCD99560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981443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EA668-8D4D-46C9-A7C2-F3561BF3760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74BF2-3C04-4AB9-BE52-D173019A91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88612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EA668-8D4D-46C9-A7C2-F3561BF3760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74BF2-3C04-4AB9-BE52-D173019A91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290362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EA668-8D4D-46C9-A7C2-F3561BF3760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74BF2-3C04-4AB9-BE52-D173019A91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87874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EA668-8D4D-46C9-A7C2-F3561BF3760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74BF2-3C04-4AB9-BE52-D173019A91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46493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EA668-8D4D-46C9-A7C2-F3561BF3760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74BF2-3C04-4AB9-BE52-D173019A91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37126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EA668-8D4D-46C9-A7C2-F3561BF3760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74BF2-3C04-4AB9-BE52-D173019A91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05879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EA668-8D4D-46C9-A7C2-F3561BF3760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74BF2-3C04-4AB9-BE52-D173019A91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83785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FD522-66C6-41E6-A7F2-726F5D115AB1}" type="datetimeFigureOut">
              <a:rPr lang="en-US" smtClean="0"/>
              <a:t>9/26/2017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7385F-5096-47DD-BE4F-65304682E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72728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FD522-66C6-41E6-A7F2-726F5D115AB1}" type="datetimeFigureOut">
              <a:rPr lang="en-US" smtClean="0"/>
              <a:t>9/26/2017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7385F-5096-47DD-BE4F-65304682E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24574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FD522-66C6-41E6-A7F2-726F5D115AB1}" type="datetimeFigureOut">
              <a:rPr lang="en-US" smtClean="0"/>
              <a:t>9/26/2017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7385F-5096-47DD-BE4F-65304682E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080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02CCC9-1BC9-4F74-8F8D-F0DA95CFA63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21386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FD522-66C6-41E6-A7F2-726F5D115AB1}" type="datetimeFigureOut">
              <a:rPr lang="en-US" smtClean="0"/>
              <a:t>9/26/2017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7385F-5096-47DD-BE4F-65304682E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5140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FD522-66C6-41E6-A7F2-726F5D115AB1}" type="datetimeFigureOut">
              <a:rPr lang="en-US" smtClean="0"/>
              <a:t>9/26/2017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7385F-5096-47DD-BE4F-65304682E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65782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FD522-66C6-41E6-A7F2-726F5D115AB1}" type="datetimeFigureOut">
              <a:rPr lang="en-US" smtClean="0"/>
              <a:t>9/26/2017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7385F-5096-47DD-BE4F-65304682E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79825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FD522-66C6-41E6-A7F2-726F5D115AB1}" type="datetimeFigureOut">
              <a:rPr lang="en-US" smtClean="0"/>
              <a:t>9/26/2017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7385F-5096-47DD-BE4F-65304682E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20142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FD522-66C6-41E6-A7F2-726F5D115AB1}" type="datetimeFigureOut">
              <a:rPr lang="en-US" smtClean="0"/>
              <a:t>9/26/2017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7385F-5096-47DD-BE4F-65304682E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02320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FD522-66C6-41E6-A7F2-726F5D115AB1}" type="datetimeFigureOut">
              <a:rPr lang="en-US" smtClean="0"/>
              <a:t>9/26/2017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7385F-5096-47DD-BE4F-65304682E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62792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FD522-66C6-41E6-A7F2-726F5D115AB1}" type="datetimeFigureOut">
              <a:rPr lang="en-US" smtClean="0"/>
              <a:t>9/26/2017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7385F-5096-47DD-BE4F-65304682E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15107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FD522-66C6-41E6-A7F2-726F5D115AB1}" type="datetimeFigureOut">
              <a:rPr lang="en-US" smtClean="0"/>
              <a:t>9/26/2017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7385F-5096-47DD-BE4F-65304682E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012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4BA24B-3648-4DFE-850D-16B24C3EA1F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2857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E16DAA-E2B0-4E59-9E91-9EF0CDFCE89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4261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C6167C-3BB1-4913-9904-01E238A7EF8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270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panose="02020603050405020304" pitchFamily="18" charset="0"/>
              </a:defRPr>
            </a:lvl1pPr>
          </a:lstStyle>
          <a:p>
            <a:fld id="{0655F9DF-C72F-471C-A20A-A62BA05DE39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9F6FD522-66C6-41E6-A7F2-726F5D115AB1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9/26/2017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6237385F-5096-47DD-BE4F-65304682E146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96482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9F6FD522-66C6-41E6-A7F2-726F5D115AB1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9/26/2017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6237385F-5096-47DD-BE4F-65304682E146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88292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3A3EA668-8D4D-46C9-A7C2-F3561BF37608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9/26/2017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4374BF2-3C04-4AB9-BE52-D173019A916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34967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3A3EA668-8D4D-46C9-A7C2-F3561BF37608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9/26/2017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4374BF2-3C04-4AB9-BE52-D173019A916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72431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6FD522-66C6-41E6-A7F2-726F5D115AB1}" type="datetimeFigureOut">
              <a:rPr lang="en-US" smtClean="0"/>
              <a:t>9/26/2017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37385F-5096-47DD-BE4F-65304682E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210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aalghamdia@ksu.edu.sa" TargetMode="External"/><Relationship Id="rId2" Type="http://schemas.openxmlformats.org/officeDocument/2006/relationships/hyperlink" Target="http://fac.ksu.edu.sa/aalghamdia" TargetMode="Externa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1470025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CHEM 101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1700808"/>
            <a:ext cx="6400800" cy="4680520"/>
          </a:xfrm>
        </p:spPr>
        <p:txBody>
          <a:bodyPr>
            <a:normAutofit fontScale="55000" lnSpcReduction="20000"/>
          </a:bodyPr>
          <a:lstStyle/>
          <a:p>
            <a:r>
              <a:rPr lang="en-US" sz="6000" dirty="0" smtClean="0">
                <a:solidFill>
                  <a:schemeClr val="tx1"/>
                </a:solidFill>
              </a:rPr>
              <a:t>First semester 1438/1439</a:t>
            </a:r>
          </a:p>
          <a:p>
            <a:endParaRPr lang="en-US" sz="6000" dirty="0" smtClean="0">
              <a:solidFill>
                <a:schemeClr val="tx1"/>
              </a:solidFill>
            </a:endParaRPr>
          </a:p>
          <a:p>
            <a:r>
              <a:rPr lang="en-US" sz="6000" dirty="0" smtClean="0">
                <a:solidFill>
                  <a:schemeClr val="tx1"/>
                </a:solidFill>
              </a:rPr>
              <a:t>Dr. Abdulaziz Alghamdi</a:t>
            </a:r>
          </a:p>
          <a:p>
            <a:endParaRPr lang="en-US" sz="6000" dirty="0" smtClean="0"/>
          </a:p>
          <a:p>
            <a:r>
              <a:rPr lang="en-US" sz="6000" dirty="0" smtClean="0">
                <a:hlinkClick r:id="rId2"/>
              </a:rPr>
              <a:t>http://fac.ksu.edu.sa/aalghamdia</a:t>
            </a:r>
            <a:endParaRPr lang="en-US" sz="6000" dirty="0" smtClean="0"/>
          </a:p>
          <a:p>
            <a:endParaRPr lang="en-US" sz="6000" dirty="0" smtClean="0"/>
          </a:p>
          <a:p>
            <a:r>
              <a:rPr lang="en-US" sz="6000" dirty="0" smtClean="0">
                <a:hlinkClick r:id="rId3"/>
              </a:rPr>
              <a:t>aalghamdia@ksu.edu.sa</a:t>
            </a:r>
            <a:endParaRPr lang="ar-SA" sz="6000" dirty="0" smtClean="0"/>
          </a:p>
          <a:p>
            <a:endParaRPr lang="en-US" sz="6000" dirty="0" smtClean="0"/>
          </a:p>
          <a:p>
            <a:r>
              <a:rPr lang="ar-SA" sz="6000" dirty="0" smtClean="0">
                <a:solidFill>
                  <a:schemeClr val="accent2">
                    <a:lumMod val="75000"/>
                  </a:schemeClr>
                </a:solidFill>
              </a:rPr>
              <a:t>مكتب : 2أ 146</a:t>
            </a:r>
            <a:endParaRPr lang="en-US" sz="6000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41755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07562-438A-48F2-BE63-6106EC90200B}" type="slidenum">
              <a:rPr lang="en-US" altLang="en-US"/>
              <a:pPr/>
              <a:t>10</a:t>
            </a:fld>
            <a:endParaRPr lang="en-US" altLang="en-US"/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457200" y="2133600"/>
            <a:ext cx="86868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914400" indent="-4572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371600" indent="-4572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828800" indent="-4572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indent="-4572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800">
                <a:latin typeface="Arial" panose="020B0604020202020204" pitchFamily="34" charset="0"/>
              </a:rPr>
              <a:t>     </a:t>
            </a:r>
            <a:r>
              <a:rPr lang="en-US" altLang="en-US" sz="3200" b="1" i="1">
                <a:latin typeface="Arial" panose="020B0604020202020204" pitchFamily="34" charset="0"/>
              </a:rPr>
              <a:t>Matter</a:t>
            </a:r>
            <a:r>
              <a:rPr lang="en-US" altLang="en-US" sz="3200">
                <a:latin typeface="Arial" panose="020B0604020202020204" pitchFamily="34" charset="0"/>
              </a:rPr>
              <a:t> is anything that occupies space and has mass.</a:t>
            </a:r>
          </a:p>
          <a:p>
            <a:pPr>
              <a:spcBef>
                <a:spcPct val="50000"/>
              </a:spcBef>
            </a:pPr>
            <a:r>
              <a:rPr lang="en-US" altLang="en-US" sz="3200">
                <a:latin typeface="Arial" panose="020B0604020202020204" pitchFamily="34" charset="0"/>
              </a:rPr>
              <a:t>    A </a:t>
            </a:r>
            <a:r>
              <a:rPr lang="en-US" altLang="en-US" sz="3200" b="1" i="1">
                <a:latin typeface="Arial" panose="020B0604020202020204" pitchFamily="34" charset="0"/>
              </a:rPr>
              <a:t>substance</a:t>
            </a:r>
            <a:r>
              <a:rPr lang="en-US" altLang="en-US" sz="3200">
                <a:latin typeface="Arial" panose="020B0604020202020204" pitchFamily="34" charset="0"/>
              </a:rPr>
              <a:t> is a form of matter that has a definite composition and distinct properties.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369888" y="533400"/>
            <a:ext cx="843915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en-US" sz="3600" b="1" i="1"/>
              <a:t>Chemistry</a:t>
            </a:r>
            <a:r>
              <a:rPr lang="en-US" altLang="en-US" sz="3600"/>
              <a:t> is the study of matter and the</a:t>
            </a:r>
          </a:p>
          <a:p>
            <a:pPr algn="l"/>
            <a:r>
              <a:rPr lang="en-US" altLang="en-US" sz="3600"/>
              <a:t>changes it undergoes</a:t>
            </a:r>
          </a:p>
        </p:txBody>
      </p:sp>
      <p:grpSp>
        <p:nvGrpSpPr>
          <p:cNvPr id="3097" name="Group 25"/>
          <p:cNvGrpSpPr>
            <a:grpSpLocks/>
          </p:cNvGrpSpPr>
          <p:nvPr/>
        </p:nvGrpSpPr>
        <p:grpSpPr bwMode="auto">
          <a:xfrm>
            <a:off x="838200" y="4572000"/>
            <a:ext cx="1630363" cy="1927225"/>
            <a:chOff x="912" y="2880"/>
            <a:chExt cx="1027" cy="1214"/>
          </a:xfrm>
        </p:grpSpPr>
        <p:pic>
          <p:nvPicPr>
            <p:cNvPr id="3093" name="Picture 2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2" y="2880"/>
              <a:ext cx="1008" cy="10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095" name="Text Box 23"/>
            <p:cNvSpPr txBox="1">
              <a:spLocks noChangeArrowheads="1"/>
            </p:cNvSpPr>
            <p:nvPr/>
          </p:nvSpPr>
          <p:spPr bwMode="auto">
            <a:xfrm>
              <a:off x="927" y="3863"/>
              <a:ext cx="101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800"/>
                <a:t>liquid nitrogen</a:t>
              </a:r>
            </a:p>
          </p:txBody>
        </p:sp>
      </p:grpSp>
      <p:grpSp>
        <p:nvGrpSpPr>
          <p:cNvPr id="3098" name="Group 26"/>
          <p:cNvGrpSpPr>
            <a:grpSpLocks/>
          </p:cNvGrpSpPr>
          <p:nvPr/>
        </p:nvGrpSpPr>
        <p:grpSpPr bwMode="auto">
          <a:xfrm>
            <a:off x="3048000" y="4597400"/>
            <a:ext cx="1905000" cy="1893888"/>
            <a:chOff x="2448" y="2896"/>
            <a:chExt cx="1200" cy="1193"/>
          </a:xfrm>
        </p:grpSpPr>
        <p:pic>
          <p:nvPicPr>
            <p:cNvPr id="3094" name="Picture 2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8" y="2896"/>
              <a:ext cx="1200" cy="9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096" name="Text Box 24"/>
            <p:cNvSpPr txBox="1">
              <a:spLocks noChangeArrowheads="1"/>
            </p:cNvSpPr>
            <p:nvPr/>
          </p:nvSpPr>
          <p:spPr bwMode="auto">
            <a:xfrm>
              <a:off x="2644" y="3858"/>
              <a:ext cx="81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800"/>
                <a:t>gold ingots</a:t>
              </a:r>
            </a:p>
          </p:txBody>
        </p:sp>
      </p:grpSp>
      <p:grpSp>
        <p:nvGrpSpPr>
          <p:cNvPr id="3101" name="Group 29"/>
          <p:cNvGrpSpPr>
            <a:grpSpLocks/>
          </p:cNvGrpSpPr>
          <p:nvPr/>
        </p:nvGrpSpPr>
        <p:grpSpPr bwMode="auto">
          <a:xfrm>
            <a:off x="5486400" y="4648200"/>
            <a:ext cx="2333625" cy="1890713"/>
            <a:chOff x="3456" y="2928"/>
            <a:chExt cx="1470" cy="1191"/>
          </a:xfrm>
        </p:grpSpPr>
        <p:pic>
          <p:nvPicPr>
            <p:cNvPr id="3099" name="Picture 2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6" y="2928"/>
              <a:ext cx="1470" cy="9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100" name="Text Box 28"/>
            <p:cNvSpPr txBox="1">
              <a:spLocks noChangeArrowheads="1"/>
            </p:cNvSpPr>
            <p:nvPr/>
          </p:nvSpPr>
          <p:spPr bwMode="auto">
            <a:xfrm>
              <a:off x="3708" y="3888"/>
              <a:ext cx="104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800"/>
                <a:t>silicon crystals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A73F-649F-4721-8BDE-EBD5D9F50BDE}" type="slidenum">
              <a:rPr lang="en-US" altLang="en-US"/>
              <a:pPr/>
              <a:t>11</a:t>
            </a:fld>
            <a:endParaRPr lang="en-US" altLang="en-US"/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152400" y="457200"/>
            <a:ext cx="88392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en-US" sz="2800"/>
              <a:t>A </a:t>
            </a:r>
            <a:r>
              <a:rPr lang="en-US" altLang="en-US" sz="2800" b="1" i="1"/>
              <a:t>mixture</a:t>
            </a:r>
            <a:r>
              <a:rPr lang="en-US" altLang="en-US" sz="2800"/>
              <a:t> is a combination of two or more substances in which the substances retain their distinct identities.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381000" y="1600200"/>
            <a:ext cx="81534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914400" indent="-4572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371600" indent="-4572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828800" indent="-4572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indent="-4572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AutoNum type="arabicPeriod"/>
            </a:pPr>
            <a:r>
              <a:rPr lang="en-US" altLang="en-US" sz="2800">
                <a:latin typeface="Arial" panose="020B0604020202020204" pitchFamily="34" charset="0"/>
              </a:rPr>
              <a:t> </a:t>
            </a:r>
            <a:r>
              <a:rPr lang="en-US" altLang="en-US" sz="2800" b="1" i="1">
                <a:latin typeface="Arial" panose="020B0604020202020204" pitchFamily="34" charset="0"/>
              </a:rPr>
              <a:t>Homogenous mixture</a:t>
            </a:r>
            <a:r>
              <a:rPr lang="en-US" altLang="en-US" sz="2800">
                <a:latin typeface="Arial" panose="020B0604020202020204" pitchFamily="34" charset="0"/>
              </a:rPr>
              <a:t> – composition of the mixture is the same throughout.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381000" y="3733800"/>
            <a:ext cx="83058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914400" indent="-4572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371600" indent="-4572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828800" indent="-4572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indent="-4572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AutoNum type="arabicPeriod" startAt="2"/>
            </a:pPr>
            <a:r>
              <a:rPr lang="en-US" altLang="en-US" sz="2800">
                <a:latin typeface="Arial" panose="020B0604020202020204" pitchFamily="34" charset="0"/>
              </a:rPr>
              <a:t> </a:t>
            </a:r>
            <a:r>
              <a:rPr lang="en-US" altLang="en-US" sz="2800" b="1" i="1">
                <a:latin typeface="Arial" panose="020B0604020202020204" pitchFamily="34" charset="0"/>
              </a:rPr>
              <a:t>Heterogeneous mixture</a:t>
            </a:r>
            <a:r>
              <a:rPr lang="en-US" altLang="en-US" sz="2800">
                <a:latin typeface="Arial" panose="020B0604020202020204" pitchFamily="34" charset="0"/>
              </a:rPr>
              <a:t> – composition is not uniform throughout.</a:t>
            </a:r>
          </a:p>
        </p:txBody>
      </p:sp>
      <p:grpSp>
        <p:nvGrpSpPr>
          <p:cNvPr id="4114" name="Group 18"/>
          <p:cNvGrpSpPr>
            <a:grpSpLocks/>
          </p:cNvGrpSpPr>
          <p:nvPr/>
        </p:nvGrpSpPr>
        <p:grpSpPr bwMode="auto">
          <a:xfrm>
            <a:off x="2743200" y="2057400"/>
            <a:ext cx="5676900" cy="1685925"/>
            <a:chOff x="1728" y="1296"/>
            <a:chExt cx="3576" cy="1062"/>
          </a:xfrm>
        </p:grpSpPr>
        <p:sp>
          <p:nvSpPr>
            <p:cNvPr id="4102" name="Text Box 6"/>
            <p:cNvSpPr txBox="1">
              <a:spLocks noChangeArrowheads="1"/>
            </p:cNvSpPr>
            <p:nvPr/>
          </p:nvSpPr>
          <p:spPr bwMode="auto">
            <a:xfrm>
              <a:off x="1728" y="1728"/>
              <a:ext cx="2285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2800"/>
                <a:t>soft drink, milk, solder</a:t>
              </a:r>
            </a:p>
          </p:txBody>
        </p:sp>
        <p:pic>
          <p:nvPicPr>
            <p:cNvPr id="4111" name="Picture 1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4" y="1296"/>
              <a:ext cx="840" cy="10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112" name="Line 16"/>
            <p:cNvSpPr>
              <a:spLocks noChangeShapeType="1"/>
            </p:cNvSpPr>
            <p:nvPr/>
          </p:nvSpPr>
          <p:spPr bwMode="auto">
            <a:xfrm>
              <a:off x="3696" y="1995"/>
              <a:ext cx="720" cy="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4115" name="Group 19"/>
          <p:cNvGrpSpPr>
            <a:grpSpLocks/>
          </p:cNvGrpSpPr>
          <p:nvPr/>
        </p:nvGrpSpPr>
        <p:grpSpPr bwMode="auto">
          <a:xfrm>
            <a:off x="228600" y="5181600"/>
            <a:ext cx="5867400" cy="1341438"/>
            <a:chOff x="144" y="3264"/>
            <a:chExt cx="3696" cy="845"/>
          </a:xfrm>
        </p:grpSpPr>
        <p:sp>
          <p:nvSpPr>
            <p:cNvPr id="4104" name="Text Box 8"/>
            <p:cNvSpPr txBox="1">
              <a:spLocks noChangeArrowheads="1"/>
            </p:cNvSpPr>
            <p:nvPr/>
          </p:nvSpPr>
          <p:spPr bwMode="auto">
            <a:xfrm>
              <a:off x="1927" y="3360"/>
              <a:ext cx="1913" cy="5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en-US" sz="2800"/>
                <a:t>cement, </a:t>
              </a:r>
            </a:p>
            <a:p>
              <a:pPr algn="l"/>
              <a:r>
                <a:rPr lang="en-US" altLang="en-US" sz="2800"/>
                <a:t>iron filings in sand</a:t>
              </a:r>
            </a:p>
          </p:txBody>
        </p:sp>
        <p:pic>
          <p:nvPicPr>
            <p:cNvPr id="4105" name="Picture 9" descr="cha56011_010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533" r="52019"/>
            <a:stretch>
              <a:fillRect/>
            </a:stretch>
          </p:blipFill>
          <p:spPr bwMode="auto">
            <a:xfrm>
              <a:off x="144" y="3264"/>
              <a:ext cx="1328" cy="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13" name="Line 17"/>
            <p:cNvSpPr>
              <a:spLocks noChangeShapeType="1"/>
            </p:cNvSpPr>
            <p:nvPr/>
          </p:nvSpPr>
          <p:spPr bwMode="auto">
            <a:xfrm flipH="1" flipV="1">
              <a:off x="1179" y="3744"/>
              <a:ext cx="768" cy="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utoUpdateAnimBg="0"/>
      <p:bldP spid="4101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3FFF5-F1F7-4EEB-85CF-E19875324FA4}" type="slidenum">
              <a:rPr lang="en-US" altLang="en-US"/>
              <a:pPr/>
              <a:t>12</a:t>
            </a:fld>
            <a:endParaRPr lang="en-US" altLang="en-US"/>
          </a:p>
        </p:txBody>
      </p:sp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304800" y="381000"/>
            <a:ext cx="85344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en-US" sz="2800" b="1" i="1"/>
              <a:t>Physical means</a:t>
            </a:r>
            <a:r>
              <a:rPr lang="en-US" altLang="en-US" sz="2800"/>
              <a:t> can be used to separate a mixture into its pure components.</a:t>
            </a:r>
          </a:p>
        </p:txBody>
      </p:sp>
      <p:grpSp>
        <p:nvGrpSpPr>
          <p:cNvPr id="5128" name="Group 8"/>
          <p:cNvGrpSpPr>
            <a:grpSpLocks/>
          </p:cNvGrpSpPr>
          <p:nvPr/>
        </p:nvGrpSpPr>
        <p:grpSpPr bwMode="auto">
          <a:xfrm>
            <a:off x="4597400" y="2322513"/>
            <a:ext cx="4394200" cy="2859087"/>
            <a:chOff x="2736" y="1152"/>
            <a:chExt cx="2768" cy="1801"/>
          </a:xfrm>
        </p:grpSpPr>
        <p:pic>
          <p:nvPicPr>
            <p:cNvPr id="5126" name="Picture 6" descr="cha56011_010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6" y="1152"/>
              <a:ext cx="2768" cy="14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27" name="Text Box 7"/>
            <p:cNvSpPr txBox="1">
              <a:spLocks noChangeArrowheads="1"/>
            </p:cNvSpPr>
            <p:nvPr/>
          </p:nvSpPr>
          <p:spPr bwMode="auto">
            <a:xfrm>
              <a:off x="3742" y="2665"/>
              <a:ext cx="757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en-US"/>
                <a:t>magnet</a:t>
              </a:r>
            </a:p>
          </p:txBody>
        </p:sp>
      </p:grpSp>
      <p:grpSp>
        <p:nvGrpSpPr>
          <p:cNvPr id="5137" name="Group 17"/>
          <p:cNvGrpSpPr>
            <a:grpSpLocks/>
          </p:cNvGrpSpPr>
          <p:nvPr/>
        </p:nvGrpSpPr>
        <p:grpSpPr bwMode="auto">
          <a:xfrm>
            <a:off x="457200" y="1828800"/>
            <a:ext cx="3700463" cy="4002088"/>
            <a:chOff x="288" y="1152"/>
            <a:chExt cx="2331" cy="2521"/>
          </a:xfrm>
        </p:grpSpPr>
        <p:pic>
          <p:nvPicPr>
            <p:cNvPr id="5133" name="Picture 1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" y="1152"/>
              <a:ext cx="2331" cy="21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134" name="Text Box 14"/>
            <p:cNvSpPr txBox="1">
              <a:spLocks noChangeArrowheads="1"/>
            </p:cNvSpPr>
            <p:nvPr/>
          </p:nvSpPr>
          <p:spPr bwMode="auto">
            <a:xfrm>
              <a:off x="671" y="3385"/>
              <a:ext cx="961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/>
                <a:t>distillation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ACCA6-2062-41D9-8F3C-A0F58C953EA4}" type="slidenum">
              <a:rPr lang="en-US" altLang="en-US"/>
              <a:pPr/>
              <a:t>13</a:t>
            </a:fld>
            <a:endParaRPr lang="en-US" altLang="en-US"/>
          </a:p>
        </p:txBody>
      </p:sp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584200" y="228600"/>
            <a:ext cx="7975600" cy="606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en-US" sz="2800"/>
              <a:t>An </a:t>
            </a:r>
            <a:r>
              <a:rPr lang="en-US" altLang="en-US" sz="2800" b="1" i="1"/>
              <a:t>element</a:t>
            </a:r>
            <a:r>
              <a:rPr lang="en-US" altLang="en-US" sz="2800"/>
              <a:t> is a substance that </a:t>
            </a:r>
            <a:r>
              <a:rPr lang="en-US" altLang="en-US" sz="2800">
                <a:solidFill>
                  <a:srgbClr val="FF0000"/>
                </a:solidFill>
              </a:rPr>
              <a:t>cannot</a:t>
            </a:r>
            <a:r>
              <a:rPr lang="en-US" altLang="en-US" sz="2800"/>
              <a:t> be separated into simpler substances by </a:t>
            </a:r>
            <a:r>
              <a:rPr lang="en-US" altLang="en-US" sz="2800" b="1" i="1"/>
              <a:t>chemical</a:t>
            </a:r>
            <a:r>
              <a:rPr lang="en-US" altLang="en-US" sz="2800" i="1"/>
              <a:t> </a:t>
            </a:r>
            <a:r>
              <a:rPr lang="en-US" altLang="en-US" sz="2800" b="1" i="1"/>
              <a:t>means</a:t>
            </a:r>
            <a:r>
              <a:rPr lang="en-US" altLang="en-US" sz="2800" i="1"/>
              <a:t>.</a:t>
            </a:r>
          </a:p>
          <a:p>
            <a:pPr lvl="1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en-US" sz="2800"/>
              <a:t> </a:t>
            </a:r>
            <a:r>
              <a:rPr lang="en-US" altLang="en-US"/>
              <a:t>114 elements have been identified</a:t>
            </a:r>
          </a:p>
          <a:p>
            <a:pPr lvl="2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en-US"/>
              <a:t> 82 elements occur naturally on Earth</a:t>
            </a:r>
          </a:p>
          <a:p>
            <a:pPr lvl="3" algn="l">
              <a:lnSpc>
                <a:spcPct val="90000"/>
              </a:lnSpc>
              <a:spcBef>
                <a:spcPct val="50000"/>
              </a:spcBef>
            </a:pPr>
            <a:r>
              <a:rPr lang="en-US" altLang="en-US"/>
              <a:t>gold, aluminum, lead, oxygen, carbon, sulfur</a:t>
            </a:r>
          </a:p>
          <a:p>
            <a:pPr lvl="3" algn="l">
              <a:lnSpc>
                <a:spcPct val="90000"/>
              </a:lnSpc>
              <a:spcBef>
                <a:spcPct val="50000"/>
              </a:spcBef>
            </a:pPr>
            <a:endParaRPr lang="en-US" altLang="en-US"/>
          </a:p>
          <a:p>
            <a:pPr lvl="3" algn="l">
              <a:lnSpc>
                <a:spcPct val="90000"/>
              </a:lnSpc>
              <a:spcBef>
                <a:spcPct val="50000"/>
              </a:spcBef>
            </a:pPr>
            <a:endParaRPr lang="en-US" altLang="en-US"/>
          </a:p>
          <a:p>
            <a:pPr lvl="3" algn="l">
              <a:lnSpc>
                <a:spcPct val="90000"/>
              </a:lnSpc>
              <a:spcBef>
                <a:spcPct val="50000"/>
              </a:spcBef>
            </a:pPr>
            <a:endParaRPr lang="en-US" altLang="en-US"/>
          </a:p>
          <a:p>
            <a:pPr lvl="3" algn="l">
              <a:lnSpc>
                <a:spcPct val="90000"/>
              </a:lnSpc>
              <a:spcBef>
                <a:spcPct val="50000"/>
              </a:spcBef>
            </a:pPr>
            <a:endParaRPr lang="en-US" altLang="en-US"/>
          </a:p>
          <a:p>
            <a:pPr lvl="2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en-US"/>
              <a:t> 32 elements have been created by scientists</a:t>
            </a:r>
          </a:p>
          <a:p>
            <a:pPr lvl="3" algn="l">
              <a:lnSpc>
                <a:spcPct val="90000"/>
              </a:lnSpc>
              <a:spcBef>
                <a:spcPct val="50000"/>
              </a:spcBef>
            </a:pPr>
            <a:r>
              <a:rPr lang="en-US" altLang="en-US"/>
              <a:t>technetium, americium, seaborgium</a:t>
            </a:r>
          </a:p>
        </p:txBody>
      </p:sp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3505200"/>
            <a:ext cx="1724025" cy="1423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5163" y="3479800"/>
            <a:ext cx="2509837" cy="147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55" name="Line 11"/>
          <p:cNvSpPr>
            <a:spLocks noChangeShapeType="1"/>
          </p:cNvSpPr>
          <p:nvPr/>
        </p:nvSpPr>
        <p:spPr bwMode="auto">
          <a:xfrm>
            <a:off x="3352800" y="3152775"/>
            <a:ext cx="7620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156" name="Line 12"/>
          <p:cNvSpPr>
            <a:spLocks noChangeShapeType="1"/>
          </p:cNvSpPr>
          <p:nvPr/>
        </p:nvSpPr>
        <p:spPr bwMode="auto">
          <a:xfrm>
            <a:off x="7381875" y="3186113"/>
            <a:ext cx="466725" cy="271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1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1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5" grpId="0" animBg="1"/>
      <p:bldP spid="615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C7AAE-DB7E-40F0-B961-5E557BB110E4}" type="slidenum">
              <a:rPr lang="en-US" altLang="en-US"/>
              <a:pPr/>
              <a:t>14</a:t>
            </a:fld>
            <a:endParaRPr lang="en-US" altLang="en-US"/>
          </a:p>
        </p:txBody>
      </p:sp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84213"/>
            <a:ext cx="9144000" cy="510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D6004-B0E2-4CF3-BE3A-647F3AE2714A}" type="slidenum">
              <a:rPr lang="en-US" altLang="en-US"/>
              <a:pPr/>
              <a:t>15</a:t>
            </a:fld>
            <a:endParaRPr lang="en-US" altLang="en-US"/>
          </a:p>
        </p:txBody>
      </p:sp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533400" y="457200"/>
            <a:ext cx="8153400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en-US" sz="2800"/>
              <a:t>A</a:t>
            </a:r>
            <a:r>
              <a:rPr lang="en-US" altLang="en-US" sz="2800" b="1" i="1"/>
              <a:t> compound</a:t>
            </a:r>
            <a:r>
              <a:rPr lang="en-US" altLang="en-US" sz="2800"/>
              <a:t> is a substance composed of atoms of two or more elements chemically united in fixed proportions.</a:t>
            </a:r>
            <a:endParaRPr lang="en-US" altLang="en-US" sz="2800" b="1" i="1"/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990600" y="2101850"/>
            <a:ext cx="7924800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en-US" sz="2800"/>
              <a:t>Compounds can only be separated into their pure components (elements) by </a:t>
            </a:r>
            <a:r>
              <a:rPr lang="en-US" altLang="en-US" sz="2800" b="1" i="1"/>
              <a:t>chemical</a:t>
            </a:r>
            <a:r>
              <a:rPr lang="en-US" altLang="en-US" sz="2800"/>
              <a:t> means.</a:t>
            </a:r>
          </a:p>
        </p:txBody>
      </p:sp>
      <p:grpSp>
        <p:nvGrpSpPr>
          <p:cNvPr id="7191" name="Group 23"/>
          <p:cNvGrpSpPr>
            <a:grpSpLocks/>
          </p:cNvGrpSpPr>
          <p:nvPr/>
        </p:nvGrpSpPr>
        <p:grpSpPr bwMode="auto">
          <a:xfrm>
            <a:off x="1363663" y="3886200"/>
            <a:ext cx="1657350" cy="2043113"/>
            <a:chOff x="859" y="2448"/>
            <a:chExt cx="1044" cy="1287"/>
          </a:xfrm>
        </p:grpSpPr>
        <p:pic>
          <p:nvPicPr>
            <p:cNvPr id="7185" name="Picture 1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2" y="2448"/>
              <a:ext cx="970" cy="1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188" name="Text Box 20"/>
            <p:cNvSpPr txBox="1">
              <a:spLocks noChangeArrowheads="1"/>
            </p:cNvSpPr>
            <p:nvPr/>
          </p:nvSpPr>
          <p:spPr bwMode="auto">
            <a:xfrm>
              <a:off x="859" y="3504"/>
              <a:ext cx="104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800"/>
                <a:t>lithium fluoride</a:t>
              </a:r>
            </a:p>
          </p:txBody>
        </p:sp>
      </p:grpSp>
      <p:grpSp>
        <p:nvGrpSpPr>
          <p:cNvPr id="7192" name="Group 24"/>
          <p:cNvGrpSpPr>
            <a:grpSpLocks/>
          </p:cNvGrpSpPr>
          <p:nvPr/>
        </p:nvGrpSpPr>
        <p:grpSpPr bwMode="auto">
          <a:xfrm>
            <a:off x="3800475" y="3886200"/>
            <a:ext cx="1762125" cy="2090738"/>
            <a:chOff x="2394" y="2448"/>
            <a:chExt cx="1110" cy="1317"/>
          </a:xfrm>
        </p:grpSpPr>
        <p:pic>
          <p:nvPicPr>
            <p:cNvPr id="7186" name="Picture 1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94" y="2448"/>
              <a:ext cx="1110" cy="10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189" name="Text Box 21"/>
            <p:cNvSpPr txBox="1">
              <a:spLocks noChangeArrowheads="1"/>
            </p:cNvSpPr>
            <p:nvPr/>
          </p:nvSpPr>
          <p:spPr bwMode="auto">
            <a:xfrm>
              <a:off x="2712" y="3534"/>
              <a:ext cx="51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800"/>
                <a:t>quartz</a:t>
              </a:r>
            </a:p>
          </p:txBody>
        </p:sp>
      </p:grpSp>
      <p:grpSp>
        <p:nvGrpSpPr>
          <p:cNvPr id="7193" name="Group 25"/>
          <p:cNvGrpSpPr>
            <a:grpSpLocks/>
          </p:cNvGrpSpPr>
          <p:nvPr/>
        </p:nvGrpSpPr>
        <p:grpSpPr bwMode="auto">
          <a:xfrm>
            <a:off x="6013450" y="3886200"/>
            <a:ext cx="2597150" cy="2133600"/>
            <a:chOff x="3788" y="2448"/>
            <a:chExt cx="1636" cy="1344"/>
          </a:xfrm>
        </p:grpSpPr>
        <p:pic>
          <p:nvPicPr>
            <p:cNvPr id="7187" name="Picture 1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43" y="2448"/>
              <a:ext cx="997" cy="11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190" name="Text Box 22"/>
            <p:cNvSpPr txBox="1">
              <a:spLocks noChangeArrowheads="1"/>
            </p:cNvSpPr>
            <p:nvPr/>
          </p:nvSpPr>
          <p:spPr bwMode="auto">
            <a:xfrm>
              <a:off x="3788" y="3561"/>
              <a:ext cx="163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800"/>
                <a:t>dry ice – carbon dioxide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96C98-9E8A-4C5A-85B8-8322104409C1}" type="slidenum">
              <a:rPr lang="en-US" altLang="en-US"/>
              <a:pPr/>
              <a:t>16</a:t>
            </a:fld>
            <a:endParaRPr lang="en-US" altLang="en-US"/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381000" y="381000"/>
            <a:ext cx="8382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dirty="0">
                <a:solidFill>
                  <a:srgbClr val="FF0000"/>
                </a:solidFill>
              </a:rPr>
              <a:t>Classifications of Matter</a:t>
            </a:r>
          </a:p>
        </p:txBody>
      </p:sp>
      <p:pic>
        <p:nvPicPr>
          <p:cNvPr id="9226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66875"/>
            <a:ext cx="9144000" cy="305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40438-84F4-46C3-B03D-63B8DCC565DF}" type="slidenum">
              <a:rPr lang="en-US" altLang="en-US"/>
              <a:pPr/>
              <a:t>17</a:t>
            </a:fld>
            <a:endParaRPr lang="en-US" altLang="en-US"/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50" y="2743200"/>
            <a:ext cx="206375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619125" y="258763"/>
            <a:ext cx="79406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dirty="0">
                <a:solidFill>
                  <a:srgbClr val="FF0000"/>
                </a:solidFill>
              </a:rPr>
              <a:t>A Comparison:  The Three States of Matter</a:t>
            </a:r>
          </a:p>
        </p:txBody>
      </p:sp>
      <p:pic>
        <p:nvPicPr>
          <p:cNvPr id="4506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025" y="2514600"/>
            <a:ext cx="2136775" cy="294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06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4138" y="1709738"/>
            <a:ext cx="2252662" cy="423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0E8BA-8A72-4FA8-831B-188AD0EA4926}" type="slidenum">
              <a:rPr lang="en-US" altLang="en-US"/>
              <a:pPr/>
              <a:t>18</a:t>
            </a:fld>
            <a:endParaRPr lang="en-US" altLang="en-US"/>
          </a:p>
        </p:txBody>
      </p:sp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76200" y="76200"/>
            <a:ext cx="892175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3200" dirty="0">
                <a:solidFill>
                  <a:srgbClr val="FF0000"/>
                </a:solidFill>
              </a:rPr>
              <a:t>The Three States of Matter:  Effect of a Hot Poker on a Block of Ice</a:t>
            </a:r>
          </a:p>
        </p:txBody>
      </p:sp>
      <p:grpSp>
        <p:nvGrpSpPr>
          <p:cNvPr id="10252" name="Group 12"/>
          <p:cNvGrpSpPr>
            <a:grpSpLocks/>
          </p:cNvGrpSpPr>
          <p:nvPr/>
        </p:nvGrpSpPr>
        <p:grpSpPr bwMode="auto">
          <a:xfrm>
            <a:off x="1981200" y="1219200"/>
            <a:ext cx="5257800" cy="5334000"/>
            <a:chOff x="1248" y="768"/>
            <a:chExt cx="3312" cy="3360"/>
          </a:xfrm>
        </p:grpSpPr>
        <p:pic>
          <p:nvPicPr>
            <p:cNvPr id="10248" name="Picture 8" descr="01_0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542" t="2777" r="14583"/>
            <a:stretch>
              <a:fillRect/>
            </a:stretch>
          </p:blipFill>
          <p:spPr bwMode="auto">
            <a:xfrm>
              <a:off x="1248" y="768"/>
              <a:ext cx="3312" cy="3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49" name="Text Box 9"/>
            <p:cNvSpPr txBox="1">
              <a:spLocks noChangeArrowheads="1"/>
            </p:cNvSpPr>
            <p:nvPr/>
          </p:nvSpPr>
          <p:spPr bwMode="auto">
            <a:xfrm>
              <a:off x="3768" y="3472"/>
              <a:ext cx="51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/>
                <a:t>solid</a:t>
              </a:r>
            </a:p>
          </p:txBody>
        </p:sp>
        <p:sp>
          <p:nvSpPr>
            <p:cNvPr id="10250" name="Text Box 10"/>
            <p:cNvSpPr txBox="1">
              <a:spLocks noChangeArrowheads="1"/>
            </p:cNvSpPr>
            <p:nvPr/>
          </p:nvSpPr>
          <p:spPr bwMode="auto">
            <a:xfrm>
              <a:off x="1344" y="3504"/>
              <a:ext cx="56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en-US"/>
                <a:t>liquid</a:t>
              </a:r>
            </a:p>
          </p:txBody>
        </p:sp>
        <p:sp>
          <p:nvSpPr>
            <p:cNvPr id="10251" name="Text Box 11"/>
            <p:cNvSpPr txBox="1">
              <a:spLocks noChangeArrowheads="1"/>
            </p:cNvSpPr>
            <p:nvPr/>
          </p:nvSpPr>
          <p:spPr bwMode="auto">
            <a:xfrm>
              <a:off x="3206" y="985"/>
              <a:ext cx="42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en-US"/>
                <a:t>gas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7A0AF-95D0-4A85-B04F-A8EFA946DD2C}" type="slidenum">
              <a:rPr lang="en-US" altLang="en-US"/>
              <a:pPr/>
              <a:t>19</a:t>
            </a:fld>
            <a:endParaRPr lang="en-US" altLang="en-US"/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381000" y="1219200"/>
            <a:ext cx="85344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en-US" sz="2800"/>
              <a:t>A </a:t>
            </a:r>
            <a:r>
              <a:rPr lang="en-US" altLang="en-US" sz="2800" b="1" i="1"/>
              <a:t>physical change</a:t>
            </a:r>
            <a:r>
              <a:rPr lang="en-US" altLang="en-US" sz="2800"/>
              <a:t> does not alter the composition or identity of a substance.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81000" y="3016250"/>
            <a:ext cx="81534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en-US" sz="2800"/>
              <a:t>A </a:t>
            </a:r>
            <a:r>
              <a:rPr lang="en-US" altLang="en-US" sz="2800" b="1" i="1"/>
              <a:t>chemical change</a:t>
            </a:r>
            <a:r>
              <a:rPr lang="en-US" altLang="en-US" sz="2800"/>
              <a:t> alters the composition or identity of the substance(s) involved.</a:t>
            </a:r>
          </a:p>
        </p:txBody>
      </p:sp>
      <p:grpSp>
        <p:nvGrpSpPr>
          <p:cNvPr id="11279" name="Group 15"/>
          <p:cNvGrpSpPr>
            <a:grpSpLocks/>
          </p:cNvGrpSpPr>
          <p:nvPr/>
        </p:nvGrpSpPr>
        <p:grpSpPr bwMode="auto">
          <a:xfrm>
            <a:off x="1247775" y="2101850"/>
            <a:ext cx="6738938" cy="946150"/>
            <a:chOff x="786" y="1152"/>
            <a:chExt cx="4245" cy="596"/>
          </a:xfrm>
        </p:grpSpPr>
        <p:sp>
          <p:nvSpPr>
            <p:cNvPr id="11270" name="Text Box 6"/>
            <p:cNvSpPr txBox="1">
              <a:spLocks noChangeArrowheads="1"/>
            </p:cNvSpPr>
            <p:nvPr/>
          </p:nvSpPr>
          <p:spPr bwMode="auto">
            <a:xfrm>
              <a:off x="786" y="1305"/>
              <a:ext cx="1189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2800"/>
                <a:t>ice melting</a:t>
              </a:r>
            </a:p>
          </p:txBody>
        </p:sp>
        <p:sp>
          <p:nvSpPr>
            <p:cNvPr id="11271" name="Text Box 7"/>
            <p:cNvSpPr txBox="1">
              <a:spLocks noChangeArrowheads="1"/>
            </p:cNvSpPr>
            <p:nvPr/>
          </p:nvSpPr>
          <p:spPr bwMode="auto">
            <a:xfrm>
              <a:off x="3243" y="1152"/>
              <a:ext cx="1788" cy="5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2800"/>
                <a:t>sugar dissolving </a:t>
              </a:r>
            </a:p>
            <a:p>
              <a:r>
                <a:rPr lang="en-US" altLang="en-US" sz="2800"/>
                <a:t>in water</a:t>
              </a:r>
            </a:p>
          </p:txBody>
        </p:sp>
      </p:grpSp>
      <p:grpSp>
        <p:nvGrpSpPr>
          <p:cNvPr id="11282" name="Group 18"/>
          <p:cNvGrpSpPr>
            <a:grpSpLocks/>
          </p:cNvGrpSpPr>
          <p:nvPr/>
        </p:nvGrpSpPr>
        <p:grpSpPr bwMode="auto">
          <a:xfrm>
            <a:off x="609600" y="4086225"/>
            <a:ext cx="7391400" cy="2695575"/>
            <a:chOff x="384" y="2574"/>
            <a:chExt cx="4656" cy="1698"/>
          </a:xfrm>
        </p:grpSpPr>
        <p:pic>
          <p:nvPicPr>
            <p:cNvPr id="11280" name="Picture 1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747"/>
            <a:stretch>
              <a:fillRect/>
            </a:stretch>
          </p:blipFill>
          <p:spPr bwMode="auto">
            <a:xfrm>
              <a:off x="2416" y="2574"/>
              <a:ext cx="2624" cy="16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81" name="Text Box 17"/>
            <p:cNvSpPr txBox="1">
              <a:spLocks noChangeArrowheads="1"/>
            </p:cNvSpPr>
            <p:nvPr/>
          </p:nvSpPr>
          <p:spPr bwMode="auto">
            <a:xfrm>
              <a:off x="384" y="3164"/>
              <a:ext cx="1728" cy="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en-US"/>
                <a:t>hydrogen burns in air to form water</a:t>
              </a:r>
            </a:p>
          </p:txBody>
        </p:sp>
      </p:grpSp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2844800" y="298450"/>
            <a:ext cx="3476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dirty="0">
                <a:solidFill>
                  <a:srgbClr val="FF0000"/>
                </a:solidFill>
              </a:rPr>
              <a:t>Types of Changes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utoUpdateAnimBg="0"/>
      <p:bldP spid="11269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b="1583"/>
          <a:stretch/>
        </p:blipFill>
        <p:spPr>
          <a:xfrm>
            <a:off x="2887305" y="2371330"/>
            <a:ext cx="3184431" cy="393152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b="6374"/>
          <a:stretch/>
        </p:blipFill>
        <p:spPr>
          <a:xfrm>
            <a:off x="5620459" y="2814997"/>
            <a:ext cx="3371454" cy="394237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t="3182"/>
          <a:stretch/>
        </p:blipFill>
        <p:spPr>
          <a:xfrm>
            <a:off x="139700" y="1916816"/>
            <a:ext cx="3258367" cy="393739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3069653" y="105684"/>
            <a:ext cx="26212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3600" b="1" dirty="0" smtClean="0">
                <a:solidFill>
                  <a:srgbClr val="FF0000"/>
                </a:solidFill>
                <a:latin typeface="Lucida Calligraphy" panose="03010101010101010101" pitchFamily="66" charset="0"/>
              </a:rPr>
              <a:t>Reference</a:t>
            </a:r>
            <a:endParaRPr lang="en-US" b="1" dirty="0">
              <a:solidFill>
                <a:srgbClr val="FF0000"/>
              </a:solidFill>
              <a:latin typeface="Lucida Calligraphy" panose="03010101010101010101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298816" y="918917"/>
            <a:ext cx="57713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prstClr val="black"/>
                </a:solidFill>
                <a:latin typeface="Footlight MT Light" panose="0204060206030A020304" pitchFamily="18" charset="0"/>
              </a:rPr>
              <a:t>Topics Pages: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rgbClr val="FF0000"/>
                </a:solidFill>
                <a:latin typeface="Footlight MT Light" panose="0204060206030A020304" pitchFamily="18" charset="0"/>
              </a:rPr>
              <a:t>“</a:t>
            </a:r>
            <a:r>
              <a:rPr lang="en-US" sz="2000" b="1" dirty="0">
                <a:solidFill>
                  <a:srgbClr val="FF0000"/>
                </a:solidFill>
                <a:latin typeface="Footlight MT Light" panose="0204060206030A020304" pitchFamily="18" charset="0"/>
              </a:rPr>
              <a:t>Raymond Chang</a:t>
            </a:r>
            <a:r>
              <a:rPr lang="en-US" b="1" dirty="0" smtClean="0">
                <a:solidFill>
                  <a:srgbClr val="FF0000"/>
                </a:solidFill>
                <a:latin typeface="Footlight MT Light" panose="0204060206030A020304" pitchFamily="18" charset="0"/>
              </a:rPr>
              <a:t>, </a:t>
            </a:r>
            <a:r>
              <a:rPr lang="en-US" sz="2000" b="1" dirty="0">
                <a:solidFill>
                  <a:srgbClr val="FF0000"/>
                </a:solidFill>
                <a:latin typeface="Footlight MT Light" panose="0204060206030A020304" pitchFamily="18" charset="0"/>
              </a:rPr>
              <a:t>Chemistry, </a:t>
            </a:r>
            <a:r>
              <a:rPr lang="ar-SA" sz="2000" b="1" dirty="0">
                <a:solidFill>
                  <a:srgbClr val="FF0000"/>
                </a:solidFill>
                <a:latin typeface="Footlight MT Light" panose="0204060206030A020304" pitchFamily="18" charset="0"/>
              </a:rPr>
              <a:t>10</a:t>
            </a:r>
            <a:r>
              <a:rPr lang="en-US" sz="2000" b="1" baseline="30000" dirty="0" err="1" smtClean="0">
                <a:solidFill>
                  <a:srgbClr val="FF0000"/>
                </a:solidFill>
                <a:latin typeface="Footlight MT Light" panose="0204060206030A020304" pitchFamily="18" charset="0"/>
              </a:rPr>
              <a:t>th</a:t>
            </a:r>
            <a:r>
              <a:rPr lang="en-US" sz="2000" b="1" baseline="30000" dirty="0" smtClean="0">
                <a:solidFill>
                  <a:srgbClr val="FF0000"/>
                </a:solidFill>
                <a:latin typeface="Footlight MT Light" panose="0204060206030A020304" pitchFamily="18" charset="0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Footlight MT Light" panose="0204060206030A020304" pitchFamily="18" charset="0"/>
              </a:rPr>
              <a:t>edition</a:t>
            </a:r>
            <a:r>
              <a:rPr lang="en-US" sz="2000" b="1" dirty="0">
                <a:solidFill>
                  <a:srgbClr val="FF0000"/>
                </a:solidFill>
                <a:latin typeface="Footlight MT Light" panose="0204060206030A020304" pitchFamily="18" charset="0"/>
              </a:rPr>
              <a:t>, 2010</a:t>
            </a:r>
            <a:r>
              <a:rPr lang="en-US" b="1" dirty="0" smtClean="0">
                <a:solidFill>
                  <a:srgbClr val="FF0000"/>
                </a:solidFill>
                <a:latin typeface="Footlight MT Light" panose="0204060206030A020304" pitchFamily="18" charset="0"/>
              </a:rPr>
              <a:t>”</a:t>
            </a:r>
            <a:endParaRPr lang="en-US" sz="2000" b="1" dirty="0">
              <a:solidFill>
                <a:srgbClr val="FF0000"/>
              </a:solidFill>
              <a:latin typeface="Footlight MT Light" panose="0204060206030A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26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C664D-A685-4C00-A7B0-9E440BA111BC}" type="slidenum">
              <a:rPr lang="en-US" altLang="en-US"/>
              <a:pPr/>
              <a:t>20</a:t>
            </a:fld>
            <a:endParaRPr lang="en-US" altLang="en-US"/>
          </a:p>
        </p:txBody>
      </p:sp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381000" y="838200"/>
            <a:ext cx="85344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en-US" sz="2800"/>
              <a:t>An </a:t>
            </a:r>
            <a:r>
              <a:rPr lang="en-US" altLang="en-US" sz="2800" b="1" i="1"/>
              <a:t>extensive property </a:t>
            </a:r>
            <a:r>
              <a:rPr lang="en-US" altLang="en-US" sz="2800"/>
              <a:t>of a material depends upon how much matter is is being considered.</a:t>
            </a: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381000" y="3505200"/>
            <a:ext cx="8153400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en-US" sz="2800"/>
              <a:t>An </a:t>
            </a:r>
            <a:r>
              <a:rPr lang="en-US" altLang="en-US" sz="2800" b="1" i="1"/>
              <a:t>intensive property </a:t>
            </a:r>
            <a:r>
              <a:rPr lang="en-US" altLang="en-US" sz="2800"/>
              <a:t>of a material </a:t>
            </a:r>
            <a:r>
              <a:rPr lang="en-US" altLang="en-US" sz="2800">
                <a:solidFill>
                  <a:srgbClr val="FF0000"/>
                </a:solidFill>
              </a:rPr>
              <a:t>does not</a:t>
            </a:r>
            <a:r>
              <a:rPr lang="en-US" altLang="en-US" sz="2800"/>
              <a:t> depend upon how much matter is is being considered.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1600200" y="1981200"/>
            <a:ext cx="198120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en-US" altLang="en-US"/>
              <a:t> mass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altLang="en-US"/>
              <a:t> length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altLang="en-US"/>
              <a:t> volume</a:t>
            </a:r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1600200" y="5076825"/>
            <a:ext cx="228600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en-US" altLang="en-US"/>
              <a:t> density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altLang="en-US"/>
              <a:t> temperature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altLang="en-US"/>
              <a:t> color</a:t>
            </a: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1366838" y="92075"/>
            <a:ext cx="64325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dirty="0">
                <a:solidFill>
                  <a:srgbClr val="FF0000"/>
                </a:solidFill>
              </a:rPr>
              <a:t>Extensive and Intensive Properties</a:t>
            </a:r>
          </a:p>
        </p:txBody>
      </p:sp>
      <p:pic>
        <p:nvPicPr>
          <p:cNvPr id="35863" name="Picture 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981200"/>
            <a:ext cx="446088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64" name="Picture 2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981200"/>
            <a:ext cx="1128713" cy="1357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65" name="Picture 2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113" y="4724400"/>
            <a:ext cx="293687" cy="189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8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8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8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8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5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8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8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8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8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5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58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58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utoUpdateAnimBg="0"/>
      <p:bldP spid="35843" grpId="0" autoUpdateAnimBg="0"/>
      <p:bldP spid="35844" grpId="0" uiExpand="1" build="p" autoUpdateAnimBg="0"/>
      <p:bldP spid="35845" grpId="0" uiExpand="1" build="p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65E71-8DFA-48F3-A3FA-BBFD1C56D777}" type="slidenum">
              <a:rPr lang="en-US" altLang="en-US"/>
              <a:pPr/>
              <a:t>21</a:t>
            </a:fld>
            <a:endParaRPr lang="en-US" altLang="en-US"/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304800"/>
            <a:ext cx="92964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en-US" sz="3000"/>
              <a:t>Matter - anything that occupies space and has </a:t>
            </a:r>
            <a:r>
              <a:rPr lang="en-US" altLang="en-US" sz="3000" b="1" i="1"/>
              <a:t>mass</a:t>
            </a:r>
            <a:r>
              <a:rPr lang="en-US" altLang="en-US" sz="3000"/>
              <a:t>.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609600" y="1143000"/>
            <a:ext cx="7924800" cy="180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en-US" sz="2800" b="1" i="1"/>
              <a:t>mass</a:t>
            </a:r>
            <a:r>
              <a:rPr lang="en-US" altLang="en-US" sz="2800"/>
              <a:t> – measure of the quantity of matter</a:t>
            </a:r>
          </a:p>
          <a:p>
            <a:pPr lvl="1" algn="l">
              <a:spcBef>
                <a:spcPct val="50000"/>
              </a:spcBef>
            </a:pPr>
            <a:r>
              <a:rPr lang="en-US" altLang="en-US" sz="2800"/>
              <a:t>SI unit of mass is the </a:t>
            </a:r>
            <a:r>
              <a:rPr lang="en-US" altLang="en-US" sz="2800" b="1" i="1"/>
              <a:t>kilogram</a:t>
            </a:r>
            <a:r>
              <a:rPr lang="en-US" altLang="en-US" sz="2800"/>
              <a:t> (kg)</a:t>
            </a:r>
          </a:p>
          <a:p>
            <a:pPr lvl="1" algn="l">
              <a:spcBef>
                <a:spcPct val="50000"/>
              </a:spcBef>
            </a:pPr>
            <a:r>
              <a:rPr lang="en-US" altLang="en-US" sz="2800"/>
              <a:t>1 kg = 1000 g = 1 x 10</a:t>
            </a:r>
            <a:r>
              <a:rPr lang="en-US" altLang="en-US" sz="2800" baseline="30000"/>
              <a:t>3</a:t>
            </a:r>
            <a:r>
              <a:rPr lang="en-US" altLang="en-US" sz="2800"/>
              <a:t> g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609600" y="3429000"/>
            <a:ext cx="7696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en-US" sz="2800" b="1" i="1"/>
              <a:t>weight</a:t>
            </a:r>
            <a:r>
              <a:rPr lang="en-US" altLang="en-US" sz="2800"/>
              <a:t> – force that gravity exerts on an object</a:t>
            </a:r>
          </a:p>
        </p:txBody>
      </p:sp>
      <p:grpSp>
        <p:nvGrpSpPr>
          <p:cNvPr id="13328" name="Group 16"/>
          <p:cNvGrpSpPr>
            <a:grpSpLocks/>
          </p:cNvGrpSpPr>
          <p:nvPr/>
        </p:nvGrpSpPr>
        <p:grpSpPr bwMode="auto">
          <a:xfrm>
            <a:off x="5562600" y="4343400"/>
            <a:ext cx="3430588" cy="1600200"/>
            <a:chOff x="3504" y="2736"/>
            <a:chExt cx="2161" cy="1008"/>
          </a:xfrm>
        </p:grpSpPr>
        <p:sp>
          <p:nvSpPr>
            <p:cNvPr id="13324" name="Text Box 12"/>
            <p:cNvSpPr txBox="1">
              <a:spLocks noChangeArrowheads="1"/>
            </p:cNvSpPr>
            <p:nvPr/>
          </p:nvSpPr>
          <p:spPr bwMode="auto">
            <a:xfrm>
              <a:off x="3504" y="2736"/>
              <a:ext cx="216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en-US" sz="2800"/>
                <a:t>A 1 kg bar will weigh</a:t>
              </a:r>
            </a:p>
          </p:txBody>
        </p:sp>
        <p:sp>
          <p:nvSpPr>
            <p:cNvPr id="13325" name="Text Box 13"/>
            <p:cNvSpPr txBox="1">
              <a:spLocks noChangeArrowheads="1"/>
            </p:cNvSpPr>
            <p:nvPr/>
          </p:nvSpPr>
          <p:spPr bwMode="auto">
            <a:xfrm>
              <a:off x="3966" y="3120"/>
              <a:ext cx="1237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en-US"/>
                <a:t>1 kg on earth</a:t>
              </a:r>
            </a:p>
          </p:txBody>
        </p:sp>
        <p:sp>
          <p:nvSpPr>
            <p:cNvPr id="13326" name="Text Box 14"/>
            <p:cNvSpPr txBox="1">
              <a:spLocks noChangeArrowheads="1"/>
            </p:cNvSpPr>
            <p:nvPr/>
          </p:nvSpPr>
          <p:spPr bwMode="auto">
            <a:xfrm>
              <a:off x="3865" y="3456"/>
              <a:ext cx="144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en-US"/>
                <a:t>0.1 kg on moon</a:t>
              </a:r>
            </a:p>
          </p:txBody>
        </p:sp>
      </p:grpSp>
      <p:grpSp>
        <p:nvGrpSpPr>
          <p:cNvPr id="13331" name="Group 19"/>
          <p:cNvGrpSpPr>
            <a:grpSpLocks/>
          </p:cNvGrpSpPr>
          <p:nvPr/>
        </p:nvGrpSpPr>
        <p:grpSpPr bwMode="auto">
          <a:xfrm>
            <a:off x="304800" y="4343400"/>
            <a:ext cx="5276850" cy="2266950"/>
            <a:chOff x="192" y="2736"/>
            <a:chExt cx="3324" cy="1428"/>
          </a:xfrm>
        </p:grpSpPr>
        <p:grpSp>
          <p:nvGrpSpPr>
            <p:cNvPr id="13327" name="Group 15"/>
            <p:cNvGrpSpPr>
              <a:grpSpLocks/>
            </p:cNvGrpSpPr>
            <p:nvPr/>
          </p:nvGrpSpPr>
          <p:grpSpPr bwMode="auto">
            <a:xfrm>
              <a:off x="192" y="2736"/>
              <a:ext cx="1904" cy="1008"/>
              <a:chOff x="192" y="2736"/>
              <a:chExt cx="1904" cy="1008"/>
            </a:xfrm>
          </p:grpSpPr>
          <p:sp>
            <p:nvSpPr>
              <p:cNvPr id="13317" name="Text Box 5"/>
              <p:cNvSpPr txBox="1">
                <a:spLocks noChangeArrowheads="1"/>
              </p:cNvSpPr>
              <p:nvPr/>
            </p:nvSpPr>
            <p:spPr bwMode="auto">
              <a:xfrm>
                <a:off x="192" y="2736"/>
                <a:ext cx="1904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2800"/>
                  <a:t>weight = </a:t>
                </a:r>
                <a:r>
                  <a:rPr lang="en-US" altLang="en-US" sz="2800" i="1"/>
                  <a:t>c</a:t>
                </a:r>
                <a:r>
                  <a:rPr lang="en-US" altLang="en-US" sz="2800"/>
                  <a:t> x mass</a:t>
                </a:r>
              </a:p>
            </p:txBody>
          </p:sp>
          <p:sp>
            <p:nvSpPr>
              <p:cNvPr id="13318" name="Text Box 6"/>
              <p:cNvSpPr txBox="1">
                <a:spLocks noChangeArrowheads="1"/>
              </p:cNvSpPr>
              <p:nvPr/>
            </p:nvSpPr>
            <p:spPr bwMode="auto">
              <a:xfrm>
                <a:off x="364" y="3120"/>
                <a:ext cx="150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/>
                  <a:t>on earth, </a:t>
                </a:r>
                <a:r>
                  <a:rPr lang="en-US" altLang="en-US" i="1"/>
                  <a:t>c</a:t>
                </a:r>
                <a:r>
                  <a:rPr lang="en-US" altLang="en-US"/>
                  <a:t> = 1.0</a:t>
                </a:r>
              </a:p>
            </p:txBody>
          </p:sp>
          <p:sp>
            <p:nvSpPr>
              <p:cNvPr id="13319" name="Text Box 7"/>
              <p:cNvSpPr txBox="1">
                <a:spLocks noChangeArrowheads="1"/>
              </p:cNvSpPr>
              <p:nvPr/>
            </p:nvSpPr>
            <p:spPr bwMode="auto">
              <a:xfrm>
                <a:off x="364" y="3456"/>
                <a:ext cx="1551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/>
                  <a:t>on moon, </a:t>
                </a:r>
                <a:r>
                  <a:rPr lang="en-US" altLang="en-US" i="1"/>
                  <a:t>c</a:t>
                </a:r>
                <a:r>
                  <a:rPr lang="en-US" altLang="en-US"/>
                  <a:t> ~ 0.1</a:t>
                </a:r>
              </a:p>
            </p:txBody>
          </p:sp>
        </p:grpSp>
        <p:pic>
          <p:nvPicPr>
            <p:cNvPr id="13330" name="Picture 1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4" y="3072"/>
              <a:ext cx="1452" cy="10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 autoUpdateAnimBg="0"/>
      <p:bldP spid="13316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33ED1-355E-456B-BFDA-855B093E5C93}" type="slidenum">
              <a:rPr lang="en-US" altLang="en-US"/>
              <a:pPr/>
              <a:t>22</a:t>
            </a:fld>
            <a:endParaRPr lang="en-US" altLang="en-US"/>
          </a:p>
        </p:txBody>
      </p:sp>
      <p:sp>
        <p:nvSpPr>
          <p:cNvPr id="14474" name="Text Box 138"/>
          <p:cNvSpPr txBox="1">
            <a:spLocks noChangeArrowheads="1"/>
          </p:cNvSpPr>
          <p:nvPr/>
        </p:nvSpPr>
        <p:spPr bwMode="auto">
          <a:xfrm>
            <a:off x="1528763" y="258763"/>
            <a:ext cx="61388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/>
              <a:t>International System of Units (SI)</a:t>
            </a:r>
          </a:p>
        </p:txBody>
      </p:sp>
      <p:pic>
        <p:nvPicPr>
          <p:cNvPr id="14476" name="Picture 14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7800"/>
            <a:ext cx="9144000" cy="369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07BB5-DA4A-4E7F-B76B-32F284D7AD75}" type="slidenum">
              <a:rPr lang="en-US" altLang="en-US"/>
              <a:pPr/>
              <a:t>23</a:t>
            </a:fld>
            <a:endParaRPr lang="en-US" altLang="en-US"/>
          </a:p>
        </p:txBody>
      </p:sp>
      <p:pic>
        <p:nvPicPr>
          <p:cNvPr id="15656" name="Picture 29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9144000" cy="4732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F6FBB-7EF8-4B7A-8A3B-21F56E0A83BE}" type="slidenum">
              <a:rPr lang="en-US" altLang="en-US"/>
              <a:pPr/>
              <a:t>24</a:t>
            </a:fld>
            <a:endParaRPr lang="en-US" altLang="en-US"/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50800" y="304800"/>
            <a:ext cx="90297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en-US" sz="2800" b="1" i="1"/>
              <a:t>Volume</a:t>
            </a:r>
            <a:r>
              <a:rPr lang="en-US" altLang="en-US" sz="2800"/>
              <a:t> – SI derived unit for volume is cubic meter (m</a:t>
            </a:r>
            <a:r>
              <a:rPr lang="en-US" altLang="en-US" sz="2800" baseline="30000"/>
              <a:t>3</a:t>
            </a:r>
            <a:r>
              <a:rPr lang="en-US" altLang="en-US" sz="2800"/>
              <a:t>)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3351213" y="990600"/>
            <a:ext cx="557053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800"/>
              <a:t>1 cm</a:t>
            </a:r>
            <a:r>
              <a:rPr lang="en-US" altLang="en-US" sz="2800" baseline="30000"/>
              <a:t>3</a:t>
            </a:r>
            <a:r>
              <a:rPr lang="en-US" altLang="en-US" sz="2800"/>
              <a:t> = (1 x 10</a:t>
            </a:r>
            <a:r>
              <a:rPr lang="en-US" altLang="en-US" sz="2800" baseline="30000"/>
              <a:t>-2</a:t>
            </a:r>
            <a:r>
              <a:rPr lang="en-US" altLang="en-US" sz="2800"/>
              <a:t> m)</a:t>
            </a:r>
            <a:r>
              <a:rPr lang="en-US" altLang="en-US" sz="2800" baseline="30000"/>
              <a:t>3</a:t>
            </a:r>
            <a:r>
              <a:rPr lang="en-US" altLang="en-US" sz="2800"/>
              <a:t> = 1 x 10</a:t>
            </a:r>
            <a:r>
              <a:rPr lang="en-US" altLang="en-US" sz="2800" baseline="30000"/>
              <a:t>-6</a:t>
            </a:r>
            <a:r>
              <a:rPr lang="en-US" altLang="en-US" sz="2800"/>
              <a:t> m</a:t>
            </a:r>
            <a:r>
              <a:rPr lang="en-US" altLang="en-US" sz="2800" baseline="30000"/>
              <a:t>3</a:t>
            </a:r>
            <a:endParaRPr lang="en-US" altLang="en-US" sz="2800"/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3340100" y="1651000"/>
            <a:ext cx="55911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800"/>
              <a:t>1 dm</a:t>
            </a:r>
            <a:r>
              <a:rPr lang="en-US" altLang="en-US" sz="2800" baseline="30000"/>
              <a:t>3</a:t>
            </a:r>
            <a:r>
              <a:rPr lang="en-US" altLang="en-US" sz="2800"/>
              <a:t> = (1 x 10</a:t>
            </a:r>
            <a:r>
              <a:rPr lang="en-US" altLang="en-US" sz="2800" baseline="30000"/>
              <a:t>-1</a:t>
            </a:r>
            <a:r>
              <a:rPr lang="en-US" altLang="en-US" sz="2800"/>
              <a:t> m)</a:t>
            </a:r>
            <a:r>
              <a:rPr lang="en-US" altLang="en-US" sz="2800" baseline="30000"/>
              <a:t>3</a:t>
            </a:r>
            <a:r>
              <a:rPr lang="en-US" altLang="en-US" sz="2800"/>
              <a:t> = 1 x 10</a:t>
            </a:r>
            <a:r>
              <a:rPr lang="en-US" altLang="en-US" sz="2800" baseline="30000"/>
              <a:t>-3</a:t>
            </a:r>
            <a:r>
              <a:rPr lang="en-US" altLang="en-US" sz="2800"/>
              <a:t> m</a:t>
            </a:r>
            <a:r>
              <a:rPr lang="en-US" altLang="en-US" sz="2800" baseline="30000"/>
              <a:t>3</a:t>
            </a:r>
            <a:endParaRPr lang="en-US" altLang="en-US" sz="2800"/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3281363" y="2311400"/>
            <a:ext cx="571023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800"/>
              <a:t>1 L = 1000 mL = 1000 cm</a:t>
            </a:r>
            <a:r>
              <a:rPr lang="en-US" altLang="en-US" sz="2800" baseline="30000"/>
              <a:t>3</a:t>
            </a:r>
            <a:r>
              <a:rPr lang="en-US" altLang="en-US" sz="2800"/>
              <a:t> = 1 dm</a:t>
            </a:r>
            <a:r>
              <a:rPr lang="en-US" altLang="en-US" sz="2800" baseline="30000"/>
              <a:t>3</a:t>
            </a:r>
            <a:endParaRPr lang="en-US" altLang="en-US" sz="2800"/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4964113" y="2971800"/>
            <a:ext cx="2344737" cy="576263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800"/>
              <a:t>1 mL = 1 cm</a:t>
            </a:r>
            <a:r>
              <a:rPr lang="en-US" altLang="en-US" sz="2800" baseline="30000"/>
              <a:t>3</a:t>
            </a:r>
            <a:endParaRPr lang="en-US" altLang="en-US" sz="2800"/>
          </a:p>
        </p:txBody>
      </p:sp>
      <p:pic>
        <p:nvPicPr>
          <p:cNvPr id="16393" name="Picture 9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82" t="13501" r="9001"/>
          <a:stretch>
            <a:fillRect/>
          </a:stretch>
        </p:blipFill>
        <p:spPr bwMode="auto">
          <a:xfrm>
            <a:off x="7508875" y="2895600"/>
            <a:ext cx="1635125" cy="363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8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90600"/>
            <a:ext cx="3065463" cy="556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autoUpdateAnimBg="0"/>
      <p:bldP spid="16390" grpId="0" autoUpdateAnimBg="0"/>
      <p:bldP spid="16391" grpId="0" autoUpdateAnimBg="0"/>
      <p:bldP spid="16392" grpId="0" animBg="1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E0F57-8C70-4E73-B18F-255D2A3F98F3}" type="slidenum">
              <a:rPr lang="en-US" altLang="en-US"/>
              <a:pPr/>
              <a:t>25</a:t>
            </a:fld>
            <a:endParaRPr lang="en-US" altLang="en-US"/>
          </a:p>
        </p:txBody>
      </p:sp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915988" y="242888"/>
            <a:ext cx="7343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800" b="1" i="1"/>
              <a:t>Density</a:t>
            </a:r>
            <a:r>
              <a:rPr lang="en-US" altLang="en-US" sz="2800"/>
              <a:t> – SI derived unit for density is kg/m</a:t>
            </a:r>
            <a:r>
              <a:rPr lang="en-US" altLang="en-US" sz="2800" baseline="30000"/>
              <a:t>3</a:t>
            </a:r>
            <a:r>
              <a:rPr lang="en-US" altLang="en-US" sz="2800"/>
              <a:t> </a:t>
            </a: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2043113" y="903288"/>
            <a:ext cx="508476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800"/>
              <a:t>1 g/cm</a:t>
            </a:r>
            <a:r>
              <a:rPr lang="en-US" altLang="en-US" sz="2800" baseline="30000"/>
              <a:t>3</a:t>
            </a:r>
            <a:r>
              <a:rPr lang="en-US" altLang="en-US" sz="2800"/>
              <a:t> = 1 g/mL = 1000 kg/m</a:t>
            </a:r>
            <a:r>
              <a:rPr lang="en-US" altLang="en-US" sz="2800" baseline="30000"/>
              <a:t>3</a:t>
            </a:r>
            <a:endParaRPr lang="en-US" altLang="en-US" sz="2800"/>
          </a:p>
        </p:txBody>
      </p:sp>
      <p:grpSp>
        <p:nvGrpSpPr>
          <p:cNvPr id="17416" name="Group 8"/>
          <p:cNvGrpSpPr>
            <a:grpSpLocks/>
          </p:cNvGrpSpPr>
          <p:nvPr/>
        </p:nvGrpSpPr>
        <p:grpSpPr bwMode="auto">
          <a:xfrm>
            <a:off x="914400" y="1828800"/>
            <a:ext cx="3078163" cy="927100"/>
            <a:chOff x="2341" y="1576"/>
            <a:chExt cx="1939" cy="584"/>
          </a:xfrm>
        </p:grpSpPr>
        <p:sp>
          <p:nvSpPr>
            <p:cNvPr id="17412" name="Text Box 4"/>
            <p:cNvSpPr txBox="1">
              <a:spLocks noChangeArrowheads="1"/>
            </p:cNvSpPr>
            <p:nvPr/>
          </p:nvSpPr>
          <p:spPr bwMode="auto">
            <a:xfrm>
              <a:off x="2341" y="1721"/>
              <a:ext cx="1082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2800"/>
                <a:t>density = </a:t>
              </a:r>
            </a:p>
          </p:txBody>
        </p:sp>
        <p:sp>
          <p:nvSpPr>
            <p:cNvPr id="17413" name="Text Box 5"/>
            <p:cNvSpPr txBox="1">
              <a:spLocks noChangeArrowheads="1"/>
            </p:cNvSpPr>
            <p:nvPr/>
          </p:nvSpPr>
          <p:spPr bwMode="auto">
            <a:xfrm>
              <a:off x="3520" y="1576"/>
              <a:ext cx="652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2800"/>
                <a:t>mass</a:t>
              </a:r>
            </a:p>
          </p:txBody>
        </p:sp>
        <p:sp>
          <p:nvSpPr>
            <p:cNvPr id="17414" name="Text Box 6"/>
            <p:cNvSpPr txBox="1">
              <a:spLocks noChangeArrowheads="1"/>
            </p:cNvSpPr>
            <p:nvPr/>
          </p:nvSpPr>
          <p:spPr bwMode="auto">
            <a:xfrm>
              <a:off x="3440" y="1833"/>
              <a:ext cx="840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2800"/>
                <a:t>volume</a:t>
              </a:r>
            </a:p>
          </p:txBody>
        </p:sp>
        <p:sp>
          <p:nvSpPr>
            <p:cNvPr id="17415" name="Line 7"/>
            <p:cNvSpPr>
              <a:spLocks noChangeShapeType="1"/>
            </p:cNvSpPr>
            <p:nvPr/>
          </p:nvSpPr>
          <p:spPr bwMode="auto">
            <a:xfrm>
              <a:off x="3440" y="1888"/>
              <a:ext cx="81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17421" name="Group 13"/>
          <p:cNvGrpSpPr>
            <a:grpSpLocks/>
          </p:cNvGrpSpPr>
          <p:nvPr/>
        </p:nvGrpSpPr>
        <p:grpSpPr bwMode="auto">
          <a:xfrm>
            <a:off x="5829300" y="1879600"/>
            <a:ext cx="1333500" cy="874713"/>
            <a:chOff x="3288" y="2224"/>
            <a:chExt cx="840" cy="551"/>
          </a:xfrm>
        </p:grpSpPr>
        <p:sp>
          <p:nvSpPr>
            <p:cNvPr id="17417" name="Text Box 9"/>
            <p:cNvSpPr txBox="1">
              <a:spLocks noChangeArrowheads="1"/>
            </p:cNvSpPr>
            <p:nvPr/>
          </p:nvSpPr>
          <p:spPr bwMode="auto">
            <a:xfrm>
              <a:off x="3288" y="2345"/>
              <a:ext cx="434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2800" i="1"/>
                <a:t>d</a:t>
              </a:r>
              <a:r>
                <a:rPr lang="en-US" altLang="en-US" sz="2800"/>
                <a:t> =</a:t>
              </a:r>
              <a:endParaRPr lang="en-US" altLang="en-US" sz="2800" i="1"/>
            </a:p>
          </p:txBody>
        </p:sp>
        <p:sp>
          <p:nvSpPr>
            <p:cNvPr id="17418" name="Text Box 10"/>
            <p:cNvSpPr txBox="1">
              <a:spLocks noChangeArrowheads="1"/>
            </p:cNvSpPr>
            <p:nvPr/>
          </p:nvSpPr>
          <p:spPr bwMode="auto">
            <a:xfrm>
              <a:off x="3800" y="2224"/>
              <a:ext cx="303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2800" i="1"/>
                <a:t>m</a:t>
              </a:r>
            </a:p>
          </p:txBody>
        </p:sp>
        <p:sp>
          <p:nvSpPr>
            <p:cNvPr id="17419" name="Text Box 11"/>
            <p:cNvSpPr txBox="1">
              <a:spLocks noChangeArrowheads="1"/>
            </p:cNvSpPr>
            <p:nvPr/>
          </p:nvSpPr>
          <p:spPr bwMode="auto">
            <a:xfrm>
              <a:off x="3784" y="2448"/>
              <a:ext cx="265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2800" i="1"/>
                <a:t>V</a:t>
              </a:r>
            </a:p>
          </p:txBody>
        </p:sp>
        <p:sp>
          <p:nvSpPr>
            <p:cNvPr id="17420" name="Line 12"/>
            <p:cNvSpPr>
              <a:spLocks noChangeShapeType="1"/>
            </p:cNvSpPr>
            <p:nvPr/>
          </p:nvSpPr>
          <p:spPr bwMode="auto">
            <a:xfrm>
              <a:off x="3792" y="2508"/>
              <a:ext cx="33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7424" name="Text Box 16"/>
          <p:cNvSpPr txBox="1">
            <a:spLocks noChangeArrowheads="1"/>
          </p:cNvSpPr>
          <p:nvPr/>
        </p:nvSpPr>
        <p:spPr bwMode="auto">
          <a:xfrm>
            <a:off x="533400" y="3494088"/>
            <a:ext cx="83820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en-US" sz="2800">
                <a:solidFill>
                  <a:schemeClr val="accent2"/>
                </a:solidFill>
              </a:rPr>
              <a:t>A piece of platinum metal with a density of 21.5 g/cm</a:t>
            </a:r>
            <a:r>
              <a:rPr lang="en-US" altLang="en-US" sz="2800" baseline="30000">
                <a:solidFill>
                  <a:schemeClr val="accent2"/>
                </a:solidFill>
              </a:rPr>
              <a:t>3</a:t>
            </a:r>
            <a:r>
              <a:rPr lang="en-US" altLang="en-US" sz="2800">
                <a:solidFill>
                  <a:schemeClr val="accent2"/>
                </a:solidFill>
              </a:rPr>
              <a:t> has a volume of 4.49 cm</a:t>
            </a:r>
            <a:r>
              <a:rPr lang="en-US" altLang="en-US" sz="2800" baseline="30000">
                <a:solidFill>
                  <a:schemeClr val="accent2"/>
                </a:solidFill>
              </a:rPr>
              <a:t>3</a:t>
            </a:r>
            <a:r>
              <a:rPr lang="en-US" altLang="en-US" sz="2800">
                <a:solidFill>
                  <a:schemeClr val="accent2"/>
                </a:solidFill>
              </a:rPr>
              <a:t>.  What is its mass?</a:t>
            </a:r>
          </a:p>
        </p:txBody>
      </p:sp>
      <p:grpSp>
        <p:nvGrpSpPr>
          <p:cNvPr id="17425" name="Group 17"/>
          <p:cNvGrpSpPr>
            <a:grpSpLocks/>
          </p:cNvGrpSpPr>
          <p:nvPr/>
        </p:nvGrpSpPr>
        <p:grpSpPr bwMode="auto">
          <a:xfrm>
            <a:off x="1371600" y="4572000"/>
            <a:ext cx="1333500" cy="874713"/>
            <a:chOff x="3288" y="2224"/>
            <a:chExt cx="840" cy="551"/>
          </a:xfrm>
        </p:grpSpPr>
        <p:sp>
          <p:nvSpPr>
            <p:cNvPr id="17426" name="Text Box 18"/>
            <p:cNvSpPr txBox="1">
              <a:spLocks noChangeArrowheads="1"/>
            </p:cNvSpPr>
            <p:nvPr/>
          </p:nvSpPr>
          <p:spPr bwMode="auto">
            <a:xfrm>
              <a:off x="3288" y="2345"/>
              <a:ext cx="434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2800" i="1"/>
                <a:t>d</a:t>
              </a:r>
              <a:r>
                <a:rPr lang="en-US" altLang="en-US" sz="2800"/>
                <a:t> =</a:t>
              </a:r>
              <a:endParaRPr lang="en-US" altLang="en-US" sz="2800" i="1"/>
            </a:p>
          </p:txBody>
        </p:sp>
        <p:sp>
          <p:nvSpPr>
            <p:cNvPr id="17427" name="Text Box 19"/>
            <p:cNvSpPr txBox="1">
              <a:spLocks noChangeArrowheads="1"/>
            </p:cNvSpPr>
            <p:nvPr/>
          </p:nvSpPr>
          <p:spPr bwMode="auto">
            <a:xfrm>
              <a:off x="3800" y="2224"/>
              <a:ext cx="303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2800" i="1"/>
                <a:t>m</a:t>
              </a:r>
            </a:p>
          </p:txBody>
        </p:sp>
        <p:sp>
          <p:nvSpPr>
            <p:cNvPr id="17428" name="Text Box 20"/>
            <p:cNvSpPr txBox="1">
              <a:spLocks noChangeArrowheads="1"/>
            </p:cNvSpPr>
            <p:nvPr/>
          </p:nvSpPr>
          <p:spPr bwMode="auto">
            <a:xfrm>
              <a:off x="3784" y="2448"/>
              <a:ext cx="265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2800" i="1"/>
                <a:t>V</a:t>
              </a:r>
            </a:p>
          </p:txBody>
        </p:sp>
        <p:sp>
          <p:nvSpPr>
            <p:cNvPr id="17429" name="Line 21"/>
            <p:cNvSpPr>
              <a:spLocks noChangeShapeType="1"/>
            </p:cNvSpPr>
            <p:nvPr/>
          </p:nvSpPr>
          <p:spPr bwMode="auto">
            <a:xfrm>
              <a:off x="3792" y="2508"/>
              <a:ext cx="33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7430" name="Text Box 22"/>
          <p:cNvSpPr txBox="1">
            <a:spLocks noChangeArrowheads="1"/>
          </p:cNvSpPr>
          <p:nvPr/>
        </p:nvSpPr>
        <p:spPr bwMode="auto">
          <a:xfrm>
            <a:off x="1282700" y="5500688"/>
            <a:ext cx="16954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en-US" sz="2800" i="1"/>
              <a:t>m</a:t>
            </a:r>
            <a:r>
              <a:rPr lang="en-US" altLang="en-US" sz="2800"/>
              <a:t> = </a:t>
            </a:r>
            <a:r>
              <a:rPr lang="en-US" altLang="en-US" sz="2800" i="1"/>
              <a:t>d</a:t>
            </a:r>
            <a:r>
              <a:rPr lang="en-US" altLang="en-US" sz="2800"/>
              <a:t> x </a:t>
            </a:r>
            <a:r>
              <a:rPr lang="en-US" altLang="en-US" sz="2800" i="1"/>
              <a:t>V</a:t>
            </a:r>
          </a:p>
        </p:txBody>
      </p:sp>
      <p:sp>
        <p:nvSpPr>
          <p:cNvPr id="17431" name="Line 23"/>
          <p:cNvSpPr>
            <a:spLocks noChangeShapeType="1"/>
          </p:cNvSpPr>
          <p:nvPr/>
        </p:nvSpPr>
        <p:spPr bwMode="auto">
          <a:xfrm flipV="1">
            <a:off x="4470400" y="5638800"/>
            <a:ext cx="457200" cy="304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7432" name="Line 24"/>
          <p:cNvSpPr>
            <a:spLocks noChangeShapeType="1"/>
          </p:cNvSpPr>
          <p:nvPr/>
        </p:nvSpPr>
        <p:spPr bwMode="auto">
          <a:xfrm flipV="1">
            <a:off x="6223000" y="5638800"/>
            <a:ext cx="457200" cy="304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7433" name="Text Box 25"/>
          <p:cNvSpPr txBox="1">
            <a:spLocks noChangeArrowheads="1"/>
          </p:cNvSpPr>
          <p:nvPr/>
        </p:nvSpPr>
        <p:spPr bwMode="auto">
          <a:xfrm>
            <a:off x="2895600" y="5499100"/>
            <a:ext cx="53609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800"/>
              <a:t>= 21.5 g/cm</a:t>
            </a:r>
            <a:r>
              <a:rPr lang="en-US" altLang="en-US" sz="2800" baseline="30000"/>
              <a:t>3</a:t>
            </a:r>
            <a:r>
              <a:rPr lang="en-US" altLang="en-US" sz="2800"/>
              <a:t> x 4.49 cm</a:t>
            </a:r>
            <a:r>
              <a:rPr lang="en-US" altLang="en-US" sz="2800" baseline="30000"/>
              <a:t>3</a:t>
            </a:r>
            <a:r>
              <a:rPr lang="en-US" altLang="en-US" sz="2800"/>
              <a:t> = 96.5 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4" grpId="0"/>
      <p:bldP spid="17430" grpId="0" autoUpdateAnimBg="0"/>
      <p:bldP spid="17431" grpId="0" animBg="1"/>
      <p:bldP spid="17432" grpId="0" animBg="1"/>
      <p:bldP spid="17433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525963"/>
          </a:xfrm>
        </p:spPr>
        <p:txBody>
          <a:bodyPr/>
          <a:lstStyle/>
          <a:p>
            <a:r>
              <a:rPr lang="en-US" dirty="0" smtClean="0"/>
              <a:t>The SI units of density is kg/m</a:t>
            </a:r>
            <a:r>
              <a:rPr lang="en-US" baseline="30000" dirty="0" smtClean="0"/>
              <a:t>3</a:t>
            </a:r>
            <a:r>
              <a:rPr lang="en-US" dirty="0" smtClean="0"/>
              <a:t> , but is </a:t>
            </a:r>
            <a:r>
              <a:rPr lang="en-US" i="1" dirty="0" smtClean="0"/>
              <a:t>not</a:t>
            </a:r>
            <a:r>
              <a:rPr lang="en-US" dirty="0" smtClean="0"/>
              <a:t> </a:t>
            </a:r>
            <a:r>
              <a:rPr lang="en-US" i="1" dirty="0" smtClean="0"/>
              <a:t>common</a:t>
            </a:r>
            <a:r>
              <a:rPr lang="en-US" dirty="0" smtClean="0"/>
              <a:t>!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The common units of density for </a:t>
            </a:r>
            <a:r>
              <a:rPr lang="en-US" dirty="0" smtClean="0">
                <a:solidFill>
                  <a:srgbClr val="00B050"/>
                </a:solidFill>
              </a:rPr>
              <a:t>solid</a:t>
            </a:r>
            <a:r>
              <a:rPr lang="en-US" dirty="0" smtClean="0"/>
              <a:t> and </a:t>
            </a:r>
            <a:r>
              <a:rPr lang="en-US" dirty="0" smtClean="0">
                <a:solidFill>
                  <a:srgbClr val="00B050"/>
                </a:solidFill>
              </a:rPr>
              <a:t>liquid</a:t>
            </a:r>
            <a:r>
              <a:rPr lang="en-US" dirty="0" smtClean="0"/>
              <a:t> substances is </a:t>
            </a:r>
            <a:r>
              <a:rPr lang="en-US" dirty="0" smtClean="0">
                <a:solidFill>
                  <a:srgbClr val="FF0000"/>
                </a:solidFill>
              </a:rPr>
              <a:t>g/cm</a:t>
            </a:r>
            <a:r>
              <a:rPr lang="en-US" baseline="30000" dirty="0" smtClean="0">
                <a:solidFill>
                  <a:srgbClr val="FF0000"/>
                </a:solidFill>
              </a:rPr>
              <a:t>3 </a:t>
            </a:r>
            <a:r>
              <a:rPr lang="en-US" dirty="0" smtClean="0"/>
              <a:t>or</a:t>
            </a:r>
            <a:r>
              <a:rPr lang="en-US" dirty="0" smtClean="0">
                <a:solidFill>
                  <a:srgbClr val="FF0000"/>
                </a:solidFill>
              </a:rPr>
              <a:t> g/mL</a:t>
            </a:r>
          </a:p>
          <a:p>
            <a:pPr marL="0" indent="0"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But for </a:t>
            </a:r>
            <a:r>
              <a:rPr lang="en-US" dirty="0" smtClean="0">
                <a:solidFill>
                  <a:srgbClr val="00B050"/>
                </a:solidFill>
              </a:rPr>
              <a:t>gas</a:t>
            </a:r>
            <a:r>
              <a:rPr lang="en-US" dirty="0" smtClean="0"/>
              <a:t> is </a:t>
            </a:r>
            <a:r>
              <a:rPr lang="en-US" dirty="0" smtClean="0">
                <a:solidFill>
                  <a:srgbClr val="FF0000"/>
                </a:solidFill>
              </a:rPr>
              <a:t>g/L</a:t>
            </a:r>
            <a:r>
              <a:rPr lang="en-US" dirty="0" smtClean="0"/>
              <a:t> or </a:t>
            </a:r>
            <a:r>
              <a:rPr lang="en-US" dirty="0" smtClean="0">
                <a:solidFill>
                  <a:srgbClr val="FF0000"/>
                </a:solidFill>
              </a:rPr>
              <a:t>g/dm</a:t>
            </a:r>
            <a:r>
              <a:rPr lang="en-US" baseline="30000" dirty="0" smtClean="0">
                <a:solidFill>
                  <a:srgbClr val="FF0000"/>
                </a:solidFill>
              </a:rPr>
              <a:t>3</a:t>
            </a:r>
            <a:r>
              <a:rPr lang="en-US" dirty="0" smtClean="0"/>
              <a:t>, because it is very low!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90176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47595-5442-48E4-8253-6331B5A5DD29}" type="slidenum">
              <a:rPr lang="en-US" altLang="en-US"/>
              <a:pPr/>
              <a:t>27</a:t>
            </a:fld>
            <a:endParaRPr lang="en-US" altLang="en-US"/>
          </a:p>
        </p:txBody>
      </p:sp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9675" y="0"/>
            <a:ext cx="39147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BA24B-3648-4DFE-850D-16B24C3EA1FF}" type="slidenum">
              <a:rPr lang="en-US" altLang="en-US" smtClean="0"/>
              <a:pPr/>
              <a:t>28</a:t>
            </a:fld>
            <a:endParaRPr lang="en-US" alt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399" y="738188"/>
            <a:ext cx="8229601" cy="4734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617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BA24B-3648-4DFE-850D-16B24C3EA1FF}" type="slidenum">
              <a:rPr lang="en-US" altLang="en-US" smtClean="0"/>
              <a:pPr/>
              <a:t>29</a:t>
            </a:fld>
            <a:endParaRPr lang="en-US" alt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990600"/>
            <a:ext cx="8839200" cy="4437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2541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52256" y="56242"/>
          <a:ext cx="9026434" cy="6302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82093">
                  <a:extLst>
                    <a:ext uri="{9D8B030D-6E8A-4147-A177-3AD203B41FA5}">
                      <a16:colId xmlns:a16="http://schemas.microsoft.com/office/drawing/2014/main" val="1005802422"/>
                    </a:ext>
                  </a:extLst>
                </a:gridCol>
                <a:gridCol w="1045028">
                  <a:extLst>
                    <a:ext uri="{9D8B030D-6E8A-4147-A177-3AD203B41FA5}">
                      <a16:colId xmlns:a16="http://schemas.microsoft.com/office/drawing/2014/main" val="3921876421"/>
                    </a:ext>
                  </a:extLst>
                </a:gridCol>
                <a:gridCol w="999313">
                  <a:extLst>
                    <a:ext uri="{9D8B030D-6E8A-4147-A177-3AD203B41FA5}">
                      <a16:colId xmlns:a16="http://schemas.microsoft.com/office/drawing/2014/main" val="323507513"/>
                    </a:ext>
                  </a:extLst>
                </a:gridCol>
              </a:tblGrid>
              <a:tr h="398751">
                <a:tc gridSpan="3">
                  <a:txBody>
                    <a:bodyPr/>
                    <a:lstStyle/>
                    <a:p>
                      <a:pPr algn="ctr"/>
                      <a:r>
                        <a:rPr lang="en-US" sz="2000" b="1" kern="1200" dirty="0" smtClean="0">
                          <a:solidFill>
                            <a:srgbClr val="FFFF00"/>
                          </a:solidFill>
                          <a:effectLst/>
                          <a:latin typeface="Bodoni MT" panose="02070603080606020203" pitchFamily="18" charset="0"/>
                          <a:ea typeface="+mn-ea"/>
                          <a:cs typeface="+mn-cs"/>
                        </a:rPr>
                        <a:t>CHEM 101 CURRICULUM</a:t>
                      </a:r>
                      <a:endParaRPr lang="en-US" sz="2000" dirty="0">
                        <a:solidFill>
                          <a:srgbClr val="FFFF00"/>
                        </a:solidFill>
                        <a:latin typeface="Bodoni MT" panose="02070603080606020203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8953504"/>
                  </a:ext>
                </a:extLst>
              </a:tr>
              <a:tr h="277978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Bodoni MT" panose="02070603080606020203" pitchFamily="18" charset="0"/>
                          <a:ea typeface="+mn-ea"/>
                          <a:cs typeface="+mn-cs"/>
                        </a:rPr>
                        <a:t>Text book: </a:t>
                      </a: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Bodoni MT" panose="02070603080606020203" pitchFamily="18" charset="0"/>
                          <a:ea typeface="+mn-ea"/>
                          <a:cs typeface="+mn-cs"/>
                        </a:rPr>
                        <a:t>Raymond Chang, Chemistry, 10</a:t>
                      </a:r>
                      <a:r>
                        <a:rPr kumimoji="0" lang="en-US" sz="1600" b="1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Bodoni MT" panose="02070603080606020203" pitchFamily="18" charset="0"/>
                          <a:ea typeface="+mn-ea"/>
                          <a:cs typeface="+mn-cs"/>
                        </a:rPr>
                        <a:t>th</a:t>
                      </a: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Bodoni MT" panose="02070603080606020203" pitchFamily="18" charset="0"/>
                          <a:ea typeface="+mn-ea"/>
                          <a:cs typeface="+mn-cs"/>
                        </a:rPr>
                        <a:t> edition, 2010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Bodoni MT" panose="02070603080606020203" pitchFamily="18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0506574"/>
                  </a:ext>
                </a:extLst>
              </a:tr>
              <a:tr h="450698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Topics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Text book pages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Number of Lectures</a:t>
                      </a:r>
                      <a:endParaRPr lang="en-US" sz="1400" b="1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4809511"/>
                  </a:ext>
                </a:extLst>
              </a:tr>
              <a:tr h="338938">
                <a:tc gridSpan="3">
                  <a:txBody>
                    <a:bodyPr/>
                    <a:lstStyle/>
                    <a:p>
                      <a:r>
                        <a:rPr lang="en-US" sz="1800" b="1" i="1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Chapter 1: Chemistry: The Study of Change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6129734"/>
                  </a:ext>
                </a:extLst>
              </a:tr>
              <a:tr h="1381064">
                <a:tc>
                  <a:txBody>
                    <a:bodyPr/>
                    <a:lstStyle/>
                    <a:p>
                      <a:pPr marL="287338" marR="0" lvl="1" indent="-287338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1.4. Classifications of Matter: substances and mixtures, elements and compounds</a:t>
                      </a:r>
                    </a:p>
                    <a:p>
                      <a:pPr marL="287338" marR="0" lvl="1" indent="-287338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1.5. The Three States of Matter</a:t>
                      </a:r>
                    </a:p>
                    <a:p>
                      <a:pPr marL="287338" marR="0" lvl="1" indent="-287338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1.6. Physical and Chemical properties of Matter: intensive and extensive properties</a:t>
                      </a:r>
                    </a:p>
                    <a:p>
                      <a:pPr marL="287338" marR="0" lvl="1" indent="-287338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1.7. Measurement: SI units, mass and weight, volume, density, temperature scales</a:t>
                      </a:r>
                    </a:p>
                    <a:p>
                      <a:pPr marL="287338" marR="0" lvl="1" indent="-287338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1.8. Handling Numbers: scientific notation, significant figures, accuracy and precision</a:t>
                      </a:r>
                    </a:p>
                    <a:p>
                      <a:pPr marL="287338" marR="0" lvl="1" indent="-287338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1.9. Dimensional Analysis in Solving Problems: conversion factors, a note on problem solving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10 - 30</a:t>
                      </a:r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9482011"/>
                  </a:ext>
                </a:extLst>
              </a:tr>
              <a:tr h="341086">
                <a:tc gridSpan="2">
                  <a:txBody>
                    <a:bodyPr/>
                    <a:lstStyle/>
                    <a:p>
                      <a:pPr marL="0" lvl="1" indent="0" algn="ctr" rtl="0"/>
                      <a:r>
                        <a:rPr lang="en-US" sz="1600" b="1" i="1" kern="12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Review and Exercises</a:t>
                      </a:r>
                      <a:endParaRPr lang="en-US" sz="1600" b="1" i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7389158"/>
                  </a:ext>
                </a:extLst>
              </a:tr>
              <a:tr h="196668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Chapter 2: Atoms, Molecules and Ions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4816983"/>
                  </a:ext>
                </a:extLst>
              </a:tr>
              <a:tr h="463119">
                <a:tc>
                  <a:txBody>
                    <a:bodyPr/>
                    <a:lstStyle/>
                    <a:p>
                      <a:pPr marL="282575" indent="-282575" algn="just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2.2. The Structure of the Atoms: the electron, radioactivity, the proton and the nucleus, the neutron</a:t>
                      </a:r>
                    </a:p>
                    <a:p>
                      <a:pPr marL="282575" indent="-282575" algn="just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2.3. Atomic Number, Mass Number and Isotopes</a:t>
                      </a:r>
                    </a:p>
                    <a:p>
                      <a:pPr marL="282575" indent="-282575" algn="just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2.4. The Periodic Table</a:t>
                      </a:r>
                    </a:p>
                    <a:p>
                      <a:pPr marL="282575" indent="-282575" algn="just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2.5. Molecules and Ions: molecules, ions</a:t>
                      </a:r>
                    </a:p>
                    <a:p>
                      <a:pPr marL="282575" indent="-282575" algn="just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2.6. Chemical Formulas: molecular formulas, empirical formulas, formula of ionic compound</a:t>
                      </a:r>
                    </a:p>
                    <a:p>
                      <a:pPr marL="282575" indent="-282575" algn="just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2.7. Naming Compounds: ionic compound, molecular compound, acids and bases, familiar inorganic compound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43 - 68</a:t>
                      </a:r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4176209"/>
                  </a:ext>
                </a:extLst>
              </a:tr>
              <a:tr h="228601">
                <a:tc gridSpan="2">
                  <a:txBody>
                    <a:bodyPr/>
                    <a:lstStyle/>
                    <a:p>
                      <a:pPr marL="0" lvl="1" indent="0" algn="ctr" rtl="0"/>
                      <a:r>
                        <a:rPr lang="en-US" sz="1600" b="1" i="1" kern="12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Review and Exercises</a:t>
                      </a:r>
                      <a:endParaRPr lang="en-US" sz="1600" b="1" i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0434409"/>
                  </a:ext>
                </a:extLst>
              </a:tr>
              <a:tr h="463119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FIRST MIDTERM EXAM (</a:t>
                      </a:r>
                      <a:r>
                        <a:rPr kumimoji="0" lang="en-US" sz="18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 GRADS</a:t>
                      </a: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kumimoji="0" lang="en-US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9996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0110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D9C30-DBA4-4E4E-B235-C550CF71351A}" type="slidenum">
              <a:rPr lang="en-US" altLang="en-US"/>
              <a:pPr/>
              <a:t>30</a:t>
            </a:fld>
            <a:endParaRPr lang="en-US" altLang="en-US"/>
          </a:p>
        </p:txBody>
      </p:sp>
      <p:grpSp>
        <p:nvGrpSpPr>
          <p:cNvPr id="18477" name="Group 45"/>
          <p:cNvGrpSpPr>
            <a:grpSpLocks/>
          </p:cNvGrpSpPr>
          <p:nvPr/>
        </p:nvGrpSpPr>
        <p:grpSpPr bwMode="auto">
          <a:xfrm>
            <a:off x="1981200" y="1600200"/>
            <a:ext cx="2209800" cy="4335463"/>
            <a:chOff x="1248" y="1008"/>
            <a:chExt cx="1392" cy="2731"/>
          </a:xfrm>
        </p:grpSpPr>
        <p:pic>
          <p:nvPicPr>
            <p:cNvPr id="18461" name="Picture 2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8" y="1008"/>
              <a:ext cx="1286" cy="26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466" name="Picture 3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9" y="3408"/>
              <a:ext cx="441" cy="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8473" name="Picture 4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1413" y="5400675"/>
            <a:ext cx="533400" cy="31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59" name="Picture 2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700" y="4067175"/>
            <a:ext cx="271463" cy="26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6248400" y="1524000"/>
            <a:ext cx="27130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en-US" sz="2800"/>
              <a:t>K = </a:t>
            </a:r>
            <a:r>
              <a:rPr lang="en-US" altLang="en-US" sz="2800" baseline="30000"/>
              <a:t>0</a:t>
            </a:r>
            <a:r>
              <a:rPr lang="en-US" altLang="en-US" sz="2800"/>
              <a:t>C + 273.15</a:t>
            </a:r>
          </a:p>
        </p:txBody>
      </p:sp>
      <p:grpSp>
        <p:nvGrpSpPr>
          <p:cNvPr id="18441" name="Group 9"/>
          <p:cNvGrpSpPr>
            <a:grpSpLocks/>
          </p:cNvGrpSpPr>
          <p:nvPr/>
        </p:nvGrpSpPr>
        <p:grpSpPr bwMode="auto">
          <a:xfrm>
            <a:off x="6134100" y="4003675"/>
            <a:ext cx="3001963" cy="873125"/>
            <a:chOff x="3948" y="1426"/>
            <a:chExt cx="1891" cy="550"/>
          </a:xfrm>
        </p:grpSpPr>
        <p:sp>
          <p:nvSpPr>
            <p:cNvPr id="18436" name="Text Box 4"/>
            <p:cNvSpPr txBox="1">
              <a:spLocks noChangeArrowheads="1"/>
            </p:cNvSpPr>
            <p:nvPr/>
          </p:nvSpPr>
          <p:spPr bwMode="auto">
            <a:xfrm>
              <a:off x="3948" y="1536"/>
              <a:ext cx="189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2800" baseline="30000"/>
                <a:t>0</a:t>
              </a:r>
              <a:r>
                <a:rPr lang="en-US" altLang="en-US" sz="2800"/>
                <a:t>F =       x </a:t>
              </a:r>
              <a:r>
                <a:rPr lang="en-US" altLang="en-US" sz="2800" baseline="30000"/>
                <a:t>0</a:t>
              </a:r>
              <a:r>
                <a:rPr lang="en-US" altLang="en-US" sz="2800"/>
                <a:t>C + 32</a:t>
              </a:r>
              <a:endParaRPr lang="en-US" altLang="en-US" sz="2800" baseline="30000"/>
            </a:p>
          </p:txBody>
        </p:sp>
        <p:grpSp>
          <p:nvGrpSpPr>
            <p:cNvPr id="18440" name="Group 8"/>
            <p:cNvGrpSpPr>
              <a:grpSpLocks/>
            </p:cNvGrpSpPr>
            <p:nvPr/>
          </p:nvGrpSpPr>
          <p:grpSpPr bwMode="auto">
            <a:xfrm>
              <a:off x="4536" y="1426"/>
              <a:ext cx="249" cy="550"/>
              <a:chOff x="4520" y="2585"/>
              <a:chExt cx="249" cy="550"/>
            </a:xfrm>
          </p:grpSpPr>
          <p:sp>
            <p:nvSpPr>
              <p:cNvPr id="18437" name="Text Box 5"/>
              <p:cNvSpPr txBox="1">
                <a:spLocks noChangeArrowheads="1"/>
              </p:cNvSpPr>
              <p:nvPr/>
            </p:nvSpPr>
            <p:spPr bwMode="auto">
              <a:xfrm>
                <a:off x="4528" y="2585"/>
                <a:ext cx="241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2800"/>
                  <a:t>9</a:t>
                </a:r>
              </a:p>
            </p:txBody>
          </p:sp>
          <p:sp>
            <p:nvSpPr>
              <p:cNvPr id="18438" name="Text Box 6"/>
              <p:cNvSpPr txBox="1">
                <a:spLocks noChangeArrowheads="1"/>
              </p:cNvSpPr>
              <p:nvPr/>
            </p:nvSpPr>
            <p:spPr bwMode="auto">
              <a:xfrm>
                <a:off x="4528" y="2808"/>
                <a:ext cx="241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2800"/>
                  <a:t>5</a:t>
                </a:r>
              </a:p>
            </p:txBody>
          </p:sp>
          <p:sp>
            <p:nvSpPr>
              <p:cNvPr id="18439" name="Line 7"/>
              <p:cNvSpPr>
                <a:spLocks noChangeShapeType="1"/>
              </p:cNvSpPr>
              <p:nvPr/>
            </p:nvSpPr>
            <p:spPr bwMode="auto">
              <a:xfrm>
                <a:off x="4520" y="2872"/>
                <a:ext cx="24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</p:grpSp>
      </p:grp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6486525" y="2073275"/>
            <a:ext cx="22542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/>
              <a:t>273 K = 0 </a:t>
            </a:r>
            <a:r>
              <a:rPr lang="en-US" altLang="en-US" baseline="30000"/>
              <a:t>0</a:t>
            </a:r>
            <a:r>
              <a:rPr lang="en-US" altLang="en-US"/>
              <a:t>C    </a:t>
            </a:r>
          </a:p>
          <a:p>
            <a:r>
              <a:rPr lang="en-US" altLang="en-US"/>
              <a:t>373 K = 100 </a:t>
            </a:r>
            <a:r>
              <a:rPr lang="en-US" altLang="en-US" baseline="30000"/>
              <a:t>0</a:t>
            </a:r>
            <a:r>
              <a:rPr lang="en-US" altLang="en-US"/>
              <a:t>C</a:t>
            </a:r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6416675" y="4892675"/>
            <a:ext cx="2433638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/>
              <a:t>32 </a:t>
            </a:r>
            <a:r>
              <a:rPr lang="en-US" altLang="en-US" baseline="30000"/>
              <a:t>0</a:t>
            </a:r>
            <a:r>
              <a:rPr lang="en-US" altLang="en-US"/>
              <a:t>F = 0 </a:t>
            </a:r>
            <a:r>
              <a:rPr lang="en-US" altLang="en-US" baseline="30000"/>
              <a:t>0</a:t>
            </a:r>
            <a:r>
              <a:rPr lang="en-US" altLang="en-US"/>
              <a:t>C </a:t>
            </a:r>
          </a:p>
          <a:p>
            <a:r>
              <a:rPr lang="en-US" altLang="en-US"/>
              <a:t>212 </a:t>
            </a:r>
            <a:r>
              <a:rPr lang="en-US" altLang="en-US" baseline="30000"/>
              <a:t>0</a:t>
            </a:r>
            <a:r>
              <a:rPr lang="en-US" altLang="en-US"/>
              <a:t>F = 100 </a:t>
            </a:r>
            <a:r>
              <a:rPr lang="en-US" altLang="en-US" baseline="30000"/>
              <a:t>0</a:t>
            </a:r>
            <a:r>
              <a:rPr lang="en-US" altLang="en-US"/>
              <a:t>C </a:t>
            </a:r>
          </a:p>
        </p:txBody>
      </p:sp>
      <p:pic>
        <p:nvPicPr>
          <p:cNvPr id="18447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52575"/>
            <a:ext cx="860425" cy="416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8475" name="Group 43"/>
          <p:cNvGrpSpPr>
            <a:grpSpLocks/>
          </p:cNvGrpSpPr>
          <p:nvPr/>
        </p:nvGrpSpPr>
        <p:grpSpPr bwMode="auto">
          <a:xfrm>
            <a:off x="3581400" y="1828800"/>
            <a:ext cx="547688" cy="2633663"/>
            <a:chOff x="2256" y="1152"/>
            <a:chExt cx="345" cy="1659"/>
          </a:xfrm>
        </p:grpSpPr>
        <p:pic>
          <p:nvPicPr>
            <p:cNvPr id="18462" name="Picture 30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91" y="1152"/>
              <a:ext cx="192" cy="1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463" name="Picture 3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0" y="2121"/>
              <a:ext cx="192" cy="1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464" name="Picture 3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6" y="2265"/>
              <a:ext cx="288" cy="1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465" name="Picture 3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9" y="2667"/>
              <a:ext cx="192" cy="1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8470" name="Group 38"/>
          <p:cNvGrpSpPr>
            <a:grpSpLocks/>
          </p:cNvGrpSpPr>
          <p:nvPr/>
        </p:nvGrpSpPr>
        <p:grpSpPr bwMode="auto">
          <a:xfrm>
            <a:off x="3768725" y="1571625"/>
            <a:ext cx="1312863" cy="4186238"/>
            <a:chOff x="2352" y="987"/>
            <a:chExt cx="827" cy="2637"/>
          </a:xfrm>
        </p:grpSpPr>
        <p:pic>
          <p:nvPicPr>
            <p:cNvPr id="18468" name="Picture 36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3" y="987"/>
              <a:ext cx="656" cy="24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469" name="Picture 37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2" y="3504"/>
              <a:ext cx="480" cy="1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8474" name="Text Box 42"/>
          <p:cNvSpPr txBox="1">
            <a:spLocks noChangeArrowheads="1"/>
          </p:cNvSpPr>
          <p:nvPr/>
        </p:nvSpPr>
        <p:spPr bwMode="auto">
          <a:xfrm>
            <a:off x="228600" y="76200"/>
            <a:ext cx="8686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dirty="0">
                <a:solidFill>
                  <a:srgbClr val="FF0000"/>
                </a:solidFill>
              </a:rPr>
              <a:t>A Comparison of Temperature Scales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utoUpdateAnimBg="0"/>
      <p:bldP spid="18443" grpId="0" autoUpdateAnimBg="0"/>
      <p:bldP spid="18444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C040E-A252-4116-8013-12D2086601DB}" type="slidenum">
              <a:rPr lang="en-US" altLang="en-US"/>
              <a:pPr/>
              <a:t>31</a:t>
            </a:fld>
            <a:endParaRPr lang="en-US" altLang="en-US"/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381000" y="304800"/>
            <a:ext cx="6172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en-US" sz="2800">
                <a:solidFill>
                  <a:schemeClr val="accent2"/>
                </a:solidFill>
              </a:rPr>
              <a:t>Convert 172.9 </a:t>
            </a:r>
            <a:r>
              <a:rPr lang="en-US" altLang="en-US" sz="2800" baseline="30000">
                <a:solidFill>
                  <a:schemeClr val="accent2"/>
                </a:solidFill>
              </a:rPr>
              <a:t>0</a:t>
            </a:r>
            <a:r>
              <a:rPr lang="en-US" altLang="en-US" sz="2800">
                <a:solidFill>
                  <a:schemeClr val="accent2"/>
                </a:solidFill>
              </a:rPr>
              <a:t>F to degrees Celsius.</a:t>
            </a:r>
          </a:p>
        </p:txBody>
      </p:sp>
      <p:grpSp>
        <p:nvGrpSpPr>
          <p:cNvPr id="19461" name="Group 5"/>
          <p:cNvGrpSpPr>
            <a:grpSpLocks/>
          </p:cNvGrpSpPr>
          <p:nvPr/>
        </p:nvGrpSpPr>
        <p:grpSpPr bwMode="auto">
          <a:xfrm>
            <a:off x="3322638" y="1066800"/>
            <a:ext cx="3001962" cy="873125"/>
            <a:chOff x="3948" y="1426"/>
            <a:chExt cx="1891" cy="550"/>
          </a:xfrm>
        </p:grpSpPr>
        <p:sp>
          <p:nvSpPr>
            <p:cNvPr id="19462" name="Text Box 6"/>
            <p:cNvSpPr txBox="1">
              <a:spLocks noChangeArrowheads="1"/>
            </p:cNvSpPr>
            <p:nvPr/>
          </p:nvSpPr>
          <p:spPr bwMode="auto">
            <a:xfrm>
              <a:off x="3948" y="1536"/>
              <a:ext cx="189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2800" baseline="30000"/>
                <a:t>0</a:t>
              </a:r>
              <a:r>
                <a:rPr lang="en-US" altLang="en-US" sz="2800"/>
                <a:t>F =       x </a:t>
              </a:r>
              <a:r>
                <a:rPr lang="en-US" altLang="en-US" sz="2800" baseline="30000"/>
                <a:t>0</a:t>
              </a:r>
              <a:r>
                <a:rPr lang="en-US" altLang="en-US" sz="2800"/>
                <a:t>C + 32</a:t>
              </a:r>
              <a:endParaRPr lang="en-US" altLang="en-US" sz="2800" baseline="30000"/>
            </a:p>
          </p:txBody>
        </p:sp>
        <p:grpSp>
          <p:nvGrpSpPr>
            <p:cNvPr id="19463" name="Group 7"/>
            <p:cNvGrpSpPr>
              <a:grpSpLocks/>
            </p:cNvGrpSpPr>
            <p:nvPr/>
          </p:nvGrpSpPr>
          <p:grpSpPr bwMode="auto">
            <a:xfrm>
              <a:off x="4536" y="1426"/>
              <a:ext cx="249" cy="550"/>
              <a:chOff x="4520" y="2585"/>
              <a:chExt cx="249" cy="550"/>
            </a:xfrm>
          </p:grpSpPr>
          <p:sp>
            <p:nvSpPr>
              <p:cNvPr id="19464" name="Text Box 8"/>
              <p:cNvSpPr txBox="1">
                <a:spLocks noChangeArrowheads="1"/>
              </p:cNvSpPr>
              <p:nvPr/>
            </p:nvSpPr>
            <p:spPr bwMode="auto">
              <a:xfrm>
                <a:off x="4528" y="2585"/>
                <a:ext cx="241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2800"/>
                  <a:t>9</a:t>
                </a:r>
              </a:p>
            </p:txBody>
          </p:sp>
          <p:sp>
            <p:nvSpPr>
              <p:cNvPr id="19465" name="Text Box 9"/>
              <p:cNvSpPr txBox="1">
                <a:spLocks noChangeArrowheads="1"/>
              </p:cNvSpPr>
              <p:nvPr/>
            </p:nvSpPr>
            <p:spPr bwMode="auto">
              <a:xfrm>
                <a:off x="4528" y="2808"/>
                <a:ext cx="241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2800"/>
                  <a:t>5</a:t>
                </a:r>
              </a:p>
            </p:txBody>
          </p:sp>
          <p:sp>
            <p:nvSpPr>
              <p:cNvPr id="19466" name="Line 10"/>
              <p:cNvSpPr>
                <a:spLocks noChangeShapeType="1"/>
              </p:cNvSpPr>
              <p:nvPr/>
            </p:nvSpPr>
            <p:spPr bwMode="auto">
              <a:xfrm>
                <a:off x="4520" y="2872"/>
                <a:ext cx="24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</p:grpSp>
      </p:grpSp>
      <p:grpSp>
        <p:nvGrpSpPr>
          <p:cNvPr id="19473" name="Group 17"/>
          <p:cNvGrpSpPr>
            <a:grpSpLocks/>
          </p:cNvGrpSpPr>
          <p:nvPr/>
        </p:nvGrpSpPr>
        <p:grpSpPr bwMode="auto">
          <a:xfrm>
            <a:off x="2540000" y="1793875"/>
            <a:ext cx="2992438" cy="873125"/>
            <a:chOff x="1107" y="1130"/>
            <a:chExt cx="1885" cy="550"/>
          </a:xfrm>
        </p:grpSpPr>
        <p:sp>
          <p:nvSpPr>
            <p:cNvPr id="19468" name="Text Box 12"/>
            <p:cNvSpPr txBox="1">
              <a:spLocks noChangeArrowheads="1"/>
            </p:cNvSpPr>
            <p:nvPr/>
          </p:nvSpPr>
          <p:spPr bwMode="auto">
            <a:xfrm>
              <a:off x="1107" y="1240"/>
              <a:ext cx="1885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2800" baseline="30000"/>
                <a:t>0</a:t>
              </a:r>
              <a:r>
                <a:rPr lang="en-US" altLang="en-US" sz="2800"/>
                <a:t>F – 32 =       x </a:t>
              </a:r>
              <a:r>
                <a:rPr lang="en-US" altLang="en-US" sz="2800" baseline="30000"/>
                <a:t>0</a:t>
              </a:r>
              <a:r>
                <a:rPr lang="en-US" altLang="en-US" sz="2800"/>
                <a:t>C</a:t>
              </a:r>
              <a:endParaRPr lang="en-US" altLang="en-US" sz="2800" baseline="30000"/>
            </a:p>
          </p:txBody>
        </p:sp>
        <p:grpSp>
          <p:nvGrpSpPr>
            <p:cNvPr id="19469" name="Group 13"/>
            <p:cNvGrpSpPr>
              <a:grpSpLocks/>
            </p:cNvGrpSpPr>
            <p:nvPr/>
          </p:nvGrpSpPr>
          <p:grpSpPr bwMode="auto">
            <a:xfrm>
              <a:off x="2183" y="1130"/>
              <a:ext cx="249" cy="550"/>
              <a:chOff x="4520" y="2585"/>
              <a:chExt cx="249" cy="550"/>
            </a:xfrm>
          </p:grpSpPr>
          <p:sp>
            <p:nvSpPr>
              <p:cNvPr id="19470" name="Text Box 14"/>
              <p:cNvSpPr txBox="1">
                <a:spLocks noChangeArrowheads="1"/>
              </p:cNvSpPr>
              <p:nvPr/>
            </p:nvSpPr>
            <p:spPr bwMode="auto">
              <a:xfrm>
                <a:off x="4528" y="2585"/>
                <a:ext cx="241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2800"/>
                  <a:t>9</a:t>
                </a:r>
              </a:p>
            </p:txBody>
          </p:sp>
          <p:sp>
            <p:nvSpPr>
              <p:cNvPr id="19471" name="Text Box 15"/>
              <p:cNvSpPr txBox="1">
                <a:spLocks noChangeArrowheads="1"/>
              </p:cNvSpPr>
              <p:nvPr/>
            </p:nvSpPr>
            <p:spPr bwMode="auto">
              <a:xfrm>
                <a:off x="4528" y="2808"/>
                <a:ext cx="241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2800"/>
                  <a:t>5</a:t>
                </a:r>
              </a:p>
            </p:txBody>
          </p:sp>
          <p:sp>
            <p:nvSpPr>
              <p:cNvPr id="19472" name="Line 16"/>
              <p:cNvSpPr>
                <a:spLocks noChangeShapeType="1"/>
              </p:cNvSpPr>
              <p:nvPr/>
            </p:nvSpPr>
            <p:spPr bwMode="auto">
              <a:xfrm>
                <a:off x="4520" y="2872"/>
                <a:ext cx="24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</p:grpSp>
      </p:grpSp>
      <p:grpSp>
        <p:nvGrpSpPr>
          <p:cNvPr id="19487" name="Group 31"/>
          <p:cNvGrpSpPr>
            <a:grpSpLocks/>
          </p:cNvGrpSpPr>
          <p:nvPr/>
        </p:nvGrpSpPr>
        <p:grpSpPr bwMode="auto">
          <a:xfrm>
            <a:off x="1646238" y="2667000"/>
            <a:ext cx="3027362" cy="912813"/>
            <a:chOff x="479" y="1704"/>
            <a:chExt cx="1907" cy="575"/>
          </a:xfrm>
        </p:grpSpPr>
        <p:sp>
          <p:nvSpPr>
            <p:cNvPr id="19481" name="Text Box 25"/>
            <p:cNvSpPr txBox="1">
              <a:spLocks noChangeArrowheads="1"/>
            </p:cNvSpPr>
            <p:nvPr/>
          </p:nvSpPr>
          <p:spPr bwMode="auto">
            <a:xfrm>
              <a:off x="723" y="1790"/>
              <a:ext cx="1663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2800"/>
                <a:t>x (</a:t>
              </a:r>
              <a:r>
                <a:rPr lang="en-US" altLang="en-US" sz="2800" baseline="30000"/>
                <a:t>0</a:t>
              </a:r>
              <a:r>
                <a:rPr lang="en-US" altLang="en-US" sz="2800"/>
                <a:t>F – 32) = </a:t>
              </a:r>
              <a:r>
                <a:rPr lang="en-US" altLang="en-US" sz="2800" baseline="30000"/>
                <a:t>0</a:t>
              </a:r>
              <a:r>
                <a:rPr lang="en-US" altLang="en-US" sz="2800"/>
                <a:t>C</a:t>
              </a:r>
              <a:endParaRPr lang="en-US" altLang="en-US" sz="2800" baseline="30000"/>
            </a:p>
          </p:txBody>
        </p:sp>
        <p:grpSp>
          <p:nvGrpSpPr>
            <p:cNvPr id="19486" name="Group 30"/>
            <p:cNvGrpSpPr>
              <a:grpSpLocks/>
            </p:cNvGrpSpPr>
            <p:nvPr/>
          </p:nvGrpSpPr>
          <p:grpSpPr bwMode="auto">
            <a:xfrm>
              <a:off x="479" y="1704"/>
              <a:ext cx="241" cy="575"/>
              <a:chOff x="960" y="2448"/>
              <a:chExt cx="241" cy="575"/>
            </a:xfrm>
          </p:grpSpPr>
          <p:sp>
            <p:nvSpPr>
              <p:cNvPr id="19483" name="Text Box 27"/>
              <p:cNvSpPr txBox="1">
                <a:spLocks noChangeArrowheads="1"/>
              </p:cNvSpPr>
              <p:nvPr/>
            </p:nvSpPr>
            <p:spPr bwMode="auto">
              <a:xfrm>
                <a:off x="960" y="2696"/>
                <a:ext cx="241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2800"/>
                  <a:t>9</a:t>
                </a:r>
              </a:p>
            </p:txBody>
          </p:sp>
          <p:sp>
            <p:nvSpPr>
              <p:cNvPr id="19484" name="Text Box 28"/>
              <p:cNvSpPr txBox="1">
                <a:spLocks noChangeArrowheads="1"/>
              </p:cNvSpPr>
              <p:nvPr/>
            </p:nvSpPr>
            <p:spPr bwMode="auto">
              <a:xfrm>
                <a:off x="960" y="2448"/>
                <a:ext cx="241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2800"/>
                  <a:t>5</a:t>
                </a:r>
              </a:p>
            </p:txBody>
          </p:sp>
          <p:sp>
            <p:nvSpPr>
              <p:cNvPr id="19485" name="Line 29"/>
              <p:cNvSpPr>
                <a:spLocks noChangeShapeType="1"/>
              </p:cNvSpPr>
              <p:nvPr/>
            </p:nvSpPr>
            <p:spPr bwMode="auto">
              <a:xfrm>
                <a:off x="960" y="2735"/>
                <a:ext cx="24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</p:grpSp>
      </p:grpSp>
      <p:grpSp>
        <p:nvGrpSpPr>
          <p:cNvPr id="19494" name="Group 38"/>
          <p:cNvGrpSpPr>
            <a:grpSpLocks/>
          </p:cNvGrpSpPr>
          <p:nvPr/>
        </p:nvGrpSpPr>
        <p:grpSpPr bwMode="auto">
          <a:xfrm>
            <a:off x="3297238" y="3430588"/>
            <a:ext cx="3230562" cy="912812"/>
            <a:chOff x="1191" y="2392"/>
            <a:chExt cx="2035" cy="575"/>
          </a:xfrm>
        </p:grpSpPr>
        <p:sp>
          <p:nvSpPr>
            <p:cNvPr id="19489" name="Text Box 33"/>
            <p:cNvSpPr txBox="1">
              <a:spLocks noChangeArrowheads="1"/>
            </p:cNvSpPr>
            <p:nvPr/>
          </p:nvSpPr>
          <p:spPr bwMode="auto">
            <a:xfrm>
              <a:off x="1191" y="2487"/>
              <a:ext cx="2035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2800" baseline="30000"/>
                <a:t>0</a:t>
              </a:r>
              <a:r>
                <a:rPr lang="en-US" altLang="en-US" sz="2800"/>
                <a:t>C =       x (</a:t>
              </a:r>
              <a:r>
                <a:rPr lang="en-US" altLang="en-US" sz="2800" baseline="30000"/>
                <a:t>0</a:t>
              </a:r>
              <a:r>
                <a:rPr lang="en-US" altLang="en-US" sz="2800"/>
                <a:t>F – 32)</a:t>
              </a:r>
            </a:p>
          </p:txBody>
        </p:sp>
        <p:grpSp>
          <p:nvGrpSpPr>
            <p:cNvPr id="19490" name="Group 34"/>
            <p:cNvGrpSpPr>
              <a:grpSpLocks/>
            </p:cNvGrpSpPr>
            <p:nvPr/>
          </p:nvGrpSpPr>
          <p:grpSpPr bwMode="auto">
            <a:xfrm>
              <a:off x="1776" y="2392"/>
              <a:ext cx="241" cy="575"/>
              <a:chOff x="960" y="2448"/>
              <a:chExt cx="241" cy="575"/>
            </a:xfrm>
          </p:grpSpPr>
          <p:sp>
            <p:nvSpPr>
              <p:cNvPr id="19491" name="Text Box 35"/>
              <p:cNvSpPr txBox="1">
                <a:spLocks noChangeArrowheads="1"/>
              </p:cNvSpPr>
              <p:nvPr/>
            </p:nvSpPr>
            <p:spPr bwMode="auto">
              <a:xfrm>
                <a:off x="960" y="2696"/>
                <a:ext cx="241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2800"/>
                  <a:t>9</a:t>
                </a:r>
              </a:p>
            </p:txBody>
          </p:sp>
          <p:sp>
            <p:nvSpPr>
              <p:cNvPr id="19492" name="Text Box 36"/>
              <p:cNvSpPr txBox="1">
                <a:spLocks noChangeArrowheads="1"/>
              </p:cNvSpPr>
              <p:nvPr/>
            </p:nvSpPr>
            <p:spPr bwMode="auto">
              <a:xfrm>
                <a:off x="960" y="2448"/>
                <a:ext cx="241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2800"/>
                  <a:t>5</a:t>
                </a:r>
              </a:p>
            </p:txBody>
          </p:sp>
          <p:sp>
            <p:nvSpPr>
              <p:cNvPr id="19493" name="Line 37"/>
              <p:cNvSpPr>
                <a:spLocks noChangeShapeType="1"/>
              </p:cNvSpPr>
              <p:nvPr/>
            </p:nvSpPr>
            <p:spPr bwMode="auto">
              <a:xfrm>
                <a:off x="960" y="2735"/>
                <a:ext cx="24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</p:grpSp>
      </p:grpSp>
      <p:grpSp>
        <p:nvGrpSpPr>
          <p:cNvPr id="19495" name="Group 39"/>
          <p:cNvGrpSpPr>
            <a:grpSpLocks/>
          </p:cNvGrpSpPr>
          <p:nvPr/>
        </p:nvGrpSpPr>
        <p:grpSpPr bwMode="auto">
          <a:xfrm>
            <a:off x="3302000" y="4268788"/>
            <a:ext cx="4868863" cy="912812"/>
            <a:chOff x="1191" y="2392"/>
            <a:chExt cx="3067" cy="575"/>
          </a:xfrm>
        </p:grpSpPr>
        <p:sp>
          <p:nvSpPr>
            <p:cNvPr id="19496" name="Text Box 40"/>
            <p:cNvSpPr txBox="1">
              <a:spLocks noChangeArrowheads="1"/>
            </p:cNvSpPr>
            <p:nvPr/>
          </p:nvSpPr>
          <p:spPr bwMode="auto">
            <a:xfrm>
              <a:off x="1191" y="2487"/>
              <a:ext cx="3067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en-US" sz="2800" baseline="30000"/>
                <a:t>0</a:t>
              </a:r>
              <a:r>
                <a:rPr lang="en-US" altLang="en-US" sz="2800"/>
                <a:t>C =       x (172.9 – 32) = 78.3</a:t>
              </a:r>
            </a:p>
          </p:txBody>
        </p:sp>
        <p:grpSp>
          <p:nvGrpSpPr>
            <p:cNvPr id="19497" name="Group 41"/>
            <p:cNvGrpSpPr>
              <a:grpSpLocks/>
            </p:cNvGrpSpPr>
            <p:nvPr/>
          </p:nvGrpSpPr>
          <p:grpSpPr bwMode="auto">
            <a:xfrm>
              <a:off x="1776" y="2392"/>
              <a:ext cx="241" cy="575"/>
              <a:chOff x="960" y="2448"/>
              <a:chExt cx="241" cy="575"/>
            </a:xfrm>
          </p:grpSpPr>
          <p:sp>
            <p:nvSpPr>
              <p:cNvPr id="19498" name="Text Box 42"/>
              <p:cNvSpPr txBox="1">
                <a:spLocks noChangeArrowheads="1"/>
              </p:cNvSpPr>
              <p:nvPr/>
            </p:nvSpPr>
            <p:spPr bwMode="auto">
              <a:xfrm>
                <a:off x="960" y="2696"/>
                <a:ext cx="241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2800"/>
                  <a:t>9</a:t>
                </a:r>
              </a:p>
            </p:txBody>
          </p:sp>
          <p:sp>
            <p:nvSpPr>
              <p:cNvPr id="19499" name="Text Box 43"/>
              <p:cNvSpPr txBox="1">
                <a:spLocks noChangeArrowheads="1"/>
              </p:cNvSpPr>
              <p:nvPr/>
            </p:nvSpPr>
            <p:spPr bwMode="auto">
              <a:xfrm>
                <a:off x="960" y="2448"/>
                <a:ext cx="241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 sz="2800"/>
                  <a:t>5</a:t>
                </a:r>
              </a:p>
            </p:txBody>
          </p:sp>
          <p:sp>
            <p:nvSpPr>
              <p:cNvPr id="19500" name="Line 44"/>
              <p:cNvSpPr>
                <a:spLocks noChangeShapeType="1"/>
              </p:cNvSpPr>
              <p:nvPr/>
            </p:nvSpPr>
            <p:spPr bwMode="auto">
              <a:xfrm>
                <a:off x="960" y="2735"/>
                <a:ext cx="24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BA24B-3648-4DFE-850D-16B24C3EA1FF}" type="slidenum">
              <a:rPr lang="en-US" altLang="en-US" smtClean="0"/>
              <a:pPr/>
              <a:t>32</a:t>
            </a:fld>
            <a:endParaRPr lang="en-US" alt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762000"/>
            <a:ext cx="8839200" cy="4308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9061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BA24B-3648-4DFE-850D-16B24C3EA1FF}" type="slidenum">
              <a:rPr lang="en-US" altLang="en-US" smtClean="0"/>
              <a:pPr/>
              <a:t>33</a:t>
            </a:fld>
            <a:endParaRPr lang="en-US" alt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727" y="914400"/>
            <a:ext cx="9024273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3583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E7DEC-8E35-420B-96B7-142ED02E1587}" type="slidenum">
              <a:rPr lang="en-US" altLang="en-US"/>
              <a:pPr/>
              <a:t>34</a:t>
            </a:fld>
            <a:endParaRPr lang="en-US" altLang="en-US"/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2860675" y="106363"/>
            <a:ext cx="34337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dirty="0">
                <a:solidFill>
                  <a:srgbClr val="FF0000"/>
                </a:solidFill>
              </a:rPr>
              <a:t>Scientific Notation</a:t>
            </a:r>
          </a:p>
        </p:txBody>
      </p:sp>
      <p:grpSp>
        <p:nvGrpSpPr>
          <p:cNvPr id="20494" name="Group 14"/>
          <p:cNvGrpSpPr>
            <a:grpSpLocks/>
          </p:cNvGrpSpPr>
          <p:nvPr/>
        </p:nvGrpSpPr>
        <p:grpSpPr bwMode="auto">
          <a:xfrm>
            <a:off x="1828800" y="685800"/>
            <a:ext cx="7162800" cy="1212850"/>
            <a:chOff x="1152" y="432"/>
            <a:chExt cx="4512" cy="764"/>
          </a:xfrm>
        </p:grpSpPr>
        <p:sp>
          <p:nvSpPr>
            <p:cNvPr id="20485" name="Text Box 5"/>
            <p:cNvSpPr txBox="1">
              <a:spLocks noChangeArrowheads="1"/>
            </p:cNvSpPr>
            <p:nvPr/>
          </p:nvSpPr>
          <p:spPr bwMode="auto">
            <a:xfrm>
              <a:off x="1152" y="432"/>
              <a:ext cx="4512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en-US" sz="2800"/>
                <a:t>The number of atoms in 12 g of carbon:</a:t>
              </a:r>
            </a:p>
          </p:txBody>
        </p:sp>
        <p:sp>
          <p:nvSpPr>
            <p:cNvPr id="20486" name="Text Box 6"/>
            <p:cNvSpPr txBox="1">
              <a:spLocks noChangeArrowheads="1"/>
            </p:cNvSpPr>
            <p:nvPr/>
          </p:nvSpPr>
          <p:spPr bwMode="auto">
            <a:xfrm>
              <a:off x="1392" y="869"/>
              <a:ext cx="3550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2800"/>
                <a:t>602,200,000,000,000,000,000,000</a:t>
              </a:r>
            </a:p>
          </p:txBody>
        </p:sp>
      </p:grp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3517900" y="2073275"/>
            <a:ext cx="21177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800"/>
              <a:t>6.022 x 10</a:t>
            </a:r>
            <a:r>
              <a:rPr lang="en-US" altLang="en-US" sz="2800" baseline="30000"/>
              <a:t>23</a:t>
            </a:r>
            <a:endParaRPr lang="en-US" altLang="en-US" sz="2800"/>
          </a:p>
        </p:txBody>
      </p:sp>
      <p:grpSp>
        <p:nvGrpSpPr>
          <p:cNvPr id="20495" name="Group 15"/>
          <p:cNvGrpSpPr>
            <a:grpSpLocks/>
          </p:cNvGrpSpPr>
          <p:nvPr/>
        </p:nvGrpSpPr>
        <p:grpSpPr bwMode="auto">
          <a:xfrm>
            <a:off x="952500" y="2767013"/>
            <a:ext cx="7239000" cy="1212850"/>
            <a:chOff x="600" y="1743"/>
            <a:chExt cx="4560" cy="764"/>
          </a:xfrm>
        </p:grpSpPr>
        <p:sp>
          <p:nvSpPr>
            <p:cNvPr id="20488" name="Text Box 8"/>
            <p:cNvSpPr txBox="1">
              <a:spLocks noChangeArrowheads="1"/>
            </p:cNvSpPr>
            <p:nvPr/>
          </p:nvSpPr>
          <p:spPr bwMode="auto">
            <a:xfrm>
              <a:off x="600" y="1743"/>
              <a:ext cx="4560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en-US" sz="2800"/>
                <a:t>The mass of a single carbon atom in grams:</a:t>
              </a:r>
            </a:p>
          </p:txBody>
        </p:sp>
        <p:sp>
          <p:nvSpPr>
            <p:cNvPr id="20489" name="Text Box 9"/>
            <p:cNvSpPr txBox="1">
              <a:spLocks noChangeArrowheads="1"/>
            </p:cNvSpPr>
            <p:nvPr/>
          </p:nvSpPr>
          <p:spPr bwMode="auto">
            <a:xfrm>
              <a:off x="1171" y="2180"/>
              <a:ext cx="3428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2800"/>
                <a:t>0.0000000000000000000000199</a:t>
              </a:r>
            </a:p>
          </p:txBody>
        </p:sp>
      </p:grp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3578225" y="4154488"/>
            <a:ext cx="20002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800"/>
              <a:t>1.99 x 10</a:t>
            </a:r>
            <a:r>
              <a:rPr lang="en-US" altLang="en-US" sz="2800" baseline="30000"/>
              <a:t>-23</a:t>
            </a:r>
            <a:endParaRPr lang="en-US" altLang="en-US" sz="2800"/>
          </a:p>
        </p:txBody>
      </p:sp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3871913" y="4814888"/>
            <a:ext cx="1404937" cy="576262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800"/>
              <a:t>N x 10</a:t>
            </a:r>
            <a:r>
              <a:rPr lang="en-US" altLang="en-US" sz="2800" i="1" baseline="30000"/>
              <a:t>n</a:t>
            </a:r>
            <a:endParaRPr lang="en-US" altLang="en-US" sz="2800" i="1"/>
          </a:p>
        </p:txBody>
      </p:sp>
      <p:sp>
        <p:nvSpPr>
          <p:cNvPr id="20492" name="Text Box 12"/>
          <p:cNvSpPr txBox="1">
            <a:spLocks noChangeArrowheads="1"/>
          </p:cNvSpPr>
          <p:nvPr/>
        </p:nvSpPr>
        <p:spPr bwMode="auto">
          <a:xfrm>
            <a:off x="533400" y="5257800"/>
            <a:ext cx="26098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en-US"/>
              <a:t>N is a number </a:t>
            </a:r>
          </a:p>
          <a:p>
            <a:pPr algn="l"/>
            <a:r>
              <a:rPr lang="en-US" altLang="en-US"/>
              <a:t>between 1 and 10</a:t>
            </a:r>
          </a:p>
        </p:txBody>
      </p:sp>
      <p:sp>
        <p:nvSpPr>
          <p:cNvPr id="20493" name="Text Box 13"/>
          <p:cNvSpPr txBox="1">
            <a:spLocks noChangeArrowheads="1"/>
          </p:cNvSpPr>
          <p:nvPr/>
        </p:nvSpPr>
        <p:spPr bwMode="auto">
          <a:xfrm>
            <a:off x="5943600" y="5257800"/>
            <a:ext cx="2471738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en-US" i="1"/>
              <a:t>n</a:t>
            </a:r>
            <a:r>
              <a:rPr lang="en-US" altLang="en-US"/>
              <a:t> is a positive or </a:t>
            </a:r>
          </a:p>
          <a:p>
            <a:pPr algn="l"/>
            <a:r>
              <a:rPr lang="en-US" altLang="en-US"/>
              <a:t>negative integer</a:t>
            </a:r>
            <a:endParaRPr lang="en-US" altLang="en-US" i="1"/>
          </a:p>
        </p:txBody>
      </p:sp>
      <p:sp>
        <p:nvSpPr>
          <p:cNvPr id="20496" name="Line 16"/>
          <p:cNvSpPr>
            <a:spLocks noChangeShapeType="1"/>
          </p:cNvSpPr>
          <p:nvPr/>
        </p:nvSpPr>
        <p:spPr bwMode="auto">
          <a:xfrm flipV="1">
            <a:off x="838200" y="5105400"/>
            <a:ext cx="31242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97" name="Line 17"/>
          <p:cNvSpPr>
            <a:spLocks noChangeShapeType="1"/>
          </p:cNvSpPr>
          <p:nvPr/>
        </p:nvSpPr>
        <p:spPr bwMode="auto">
          <a:xfrm flipH="1" flipV="1">
            <a:off x="5181600" y="5029200"/>
            <a:ext cx="914400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 autoUpdateAnimBg="0"/>
      <p:bldP spid="20490" grpId="0" autoUpdateAnimBg="0"/>
      <p:bldP spid="20491" grpId="0" animBg="1" autoUpdateAnimBg="0"/>
      <p:bldP spid="20492" grpId="0" autoUpdateAnimBg="0"/>
      <p:bldP spid="20493" grpId="0" autoUpdateAnimBg="0"/>
      <p:bldP spid="20496" grpId="0" animBg="1"/>
      <p:bldP spid="2049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04D4A-349A-4F32-A653-D7BD88AA655C}" type="slidenum">
              <a:rPr lang="en-US" altLang="en-US"/>
              <a:pPr/>
              <a:t>35</a:t>
            </a:fld>
            <a:endParaRPr lang="en-US" altLang="en-US"/>
          </a:p>
        </p:txBody>
      </p:sp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2860675" y="106363"/>
            <a:ext cx="34337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dirty="0">
                <a:solidFill>
                  <a:srgbClr val="FF0000"/>
                </a:solidFill>
              </a:rPr>
              <a:t>Scientific Notation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304800" y="762000"/>
            <a:ext cx="12874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/>
              <a:t>568.762</a:t>
            </a:r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1568450" y="1727200"/>
            <a:ext cx="869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i="1">
                <a:solidFill>
                  <a:srgbClr val="FF0000"/>
                </a:solidFill>
              </a:rPr>
              <a:t>n &gt; 0</a:t>
            </a:r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304800" y="2209800"/>
            <a:ext cx="35099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/>
              <a:t>568.762 = 5.68762 x 10</a:t>
            </a:r>
            <a:r>
              <a:rPr lang="en-US" altLang="en-US" b="1" baseline="30000">
                <a:solidFill>
                  <a:srgbClr val="FF0000"/>
                </a:solidFill>
              </a:rPr>
              <a:t>2</a:t>
            </a:r>
            <a:endParaRPr lang="en-US" altLang="en-US" b="1">
              <a:solidFill>
                <a:srgbClr val="FF0000"/>
              </a:solidFill>
            </a:endParaRPr>
          </a:p>
        </p:txBody>
      </p:sp>
      <p:grpSp>
        <p:nvGrpSpPr>
          <p:cNvPr id="21515" name="Group 11"/>
          <p:cNvGrpSpPr>
            <a:grpSpLocks/>
          </p:cNvGrpSpPr>
          <p:nvPr/>
        </p:nvGrpSpPr>
        <p:grpSpPr bwMode="auto">
          <a:xfrm>
            <a:off x="558800" y="1244600"/>
            <a:ext cx="2997200" cy="457200"/>
            <a:chOff x="936" y="736"/>
            <a:chExt cx="1888" cy="288"/>
          </a:xfrm>
        </p:grpSpPr>
        <p:sp>
          <p:nvSpPr>
            <p:cNvPr id="21511" name="Line 7"/>
            <p:cNvSpPr>
              <a:spLocks noChangeShapeType="1"/>
            </p:cNvSpPr>
            <p:nvPr/>
          </p:nvSpPr>
          <p:spPr bwMode="auto">
            <a:xfrm flipH="1">
              <a:off x="936" y="880"/>
              <a:ext cx="240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1514" name="Text Box 10"/>
            <p:cNvSpPr txBox="1">
              <a:spLocks noChangeArrowheads="1"/>
            </p:cNvSpPr>
            <p:nvPr/>
          </p:nvSpPr>
          <p:spPr bwMode="auto">
            <a:xfrm>
              <a:off x="1213" y="736"/>
              <a:ext cx="1611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en-US"/>
                <a:t>move decimal left</a:t>
              </a:r>
            </a:p>
          </p:txBody>
        </p:sp>
      </p:grpSp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5010150" y="762000"/>
            <a:ext cx="1797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/>
              <a:t>0.00000772</a:t>
            </a:r>
          </a:p>
        </p:txBody>
      </p:sp>
      <p:sp>
        <p:nvSpPr>
          <p:cNvPr id="21517" name="Text Box 13"/>
          <p:cNvSpPr txBox="1">
            <a:spLocks noChangeArrowheads="1"/>
          </p:cNvSpPr>
          <p:nvPr/>
        </p:nvSpPr>
        <p:spPr bwMode="auto">
          <a:xfrm>
            <a:off x="6288088" y="1727200"/>
            <a:ext cx="869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i="1">
                <a:solidFill>
                  <a:srgbClr val="FF0000"/>
                </a:solidFill>
              </a:rPr>
              <a:t>n &lt; 0</a:t>
            </a:r>
          </a:p>
        </p:txBody>
      </p:sp>
      <p:sp>
        <p:nvSpPr>
          <p:cNvPr id="21518" name="Text Box 14"/>
          <p:cNvSpPr txBox="1">
            <a:spLocks noChangeArrowheads="1"/>
          </p:cNvSpPr>
          <p:nvPr/>
        </p:nvSpPr>
        <p:spPr bwMode="auto">
          <a:xfrm>
            <a:off x="5000625" y="2209800"/>
            <a:ext cx="35782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/>
              <a:t>0.00000772 = 7.72 x 10</a:t>
            </a:r>
            <a:r>
              <a:rPr lang="en-US" altLang="en-US" b="1" baseline="30000">
                <a:solidFill>
                  <a:srgbClr val="FF0000"/>
                </a:solidFill>
              </a:rPr>
              <a:t>-6</a:t>
            </a:r>
            <a:endParaRPr lang="en-US" altLang="en-US" b="1">
              <a:solidFill>
                <a:srgbClr val="FF0000"/>
              </a:solidFill>
            </a:endParaRPr>
          </a:p>
        </p:txBody>
      </p:sp>
      <p:grpSp>
        <p:nvGrpSpPr>
          <p:cNvPr id="21522" name="Group 18"/>
          <p:cNvGrpSpPr>
            <a:grpSpLocks/>
          </p:cNvGrpSpPr>
          <p:nvPr/>
        </p:nvGrpSpPr>
        <p:grpSpPr bwMode="auto">
          <a:xfrm>
            <a:off x="5278438" y="1244600"/>
            <a:ext cx="3636962" cy="457200"/>
            <a:chOff x="3325" y="784"/>
            <a:chExt cx="2291" cy="288"/>
          </a:xfrm>
        </p:grpSpPr>
        <p:sp>
          <p:nvSpPr>
            <p:cNvPr id="21520" name="Line 16"/>
            <p:cNvSpPr>
              <a:spLocks noChangeShapeType="1"/>
            </p:cNvSpPr>
            <p:nvPr/>
          </p:nvSpPr>
          <p:spPr bwMode="auto">
            <a:xfrm>
              <a:off x="3325" y="928"/>
              <a:ext cx="563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1521" name="Text Box 17"/>
            <p:cNvSpPr txBox="1">
              <a:spLocks noChangeArrowheads="1"/>
            </p:cNvSpPr>
            <p:nvPr/>
          </p:nvSpPr>
          <p:spPr bwMode="auto">
            <a:xfrm>
              <a:off x="3887" y="784"/>
              <a:ext cx="172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en-US"/>
                <a:t>move decimal right</a:t>
              </a:r>
            </a:p>
          </p:txBody>
        </p:sp>
      </p:grpSp>
      <p:sp>
        <p:nvSpPr>
          <p:cNvPr id="21523" name="Text Box 19"/>
          <p:cNvSpPr txBox="1">
            <a:spLocks noChangeArrowheads="1"/>
          </p:cNvSpPr>
          <p:nvPr/>
        </p:nvSpPr>
        <p:spPr bwMode="auto">
          <a:xfrm>
            <a:off x="288925" y="3036888"/>
            <a:ext cx="3787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en-US" sz="2800" u="sng"/>
              <a:t>Addition or Subtraction</a:t>
            </a:r>
          </a:p>
        </p:txBody>
      </p:sp>
      <p:sp>
        <p:nvSpPr>
          <p:cNvPr id="21524" name="Text Box 20"/>
          <p:cNvSpPr txBox="1">
            <a:spLocks noChangeArrowheads="1"/>
          </p:cNvSpPr>
          <p:nvPr/>
        </p:nvSpPr>
        <p:spPr bwMode="auto">
          <a:xfrm>
            <a:off x="212725" y="3733800"/>
            <a:ext cx="4206875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914400" indent="-4572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371600" indent="-4572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828800" indent="-4572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indent="-4572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AutoNum type="arabicPeriod"/>
            </a:pPr>
            <a:r>
              <a:rPr lang="en-US" altLang="en-US">
                <a:latin typeface="Arial" panose="020B0604020202020204" pitchFamily="34" charset="0"/>
              </a:rPr>
              <a:t>Write each quantity with the same exponent </a:t>
            </a:r>
            <a:r>
              <a:rPr lang="en-US" altLang="en-US" i="1">
                <a:solidFill>
                  <a:srgbClr val="FF0000"/>
                </a:solidFill>
                <a:latin typeface="Arial" panose="020B0604020202020204" pitchFamily="34" charset="0"/>
              </a:rPr>
              <a:t>n</a:t>
            </a:r>
          </a:p>
          <a:p>
            <a:pPr>
              <a:buFontTx/>
              <a:buAutoNum type="arabicPeriod"/>
            </a:pPr>
            <a:r>
              <a:rPr lang="en-US" altLang="en-US">
                <a:latin typeface="Arial" panose="020B0604020202020204" pitchFamily="34" charset="0"/>
              </a:rPr>
              <a:t>Combine N</a:t>
            </a:r>
            <a:r>
              <a:rPr lang="en-US" altLang="en-US" baseline="-25000">
                <a:latin typeface="Arial" panose="020B0604020202020204" pitchFamily="34" charset="0"/>
              </a:rPr>
              <a:t>1</a:t>
            </a:r>
            <a:r>
              <a:rPr lang="en-US" altLang="en-US">
                <a:latin typeface="Arial" panose="020B0604020202020204" pitchFamily="34" charset="0"/>
              </a:rPr>
              <a:t> and N</a:t>
            </a:r>
            <a:r>
              <a:rPr lang="en-US" altLang="en-US" baseline="-25000">
                <a:latin typeface="Arial" panose="020B0604020202020204" pitchFamily="34" charset="0"/>
              </a:rPr>
              <a:t>2</a:t>
            </a:r>
            <a:r>
              <a:rPr lang="en-US" altLang="en-US">
                <a:latin typeface="Arial" panose="020B0604020202020204" pitchFamily="34" charset="0"/>
              </a:rPr>
              <a:t> </a:t>
            </a:r>
          </a:p>
          <a:p>
            <a:pPr>
              <a:buFontTx/>
              <a:buAutoNum type="arabicPeriod"/>
            </a:pPr>
            <a:r>
              <a:rPr lang="en-US" altLang="en-US">
                <a:latin typeface="Arial" panose="020B0604020202020204" pitchFamily="34" charset="0"/>
              </a:rPr>
              <a:t>The exponent, </a:t>
            </a:r>
            <a:r>
              <a:rPr lang="en-US" altLang="en-US" i="1">
                <a:solidFill>
                  <a:srgbClr val="FF0000"/>
                </a:solidFill>
                <a:latin typeface="Arial" panose="020B0604020202020204" pitchFamily="34" charset="0"/>
              </a:rPr>
              <a:t>n</a:t>
            </a:r>
            <a:r>
              <a:rPr lang="en-US" altLang="en-US">
                <a:latin typeface="Arial" panose="020B0604020202020204" pitchFamily="34" charset="0"/>
              </a:rPr>
              <a:t>, remains the same</a:t>
            </a:r>
          </a:p>
        </p:txBody>
      </p:sp>
      <p:sp>
        <p:nvSpPr>
          <p:cNvPr id="21525" name="Text Box 21"/>
          <p:cNvSpPr txBox="1">
            <a:spLocks noChangeArrowheads="1"/>
          </p:cNvSpPr>
          <p:nvPr/>
        </p:nvSpPr>
        <p:spPr bwMode="auto">
          <a:xfrm>
            <a:off x="5033963" y="3784600"/>
            <a:ext cx="33559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/>
              <a:t>4.31 x 10</a:t>
            </a:r>
            <a:r>
              <a:rPr lang="en-US" altLang="en-US" b="1" baseline="30000">
                <a:solidFill>
                  <a:srgbClr val="FF0000"/>
                </a:solidFill>
              </a:rPr>
              <a:t>4</a:t>
            </a:r>
            <a:r>
              <a:rPr lang="en-US" altLang="en-US"/>
              <a:t> + 3.9 x 10</a:t>
            </a:r>
            <a:r>
              <a:rPr lang="en-US" altLang="en-US" b="1" baseline="30000">
                <a:solidFill>
                  <a:srgbClr val="FF0000"/>
                </a:solidFill>
              </a:rPr>
              <a:t>3</a:t>
            </a:r>
            <a:r>
              <a:rPr lang="en-US" altLang="en-US"/>
              <a:t> =</a:t>
            </a:r>
          </a:p>
        </p:txBody>
      </p:sp>
      <p:sp>
        <p:nvSpPr>
          <p:cNvPr id="21526" name="Text Box 22"/>
          <p:cNvSpPr txBox="1">
            <a:spLocks noChangeArrowheads="1"/>
          </p:cNvSpPr>
          <p:nvPr/>
        </p:nvSpPr>
        <p:spPr bwMode="auto">
          <a:xfrm>
            <a:off x="4856163" y="4330700"/>
            <a:ext cx="35258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/>
              <a:t>4.31 x 10</a:t>
            </a:r>
            <a:r>
              <a:rPr lang="en-US" altLang="en-US" b="1" baseline="30000">
                <a:solidFill>
                  <a:srgbClr val="FF0000"/>
                </a:solidFill>
              </a:rPr>
              <a:t>4</a:t>
            </a:r>
            <a:r>
              <a:rPr lang="en-US" altLang="en-US"/>
              <a:t> + 0.39 x 10</a:t>
            </a:r>
            <a:r>
              <a:rPr lang="en-US" altLang="en-US" b="1" baseline="30000">
                <a:solidFill>
                  <a:srgbClr val="FF0000"/>
                </a:solidFill>
              </a:rPr>
              <a:t>4</a:t>
            </a:r>
            <a:r>
              <a:rPr lang="en-US" altLang="en-US"/>
              <a:t> =</a:t>
            </a:r>
          </a:p>
        </p:txBody>
      </p:sp>
      <p:sp>
        <p:nvSpPr>
          <p:cNvPr id="21527" name="Text Box 23"/>
          <p:cNvSpPr txBox="1">
            <a:spLocks noChangeArrowheads="1"/>
          </p:cNvSpPr>
          <p:nvPr/>
        </p:nvSpPr>
        <p:spPr bwMode="auto">
          <a:xfrm>
            <a:off x="6577013" y="4876800"/>
            <a:ext cx="15509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en-US"/>
              <a:t>4.70 x 10</a:t>
            </a:r>
            <a:r>
              <a:rPr lang="en-US" altLang="en-US" b="1" baseline="30000">
                <a:solidFill>
                  <a:srgbClr val="FF0000"/>
                </a:solidFill>
              </a:rPr>
              <a:t>4</a:t>
            </a:r>
            <a:endParaRPr lang="en-US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5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5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5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5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 autoUpdateAnimBg="0"/>
      <p:bldP spid="21512" grpId="0" autoUpdateAnimBg="0"/>
      <p:bldP spid="21513" grpId="0" autoUpdateAnimBg="0"/>
      <p:bldP spid="21516" grpId="0" autoUpdateAnimBg="0"/>
      <p:bldP spid="21517" grpId="0" autoUpdateAnimBg="0"/>
      <p:bldP spid="21518" grpId="0" autoUpdateAnimBg="0"/>
      <p:bldP spid="21523" grpId="0" autoUpdateAnimBg="0"/>
      <p:bldP spid="21524" grpId="0" build="p" autoUpdateAnimBg="0"/>
      <p:bldP spid="21525" grpId="0" autoUpdateAnimBg="0"/>
      <p:bldP spid="21526" grpId="0" autoUpdateAnimBg="0"/>
      <p:bldP spid="21527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B924F-A49B-4E33-B691-F2FB926661C6}" type="slidenum">
              <a:rPr lang="en-US" altLang="en-US"/>
              <a:pPr/>
              <a:t>36</a:t>
            </a:fld>
            <a:endParaRPr lang="en-US" altLang="en-US"/>
          </a:p>
        </p:txBody>
      </p:sp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2860675" y="106363"/>
            <a:ext cx="34337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dirty="0">
                <a:solidFill>
                  <a:srgbClr val="FF0000"/>
                </a:solidFill>
              </a:rPr>
              <a:t>Scientific Notation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228600" y="1027113"/>
            <a:ext cx="22447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en-US" sz="2800" u="sng"/>
              <a:t>Multiplication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228600" y="1600200"/>
            <a:ext cx="400367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457200" indent="-4572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914400" indent="-4572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371600" indent="-4572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828800" indent="-4572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indent="-4572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AutoNum type="arabicPeriod"/>
            </a:pPr>
            <a:r>
              <a:rPr lang="en-US" altLang="en-US">
                <a:latin typeface="Arial" panose="020B0604020202020204" pitchFamily="34" charset="0"/>
              </a:rPr>
              <a:t>Multiply N</a:t>
            </a:r>
            <a:r>
              <a:rPr lang="en-US" altLang="en-US" baseline="-25000">
                <a:latin typeface="Arial" panose="020B0604020202020204" pitchFamily="34" charset="0"/>
              </a:rPr>
              <a:t>1</a:t>
            </a:r>
            <a:r>
              <a:rPr lang="en-US" altLang="en-US">
                <a:latin typeface="Arial" panose="020B0604020202020204" pitchFamily="34" charset="0"/>
              </a:rPr>
              <a:t> and N</a:t>
            </a:r>
            <a:r>
              <a:rPr lang="en-US" altLang="en-US" baseline="-25000">
                <a:latin typeface="Arial" panose="020B0604020202020204" pitchFamily="34" charset="0"/>
              </a:rPr>
              <a:t>2</a:t>
            </a:r>
            <a:endParaRPr lang="en-US" altLang="en-US">
              <a:latin typeface="Arial" panose="020B0604020202020204" pitchFamily="34" charset="0"/>
            </a:endParaRPr>
          </a:p>
          <a:p>
            <a:pPr>
              <a:buFontTx/>
              <a:buAutoNum type="arabicPeriod"/>
            </a:pPr>
            <a:r>
              <a:rPr lang="en-US" altLang="en-US">
                <a:latin typeface="Arial" panose="020B0604020202020204" pitchFamily="34" charset="0"/>
              </a:rPr>
              <a:t>Add exponents </a:t>
            </a:r>
            <a:r>
              <a:rPr lang="en-US" altLang="en-US" i="1">
                <a:latin typeface="Arial" panose="020B0604020202020204" pitchFamily="34" charset="0"/>
              </a:rPr>
              <a:t>n</a:t>
            </a:r>
            <a:r>
              <a:rPr lang="en-US" altLang="en-US" i="1" baseline="-25000">
                <a:latin typeface="Arial" panose="020B0604020202020204" pitchFamily="34" charset="0"/>
              </a:rPr>
              <a:t>1</a:t>
            </a:r>
            <a:r>
              <a:rPr lang="en-US" altLang="en-US" i="1">
                <a:latin typeface="Arial" panose="020B0604020202020204" pitchFamily="34" charset="0"/>
              </a:rPr>
              <a:t> </a:t>
            </a:r>
            <a:r>
              <a:rPr lang="en-US" altLang="en-US">
                <a:latin typeface="Arial" panose="020B0604020202020204" pitchFamily="34" charset="0"/>
              </a:rPr>
              <a:t>and </a:t>
            </a:r>
            <a:r>
              <a:rPr lang="en-US" altLang="en-US" i="1">
                <a:latin typeface="Arial" panose="020B0604020202020204" pitchFamily="34" charset="0"/>
              </a:rPr>
              <a:t>n</a:t>
            </a:r>
            <a:r>
              <a:rPr lang="en-US" altLang="en-US" i="1" baseline="-25000">
                <a:latin typeface="Arial" panose="020B0604020202020204" pitchFamily="34" charset="0"/>
              </a:rPr>
              <a:t>2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4949825" y="1447800"/>
            <a:ext cx="3635375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en-US"/>
              <a:t>(4.0 x 10</a:t>
            </a:r>
            <a:r>
              <a:rPr lang="en-US" altLang="en-US" baseline="30000"/>
              <a:t>-5</a:t>
            </a:r>
            <a:r>
              <a:rPr lang="en-US" altLang="en-US"/>
              <a:t>) x (7.0 x 10</a:t>
            </a:r>
            <a:r>
              <a:rPr lang="en-US" altLang="en-US" baseline="30000"/>
              <a:t>3</a:t>
            </a:r>
            <a:r>
              <a:rPr lang="en-US" altLang="en-US"/>
              <a:t>) =</a:t>
            </a:r>
          </a:p>
          <a:p>
            <a:pPr algn="r"/>
            <a:r>
              <a:rPr lang="en-US" altLang="en-US"/>
              <a:t>(4.0 x 7.0) x (10</a:t>
            </a:r>
            <a:r>
              <a:rPr lang="en-US" altLang="en-US" baseline="30000"/>
              <a:t>-5</a:t>
            </a:r>
            <a:r>
              <a:rPr lang="en-US" altLang="en-US" b="1" baseline="30000">
                <a:solidFill>
                  <a:srgbClr val="FF0000"/>
                </a:solidFill>
              </a:rPr>
              <a:t>+</a:t>
            </a:r>
            <a:r>
              <a:rPr lang="en-US" altLang="en-US" baseline="30000"/>
              <a:t>3</a:t>
            </a:r>
            <a:r>
              <a:rPr lang="en-US" altLang="en-US"/>
              <a:t>) =</a:t>
            </a:r>
          </a:p>
          <a:p>
            <a:pPr algn="r"/>
            <a:r>
              <a:rPr lang="en-US" altLang="en-US"/>
              <a:t>28 x 10</a:t>
            </a:r>
            <a:r>
              <a:rPr lang="en-US" altLang="en-US" baseline="30000"/>
              <a:t>-2</a:t>
            </a:r>
            <a:r>
              <a:rPr lang="en-US" altLang="en-US"/>
              <a:t> =</a:t>
            </a:r>
          </a:p>
          <a:p>
            <a:pPr algn="r"/>
            <a:r>
              <a:rPr lang="en-US" altLang="en-US"/>
              <a:t>2.8 x 10</a:t>
            </a:r>
            <a:r>
              <a:rPr lang="en-US" altLang="en-US" baseline="30000"/>
              <a:t>-1</a:t>
            </a:r>
            <a:r>
              <a:rPr lang="en-US" altLang="en-US"/>
              <a:t>   </a:t>
            </a: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228600" y="3481388"/>
            <a:ext cx="14319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en-US" sz="2800" u="sng"/>
              <a:t>Division</a:t>
            </a:r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228600" y="4054475"/>
            <a:ext cx="4595813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457200" indent="-4572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914400" indent="-4572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371600" indent="-4572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828800" indent="-4572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indent="-4572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AutoNum type="arabicPeriod"/>
            </a:pPr>
            <a:r>
              <a:rPr lang="en-US" altLang="en-US">
                <a:latin typeface="Arial" panose="020B0604020202020204" pitchFamily="34" charset="0"/>
              </a:rPr>
              <a:t>Divide N</a:t>
            </a:r>
            <a:r>
              <a:rPr lang="en-US" altLang="en-US" baseline="-25000">
                <a:latin typeface="Arial" panose="020B0604020202020204" pitchFamily="34" charset="0"/>
              </a:rPr>
              <a:t>1</a:t>
            </a:r>
            <a:r>
              <a:rPr lang="en-US" altLang="en-US">
                <a:latin typeface="Arial" panose="020B0604020202020204" pitchFamily="34" charset="0"/>
              </a:rPr>
              <a:t> and N</a:t>
            </a:r>
            <a:r>
              <a:rPr lang="en-US" altLang="en-US" baseline="-25000">
                <a:latin typeface="Arial" panose="020B0604020202020204" pitchFamily="34" charset="0"/>
              </a:rPr>
              <a:t>2</a:t>
            </a:r>
            <a:endParaRPr lang="en-US" altLang="en-US">
              <a:latin typeface="Arial" panose="020B0604020202020204" pitchFamily="34" charset="0"/>
            </a:endParaRPr>
          </a:p>
          <a:p>
            <a:pPr>
              <a:buFontTx/>
              <a:buAutoNum type="arabicPeriod"/>
            </a:pPr>
            <a:r>
              <a:rPr lang="en-US" altLang="en-US">
                <a:latin typeface="Arial" panose="020B0604020202020204" pitchFamily="34" charset="0"/>
              </a:rPr>
              <a:t>Subtract exponents </a:t>
            </a:r>
            <a:r>
              <a:rPr lang="en-US" altLang="en-US" i="1">
                <a:latin typeface="Arial" panose="020B0604020202020204" pitchFamily="34" charset="0"/>
              </a:rPr>
              <a:t>n</a:t>
            </a:r>
            <a:r>
              <a:rPr lang="en-US" altLang="en-US" i="1" baseline="-25000">
                <a:latin typeface="Arial" panose="020B0604020202020204" pitchFamily="34" charset="0"/>
              </a:rPr>
              <a:t>1</a:t>
            </a:r>
            <a:r>
              <a:rPr lang="en-US" altLang="en-US" i="1">
                <a:latin typeface="Arial" panose="020B0604020202020204" pitchFamily="34" charset="0"/>
              </a:rPr>
              <a:t> </a:t>
            </a:r>
            <a:r>
              <a:rPr lang="en-US" altLang="en-US">
                <a:latin typeface="Arial" panose="020B0604020202020204" pitchFamily="34" charset="0"/>
              </a:rPr>
              <a:t>and </a:t>
            </a:r>
            <a:r>
              <a:rPr lang="en-US" altLang="en-US" i="1">
                <a:latin typeface="Arial" panose="020B0604020202020204" pitchFamily="34" charset="0"/>
              </a:rPr>
              <a:t>n</a:t>
            </a:r>
            <a:r>
              <a:rPr lang="en-US" altLang="en-US" i="1" baseline="-25000">
                <a:latin typeface="Arial" panose="020B0604020202020204" pitchFamily="34" charset="0"/>
              </a:rPr>
              <a:t>2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5410200" y="3581400"/>
            <a:ext cx="317500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en-US"/>
              <a:t>8.5 x 10</a:t>
            </a:r>
            <a:r>
              <a:rPr lang="en-US" altLang="en-US" baseline="30000"/>
              <a:t>4</a:t>
            </a:r>
            <a:r>
              <a:rPr lang="en-US" altLang="en-US"/>
              <a:t> </a:t>
            </a:r>
            <a:r>
              <a:rPr lang="en-US" altLang="en-US">
                <a:cs typeface="Arial" panose="020B0604020202020204" pitchFamily="34" charset="0"/>
              </a:rPr>
              <a:t>÷ 5.0 x 10</a:t>
            </a:r>
            <a:r>
              <a:rPr lang="en-US" altLang="en-US" baseline="30000">
                <a:cs typeface="Arial" panose="020B0604020202020204" pitchFamily="34" charset="0"/>
              </a:rPr>
              <a:t>9</a:t>
            </a:r>
            <a:r>
              <a:rPr lang="en-US" altLang="en-US">
                <a:cs typeface="Arial" panose="020B0604020202020204" pitchFamily="34" charset="0"/>
              </a:rPr>
              <a:t> =</a:t>
            </a:r>
          </a:p>
          <a:p>
            <a:pPr algn="r"/>
            <a:r>
              <a:rPr lang="en-US" altLang="en-US">
                <a:cs typeface="Arial" panose="020B0604020202020204" pitchFamily="34" charset="0"/>
              </a:rPr>
              <a:t>(8.5 ÷ 5.0) x 10</a:t>
            </a:r>
            <a:r>
              <a:rPr lang="en-US" altLang="en-US" baseline="30000">
                <a:cs typeface="Arial" panose="020B0604020202020204" pitchFamily="34" charset="0"/>
              </a:rPr>
              <a:t>4</a:t>
            </a:r>
            <a:r>
              <a:rPr lang="en-US" altLang="en-US" b="1" baseline="30000">
                <a:solidFill>
                  <a:srgbClr val="FF0000"/>
                </a:solidFill>
                <a:cs typeface="Arial" panose="020B0604020202020204" pitchFamily="34" charset="0"/>
              </a:rPr>
              <a:t>-</a:t>
            </a:r>
            <a:r>
              <a:rPr lang="en-US" altLang="en-US" baseline="30000">
                <a:cs typeface="Arial" panose="020B0604020202020204" pitchFamily="34" charset="0"/>
              </a:rPr>
              <a:t>9</a:t>
            </a:r>
            <a:r>
              <a:rPr lang="en-US" altLang="en-US">
                <a:cs typeface="Arial" panose="020B0604020202020204" pitchFamily="34" charset="0"/>
              </a:rPr>
              <a:t> =</a:t>
            </a:r>
          </a:p>
          <a:p>
            <a:pPr algn="r"/>
            <a:r>
              <a:rPr lang="en-US" altLang="en-US">
                <a:cs typeface="Arial" panose="020B0604020202020204" pitchFamily="34" charset="0"/>
              </a:rPr>
              <a:t>1.7 x 10</a:t>
            </a:r>
            <a:r>
              <a:rPr lang="en-US" altLang="en-US" baseline="30000">
                <a:cs typeface="Arial" panose="020B0604020202020204" pitchFamily="34" charset="0"/>
              </a:rPr>
              <a:t>-5    </a:t>
            </a:r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5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5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5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5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5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5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build="p" autoUpdateAnimBg="0"/>
      <p:bldP spid="22535" grpId="0" build="p" autoUpdateAnimBg="0"/>
      <p:bldP spid="22536" grpId="0" autoUpdateAnimBg="0"/>
      <p:bldP spid="22537" grpId="0" build="p" autoUpdateAnimBg="0"/>
      <p:bldP spid="22538" grpId="0" build="p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32233-B592-4227-A73C-4AA88AC5598A}" type="slidenum">
              <a:rPr lang="en-US" altLang="en-US"/>
              <a:pPr/>
              <a:t>37</a:t>
            </a:fld>
            <a:endParaRPr lang="en-US" altLang="en-US"/>
          </a:p>
        </p:txBody>
      </p:sp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2820988" y="106363"/>
            <a:ext cx="35226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dirty="0">
                <a:solidFill>
                  <a:srgbClr val="FF0000"/>
                </a:solidFill>
              </a:rPr>
              <a:t>Significant Figures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228600" y="914400"/>
            <a:ext cx="8610600" cy="5240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en-US" altLang="en-US"/>
              <a:t> Any digit that is not zero is significant</a:t>
            </a:r>
          </a:p>
          <a:p>
            <a:pPr lvl="1" algn="l">
              <a:lnSpc>
                <a:spcPct val="80000"/>
              </a:lnSpc>
              <a:spcBef>
                <a:spcPct val="50000"/>
              </a:spcBef>
            </a:pPr>
            <a:r>
              <a:rPr lang="en-US" altLang="en-US"/>
              <a:t>1.234 kg     </a:t>
            </a:r>
            <a:r>
              <a:rPr lang="en-US" altLang="en-US">
                <a:solidFill>
                  <a:srgbClr val="FF0000"/>
                </a:solidFill>
              </a:rPr>
              <a:t>4</a:t>
            </a:r>
            <a:r>
              <a:rPr lang="en-US" altLang="en-US"/>
              <a:t> significant figures</a:t>
            </a:r>
          </a:p>
          <a:p>
            <a:pPr algn="l"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en-US" altLang="en-US"/>
              <a:t> Zeros between nonzero digits are significant</a:t>
            </a:r>
          </a:p>
          <a:p>
            <a:pPr lvl="1" algn="l">
              <a:lnSpc>
                <a:spcPct val="80000"/>
              </a:lnSpc>
              <a:spcBef>
                <a:spcPct val="50000"/>
              </a:spcBef>
            </a:pPr>
            <a:r>
              <a:rPr lang="en-US" altLang="en-US"/>
              <a:t>606 m         </a:t>
            </a:r>
            <a:r>
              <a:rPr lang="en-US" altLang="en-US">
                <a:solidFill>
                  <a:srgbClr val="FF0000"/>
                </a:solidFill>
              </a:rPr>
              <a:t>3</a:t>
            </a:r>
            <a:r>
              <a:rPr lang="en-US" altLang="en-US"/>
              <a:t> significant figures</a:t>
            </a:r>
          </a:p>
          <a:p>
            <a:pPr algn="l"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en-US" altLang="en-US"/>
              <a:t> Zeros to the left of the first nonzero digit are </a:t>
            </a:r>
            <a:r>
              <a:rPr lang="en-US" altLang="en-US" b="1"/>
              <a:t>not</a:t>
            </a:r>
            <a:r>
              <a:rPr lang="en-US" altLang="en-US"/>
              <a:t> significant</a:t>
            </a:r>
          </a:p>
          <a:p>
            <a:pPr lvl="1" algn="l">
              <a:lnSpc>
                <a:spcPct val="80000"/>
              </a:lnSpc>
              <a:spcBef>
                <a:spcPct val="50000"/>
              </a:spcBef>
            </a:pPr>
            <a:r>
              <a:rPr lang="en-US" altLang="en-US"/>
              <a:t>0.08 L         </a:t>
            </a:r>
            <a:r>
              <a:rPr lang="en-US" altLang="en-US">
                <a:solidFill>
                  <a:srgbClr val="FF0000"/>
                </a:solidFill>
              </a:rPr>
              <a:t>1</a:t>
            </a:r>
            <a:r>
              <a:rPr lang="en-US" altLang="en-US"/>
              <a:t> significant figure</a:t>
            </a:r>
          </a:p>
          <a:p>
            <a:pPr algn="l"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en-US" altLang="en-US"/>
              <a:t> If a number is greater than 1, then all zeros to the right of the decimal point are significant</a:t>
            </a:r>
          </a:p>
          <a:p>
            <a:pPr lvl="1" algn="l">
              <a:lnSpc>
                <a:spcPct val="80000"/>
              </a:lnSpc>
              <a:spcBef>
                <a:spcPct val="50000"/>
              </a:spcBef>
            </a:pPr>
            <a:r>
              <a:rPr lang="en-US" altLang="en-US"/>
              <a:t>2.0 mg         </a:t>
            </a:r>
            <a:r>
              <a:rPr lang="en-US" altLang="en-US">
                <a:solidFill>
                  <a:srgbClr val="FF0000"/>
                </a:solidFill>
              </a:rPr>
              <a:t>2</a:t>
            </a:r>
            <a:r>
              <a:rPr lang="en-US" altLang="en-US"/>
              <a:t> significant figures</a:t>
            </a:r>
          </a:p>
          <a:p>
            <a:pPr algn="l"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en-US" altLang="en-US"/>
              <a:t> If a number is less than 1, then only the zeros that are at the end and in the middle of the number are significant</a:t>
            </a:r>
          </a:p>
          <a:p>
            <a:pPr lvl="1" algn="l">
              <a:lnSpc>
                <a:spcPct val="80000"/>
              </a:lnSpc>
              <a:spcBef>
                <a:spcPct val="50000"/>
              </a:spcBef>
            </a:pPr>
            <a:r>
              <a:rPr lang="en-US" altLang="en-US"/>
              <a:t>0.00420 g    </a:t>
            </a:r>
            <a:r>
              <a:rPr lang="en-US" altLang="en-US">
                <a:solidFill>
                  <a:srgbClr val="FF0000"/>
                </a:solidFill>
              </a:rPr>
              <a:t>3</a:t>
            </a:r>
            <a:r>
              <a:rPr lang="en-US" altLang="en-US"/>
              <a:t> significant figures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5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5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5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5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5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5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5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5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5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55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55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uild="p" bldLvl="2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9E510-CB2E-4F0A-AD11-FEEFA7020145}" type="slidenum">
              <a:rPr lang="en-US" altLang="en-US"/>
              <a:pPr/>
              <a:t>38</a:t>
            </a:fld>
            <a:endParaRPr lang="en-US" altLang="en-US"/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1485900" y="457200"/>
            <a:ext cx="61722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en-US" sz="2800">
                <a:solidFill>
                  <a:schemeClr val="accent2"/>
                </a:solidFill>
              </a:rPr>
              <a:t>How many significant figures are in each of the following measurements?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279525" y="1638300"/>
            <a:ext cx="10318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en-US"/>
              <a:t>24 mL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5357813" y="1638300"/>
            <a:ext cx="27955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en-US"/>
              <a:t>2 significant figures</a:t>
            </a: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1279525" y="2419350"/>
            <a:ext cx="1117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en-US"/>
              <a:t>3001 g</a:t>
            </a: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5357813" y="2413000"/>
            <a:ext cx="27955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en-US"/>
              <a:t>4 significant figures</a:t>
            </a: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1279525" y="3200400"/>
            <a:ext cx="15684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en-US"/>
              <a:t>0.0320 m</a:t>
            </a:r>
            <a:r>
              <a:rPr lang="en-US" altLang="en-US" baseline="30000"/>
              <a:t>3</a:t>
            </a:r>
            <a:endParaRPr lang="en-US" altLang="en-US"/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5357813" y="3200400"/>
            <a:ext cx="27955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en-US"/>
              <a:t>3 significant figures</a:t>
            </a:r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1279525" y="3981450"/>
            <a:ext cx="28400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en-US"/>
              <a:t>6.4 x 10</a:t>
            </a:r>
            <a:r>
              <a:rPr lang="en-US" altLang="en-US" baseline="30000"/>
              <a:t>4</a:t>
            </a:r>
            <a:r>
              <a:rPr lang="en-US" altLang="en-US"/>
              <a:t> molecules</a:t>
            </a:r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5357813" y="3987800"/>
            <a:ext cx="27955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en-US"/>
              <a:t>2 significant figures</a:t>
            </a:r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1279525" y="4762500"/>
            <a:ext cx="11001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en-US"/>
              <a:t>560 kg</a:t>
            </a:r>
          </a:p>
        </p:txBody>
      </p:sp>
      <p:sp>
        <p:nvSpPr>
          <p:cNvPr id="24589" name="Text Box 13"/>
          <p:cNvSpPr txBox="1">
            <a:spLocks noChangeArrowheads="1"/>
          </p:cNvSpPr>
          <p:nvPr/>
        </p:nvSpPr>
        <p:spPr bwMode="auto">
          <a:xfrm>
            <a:off x="5357813" y="4762500"/>
            <a:ext cx="27955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en-US"/>
              <a:t>2 significant figures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autoUpdateAnimBg="0"/>
      <p:bldP spid="24581" grpId="0" autoUpdateAnimBg="0"/>
      <p:bldP spid="24582" grpId="0" autoUpdateAnimBg="0"/>
      <p:bldP spid="24583" grpId="0" autoUpdateAnimBg="0"/>
      <p:bldP spid="24584" grpId="0" autoUpdateAnimBg="0"/>
      <p:bldP spid="24585" grpId="0" autoUpdateAnimBg="0"/>
      <p:bldP spid="24586" grpId="0" autoUpdateAnimBg="0"/>
      <p:bldP spid="24587" grpId="0" autoUpdateAnimBg="0"/>
      <p:bldP spid="24588" grpId="0" autoUpdateAnimBg="0"/>
      <p:bldP spid="24589" grpId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3F89B-7E75-4557-9BC3-EB0962E57980}" type="slidenum">
              <a:rPr lang="en-US" altLang="en-US"/>
              <a:pPr/>
              <a:t>39</a:t>
            </a:fld>
            <a:endParaRPr lang="en-US" altLang="en-US"/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2820988" y="106363"/>
            <a:ext cx="35226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dirty="0">
                <a:solidFill>
                  <a:srgbClr val="FF0000"/>
                </a:solidFill>
              </a:rPr>
              <a:t>Significant Figures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79375" y="914400"/>
            <a:ext cx="37877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en-US" sz="2800" u="sng"/>
              <a:t>Addition or Subtraction</a:t>
            </a: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79375" y="1524000"/>
            <a:ext cx="86074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en-US"/>
              <a:t>The answer cannot have more digits to the right of the decimal</a:t>
            </a:r>
          </a:p>
          <a:p>
            <a:pPr algn="l"/>
            <a:r>
              <a:rPr lang="en-US" altLang="en-US"/>
              <a:t>point than any of the original numbers.</a:t>
            </a:r>
          </a:p>
        </p:txBody>
      </p:sp>
      <p:grpSp>
        <p:nvGrpSpPr>
          <p:cNvPr id="25618" name="Group 18"/>
          <p:cNvGrpSpPr>
            <a:grpSpLocks/>
          </p:cNvGrpSpPr>
          <p:nvPr/>
        </p:nvGrpSpPr>
        <p:grpSpPr bwMode="auto">
          <a:xfrm>
            <a:off x="698500" y="2478088"/>
            <a:ext cx="1168400" cy="1243012"/>
            <a:chOff x="440" y="1561"/>
            <a:chExt cx="736" cy="783"/>
          </a:xfrm>
        </p:grpSpPr>
        <p:sp>
          <p:nvSpPr>
            <p:cNvPr id="25608" name="Text Box 8"/>
            <p:cNvSpPr txBox="1">
              <a:spLocks noChangeArrowheads="1"/>
            </p:cNvSpPr>
            <p:nvPr/>
          </p:nvSpPr>
          <p:spPr bwMode="auto">
            <a:xfrm>
              <a:off x="470" y="1561"/>
              <a:ext cx="70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en-US"/>
                <a:t>89.332</a:t>
              </a:r>
            </a:p>
          </p:txBody>
        </p:sp>
        <p:sp>
          <p:nvSpPr>
            <p:cNvPr id="25609" name="Text Box 9"/>
            <p:cNvSpPr txBox="1">
              <a:spLocks noChangeArrowheads="1"/>
            </p:cNvSpPr>
            <p:nvPr/>
          </p:nvSpPr>
          <p:spPr bwMode="auto">
            <a:xfrm>
              <a:off x="576" y="1776"/>
              <a:ext cx="38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en-US"/>
                <a:t>1.1</a:t>
              </a:r>
            </a:p>
          </p:txBody>
        </p:sp>
        <p:sp>
          <p:nvSpPr>
            <p:cNvPr id="25610" name="Text Box 10"/>
            <p:cNvSpPr txBox="1">
              <a:spLocks noChangeArrowheads="1"/>
            </p:cNvSpPr>
            <p:nvPr/>
          </p:nvSpPr>
          <p:spPr bwMode="auto">
            <a:xfrm>
              <a:off x="460" y="1776"/>
              <a:ext cx="22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en-US"/>
                <a:t>+</a:t>
              </a:r>
            </a:p>
          </p:txBody>
        </p:sp>
        <p:sp>
          <p:nvSpPr>
            <p:cNvPr id="25611" name="Line 11"/>
            <p:cNvSpPr>
              <a:spLocks noChangeShapeType="1"/>
            </p:cNvSpPr>
            <p:nvPr/>
          </p:nvSpPr>
          <p:spPr bwMode="auto">
            <a:xfrm>
              <a:off x="440" y="2064"/>
              <a:ext cx="72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5612" name="Text Box 12"/>
            <p:cNvSpPr txBox="1">
              <a:spLocks noChangeArrowheads="1"/>
            </p:cNvSpPr>
            <p:nvPr/>
          </p:nvSpPr>
          <p:spPr bwMode="auto">
            <a:xfrm>
              <a:off x="472" y="2056"/>
              <a:ext cx="70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en-US"/>
                <a:t>90.432</a:t>
              </a:r>
            </a:p>
          </p:txBody>
        </p:sp>
      </p:grpSp>
      <p:grpSp>
        <p:nvGrpSpPr>
          <p:cNvPr id="25620" name="Group 20"/>
          <p:cNvGrpSpPr>
            <a:grpSpLocks/>
          </p:cNvGrpSpPr>
          <p:nvPr/>
        </p:nvGrpSpPr>
        <p:grpSpPr bwMode="auto">
          <a:xfrm>
            <a:off x="1905000" y="3263900"/>
            <a:ext cx="3155950" cy="457200"/>
            <a:chOff x="1200" y="2056"/>
            <a:chExt cx="1988" cy="288"/>
          </a:xfrm>
        </p:grpSpPr>
        <p:sp>
          <p:nvSpPr>
            <p:cNvPr id="25614" name="Line 14"/>
            <p:cNvSpPr>
              <a:spLocks noChangeShapeType="1"/>
            </p:cNvSpPr>
            <p:nvPr/>
          </p:nvSpPr>
          <p:spPr bwMode="auto">
            <a:xfrm flipH="1">
              <a:off x="1200" y="2192"/>
              <a:ext cx="43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5615" name="Text Box 15"/>
            <p:cNvSpPr txBox="1">
              <a:spLocks noChangeArrowheads="1"/>
            </p:cNvSpPr>
            <p:nvPr/>
          </p:nvSpPr>
          <p:spPr bwMode="auto">
            <a:xfrm>
              <a:off x="1674" y="2056"/>
              <a:ext cx="151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en-US"/>
                <a:t>round off to 90.4</a:t>
              </a:r>
            </a:p>
          </p:txBody>
        </p:sp>
      </p:grpSp>
      <p:grpSp>
        <p:nvGrpSpPr>
          <p:cNvPr id="25619" name="Group 19"/>
          <p:cNvGrpSpPr>
            <a:grpSpLocks/>
          </p:cNvGrpSpPr>
          <p:nvPr/>
        </p:nvGrpSpPr>
        <p:grpSpPr bwMode="auto">
          <a:xfrm>
            <a:off x="1905000" y="2819400"/>
            <a:ext cx="6311900" cy="457200"/>
            <a:chOff x="1200" y="1776"/>
            <a:chExt cx="3976" cy="288"/>
          </a:xfrm>
        </p:grpSpPr>
        <p:sp>
          <p:nvSpPr>
            <p:cNvPr id="25616" name="Line 16"/>
            <p:cNvSpPr>
              <a:spLocks noChangeShapeType="1"/>
            </p:cNvSpPr>
            <p:nvPr/>
          </p:nvSpPr>
          <p:spPr bwMode="auto">
            <a:xfrm flipH="1">
              <a:off x="1200" y="1920"/>
              <a:ext cx="43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5617" name="Text Box 17"/>
            <p:cNvSpPr txBox="1">
              <a:spLocks noChangeArrowheads="1"/>
            </p:cNvSpPr>
            <p:nvPr/>
          </p:nvSpPr>
          <p:spPr bwMode="auto">
            <a:xfrm>
              <a:off x="1674" y="1776"/>
              <a:ext cx="350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en-US"/>
                <a:t>one significant figure after decimal point</a:t>
              </a:r>
            </a:p>
          </p:txBody>
        </p:sp>
      </p:grpSp>
      <p:grpSp>
        <p:nvGrpSpPr>
          <p:cNvPr id="25631" name="Group 31"/>
          <p:cNvGrpSpPr>
            <a:grpSpLocks/>
          </p:cNvGrpSpPr>
          <p:nvPr/>
        </p:nvGrpSpPr>
        <p:grpSpPr bwMode="auto">
          <a:xfrm>
            <a:off x="812800" y="4267200"/>
            <a:ext cx="1219200" cy="1181100"/>
            <a:chOff x="512" y="2688"/>
            <a:chExt cx="768" cy="744"/>
          </a:xfrm>
        </p:grpSpPr>
        <p:sp>
          <p:nvSpPr>
            <p:cNvPr id="25621" name="Text Box 21"/>
            <p:cNvSpPr txBox="1">
              <a:spLocks noChangeArrowheads="1"/>
            </p:cNvSpPr>
            <p:nvPr/>
          </p:nvSpPr>
          <p:spPr bwMode="auto">
            <a:xfrm>
              <a:off x="576" y="2688"/>
              <a:ext cx="49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en-US"/>
                <a:t>3.70</a:t>
              </a:r>
            </a:p>
          </p:txBody>
        </p:sp>
        <p:sp>
          <p:nvSpPr>
            <p:cNvPr id="25622" name="Text Box 22"/>
            <p:cNvSpPr txBox="1">
              <a:spLocks noChangeArrowheads="1"/>
            </p:cNvSpPr>
            <p:nvPr/>
          </p:nvSpPr>
          <p:spPr bwMode="auto">
            <a:xfrm>
              <a:off x="512" y="2880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en-US"/>
                <a:t>-2.9133</a:t>
              </a:r>
            </a:p>
          </p:txBody>
        </p:sp>
        <p:sp>
          <p:nvSpPr>
            <p:cNvPr id="25623" name="Line 23"/>
            <p:cNvSpPr>
              <a:spLocks noChangeShapeType="1"/>
            </p:cNvSpPr>
            <p:nvPr/>
          </p:nvSpPr>
          <p:spPr bwMode="auto">
            <a:xfrm>
              <a:off x="528" y="3168"/>
              <a:ext cx="72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5624" name="Text Box 24"/>
            <p:cNvSpPr txBox="1">
              <a:spLocks noChangeArrowheads="1"/>
            </p:cNvSpPr>
            <p:nvPr/>
          </p:nvSpPr>
          <p:spPr bwMode="auto">
            <a:xfrm>
              <a:off x="576" y="3144"/>
              <a:ext cx="70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en-US"/>
                <a:t>0.7867</a:t>
              </a:r>
            </a:p>
          </p:txBody>
        </p:sp>
      </p:grpSp>
      <p:grpSp>
        <p:nvGrpSpPr>
          <p:cNvPr id="25625" name="Group 25"/>
          <p:cNvGrpSpPr>
            <a:grpSpLocks/>
          </p:cNvGrpSpPr>
          <p:nvPr/>
        </p:nvGrpSpPr>
        <p:grpSpPr bwMode="auto">
          <a:xfrm>
            <a:off x="1905000" y="4267200"/>
            <a:ext cx="6429375" cy="457200"/>
            <a:chOff x="1200" y="1776"/>
            <a:chExt cx="4050" cy="288"/>
          </a:xfrm>
        </p:grpSpPr>
        <p:sp>
          <p:nvSpPr>
            <p:cNvPr id="25626" name="Line 26"/>
            <p:cNvSpPr>
              <a:spLocks noChangeShapeType="1"/>
            </p:cNvSpPr>
            <p:nvPr/>
          </p:nvSpPr>
          <p:spPr bwMode="auto">
            <a:xfrm flipH="1">
              <a:off x="1200" y="1920"/>
              <a:ext cx="43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5627" name="Text Box 27"/>
            <p:cNvSpPr txBox="1">
              <a:spLocks noChangeArrowheads="1"/>
            </p:cNvSpPr>
            <p:nvPr/>
          </p:nvSpPr>
          <p:spPr bwMode="auto">
            <a:xfrm>
              <a:off x="1674" y="1776"/>
              <a:ext cx="357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en-US"/>
                <a:t>two significant figures after decimal point</a:t>
              </a:r>
            </a:p>
          </p:txBody>
        </p:sp>
      </p:grpSp>
      <p:grpSp>
        <p:nvGrpSpPr>
          <p:cNvPr id="25628" name="Group 28"/>
          <p:cNvGrpSpPr>
            <a:grpSpLocks/>
          </p:cNvGrpSpPr>
          <p:nvPr/>
        </p:nvGrpSpPr>
        <p:grpSpPr bwMode="auto">
          <a:xfrm>
            <a:off x="1905000" y="4991100"/>
            <a:ext cx="3155950" cy="457200"/>
            <a:chOff x="1200" y="2056"/>
            <a:chExt cx="1988" cy="288"/>
          </a:xfrm>
        </p:grpSpPr>
        <p:sp>
          <p:nvSpPr>
            <p:cNvPr id="25629" name="Line 29"/>
            <p:cNvSpPr>
              <a:spLocks noChangeShapeType="1"/>
            </p:cNvSpPr>
            <p:nvPr/>
          </p:nvSpPr>
          <p:spPr bwMode="auto">
            <a:xfrm flipH="1">
              <a:off x="1200" y="2192"/>
              <a:ext cx="43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5630" name="Text Box 30"/>
            <p:cNvSpPr txBox="1">
              <a:spLocks noChangeArrowheads="1"/>
            </p:cNvSpPr>
            <p:nvPr/>
          </p:nvSpPr>
          <p:spPr bwMode="auto">
            <a:xfrm>
              <a:off x="1674" y="2056"/>
              <a:ext cx="151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en-US"/>
                <a:t>round off to 0.79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7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52256" y="41728"/>
          <a:ext cx="9026435" cy="56471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82094">
                  <a:extLst>
                    <a:ext uri="{9D8B030D-6E8A-4147-A177-3AD203B41FA5}">
                      <a16:colId xmlns:a16="http://schemas.microsoft.com/office/drawing/2014/main" val="1005802422"/>
                    </a:ext>
                  </a:extLst>
                </a:gridCol>
                <a:gridCol w="1045028">
                  <a:extLst>
                    <a:ext uri="{9D8B030D-6E8A-4147-A177-3AD203B41FA5}">
                      <a16:colId xmlns:a16="http://schemas.microsoft.com/office/drawing/2014/main" val="3921876421"/>
                    </a:ext>
                  </a:extLst>
                </a:gridCol>
                <a:gridCol w="999313">
                  <a:extLst>
                    <a:ext uri="{9D8B030D-6E8A-4147-A177-3AD203B41FA5}">
                      <a16:colId xmlns:a16="http://schemas.microsoft.com/office/drawing/2014/main" val="323507513"/>
                    </a:ext>
                  </a:extLst>
                </a:gridCol>
              </a:tblGrid>
              <a:tr h="398751">
                <a:tc gridSpan="3">
                  <a:txBody>
                    <a:bodyPr/>
                    <a:lstStyle/>
                    <a:p>
                      <a:pPr algn="ctr"/>
                      <a:r>
                        <a:rPr lang="en-US" sz="2000" b="1" kern="1200" dirty="0" smtClean="0">
                          <a:solidFill>
                            <a:srgbClr val="FFFF00"/>
                          </a:solidFill>
                          <a:effectLst/>
                          <a:latin typeface="Bodoni MT" panose="02070603080606020203" pitchFamily="18" charset="0"/>
                          <a:ea typeface="+mn-ea"/>
                          <a:cs typeface="+mn-cs"/>
                        </a:rPr>
                        <a:t>CHEM 101 CURRICULUM</a:t>
                      </a:r>
                      <a:endParaRPr lang="en-US" sz="2000" dirty="0">
                        <a:solidFill>
                          <a:srgbClr val="FFFF00"/>
                        </a:solidFill>
                        <a:latin typeface="Bodoni MT" panose="02070603080606020203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8953504"/>
                  </a:ext>
                </a:extLst>
              </a:tr>
              <a:tr h="277978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Bodoni MT" panose="02070603080606020203" pitchFamily="18" charset="0"/>
                          <a:ea typeface="+mn-ea"/>
                          <a:cs typeface="+mn-cs"/>
                        </a:rPr>
                        <a:t>Text book: </a:t>
                      </a: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Bodoni MT" panose="02070603080606020203" pitchFamily="18" charset="0"/>
                          <a:ea typeface="+mn-ea"/>
                          <a:cs typeface="+mn-cs"/>
                        </a:rPr>
                        <a:t>Raymond Chang, Chemistry, 10</a:t>
                      </a:r>
                      <a:r>
                        <a:rPr kumimoji="0" lang="en-US" sz="1600" b="1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Bodoni MT" panose="02070603080606020203" pitchFamily="18" charset="0"/>
                          <a:ea typeface="+mn-ea"/>
                          <a:cs typeface="+mn-cs"/>
                        </a:rPr>
                        <a:t>th</a:t>
                      </a: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Bodoni MT" panose="02070603080606020203" pitchFamily="18" charset="0"/>
                          <a:ea typeface="+mn-ea"/>
                          <a:cs typeface="+mn-cs"/>
                        </a:rPr>
                        <a:t> edition, 2010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Bodoni MT" panose="02070603080606020203" pitchFamily="18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0506574"/>
                  </a:ext>
                </a:extLst>
              </a:tr>
              <a:tr h="450698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Topics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Text book pages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Number of Lectures</a:t>
                      </a:r>
                      <a:endParaRPr lang="en-US" sz="1400" b="1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4809511"/>
                  </a:ext>
                </a:extLst>
              </a:tr>
              <a:tr h="338938">
                <a:tc gridSpan="3">
                  <a:txBody>
                    <a:bodyPr/>
                    <a:lstStyle/>
                    <a:p>
                      <a:r>
                        <a:rPr lang="en-US" sz="1800" b="1" i="1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Chapter 3: Mass Relationships in Chemical Reactions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6129734"/>
                  </a:ext>
                </a:extLst>
              </a:tr>
              <a:tr h="382104">
                <a:tc>
                  <a:txBody>
                    <a:bodyPr/>
                    <a:lstStyle/>
                    <a:p>
                      <a:pPr marL="287338" marR="0" lvl="1" indent="-287338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3.1. Atomic Mass: average atomic mass</a:t>
                      </a:r>
                    </a:p>
                    <a:p>
                      <a:pPr marL="287338" marR="0" lvl="1" indent="-287338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3.2. Avogadro's Number and the Molar Mass of an Element</a:t>
                      </a:r>
                    </a:p>
                    <a:p>
                      <a:pPr marL="287338" marR="0" lvl="1" indent="-287338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3.3. Molecular Mass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80 - 87</a:t>
                      </a:r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9482011"/>
                  </a:ext>
                </a:extLst>
              </a:tr>
              <a:tr h="382104">
                <a:tc>
                  <a:txBody>
                    <a:bodyPr/>
                    <a:lstStyle/>
                    <a:p>
                      <a:pPr marL="287338" marR="0" lvl="1" indent="-287338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3.5. Percent Composition of Compounds</a:t>
                      </a:r>
                    </a:p>
                    <a:p>
                      <a:pPr marL="287338" marR="0" lvl="1" indent="-287338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3.6. Experimental Determination of Empirical Formulas: determination of molecular formulas</a:t>
                      </a:r>
                    </a:p>
                    <a:p>
                      <a:pPr marL="287338" marR="0" lvl="1" indent="-287338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3.7. Chemical Reactions and Chemical Equations: writing chemical equations, balancing chemical equations</a:t>
                      </a:r>
                    </a:p>
                    <a:p>
                      <a:pPr marL="287338" marR="0" lvl="1" indent="-287338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3.8. Amounts of reactants and products</a:t>
                      </a:r>
                    </a:p>
                    <a:p>
                      <a:pPr marL="287338" marR="0" lvl="1" indent="-287338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3.9. Limiting Reagents</a:t>
                      </a:r>
                    </a:p>
                    <a:p>
                      <a:pPr marL="287338" marR="0" lvl="1" indent="-287338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3.10. Reaction Yield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88 - 107</a:t>
                      </a:r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2935028"/>
                  </a:ext>
                </a:extLst>
              </a:tr>
              <a:tr h="341086">
                <a:tc gridSpan="2">
                  <a:txBody>
                    <a:bodyPr/>
                    <a:lstStyle/>
                    <a:p>
                      <a:pPr marL="0" lvl="1" indent="0" algn="ctr" rtl="0"/>
                      <a:r>
                        <a:rPr lang="en-US" sz="1600" b="1" i="1" kern="12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Review and Exercises</a:t>
                      </a:r>
                      <a:endParaRPr lang="en-US" sz="1600" b="1" i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7389158"/>
                  </a:ext>
                </a:extLst>
              </a:tr>
              <a:tr h="196668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Chapter 4: Reactions in Aqueous Solutions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4816983"/>
                  </a:ext>
                </a:extLst>
              </a:tr>
              <a:tr h="231560">
                <a:tc>
                  <a:txBody>
                    <a:bodyPr/>
                    <a:lstStyle/>
                    <a:p>
                      <a:pPr marL="282575" indent="-282575" algn="just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4.4. </a:t>
                      </a:r>
                      <a:r>
                        <a:rPr lang="en-US" sz="1400" b="1" u="sng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Only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combination reactions, decomposition reactions, combustion reactions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139 - 141</a:t>
                      </a:r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4176209"/>
                  </a:ext>
                </a:extLst>
              </a:tr>
              <a:tr h="231560">
                <a:tc>
                  <a:txBody>
                    <a:bodyPr/>
                    <a:lstStyle/>
                    <a:p>
                      <a:pPr marL="282575" indent="-282575" algn="just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4.5. Concentration of solution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147 - 149</a:t>
                      </a:r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8955433"/>
                  </a:ext>
                </a:extLst>
              </a:tr>
              <a:tr h="168729">
                <a:tc gridSpan="2">
                  <a:txBody>
                    <a:bodyPr/>
                    <a:lstStyle/>
                    <a:p>
                      <a:pPr marL="0" lvl="1" indent="0" algn="ctr" rtl="0"/>
                      <a:r>
                        <a:rPr lang="en-US" sz="1600" b="1" i="1" kern="12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Review and Exercises</a:t>
                      </a:r>
                      <a:endParaRPr lang="en-US" sz="1600" b="1" i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04344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5954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529BD-8EDF-4076-B348-6439899D6288}" type="slidenum">
              <a:rPr lang="en-US" altLang="en-US"/>
              <a:pPr/>
              <a:t>40</a:t>
            </a:fld>
            <a:endParaRPr lang="en-US" altLang="en-US"/>
          </a:p>
        </p:txBody>
      </p:sp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2820988" y="106363"/>
            <a:ext cx="35226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dirty="0">
                <a:solidFill>
                  <a:srgbClr val="FF0000"/>
                </a:solidFill>
              </a:rPr>
              <a:t>Significant Figures</a:t>
            </a: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38100" y="930275"/>
            <a:ext cx="40068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en-US" sz="2800" u="sng"/>
              <a:t>Multiplication or Division</a:t>
            </a: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38100" y="1539875"/>
            <a:ext cx="90678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en-US"/>
              <a:t>The number of significant figures in the result is set by the original number that has the </a:t>
            </a:r>
            <a:r>
              <a:rPr lang="en-US" altLang="en-US" b="1" i="1"/>
              <a:t>smallest</a:t>
            </a:r>
            <a:r>
              <a:rPr lang="en-US" altLang="en-US"/>
              <a:t> number of significant figures</a:t>
            </a:r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2197100" y="2514600"/>
            <a:ext cx="38211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en-US"/>
              <a:t>4.51 x 3.6666 = 16.536366</a:t>
            </a:r>
          </a:p>
        </p:txBody>
      </p:sp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5894388" y="2514600"/>
            <a:ext cx="10398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en-US"/>
              <a:t>= 16.5</a:t>
            </a:r>
          </a:p>
        </p:txBody>
      </p:sp>
      <p:grpSp>
        <p:nvGrpSpPr>
          <p:cNvPr id="26636" name="Group 12"/>
          <p:cNvGrpSpPr>
            <a:grpSpLocks/>
          </p:cNvGrpSpPr>
          <p:nvPr/>
        </p:nvGrpSpPr>
        <p:grpSpPr bwMode="auto">
          <a:xfrm>
            <a:off x="1879600" y="2908300"/>
            <a:ext cx="1387475" cy="977900"/>
            <a:chOff x="136" y="1928"/>
            <a:chExt cx="874" cy="616"/>
          </a:xfrm>
        </p:grpSpPr>
        <p:sp>
          <p:nvSpPr>
            <p:cNvPr id="26634" name="Line 10"/>
            <p:cNvSpPr>
              <a:spLocks noChangeShapeType="1"/>
            </p:cNvSpPr>
            <p:nvPr/>
          </p:nvSpPr>
          <p:spPr bwMode="auto">
            <a:xfrm flipV="1">
              <a:off x="576" y="1928"/>
              <a:ext cx="0" cy="33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6635" name="Text Box 11"/>
            <p:cNvSpPr txBox="1">
              <a:spLocks noChangeArrowheads="1"/>
            </p:cNvSpPr>
            <p:nvPr/>
          </p:nvSpPr>
          <p:spPr bwMode="auto">
            <a:xfrm>
              <a:off x="136" y="2256"/>
              <a:ext cx="87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en-US"/>
                <a:t>3 sig figs</a:t>
              </a:r>
            </a:p>
          </p:txBody>
        </p:sp>
      </p:grpSp>
      <p:grpSp>
        <p:nvGrpSpPr>
          <p:cNvPr id="26637" name="Group 13"/>
          <p:cNvGrpSpPr>
            <a:grpSpLocks/>
          </p:cNvGrpSpPr>
          <p:nvPr/>
        </p:nvGrpSpPr>
        <p:grpSpPr bwMode="auto">
          <a:xfrm>
            <a:off x="4483100" y="2908300"/>
            <a:ext cx="1387475" cy="1343025"/>
            <a:chOff x="136" y="1928"/>
            <a:chExt cx="874" cy="846"/>
          </a:xfrm>
        </p:grpSpPr>
        <p:sp>
          <p:nvSpPr>
            <p:cNvPr id="26638" name="Line 14"/>
            <p:cNvSpPr>
              <a:spLocks noChangeShapeType="1"/>
            </p:cNvSpPr>
            <p:nvPr/>
          </p:nvSpPr>
          <p:spPr bwMode="auto">
            <a:xfrm flipV="1">
              <a:off x="576" y="1928"/>
              <a:ext cx="0" cy="33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6639" name="Text Box 15"/>
            <p:cNvSpPr txBox="1">
              <a:spLocks noChangeArrowheads="1"/>
            </p:cNvSpPr>
            <p:nvPr/>
          </p:nvSpPr>
          <p:spPr bwMode="auto">
            <a:xfrm>
              <a:off x="136" y="2256"/>
              <a:ext cx="874" cy="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en-US"/>
                <a:t>round to</a:t>
              </a:r>
            </a:p>
            <a:p>
              <a:pPr algn="l"/>
              <a:r>
                <a:rPr lang="en-US" altLang="en-US"/>
                <a:t>3 sig figs</a:t>
              </a:r>
            </a:p>
          </p:txBody>
        </p:sp>
      </p:grpSp>
      <p:sp>
        <p:nvSpPr>
          <p:cNvPr id="26640" name="Text Box 16"/>
          <p:cNvSpPr txBox="1">
            <a:spLocks noChangeArrowheads="1"/>
          </p:cNvSpPr>
          <p:nvPr/>
        </p:nvSpPr>
        <p:spPr bwMode="auto">
          <a:xfrm>
            <a:off x="2209800" y="4495800"/>
            <a:ext cx="3749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en-US"/>
              <a:t>6.8 </a:t>
            </a:r>
            <a:r>
              <a:rPr lang="en-US" altLang="en-US">
                <a:cs typeface="Arial" panose="020B0604020202020204" pitchFamily="34" charset="0"/>
              </a:rPr>
              <a:t>÷ 112.04 = 0.0606926 </a:t>
            </a:r>
            <a:endParaRPr lang="en-US" altLang="en-US"/>
          </a:p>
        </p:txBody>
      </p:sp>
      <p:grpSp>
        <p:nvGrpSpPr>
          <p:cNvPr id="26641" name="Group 17"/>
          <p:cNvGrpSpPr>
            <a:grpSpLocks/>
          </p:cNvGrpSpPr>
          <p:nvPr/>
        </p:nvGrpSpPr>
        <p:grpSpPr bwMode="auto">
          <a:xfrm>
            <a:off x="1828800" y="4914900"/>
            <a:ext cx="1387475" cy="977900"/>
            <a:chOff x="136" y="1928"/>
            <a:chExt cx="874" cy="616"/>
          </a:xfrm>
        </p:grpSpPr>
        <p:sp>
          <p:nvSpPr>
            <p:cNvPr id="26642" name="Line 18"/>
            <p:cNvSpPr>
              <a:spLocks noChangeShapeType="1"/>
            </p:cNvSpPr>
            <p:nvPr/>
          </p:nvSpPr>
          <p:spPr bwMode="auto">
            <a:xfrm flipV="1">
              <a:off x="576" y="1928"/>
              <a:ext cx="0" cy="33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6643" name="Text Box 19"/>
            <p:cNvSpPr txBox="1">
              <a:spLocks noChangeArrowheads="1"/>
            </p:cNvSpPr>
            <p:nvPr/>
          </p:nvSpPr>
          <p:spPr bwMode="auto">
            <a:xfrm>
              <a:off x="136" y="2256"/>
              <a:ext cx="87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en-US"/>
                <a:t>2 sig figs</a:t>
              </a:r>
            </a:p>
          </p:txBody>
        </p:sp>
      </p:grpSp>
      <p:grpSp>
        <p:nvGrpSpPr>
          <p:cNvPr id="26644" name="Group 20"/>
          <p:cNvGrpSpPr>
            <a:grpSpLocks/>
          </p:cNvGrpSpPr>
          <p:nvPr/>
        </p:nvGrpSpPr>
        <p:grpSpPr bwMode="auto">
          <a:xfrm>
            <a:off x="4492625" y="4879975"/>
            <a:ext cx="1387475" cy="1343025"/>
            <a:chOff x="136" y="1928"/>
            <a:chExt cx="874" cy="846"/>
          </a:xfrm>
        </p:grpSpPr>
        <p:sp>
          <p:nvSpPr>
            <p:cNvPr id="26645" name="Line 21"/>
            <p:cNvSpPr>
              <a:spLocks noChangeShapeType="1"/>
            </p:cNvSpPr>
            <p:nvPr/>
          </p:nvSpPr>
          <p:spPr bwMode="auto">
            <a:xfrm flipV="1">
              <a:off x="576" y="1928"/>
              <a:ext cx="0" cy="33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6646" name="Text Box 22"/>
            <p:cNvSpPr txBox="1">
              <a:spLocks noChangeArrowheads="1"/>
            </p:cNvSpPr>
            <p:nvPr/>
          </p:nvSpPr>
          <p:spPr bwMode="auto">
            <a:xfrm>
              <a:off x="136" y="2256"/>
              <a:ext cx="874" cy="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en-US"/>
                <a:t>round to</a:t>
              </a:r>
            </a:p>
            <a:p>
              <a:pPr algn="l"/>
              <a:r>
                <a:rPr lang="en-US" altLang="en-US"/>
                <a:t>2 sig figs</a:t>
              </a:r>
            </a:p>
          </p:txBody>
        </p:sp>
      </p:grpSp>
      <p:sp>
        <p:nvSpPr>
          <p:cNvPr id="26647" name="Text Box 23"/>
          <p:cNvSpPr txBox="1">
            <a:spLocks noChangeArrowheads="1"/>
          </p:cNvSpPr>
          <p:nvPr/>
        </p:nvSpPr>
        <p:spPr bwMode="auto">
          <a:xfrm>
            <a:off x="5753100" y="4495800"/>
            <a:ext cx="1209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en-US"/>
              <a:t>= 0.061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 autoUpdateAnimBg="0"/>
      <p:bldP spid="26632" grpId="0" autoUpdateAnimBg="0"/>
      <p:bldP spid="26633" grpId="0" autoUpdateAnimBg="0"/>
      <p:bldP spid="26640" grpId="0" autoUpdateAnimBg="0"/>
      <p:bldP spid="26647" grpId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364C6-74CE-4C93-85C6-6CF0ED3130CB}" type="slidenum">
              <a:rPr lang="en-US" altLang="en-US"/>
              <a:pPr/>
              <a:t>41</a:t>
            </a:fld>
            <a:endParaRPr lang="en-US" altLang="en-US"/>
          </a:p>
        </p:txBody>
      </p:sp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2820988" y="106363"/>
            <a:ext cx="35226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dirty="0">
                <a:solidFill>
                  <a:srgbClr val="FF0000"/>
                </a:solidFill>
              </a:rPr>
              <a:t>Significant Figures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44463" y="930275"/>
            <a:ext cx="26177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en-US" sz="2800" u="sng"/>
              <a:t>Exact Numbers</a:t>
            </a: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144463" y="1487488"/>
            <a:ext cx="8694737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en-US"/>
              <a:t>Numbers from definitions or numbers of objects are considered</a:t>
            </a:r>
          </a:p>
          <a:p>
            <a:pPr algn="l"/>
            <a:r>
              <a:rPr lang="en-US" altLang="en-US"/>
              <a:t>to have an infinite number of significant figures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228600" y="2971800"/>
            <a:ext cx="8489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en-US"/>
              <a:t>The average of three measured lengths; 6.64, 6.68 and 6.70?</a:t>
            </a:r>
          </a:p>
        </p:txBody>
      </p:sp>
      <p:grpSp>
        <p:nvGrpSpPr>
          <p:cNvPr id="27660" name="Group 12"/>
          <p:cNvGrpSpPr>
            <a:grpSpLocks/>
          </p:cNvGrpSpPr>
          <p:nvPr/>
        </p:nvGrpSpPr>
        <p:grpSpPr bwMode="auto">
          <a:xfrm>
            <a:off x="1838325" y="3938588"/>
            <a:ext cx="5091113" cy="862012"/>
            <a:chOff x="1158" y="2481"/>
            <a:chExt cx="3207" cy="543"/>
          </a:xfrm>
        </p:grpSpPr>
        <p:grpSp>
          <p:nvGrpSpPr>
            <p:cNvPr id="27658" name="Group 10"/>
            <p:cNvGrpSpPr>
              <a:grpSpLocks/>
            </p:cNvGrpSpPr>
            <p:nvPr/>
          </p:nvGrpSpPr>
          <p:grpSpPr bwMode="auto">
            <a:xfrm>
              <a:off x="1158" y="2481"/>
              <a:ext cx="1674" cy="543"/>
              <a:chOff x="2051" y="2377"/>
              <a:chExt cx="1674" cy="543"/>
            </a:xfrm>
          </p:grpSpPr>
          <p:sp>
            <p:nvSpPr>
              <p:cNvPr id="27655" name="Text Box 7"/>
              <p:cNvSpPr txBox="1">
                <a:spLocks noChangeArrowheads="1"/>
              </p:cNvSpPr>
              <p:nvPr/>
            </p:nvSpPr>
            <p:spPr bwMode="auto">
              <a:xfrm>
                <a:off x="2051" y="2377"/>
                <a:ext cx="1674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/>
                  <a:t>6.64 + 6.68 + 6.70</a:t>
                </a:r>
              </a:p>
            </p:txBody>
          </p:sp>
          <p:sp>
            <p:nvSpPr>
              <p:cNvPr id="27656" name="Line 8"/>
              <p:cNvSpPr>
                <a:spLocks noChangeShapeType="1"/>
              </p:cNvSpPr>
              <p:nvPr/>
            </p:nvSpPr>
            <p:spPr bwMode="auto">
              <a:xfrm>
                <a:off x="2104" y="2640"/>
                <a:ext cx="153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7657" name="Text Box 9"/>
              <p:cNvSpPr txBox="1">
                <a:spLocks noChangeArrowheads="1"/>
              </p:cNvSpPr>
              <p:nvPr/>
            </p:nvSpPr>
            <p:spPr bwMode="auto">
              <a:xfrm>
                <a:off x="2768" y="2632"/>
                <a:ext cx="223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altLang="en-US"/>
                  <a:t>3</a:t>
                </a:r>
              </a:p>
            </p:txBody>
          </p:sp>
        </p:grpSp>
        <p:sp>
          <p:nvSpPr>
            <p:cNvPr id="27659" name="Text Box 11"/>
            <p:cNvSpPr txBox="1">
              <a:spLocks noChangeArrowheads="1"/>
            </p:cNvSpPr>
            <p:nvPr/>
          </p:nvSpPr>
          <p:spPr bwMode="auto">
            <a:xfrm>
              <a:off x="2744" y="2600"/>
              <a:ext cx="1621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en-US"/>
                <a:t>= 6.67333 = 6.67 </a:t>
              </a:r>
            </a:p>
          </p:txBody>
        </p:sp>
      </p:grpSp>
      <p:sp>
        <p:nvSpPr>
          <p:cNvPr id="27662" name="Text Box 14"/>
          <p:cNvSpPr txBox="1">
            <a:spLocks noChangeArrowheads="1"/>
          </p:cNvSpPr>
          <p:nvPr/>
        </p:nvSpPr>
        <p:spPr bwMode="auto">
          <a:xfrm>
            <a:off x="2419350" y="5181600"/>
            <a:ext cx="44211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en-US"/>
              <a:t>Because 3 is an </a:t>
            </a:r>
            <a:r>
              <a:rPr lang="en-US" altLang="en-US" b="1" i="1"/>
              <a:t>exact number</a:t>
            </a:r>
          </a:p>
        </p:txBody>
      </p:sp>
      <p:grpSp>
        <p:nvGrpSpPr>
          <p:cNvPr id="27664" name="Group 16"/>
          <p:cNvGrpSpPr>
            <a:grpSpLocks/>
          </p:cNvGrpSpPr>
          <p:nvPr/>
        </p:nvGrpSpPr>
        <p:grpSpPr bwMode="auto">
          <a:xfrm>
            <a:off x="6737350" y="4127500"/>
            <a:ext cx="615950" cy="457200"/>
            <a:chOff x="4244" y="2600"/>
            <a:chExt cx="388" cy="288"/>
          </a:xfrm>
        </p:grpSpPr>
        <p:sp>
          <p:nvSpPr>
            <p:cNvPr id="27661" name="Text Box 13"/>
            <p:cNvSpPr txBox="1">
              <a:spLocks noChangeArrowheads="1"/>
            </p:cNvSpPr>
            <p:nvPr/>
          </p:nvSpPr>
          <p:spPr bwMode="auto">
            <a:xfrm>
              <a:off x="4244" y="2600"/>
              <a:ext cx="3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/>
                <a:t>= 7</a:t>
              </a:r>
            </a:p>
          </p:txBody>
        </p:sp>
        <p:sp>
          <p:nvSpPr>
            <p:cNvPr id="27663" name="Line 15"/>
            <p:cNvSpPr>
              <a:spLocks noChangeShapeType="1"/>
            </p:cNvSpPr>
            <p:nvPr/>
          </p:nvSpPr>
          <p:spPr bwMode="auto">
            <a:xfrm>
              <a:off x="4320" y="2640"/>
              <a:ext cx="240" cy="144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 autoUpdateAnimBg="0"/>
      <p:bldP spid="27654" grpId="0" autoUpdateAnimBg="0"/>
      <p:bldP spid="27662" grpId="0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BA24B-3648-4DFE-850D-16B24C3EA1FF}" type="slidenum">
              <a:rPr lang="en-US" altLang="en-US" smtClean="0"/>
              <a:pPr/>
              <a:t>42</a:t>
            </a:fld>
            <a:endParaRPr lang="en-US" alt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762000"/>
            <a:ext cx="8534400" cy="1589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39072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BA24B-3648-4DFE-850D-16B24C3EA1FF}" type="slidenum">
              <a:rPr lang="en-US" altLang="en-US" smtClean="0"/>
              <a:pPr/>
              <a:t>43</a:t>
            </a:fld>
            <a:endParaRPr lang="en-US" alt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762000"/>
            <a:ext cx="8839200" cy="5295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79429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F5059-8598-4C58-A2E0-A8AB52CAE76C}" type="slidenum">
              <a:rPr lang="en-US" altLang="en-US"/>
              <a:pPr/>
              <a:t>44</a:t>
            </a:fld>
            <a:endParaRPr lang="en-US" altLang="en-US"/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114300" y="290513"/>
            <a:ext cx="8915400" cy="1004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en-US" b="1" i="1"/>
              <a:t>Accuracy</a:t>
            </a:r>
            <a:r>
              <a:rPr lang="en-US" altLang="en-US"/>
              <a:t> – how close a measurement is to the </a:t>
            </a:r>
            <a:r>
              <a:rPr lang="en-US" altLang="en-US" i="1"/>
              <a:t>true</a:t>
            </a:r>
            <a:r>
              <a:rPr lang="en-US" altLang="en-US"/>
              <a:t> value</a:t>
            </a:r>
          </a:p>
          <a:p>
            <a:pPr algn="l">
              <a:spcBef>
                <a:spcPct val="50000"/>
              </a:spcBef>
            </a:pPr>
            <a:r>
              <a:rPr lang="en-US" altLang="en-US" b="1" i="1"/>
              <a:t>Precision</a:t>
            </a:r>
            <a:r>
              <a:rPr lang="en-US" altLang="en-US"/>
              <a:t> – how close a set of measurements are to each other</a:t>
            </a:r>
            <a:endParaRPr lang="en-US" altLang="en-US" b="1" i="1"/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876300" y="4794250"/>
            <a:ext cx="1354138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/>
              <a:t>accurate</a:t>
            </a:r>
          </a:p>
          <a:p>
            <a:r>
              <a:rPr lang="en-US" altLang="en-US"/>
              <a:t>&amp;</a:t>
            </a:r>
          </a:p>
          <a:p>
            <a:r>
              <a:rPr lang="en-US" altLang="en-US"/>
              <a:t>precise</a:t>
            </a: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3640138" y="4794250"/>
            <a:ext cx="1862137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/>
              <a:t>precise</a:t>
            </a:r>
          </a:p>
          <a:p>
            <a:r>
              <a:rPr lang="en-US" altLang="en-US"/>
              <a:t>but</a:t>
            </a:r>
          </a:p>
          <a:p>
            <a:r>
              <a:rPr lang="en-US" altLang="en-US">
                <a:solidFill>
                  <a:srgbClr val="FF0000"/>
                </a:solidFill>
              </a:rPr>
              <a:t>not</a:t>
            </a:r>
            <a:r>
              <a:rPr lang="en-US" altLang="en-US"/>
              <a:t> accurate</a:t>
            </a: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6672263" y="4794250"/>
            <a:ext cx="1862137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>
                <a:solidFill>
                  <a:srgbClr val="FF0000"/>
                </a:solidFill>
              </a:rPr>
              <a:t>not</a:t>
            </a:r>
            <a:r>
              <a:rPr lang="en-US" altLang="en-US"/>
              <a:t> accurate</a:t>
            </a:r>
          </a:p>
          <a:p>
            <a:r>
              <a:rPr lang="en-US" altLang="en-US"/>
              <a:t>&amp;</a:t>
            </a:r>
          </a:p>
          <a:p>
            <a:r>
              <a:rPr lang="en-US" altLang="en-US">
                <a:solidFill>
                  <a:srgbClr val="FF0000"/>
                </a:solidFill>
              </a:rPr>
              <a:t>not</a:t>
            </a:r>
            <a:r>
              <a:rPr lang="en-US" altLang="en-US"/>
              <a:t> precise</a:t>
            </a:r>
          </a:p>
        </p:txBody>
      </p:sp>
      <p:pic>
        <p:nvPicPr>
          <p:cNvPr id="28682" name="Picture 10" descr="01_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36" b="13623"/>
          <a:stretch>
            <a:fillRect/>
          </a:stretch>
        </p:blipFill>
        <p:spPr bwMode="auto">
          <a:xfrm>
            <a:off x="152400" y="1830388"/>
            <a:ext cx="8839200" cy="289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 autoUpdateAnimBg="0"/>
      <p:bldP spid="28678" grpId="0" autoUpdateAnimBg="0"/>
      <p:bldP spid="28679" grpId="0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BA24B-3648-4DFE-850D-16B24C3EA1FF}" type="slidenum">
              <a:rPr lang="en-US" altLang="en-US" smtClean="0"/>
              <a:pPr/>
              <a:t>45</a:t>
            </a:fld>
            <a:endParaRPr lang="en-US" alt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47800"/>
            <a:ext cx="8382000" cy="3210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69696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1DB7F-7441-4EDE-8A94-81DEDE4BD3C3}" type="slidenum">
              <a:rPr lang="en-US" altLang="en-US"/>
              <a:pPr/>
              <a:t>46</a:t>
            </a:fld>
            <a:endParaRPr lang="en-US" altLang="en-US"/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536575" y="166688"/>
            <a:ext cx="812323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800" dirty="0">
                <a:solidFill>
                  <a:srgbClr val="FF0000"/>
                </a:solidFill>
              </a:rPr>
              <a:t>Dimensional Analysis Method of Solving Problems</a:t>
            </a: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228600" y="990600"/>
            <a:ext cx="8610600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914400" indent="-4572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371600" indent="-4572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828800" indent="-4572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indent="-4572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AutoNum type="arabicPeriod"/>
            </a:pPr>
            <a:r>
              <a:rPr lang="en-US" altLang="en-US">
                <a:latin typeface="Arial" panose="020B0604020202020204" pitchFamily="34" charset="0"/>
              </a:rPr>
              <a:t>Determine which unit conversion factor(s) are needed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altLang="en-US">
                <a:latin typeface="Arial" panose="020B0604020202020204" pitchFamily="34" charset="0"/>
              </a:rPr>
              <a:t>Carry units through calculation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altLang="en-US">
                <a:latin typeface="Arial" panose="020B0604020202020204" pitchFamily="34" charset="0"/>
              </a:rPr>
              <a:t>If all units cancel except for the </a:t>
            </a:r>
            <a:r>
              <a:rPr lang="en-US" altLang="en-US" b="1" i="1">
                <a:latin typeface="Arial" panose="020B0604020202020204" pitchFamily="34" charset="0"/>
              </a:rPr>
              <a:t>desired unit(s)</a:t>
            </a:r>
            <a:r>
              <a:rPr lang="en-US" altLang="en-US">
                <a:latin typeface="Arial" panose="020B0604020202020204" pitchFamily="34" charset="0"/>
              </a:rPr>
              <a:t>, then the problem was solved correctly.</a:t>
            </a:r>
          </a:p>
        </p:txBody>
      </p:sp>
      <p:sp>
        <p:nvSpPr>
          <p:cNvPr id="29733" name="Text Box 37"/>
          <p:cNvSpPr txBox="1">
            <a:spLocks noChangeArrowheads="1"/>
          </p:cNvSpPr>
          <p:nvPr/>
        </p:nvSpPr>
        <p:spPr bwMode="auto">
          <a:xfrm>
            <a:off x="914400" y="3505200"/>
            <a:ext cx="7210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/>
              <a:t>given quantity x conversion factor = desired quantity</a:t>
            </a:r>
          </a:p>
        </p:txBody>
      </p:sp>
      <p:sp>
        <p:nvSpPr>
          <p:cNvPr id="29734" name="Text Box 38"/>
          <p:cNvSpPr txBox="1">
            <a:spLocks noChangeArrowheads="1"/>
          </p:cNvSpPr>
          <p:nvPr/>
        </p:nvSpPr>
        <p:spPr bwMode="auto">
          <a:xfrm>
            <a:off x="1828800" y="4718050"/>
            <a:ext cx="18113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/>
              <a:t>given unit x </a:t>
            </a:r>
          </a:p>
        </p:txBody>
      </p:sp>
      <p:sp>
        <p:nvSpPr>
          <p:cNvPr id="29738" name="Text Box 42"/>
          <p:cNvSpPr txBox="1">
            <a:spLocks noChangeArrowheads="1"/>
          </p:cNvSpPr>
          <p:nvPr/>
        </p:nvSpPr>
        <p:spPr bwMode="auto">
          <a:xfrm>
            <a:off x="5346700" y="4724400"/>
            <a:ext cx="20240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/>
              <a:t>= desired unit</a:t>
            </a:r>
          </a:p>
        </p:txBody>
      </p:sp>
      <p:grpSp>
        <p:nvGrpSpPr>
          <p:cNvPr id="29740" name="Group 44"/>
          <p:cNvGrpSpPr>
            <a:grpSpLocks/>
          </p:cNvGrpSpPr>
          <p:nvPr/>
        </p:nvGrpSpPr>
        <p:grpSpPr bwMode="auto">
          <a:xfrm>
            <a:off x="3627438" y="4495800"/>
            <a:ext cx="1762125" cy="950913"/>
            <a:chOff x="1810" y="2761"/>
            <a:chExt cx="1110" cy="599"/>
          </a:xfrm>
        </p:grpSpPr>
        <p:sp>
          <p:nvSpPr>
            <p:cNvPr id="29735" name="Text Box 39"/>
            <p:cNvSpPr txBox="1">
              <a:spLocks noChangeArrowheads="1"/>
            </p:cNvSpPr>
            <p:nvPr/>
          </p:nvSpPr>
          <p:spPr bwMode="auto">
            <a:xfrm>
              <a:off x="1810" y="2761"/>
              <a:ext cx="111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/>
                <a:t>desired unit</a:t>
              </a:r>
            </a:p>
          </p:txBody>
        </p:sp>
        <p:sp>
          <p:nvSpPr>
            <p:cNvPr id="29736" name="Text Box 40"/>
            <p:cNvSpPr txBox="1">
              <a:spLocks noChangeArrowheads="1"/>
            </p:cNvSpPr>
            <p:nvPr/>
          </p:nvSpPr>
          <p:spPr bwMode="auto">
            <a:xfrm>
              <a:off x="1895" y="3072"/>
              <a:ext cx="93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/>
                <a:t>given unit</a:t>
              </a:r>
            </a:p>
          </p:txBody>
        </p:sp>
        <p:sp>
          <p:nvSpPr>
            <p:cNvPr id="29739" name="Line 43"/>
            <p:cNvSpPr>
              <a:spLocks noChangeShapeType="1"/>
            </p:cNvSpPr>
            <p:nvPr/>
          </p:nvSpPr>
          <p:spPr bwMode="auto">
            <a:xfrm>
              <a:off x="1837" y="3060"/>
              <a:ext cx="105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29742" name="Line 46"/>
          <p:cNvSpPr>
            <a:spLocks noChangeShapeType="1"/>
          </p:cNvSpPr>
          <p:nvPr/>
        </p:nvSpPr>
        <p:spPr bwMode="auto">
          <a:xfrm flipV="1">
            <a:off x="2057400" y="4648200"/>
            <a:ext cx="1066800" cy="609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9743" name="Line 47"/>
          <p:cNvSpPr>
            <a:spLocks noChangeShapeType="1"/>
          </p:cNvSpPr>
          <p:nvPr/>
        </p:nvSpPr>
        <p:spPr bwMode="auto">
          <a:xfrm flipV="1">
            <a:off x="3962400" y="4953000"/>
            <a:ext cx="1066800" cy="609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build="p" autoUpdateAnimBg="0"/>
      <p:bldP spid="29733" grpId="0" autoUpdateAnimBg="0"/>
      <p:bldP spid="29734" grpId="0" autoUpdateAnimBg="0"/>
      <p:bldP spid="29738" grpId="0" autoUpdateAnimBg="0"/>
      <p:bldP spid="29742" grpId="0" animBg="1"/>
      <p:bldP spid="2974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870BA-7F32-43B7-BA8E-B2F569886E16}" type="slidenum">
              <a:rPr lang="en-US" altLang="en-US"/>
              <a:pPr/>
              <a:t>47</a:t>
            </a:fld>
            <a:endParaRPr lang="en-US" altLang="en-US"/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457200" y="547688"/>
            <a:ext cx="812323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800" dirty="0">
                <a:solidFill>
                  <a:srgbClr val="FF0000"/>
                </a:solidFill>
              </a:rPr>
              <a:t>Dimensional Analysis Method of Solving Problems</a:t>
            </a:r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762000" y="2971800"/>
            <a:ext cx="43973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en-US"/>
              <a:t>Conversion Unit 1 L = 1000 mL</a:t>
            </a:r>
          </a:p>
        </p:txBody>
      </p:sp>
      <p:grpSp>
        <p:nvGrpSpPr>
          <p:cNvPr id="39943" name="Group 7"/>
          <p:cNvGrpSpPr>
            <a:grpSpLocks/>
          </p:cNvGrpSpPr>
          <p:nvPr/>
        </p:nvGrpSpPr>
        <p:grpSpPr bwMode="auto">
          <a:xfrm>
            <a:off x="762000" y="3606800"/>
            <a:ext cx="4343400" cy="889000"/>
            <a:chOff x="528" y="2944"/>
            <a:chExt cx="2736" cy="560"/>
          </a:xfrm>
        </p:grpSpPr>
        <p:grpSp>
          <p:nvGrpSpPr>
            <p:cNvPr id="39944" name="Group 8"/>
            <p:cNvGrpSpPr>
              <a:grpSpLocks/>
            </p:cNvGrpSpPr>
            <p:nvPr/>
          </p:nvGrpSpPr>
          <p:grpSpPr bwMode="auto">
            <a:xfrm>
              <a:off x="1360" y="2944"/>
              <a:ext cx="864" cy="560"/>
              <a:chOff x="2448" y="2256"/>
              <a:chExt cx="864" cy="560"/>
            </a:xfrm>
          </p:grpSpPr>
          <p:sp>
            <p:nvSpPr>
              <p:cNvPr id="39945" name="Text Box 9"/>
              <p:cNvSpPr txBox="1">
                <a:spLocks noChangeArrowheads="1"/>
              </p:cNvSpPr>
              <p:nvPr/>
            </p:nvSpPr>
            <p:spPr bwMode="auto">
              <a:xfrm>
                <a:off x="2715" y="2528"/>
                <a:ext cx="330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altLang="en-US"/>
                  <a:t>1L</a:t>
                </a:r>
              </a:p>
            </p:txBody>
          </p:sp>
          <p:sp>
            <p:nvSpPr>
              <p:cNvPr id="39946" name="Text Box 10"/>
              <p:cNvSpPr txBox="1">
                <a:spLocks noChangeArrowheads="1"/>
              </p:cNvSpPr>
              <p:nvPr/>
            </p:nvSpPr>
            <p:spPr bwMode="auto">
              <a:xfrm>
                <a:off x="2448" y="2256"/>
                <a:ext cx="864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altLang="en-US"/>
                  <a:t>1000 mL</a:t>
                </a:r>
              </a:p>
            </p:txBody>
          </p:sp>
          <p:sp>
            <p:nvSpPr>
              <p:cNvPr id="39947" name="Line 11"/>
              <p:cNvSpPr>
                <a:spLocks noChangeShapeType="1"/>
              </p:cNvSpPr>
              <p:nvPr/>
            </p:nvSpPr>
            <p:spPr bwMode="auto">
              <a:xfrm>
                <a:off x="2496" y="2544"/>
                <a:ext cx="768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39948" name="Text Box 12"/>
            <p:cNvSpPr txBox="1">
              <a:spLocks noChangeArrowheads="1"/>
            </p:cNvSpPr>
            <p:nvPr/>
          </p:nvSpPr>
          <p:spPr bwMode="auto">
            <a:xfrm>
              <a:off x="528" y="3072"/>
              <a:ext cx="79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en-US"/>
                <a:t>1.63 L x</a:t>
              </a:r>
            </a:p>
          </p:txBody>
        </p:sp>
        <p:sp>
          <p:nvSpPr>
            <p:cNvPr id="39949" name="Text Box 13"/>
            <p:cNvSpPr txBox="1">
              <a:spLocks noChangeArrowheads="1"/>
            </p:cNvSpPr>
            <p:nvPr/>
          </p:nvSpPr>
          <p:spPr bwMode="auto">
            <a:xfrm>
              <a:off x="2235" y="3088"/>
              <a:ext cx="102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en-US"/>
                <a:t>= 1630 mL</a:t>
              </a:r>
            </a:p>
          </p:txBody>
        </p:sp>
      </p:grpSp>
      <p:sp>
        <p:nvSpPr>
          <p:cNvPr id="39950" name="Line 14"/>
          <p:cNvSpPr>
            <a:spLocks noChangeShapeType="1"/>
          </p:cNvSpPr>
          <p:nvPr/>
        </p:nvSpPr>
        <p:spPr bwMode="auto">
          <a:xfrm flipV="1">
            <a:off x="1473200" y="3937000"/>
            <a:ext cx="228600" cy="2286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951" name="Line 15"/>
          <p:cNvSpPr>
            <a:spLocks noChangeShapeType="1"/>
          </p:cNvSpPr>
          <p:nvPr/>
        </p:nvSpPr>
        <p:spPr bwMode="auto">
          <a:xfrm flipV="1">
            <a:off x="2730500" y="4140200"/>
            <a:ext cx="228600" cy="2286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grpSp>
        <p:nvGrpSpPr>
          <p:cNvPr id="39952" name="Group 16"/>
          <p:cNvGrpSpPr>
            <a:grpSpLocks/>
          </p:cNvGrpSpPr>
          <p:nvPr/>
        </p:nvGrpSpPr>
        <p:grpSpPr bwMode="auto">
          <a:xfrm>
            <a:off x="2895600" y="4635500"/>
            <a:ext cx="4953000" cy="850900"/>
            <a:chOff x="1488" y="3592"/>
            <a:chExt cx="3120" cy="536"/>
          </a:xfrm>
        </p:grpSpPr>
        <p:sp>
          <p:nvSpPr>
            <p:cNvPr id="39953" name="Text Box 17"/>
            <p:cNvSpPr txBox="1">
              <a:spLocks noChangeArrowheads="1"/>
            </p:cNvSpPr>
            <p:nvPr/>
          </p:nvSpPr>
          <p:spPr bwMode="auto">
            <a:xfrm>
              <a:off x="2587" y="3592"/>
              <a:ext cx="33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en-US"/>
                <a:t>1L</a:t>
              </a:r>
            </a:p>
          </p:txBody>
        </p:sp>
        <p:sp>
          <p:nvSpPr>
            <p:cNvPr id="39954" name="Text Box 18"/>
            <p:cNvSpPr txBox="1">
              <a:spLocks noChangeArrowheads="1"/>
            </p:cNvSpPr>
            <p:nvPr/>
          </p:nvSpPr>
          <p:spPr bwMode="auto">
            <a:xfrm>
              <a:off x="2320" y="3840"/>
              <a:ext cx="86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en-US"/>
                <a:t>1000 mL</a:t>
              </a:r>
            </a:p>
          </p:txBody>
        </p:sp>
        <p:sp>
          <p:nvSpPr>
            <p:cNvPr id="39955" name="Line 19"/>
            <p:cNvSpPr>
              <a:spLocks noChangeShapeType="1"/>
            </p:cNvSpPr>
            <p:nvPr/>
          </p:nvSpPr>
          <p:spPr bwMode="auto">
            <a:xfrm>
              <a:off x="2368" y="3856"/>
              <a:ext cx="76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9956" name="Text Box 20"/>
            <p:cNvSpPr txBox="1">
              <a:spLocks noChangeArrowheads="1"/>
            </p:cNvSpPr>
            <p:nvPr/>
          </p:nvSpPr>
          <p:spPr bwMode="auto">
            <a:xfrm>
              <a:off x="1488" y="3696"/>
              <a:ext cx="79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en-US"/>
                <a:t>1.63 L x</a:t>
              </a:r>
            </a:p>
          </p:txBody>
        </p:sp>
        <p:sp>
          <p:nvSpPr>
            <p:cNvPr id="39957" name="Text Box 21"/>
            <p:cNvSpPr txBox="1">
              <a:spLocks noChangeArrowheads="1"/>
            </p:cNvSpPr>
            <p:nvPr/>
          </p:nvSpPr>
          <p:spPr bwMode="auto">
            <a:xfrm>
              <a:off x="3195" y="3712"/>
              <a:ext cx="108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en-US"/>
                <a:t>= 0.001630</a:t>
              </a:r>
            </a:p>
          </p:txBody>
        </p:sp>
        <p:grpSp>
          <p:nvGrpSpPr>
            <p:cNvPr id="39958" name="Group 22"/>
            <p:cNvGrpSpPr>
              <a:grpSpLocks/>
            </p:cNvGrpSpPr>
            <p:nvPr/>
          </p:nvGrpSpPr>
          <p:grpSpPr bwMode="auto">
            <a:xfrm>
              <a:off x="4225" y="3600"/>
              <a:ext cx="383" cy="528"/>
              <a:chOff x="4464" y="3056"/>
              <a:chExt cx="383" cy="528"/>
            </a:xfrm>
          </p:grpSpPr>
          <p:sp>
            <p:nvSpPr>
              <p:cNvPr id="39959" name="Line 23"/>
              <p:cNvSpPr>
                <a:spLocks noChangeShapeType="1"/>
              </p:cNvSpPr>
              <p:nvPr/>
            </p:nvSpPr>
            <p:spPr bwMode="auto">
              <a:xfrm>
                <a:off x="4512" y="3312"/>
                <a:ext cx="24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9960" name="Text Box 24"/>
              <p:cNvSpPr txBox="1">
                <a:spLocks noChangeArrowheads="1"/>
              </p:cNvSpPr>
              <p:nvPr/>
            </p:nvSpPr>
            <p:spPr bwMode="auto">
              <a:xfrm>
                <a:off x="4498" y="3056"/>
                <a:ext cx="294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altLang="en-US"/>
                  <a:t>L</a:t>
                </a:r>
                <a:r>
                  <a:rPr lang="en-US" altLang="en-US" baseline="30000"/>
                  <a:t>2</a:t>
                </a:r>
                <a:endParaRPr lang="en-US" altLang="en-US"/>
              </a:p>
            </p:txBody>
          </p:sp>
          <p:sp>
            <p:nvSpPr>
              <p:cNvPr id="39961" name="Text Box 25"/>
              <p:cNvSpPr txBox="1">
                <a:spLocks noChangeArrowheads="1"/>
              </p:cNvSpPr>
              <p:nvPr/>
            </p:nvSpPr>
            <p:spPr bwMode="auto">
              <a:xfrm>
                <a:off x="4464" y="3296"/>
                <a:ext cx="383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altLang="en-US"/>
                  <a:t>mL</a:t>
                </a:r>
              </a:p>
            </p:txBody>
          </p:sp>
        </p:grpSp>
      </p:grpSp>
      <p:grpSp>
        <p:nvGrpSpPr>
          <p:cNvPr id="39962" name="Group 26"/>
          <p:cNvGrpSpPr>
            <a:grpSpLocks/>
          </p:cNvGrpSpPr>
          <p:nvPr/>
        </p:nvGrpSpPr>
        <p:grpSpPr bwMode="auto">
          <a:xfrm>
            <a:off x="2971800" y="4648200"/>
            <a:ext cx="4953000" cy="762000"/>
            <a:chOff x="1536" y="3600"/>
            <a:chExt cx="3120" cy="480"/>
          </a:xfrm>
        </p:grpSpPr>
        <p:sp>
          <p:nvSpPr>
            <p:cNvPr id="39963" name="Line 27"/>
            <p:cNvSpPr>
              <a:spLocks noChangeShapeType="1"/>
            </p:cNvSpPr>
            <p:nvPr/>
          </p:nvSpPr>
          <p:spPr bwMode="auto">
            <a:xfrm>
              <a:off x="1536" y="3600"/>
              <a:ext cx="3120" cy="48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9964" name="Line 28"/>
            <p:cNvSpPr>
              <a:spLocks noChangeShapeType="1"/>
            </p:cNvSpPr>
            <p:nvPr/>
          </p:nvSpPr>
          <p:spPr bwMode="auto">
            <a:xfrm flipH="1">
              <a:off x="1536" y="3600"/>
              <a:ext cx="3120" cy="48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39965" name="Line 29"/>
          <p:cNvSpPr>
            <a:spLocks noChangeShapeType="1"/>
          </p:cNvSpPr>
          <p:nvPr/>
        </p:nvSpPr>
        <p:spPr bwMode="auto">
          <a:xfrm>
            <a:off x="3733800" y="4394200"/>
            <a:ext cx="0" cy="4572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966" name="Line 30"/>
          <p:cNvSpPr>
            <a:spLocks noChangeShapeType="1"/>
          </p:cNvSpPr>
          <p:nvPr/>
        </p:nvSpPr>
        <p:spPr bwMode="auto">
          <a:xfrm>
            <a:off x="4953000" y="4267200"/>
            <a:ext cx="0" cy="4572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967" name="Line 31"/>
          <p:cNvSpPr>
            <a:spLocks noChangeShapeType="1"/>
          </p:cNvSpPr>
          <p:nvPr/>
        </p:nvSpPr>
        <p:spPr bwMode="auto">
          <a:xfrm flipV="1">
            <a:off x="5257800" y="5334000"/>
            <a:ext cx="0" cy="4572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968" name="Line 32"/>
          <p:cNvSpPr>
            <a:spLocks noChangeShapeType="1"/>
          </p:cNvSpPr>
          <p:nvPr/>
        </p:nvSpPr>
        <p:spPr bwMode="auto">
          <a:xfrm>
            <a:off x="7493000" y="4127500"/>
            <a:ext cx="0" cy="4572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1905000" y="1614488"/>
            <a:ext cx="47386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en-US" sz="2800">
                <a:solidFill>
                  <a:schemeClr val="accent2"/>
                </a:solidFill>
              </a:rPr>
              <a:t>How many mL are in 1.63 L?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1" grpId="0" autoUpdateAnimBg="0"/>
      <p:bldP spid="39950" grpId="0" animBg="1"/>
      <p:bldP spid="39951" grpId="0" animBg="1"/>
      <p:bldP spid="39965" grpId="0" animBg="1"/>
      <p:bldP spid="39966" grpId="0" animBg="1"/>
      <p:bldP spid="39967" grpId="0" animBg="1"/>
      <p:bldP spid="39968" grpId="0" animBg="1"/>
      <p:bldP spid="39942" grpId="0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C8800-C9E1-417A-9B84-5993B7AE4338}" type="slidenum">
              <a:rPr lang="en-US" altLang="en-US"/>
              <a:pPr/>
              <a:t>48</a:t>
            </a:fld>
            <a:endParaRPr lang="en-US" altLang="en-US"/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304800" y="228600"/>
            <a:ext cx="85344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en-US">
                <a:solidFill>
                  <a:schemeClr val="accent2"/>
                </a:solidFill>
              </a:rPr>
              <a:t>The speed of sound in air is about 343 m/s.  What is this speed in miles per hour?</a:t>
            </a: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1092200" y="3505200"/>
            <a:ext cx="2124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en-US"/>
              <a:t>1 mi = 1609 m</a:t>
            </a: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3856038" y="3505200"/>
            <a:ext cx="18526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en-US"/>
              <a:t>1 min = 60 s</a:t>
            </a: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6350000" y="3505200"/>
            <a:ext cx="2311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en-US"/>
              <a:t>1 hour = 60 min</a:t>
            </a:r>
          </a:p>
        </p:txBody>
      </p:sp>
      <p:grpSp>
        <p:nvGrpSpPr>
          <p:cNvPr id="30733" name="Group 13"/>
          <p:cNvGrpSpPr>
            <a:grpSpLocks/>
          </p:cNvGrpSpPr>
          <p:nvPr/>
        </p:nvGrpSpPr>
        <p:grpSpPr bwMode="auto">
          <a:xfrm>
            <a:off x="762000" y="4840288"/>
            <a:ext cx="1139825" cy="798512"/>
            <a:chOff x="422" y="1544"/>
            <a:chExt cx="718" cy="503"/>
          </a:xfrm>
        </p:grpSpPr>
        <p:sp>
          <p:nvSpPr>
            <p:cNvPr id="30727" name="Text Box 7"/>
            <p:cNvSpPr txBox="1">
              <a:spLocks noChangeArrowheads="1"/>
            </p:cNvSpPr>
            <p:nvPr/>
          </p:nvSpPr>
          <p:spPr bwMode="auto">
            <a:xfrm>
              <a:off x="422" y="1657"/>
              <a:ext cx="437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en-US"/>
                <a:t>343</a:t>
              </a:r>
            </a:p>
          </p:txBody>
        </p:sp>
        <p:grpSp>
          <p:nvGrpSpPr>
            <p:cNvPr id="30731" name="Group 11"/>
            <p:cNvGrpSpPr>
              <a:grpSpLocks/>
            </p:cNvGrpSpPr>
            <p:nvPr/>
          </p:nvGrpSpPr>
          <p:grpSpPr bwMode="auto">
            <a:xfrm>
              <a:off x="864" y="1544"/>
              <a:ext cx="276" cy="503"/>
              <a:chOff x="1142" y="1561"/>
              <a:chExt cx="276" cy="503"/>
            </a:xfrm>
          </p:grpSpPr>
          <p:sp>
            <p:nvSpPr>
              <p:cNvPr id="30728" name="Text Box 8"/>
              <p:cNvSpPr txBox="1">
                <a:spLocks noChangeArrowheads="1"/>
              </p:cNvSpPr>
              <p:nvPr/>
            </p:nvSpPr>
            <p:spPr bwMode="auto">
              <a:xfrm>
                <a:off x="1142" y="1561"/>
                <a:ext cx="27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altLang="en-US"/>
                  <a:t>m</a:t>
                </a:r>
              </a:p>
            </p:txBody>
          </p:sp>
          <p:sp>
            <p:nvSpPr>
              <p:cNvPr id="30729" name="Text Box 9"/>
              <p:cNvSpPr txBox="1">
                <a:spLocks noChangeArrowheads="1"/>
              </p:cNvSpPr>
              <p:nvPr/>
            </p:nvSpPr>
            <p:spPr bwMode="auto">
              <a:xfrm>
                <a:off x="1172" y="1776"/>
                <a:ext cx="212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altLang="en-US"/>
                  <a:t>s</a:t>
                </a:r>
              </a:p>
            </p:txBody>
          </p:sp>
          <p:sp>
            <p:nvSpPr>
              <p:cNvPr id="30730" name="Line 10"/>
              <p:cNvSpPr>
                <a:spLocks noChangeShapeType="1"/>
              </p:cNvSpPr>
              <p:nvPr/>
            </p:nvSpPr>
            <p:spPr bwMode="auto">
              <a:xfrm>
                <a:off x="1152" y="1824"/>
                <a:ext cx="24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</p:grpSp>
      </p:grpSp>
      <p:grpSp>
        <p:nvGrpSpPr>
          <p:cNvPr id="30750" name="Group 30"/>
          <p:cNvGrpSpPr>
            <a:grpSpLocks/>
          </p:cNvGrpSpPr>
          <p:nvPr/>
        </p:nvGrpSpPr>
        <p:grpSpPr bwMode="auto">
          <a:xfrm>
            <a:off x="1851025" y="4827588"/>
            <a:ext cx="1441450" cy="887412"/>
            <a:chOff x="1108" y="1536"/>
            <a:chExt cx="908" cy="559"/>
          </a:xfrm>
        </p:grpSpPr>
        <p:sp>
          <p:nvSpPr>
            <p:cNvPr id="30734" name="Text Box 14"/>
            <p:cNvSpPr txBox="1">
              <a:spLocks noChangeArrowheads="1"/>
            </p:cNvSpPr>
            <p:nvPr/>
          </p:nvSpPr>
          <p:spPr bwMode="auto">
            <a:xfrm>
              <a:off x="1108" y="1648"/>
              <a:ext cx="21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en-US"/>
                <a:t>x</a:t>
              </a:r>
            </a:p>
          </p:txBody>
        </p:sp>
        <p:grpSp>
          <p:nvGrpSpPr>
            <p:cNvPr id="30738" name="Group 18"/>
            <p:cNvGrpSpPr>
              <a:grpSpLocks/>
            </p:cNvGrpSpPr>
            <p:nvPr/>
          </p:nvGrpSpPr>
          <p:grpSpPr bwMode="auto">
            <a:xfrm>
              <a:off x="1259" y="1536"/>
              <a:ext cx="757" cy="559"/>
              <a:chOff x="1595" y="1745"/>
              <a:chExt cx="757" cy="559"/>
            </a:xfrm>
          </p:grpSpPr>
          <p:sp>
            <p:nvSpPr>
              <p:cNvPr id="30735" name="Text Box 15"/>
              <p:cNvSpPr txBox="1">
                <a:spLocks noChangeArrowheads="1"/>
              </p:cNvSpPr>
              <p:nvPr/>
            </p:nvSpPr>
            <p:spPr bwMode="auto">
              <a:xfrm>
                <a:off x="1718" y="1745"/>
                <a:ext cx="479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altLang="en-US"/>
                  <a:t>1 mi</a:t>
                </a:r>
              </a:p>
            </p:txBody>
          </p:sp>
          <p:sp>
            <p:nvSpPr>
              <p:cNvPr id="30736" name="Line 16"/>
              <p:cNvSpPr>
                <a:spLocks noChangeShapeType="1"/>
              </p:cNvSpPr>
              <p:nvPr/>
            </p:nvSpPr>
            <p:spPr bwMode="auto">
              <a:xfrm>
                <a:off x="1680" y="2016"/>
                <a:ext cx="624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0737" name="Text Box 17"/>
              <p:cNvSpPr txBox="1">
                <a:spLocks noChangeArrowheads="1"/>
              </p:cNvSpPr>
              <p:nvPr/>
            </p:nvSpPr>
            <p:spPr bwMode="auto">
              <a:xfrm>
                <a:off x="1595" y="2016"/>
                <a:ext cx="757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altLang="en-US"/>
                  <a:t>1609 m</a:t>
                </a:r>
              </a:p>
            </p:txBody>
          </p:sp>
        </p:grpSp>
      </p:grpSp>
      <p:grpSp>
        <p:nvGrpSpPr>
          <p:cNvPr id="30751" name="Group 31"/>
          <p:cNvGrpSpPr>
            <a:grpSpLocks/>
          </p:cNvGrpSpPr>
          <p:nvPr/>
        </p:nvGrpSpPr>
        <p:grpSpPr bwMode="auto">
          <a:xfrm>
            <a:off x="3279775" y="4827588"/>
            <a:ext cx="1384300" cy="887412"/>
            <a:chOff x="2008" y="1536"/>
            <a:chExt cx="872" cy="559"/>
          </a:xfrm>
        </p:grpSpPr>
        <p:grpSp>
          <p:nvGrpSpPr>
            <p:cNvPr id="30740" name="Group 20"/>
            <p:cNvGrpSpPr>
              <a:grpSpLocks/>
            </p:cNvGrpSpPr>
            <p:nvPr/>
          </p:nvGrpSpPr>
          <p:grpSpPr bwMode="auto">
            <a:xfrm>
              <a:off x="2093" y="1536"/>
              <a:ext cx="787" cy="559"/>
              <a:chOff x="1517" y="1745"/>
              <a:chExt cx="787" cy="559"/>
            </a:xfrm>
          </p:grpSpPr>
          <p:sp>
            <p:nvSpPr>
              <p:cNvPr id="30741" name="Text Box 21"/>
              <p:cNvSpPr txBox="1">
                <a:spLocks noChangeArrowheads="1"/>
              </p:cNvSpPr>
              <p:nvPr/>
            </p:nvSpPr>
            <p:spPr bwMode="auto">
              <a:xfrm>
                <a:off x="1718" y="1745"/>
                <a:ext cx="532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altLang="en-US"/>
                  <a:t> 60 s</a:t>
                </a:r>
              </a:p>
            </p:txBody>
          </p:sp>
          <p:sp>
            <p:nvSpPr>
              <p:cNvPr id="30742" name="Line 22"/>
              <p:cNvSpPr>
                <a:spLocks noChangeShapeType="1"/>
              </p:cNvSpPr>
              <p:nvPr/>
            </p:nvSpPr>
            <p:spPr bwMode="auto">
              <a:xfrm>
                <a:off x="1680" y="2016"/>
                <a:ext cx="624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0743" name="Text Box 23"/>
              <p:cNvSpPr txBox="1">
                <a:spLocks noChangeArrowheads="1"/>
              </p:cNvSpPr>
              <p:nvPr/>
            </p:nvSpPr>
            <p:spPr bwMode="auto">
              <a:xfrm>
                <a:off x="1517" y="2016"/>
                <a:ext cx="745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en-US"/>
                  <a:t>   1 min</a:t>
                </a:r>
              </a:p>
            </p:txBody>
          </p:sp>
        </p:grpSp>
        <p:sp>
          <p:nvSpPr>
            <p:cNvPr id="30748" name="Text Box 28"/>
            <p:cNvSpPr txBox="1">
              <a:spLocks noChangeArrowheads="1"/>
            </p:cNvSpPr>
            <p:nvPr/>
          </p:nvSpPr>
          <p:spPr bwMode="auto">
            <a:xfrm>
              <a:off x="2008" y="1648"/>
              <a:ext cx="21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en-US"/>
                <a:t>x</a:t>
              </a:r>
            </a:p>
          </p:txBody>
        </p:sp>
      </p:grpSp>
      <p:grpSp>
        <p:nvGrpSpPr>
          <p:cNvPr id="30752" name="Group 32"/>
          <p:cNvGrpSpPr>
            <a:grpSpLocks/>
          </p:cNvGrpSpPr>
          <p:nvPr/>
        </p:nvGrpSpPr>
        <p:grpSpPr bwMode="auto">
          <a:xfrm>
            <a:off x="4772025" y="4827588"/>
            <a:ext cx="1487488" cy="887412"/>
            <a:chOff x="2948" y="1536"/>
            <a:chExt cx="937" cy="559"/>
          </a:xfrm>
        </p:grpSpPr>
        <p:sp>
          <p:nvSpPr>
            <p:cNvPr id="30745" name="Text Box 25"/>
            <p:cNvSpPr txBox="1">
              <a:spLocks noChangeArrowheads="1"/>
            </p:cNvSpPr>
            <p:nvPr/>
          </p:nvSpPr>
          <p:spPr bwMode="auto">
            <a:xfrm>
              <a:off x="3192" y="1536"/>
              <a:ext cx="69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en-US"/>
                <a:t>60 min</a:t>
              </a:r>
            </a:p>
          </p:txBody>
        </p:sp>
        <p:sp>
          <p:nvSpPr>
            <p:cNvPr id="30746" name="Line 26"/>
            <p:cNvSpPr>
              <a:spLocks noChangeShapeType="1"/>
            </p:cNvSpPr>
            <p:nvPr/>
          </p:nvSpPr>
          <p:spPr bwMode="auto">
            <a:xfrm>
              <a:off x="3216" y="1807"/>
              <a:ext cx="62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0747" name="Text Box 27"/>
            <p:cNvSpPr txBox="1">
              <a:spLocks noChangeArrowheads="1"/>
            </p:cNvSpPr>
            <p:nvPr/>
          </p:nvSpPr>
          <p:spPr bwMode="auto">
            <a:xfrm>
              <a:off x="3016" y="1807"/>
              <a:ext cx="82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/>
                <a:t>   1 hour</a:t>
              </a:r>
            </a:p>
          </p:txBody>
        </p:sp>
        <p:sp>
          <p:nvSpPr>
            <p:cNvPr id="30749" name="Text Box 29"/>
            <p:cNvSpPr txBox="1">
              <a:spLocks noChangeArrowheads="1"/>
            </p:cNvSpPr>
            <p:nvPr/>
          </p:nvSpPr>
          <p:spPr bwMode="auto">
            <a:xfrm>
              <a:off x="2948" y="1648"/>
              <a:ext cx="21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en-US"/>
                <a:t>x</a:t>
              </a:r>
            </a:p>
          </p:txBody>
        </p:sp>
      </p:grpSp>
      <p:grpSp>
        <p:nvGrpSpPr>
          <p:cNvPr id="30760" name="Group 40"/>
          <p:cNvGrpSpPr>
            <a:grpSpLocks/>
          </p:cNvGrpSpPr>
          <p:nvPr/>
        </p:nvGrpSpPr>
        <p:grpSpPr bwMode="auto">
          <a:xfrm>
            <a:off x="6223000" y="4840288"/>
            <a:ext cx="1666875" cy="849312"/>
            <a:chOff x="4086" y="1801"/>
            <a:chExt cx="1050" cy="535"/>
          </a:xfrm>
        </p:grpSpPr>
        <p:sp>
          <p:nvSpPr>
            <p:cNvPr id="30754" name="Text Box 34"/>
            <p:cNvSpPr txBox="1">
              <a:spLocks noChangeArrowheads="1"/>
            </p:cNvSpPr>
            <p:nvPr/>
          </p:nvSpPr>
          <p:spPr bwMode="auto">
            <a:xfrm>
              <a:off x="4086" y="1921"/>
              <a:ext cx="60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altLang="en-US"/>
                <a:t>= 767</a:t>
              </a:r>
            </a:p>
          </p:txBody>
        </p:sp>
        <p:grpSp>
          <p:nvGrpSpPr>
            <p:cNvPr id="30758" name="Group 38"/>
            <p:cNvGrpSpPr>
              <a:grpSpLocks/>
            </p:cNvGrpSpPr>
            <p:nvPr/>
          </p:nvGrpSpPr>
          <p:grpSpPr bwMode="auto">
            <a:xfrm>
              <a:off x="4635" y="1801"/>
              <a:ext cx="501" cy="535"/>
              <a:chOff x="1344" y="3001"/>
              <a:chExt cx="501" cy="535"/>
            </a:xfrm>
          </p:grpSpPr>
          <p:sp>
            <p:nvSpPr>
              <p:cNvPr id="30755" name="Text Box 35"/>
              <p:cNvSpPr txBox="1">
                <a:spLocks noChangeArrowheads="1"/>
              </p:cNvSpPr>
              <p:nvPr/>
            </p:nvSpPr>
            <p:spPr bwMode="auto">
              <a:xfrm>
                <a:off x="1430" y="3001"/>
                <a:ext cx="319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altLang="en-US"/>
                  <a:t>mi</a:t>
                </a:r>
              </a:p>
            </p:txBody>
          </p:sp>
          <p:sp>
            <p:nvSpPr>
              <p:cNvPr id="30756" name="Text Box 36"/>
              <p:cNvSpPr txBox="1">
                <a:spLocks noChangeArrowheads="1"/>
              </p:cNvSpPr>
              <p:nvPr/>
            </p:nvSpPr>
            <p:spPr bwMode="auto">
              <a:xfrm>
                <a:off x="1344" y="3248"/>
                <a:ext cx="501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altLang="en-US"/>
                  <a:t>hour</a:t>
                </a:r>
              </a:p>
            </p:txBody>
          </p:sp>
          <p:sp>
            <p:nvSpPr>
              <p:cNvPr id="30757" name="Line 37"/>
              <p:cNvSpPr>
                <a:spLocks noChangeShapeType="1"/>
              </p:cNvSpPr>
              <p:nvPr/>
            </p:nvSpPr>
            <p:spPr bwMode="auto">
              <a:xfrm>
                <a:off x="1392" y="3264"/>
                <a:ext cx="384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</p:grpSp>
      </p:grpSp>
      <p:sp>
        <p:nvSpPr>
          <p:cNvPr id="30759" name="Line 39"/>
          <p:cNvSpPr>
            <a:spLocks noChangeShapeType="1"/>
          </p:cNvSpPr>
          <p:nvPr/>
        </p:nvSpPr>
        <p:spPr bwMode="auto">
          <a:xfrm>
            <a:off x="1679575" y="4419600"/>
            <a:ext cx="0" cy="5334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0761" name="Line 41"/>
          <p:cNvSpPr>
            <a:spLocks noChangeShapeType="1"/>
          </p:cNvSpPr>
          <p:nvPr/>
        </p:nvSpPr>
        <p:spPr bwMode="auto">
          <a:xfrm flipV="1">
            <a:off x="3038475" y="5638800"/>
            <a:ext cx="0" cy="5334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0762" name="Line 42"/>
          <p:cNvSpPr>
            <a:spLocks noChangeShapeType="1"/>
          </p:cNvSpPr>
          <p:nvPr/>
        </p:nvSpPr>
        <p:spPr bwMode="auto">
          <a:xfrm>
            <a:off x="4384675" y="4419600"/>
            <a:ext cx="0" cy="5334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0763" name="Line 43"/>
          <p:cNvSpPr>
            <a:spLocks noChangeShapeType="1"/>
          </p:cNvSpPr>
          <p:nvPr/>
        </p:nvSpPr>
        <p:spPr bwMode="auto">
          <a:xfrm>
            <a:off x="5946775" y="4419600"/>
            <a:ext cx="0" cy="5334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0764" name="Line 44"/>
          <p:cNvSpPr>
            <a:spLocks noChangeShapeType="1"/>
          </p:cNvSpPr>
          <p:nvPr/>
        </p:nvSpPr>
        <p:spPr bwMode="auto">
          <a:xfrm flipV="1">
            <a:off x="1679575" y="5638800"/>
            <a:ext cx="0" cy="5334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0765" name="Line 45"/>
          <p:cNvSpPr>
            <a:spLocks noChangeShapeType="1"/>
          </p:cNvSpPr>
          <p:nvPr/>
        </p:nvSpPr>
        <p:spPr bwMode="auto">
          <a:xfrm flipV="1">
            <a:off x="4308475" y="5638800"/>
            <a:ext cx="0" cy="5334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0766" name="Line 46"/>
          <p:cNvSpPr>
            <a:spLocks noChangeShapeType="1"/>
          </p:cNvSpPr>
          <p:nvPr/>
        </p:nvSpPr>
        <p:spPr bwMode="auto">
          <a:xfrm flipV="1">
            <a:off x="1552575" y="4965700"/>
            <a:ext cx="228600" cy="2286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0767" name="Line 47"/>
          <p:cNvSpPr>
            <a:spLocks noChangeShapeType="1"/>
          </p:cNvSpPr>
          <p:nvPr/>
        </p:nvSpPr>
        <p:spPr bwMode="auto">
          <a:xfrm flipV="1">
            <a:off x="2936875" y="5410200"/>
            <a:ext cx="228600" cy="2286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0768" name="Line 48"/>
          <p:cNvSpPr>
            <a:spLocks noChangeShapeType="1"/>
          </p:cNvSpPr>
          <p:nvPr/>
        </p:nvSpPr>
        <p:spPr bwMode="auto">
          <a:xfrm flipV="1">
            <a:off x="1565275" y="5295900"/>
            <a:ext cx="228600" cy="2286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0769" name="Line 49"/>
          <p:cNvSpPr>
            <a:spLocks noChangeShapeType="1"/>
          </p:cNvSpPr>
          <p:nvPr/>
        </p:nvSpPr>
        <p:spPr bwMode="auto">
          <a:xfrm flipV="1">
            <a:off x="4308475" y="4953000"/>
            <a:ext cx="228600" cy="2286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0770" name="Line 50"/>
          <p:cNvSpPr>
            <a:spLocks noChangeShapeType="1"/>
          </p:cNvSpPr>
          <p:nvPr/>
        </p:nvSpPr>
        <p:spPr bwMode="auto">
          <a:xfrm flipV="1">
            <a:off x="4194175" y="5384800"/>
            <a:ext cx="228600" cy="2286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0771" name="Line 51"/>
          <p:cNvSpPr>
            <a:spLocks noChangeShapeType="1"/>
          </p:cNvSpPr>
          <p:nvPr/>
        </p:nvSpPr>
        <p:spPr bwMode="auto">
          <a:xfrm flipV="1">
            <a:off x="5832475" y="4953000"/>
            <a:ext cx="228600" cy="2286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0772" name="Text Box 52"/>
          <p:cNvSpPr txBox="1">
            <a:spLocks noChangeArrowheads="1"/>
          </p:cNvSpPr>
          <p:nvPr/>
        </p:nvSpPr>
        <p:spPr bwMode="auto">
          <a:xfrm>
            <a:off x="2320925" y="2017713"/>
            <a:ext cx="2251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en-US"/>
              <a:t>meters to miles</a:t>
            </a:r>
          </a:p>
        </p:txBody>
      </p:sp>
      <p:sp>
        <p:nvSpPr>
          <p:cNvPr id="30773" name="Text Box 53"/>
          <p:cNvSpPr txBox="1">
            <a:spLocks noChangeArrowheads="1"/>
          </p:cNvSpPr>
          <p:nvPr/>
        </p:nvSpPr>
        <p:spPr bwMode="auto">
          <a:xfrm>
            <a:off x="2320925" y="2667000"/>
            <a:ext cx="2506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en-US"/>
              <a:t>seconds to hours</a:t>
            </a:r>
          </a:p>
        </p:txBody>
      </p:sp>
      <p:sp>
        <p:nvSpPr>
          <p:cNvPr id="30775" name="Text Box 55"/>
          <p:cNvSpPr txBox="1">
            <a:spLocks noChangeArrowheads="1"/>
          </p:cNvSpPr>
          <p:nvPr/>
        </p:nvSpPr>
        <p:spPr bwMode="auto">
          <a:xfrm>
            <a:off x="3198813" y="1371600"/>
            <a:ext cx="26209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b="1" i="1"/>
              <a:t>conversion units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0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0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0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0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autoUpdateAnimBg="0"/>
      <p:bldP spid="30725" grpId="0" autoUpdateAnimBg="0"/>
      <p:bldP spid="30726" grpId="0" autoUpdateAnimBg="0"/>
      <p:bldP spid="30759" grpId="0" animBg="1"/>
      <p:bldP spid="30761" grpId="0" animBg="1"/>
      <p:bldP spid="30762" grpId="0" animBg="1"/>
      <p:bldP spid="30763" grpId="0" animBg="1"/>
      <p:bldP spid="30764" grpId="0" animBg="1"/>
      <p:bldP spid="30765" grpId="0" animBg="1"/>
      <p:bldP spid="30766" grpId="0" animBg="1"/>
      <p:bldP spid="30767" grpId="0" animBg="1"/>
      <p:bldP spid="30768" grpId="0" animBg="1"/>
      <p:bldP spid="30769" grpId="0" animBg="1"/>
      <p:bldP spid="30770" grpId="0" animBg="1"/>
      <p:bldP spid="30771" grpId="0" animBg="1"/>
      <p:bldP spid="30772" grpId="0" autoUpdateAnimBg="0"/>
      <p:bldP spid="30773" grpId="0" autoUpdateAnimBg="0"/>
      <p:bldP spid="30775" grpId="0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BA24B-3648-4DFE-850D-16B24C3EA1FF}" type="slidenum">
              <a:rPr lang="en-US" altLang="en-US" smtClean="0"/>
              <a:pPr/>
              <a:t>49</a:t>
            </a:fld>
            <a:endParaRPr lang="en-US" alt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914400"/>
            <a:ext cx="8258589" cy="3280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2481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52256" y="41728"/>
          <a:ext cx="9026435" cy="41559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82094">
                  <a:extLst>
                    <a:ext uri="{9D8B030D-6E8A-4147-A177-3AD203B41FA5}">
                      <a16:colId xmlns:a16="http://schemas.microsoft.com/office/drawing/2014/main" val="1005802422"/>
                    </a:ext>
                  </a:extLst>
                </a:gridCol>
                <a:gridCol w="1045028">
                  <a:extLst>
                    <a:ext uri="{9D8B030D-6E8A-4147-A177-3AD203B41FA5}">
                      <a16:colId xmlns:a16="http://schemas.microsoft.com/office/drawing/2014/main" val="3921876421"/>
                    </a:ext>
                  </a:extLst>
                </a:gridCol>
                <a:gridCol w="999313">
                  <a:extLst>
                    <a:ext uri="{9D8B030D-6E8A-4147-A177-3AD203B41FA5}">
                      <a16:colId xmlns:a16="http://schemas.microsoft.com/office/drawing/2014/main" val="323507513"/>
                    </a:ext>
                  </a:extLst>
                </a:gridCol>
              </a:tblGrid>
              <a:tr h="398751">
                <a:tc gridSpan="3">
                  <a:txBody>
                    <a:bodyPr/>
                    <a:lstStyle/>
                    <a:p>
                      <a:pPr algn="ctr"/>
                      <a:r>
                        <a:rPr lang="en-US" sz="2000" b="1" kern="1200" dirty="0" smtClean="0">
                          <a:solidFill>
                            <a:srgbClr val="FFFF00"/>
                          </a:solidFill>
                          <a:effectLst/>
                          <a:latin typeface="Bodoni MT" panose="02070603080606020203" pitchFamily="18" charset="0"/>
                          <a:ea typeface="+mn-ea"/>
                          <a:cs typeface="+mn-cs"/>
                        </a:rPr>
                        <a:t>CHEM 101 CURRICULUM</a:t>
                      </a:r>
                      <a:endParaRPr lang="en-US" sz="2000" dirty="0">
                        <a:solidFill>
                          <a:srgbClr val="FFFF00"/>
                        </a:solidFill>
                        <a:latin typeface="Bodoni MT" panose="02070603080606020203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8953504"/>
                  </a:ext>
                </a:extLst>
              </a:tr>
              <a:tr h="277978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Bodoni MT" panose="02070603080606020203" pitchFamily="18" charset="0"/>
                          <a:ea typeface="+mn-ea"/>
                          <a:cs typeface="+mn-cs"/>
                        </a:rPr>
                        <a:t>Text book: </a:t>
                      </a: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Bodoni MT" panose="02070603080606020203" pitchFamily="18" charset="0"/>
                          <a:ea typeface="+mn-ea"/>
                          <a:cs typeface="+mn-cs"/>
                        </a:rPr>
                        <a:t>Raymond Chang, Chemistry, 10</a:t>
                      </a:r>
                      <a:r>
                        <a:rPr kumimoji="0" lang="en-US" sz="1600" b="1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Bodoni MT" panose="02070603080606020203" pitchFamily="18" charset="0"/>
                          <a:ea typeface="+mn-ea"/>
                          <a:cs typeface="+mn-cs"/>
                        </a:rPr>
                        <a:t>th</a:t>
                      </a:r>
                      <a:r>
                        <a:rPr kumimoji="0" 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Bodoni MT" panose="02070603080606020203" pitchFamily="18" charset="0"/>
                          <a:ea typeface="+mn-ea"/>
                          <a:cs typeface="+mn-cs"/>
                        </a:rPr>
                        <a:t> edition, 2010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Bodoni MT" panose="02070603080606020203" pitchFamily="18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0506574"/>
                  </a:ext>
                </a:extLst>
              </a:tr>
              <a:tr h="450698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Topics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Text book pages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Number of Lectures</a:t>
                      </a:r>
                      <a:endParaRPr lang="en-US" sz="1400" b="1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4809511"/>
                  </a:ext>
                </a:extLst>
              </a:tr>
              <a:tr h="338938">
                <a:tc gridSpan="3">
                  <a:txBody>
                    <a:bodyPr/>
                    <a:lstStyle/>
                    <a:p>
                      <a:r>
                        <a:rPr lang="en-US" sz="1800" b="1" i="1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Chapter 5: Gases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6129734"/>
                  </a:ext>
                </a:extLst>
              </a:tr>
              <a:tr h="1798320">
                <a:tc>
                  <a:txBody>
                    <a:bodyPr/>
                    <a:lstStyle/>
                    <a:p>
                      <a:pPr marL="287338" marR="0" lvl="1" indent="-287338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5.1. Substances That Exist as Gases</a:t>
                      </a:r>
                    </a:p>
                    <a:p>
                      <a:pPr marL="287338" marR="0" lvl="1" indent="-287338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5.2. Pressure of a Gas: SI units of pressure, atmospheric pressure, </a:t>
                      </a:r>
                    </a:p>
                    <a:p>
                      <a:pPr marL="287338" marR="0" lvl="1" indent="-287338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5.3. The Gas Laws: the pressure-volume relationship: Boyle's Law, the temperature-volume relationship: Charles's and Gay-Lussac's law, the volume-amount relationship: Avogadro's Law</a:t>
                      </a:r>
                    </a:p>
                    <a:p>
                      <a:pPr marL="287338" marR="0" lvl="1" indent="-287338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5.4. The Ideal Gas Equation: density calculation, the molar mass of a gaseous substance</a:t>
                      </a:r>
                    </a:p>
                    <a:p>
                      <a:pPr marL="287338" marR="0" lvl="1" indent="-287338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5.5. Gas Stoichiometry</a:t>
                      </a:r>
                    </a:p>
                    <a:p>
                      <a:pPr marL="287338" marR="0" lvl="1" indent="-287338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5.6. Dalton's law of Partial Pressures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174 - 201</a:t>
                      </a:r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9482011"/>
                  </a:ext>
                </a:extLst>
              </a:tr>
              <a:tr h="373932">
                <a:tc gridSpan="2">
                  <a:txBody>
                    <a:bodyPr/>
                    <a:lstStyle/>
                    <a:p>
                      <a:pPr marL="287338" marR="0" lvl="1" indent="-287338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1" kern="12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Review and Exercises</a:t>
                      </a:r>
                      <a:endParaRPr lang="en-US" sz="1600" b="1" i="1" dirty="0" smtClean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2935028"/>
                  </a:ext>
                </a:extLst>
              </a:tr>
              <a:tr h="341086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SECOND MIDTERM EXAM (</a:t>
                      </a:r>
                      <a:r>
                        <a:rPr kumimoji="0" lang="en-US" sz="18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 GRADS</a:t>
                      </a: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kumimoji="0" lang="en-US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73891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951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BA24B-3648-4DFE-850D-16B24C3EA1FF}" type="slidenum">
              <a:rPr lang="en-US" altLang="en-US" smtClean="0"/>
              <a:pPr/>
              <a:t>50</a:t>
            </a:fld>
            <a:endParaRPr lang="en-US" alt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685800"/>
            <a:ext cx="8817251" cy="4864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39626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BA24B-3648-4DFE-850D-16B24C3EA1FF}" type="slidenum">
              <a:rPr lang="en-US" altLang="en-US" smtClean="0"/>
              <a:pPr/>
              <a:t>51</a:t>
            </a:fld>
            <a:endParaRPr lang="en-US" alt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02089"/>
            <a:ext cx="8001000" cy="6304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43212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BA24B-3648-4DFE-850D-16B24C3EA1FF}" type="slidenum">
              <a:rPr lang="en-US" altLang="en-US" smtClean="0"/>
              <a:pPr/>
              <a:t>52</a:t>
            </a:fld>
            <a:endParaRPr lang="en-US" alt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609600"/>
            <a:ext cx="8314071" cy="5400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15465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BA24B-3648-4DFE-850D-16B24C3EA1FF}" type="slidenum">
              <a:rPr lang="en-US" altLang="en-US" smtClean="0"/>
              <a:pPr/>
              <a:t>53</a:t>
            </a:fld>
            <a:endParaRPr lang="en-US" alt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838200"/>
            <a:ext cx="8394246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807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52256" y="41729"/>
          <a:ext cx="9026435" cy="6888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82094">
                  <a:extLst>
                    <a:ext uri="{9D8B030D-6E8A-4147-A177-3AD203B41FA5}">
                      <a16:colId xmlns:a16="http://schemas.microsoft.com/office/drawing/2014/main" val="1005802422"/>
                    </a:ext>
                  </a:extLst>
                </a:gridCol>
                <a:gridCol w="1045028">
                  <a:extLst>
                    <a:ext uri="{9D8B030D-6E8A-4147-A177-3AD203B41FA5}">
                      <a16:colId xmlns:a16="http://schemas.microsoft.com/office/drawing/2014/main" val="3921876421"/>
                    </a:ext>
                  </a:extLst>
                </a:gridCol>
                <a:gridCol w="999313">
                  <a:extLst>
                    <a:ext uri="{9D8B030D-6E8A-4147-A177-3AD203B41FA5}">
                      <a16:colId xmlns:a16="http://schemas.microsoft.com/office/drawing/2014/main" val="323507513"/>
                    </a:ext>
                  </a:extLst>
                </a:gridCol>
              </a:tblGrid>
              <a:tr h="393587">
                <a:tc gridSpan="3">
                  <a:txBody>
                    <a:bodyPr/>
                    <a:lstStyle/>
                    <a:p>
                      <a:pPr algn="ctr"/>
                      <a:r>
                        <a:rPr lang="en-US" sz="2000" b="1" kern="1200" dirty="0" smtClean="0">
                          <a:solidFill>
                            <a:srgbClr val="FFFF00"/>
                          </a:solidFill>
                          <a:effectLst/>
                          <a:latin typeface="Bodoni MT" panose="02070603080606020203" pitchFamily="18" charset="0"/>
                          <a:ea typeface="+mn-ea"/>
                          <a:cs typeface="+mn-cs"/>
                        </a:rPr>
                        <a:t>CHEM 101 CURRICULUM</a:t>
                      </a:r>
                      <a:endParaRPr lang="en-US" sz="2000" dirty="0">
                        <a:solidFill>
                          <a:srgbClr val="FFFF00"/>
                        </a:solidFill>
                        <a:latin typeface="Bodoni MT" panose="02070603080606020203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8953504"/>
                  </a:ext>
                </a:extLst>
              </a:tr>
              <a:tr h="330938"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Bodoni MT" panose="02070603080606020203" pitchFamily="18" charset="0"/>
                          <a:ea typeface="+mn-ea"/>
                          <a:cs typeface="+mn-cs"/>
                        </a:rPr>
                        <a:t>Text book: </a:t>
                      </a:r>
                      <a:r>
                        <a:rPr lang="en-US" sz="1600" b="1" kern="1200" dirty="0" smtClean="0">
                          <a:solidFill>
                            <a:srgbClr val="FF0000"/>
                          </a:solidFill>
                          <a:effectLst/>
                          <a:latin typeface="Bodoni MT" panose="02070603080606020203" pitchFamily="18" charset="0"/>
                          <a:ea typeface="+mn-ea"/>
                          <a:cs typeface="+mn-cs"/>
                        </a:rPr>
                        <a:t>Raymond Chang, Chemistry, 10</a:t>
                      </a:r>
                      <a:r>
                        <a:rPr lang="en-US" sz="1600" b="1" kern="1200" baseline="30000" dirty="0" smtClean="0">
                          <a:solidFill>
                            <a:srgbClr val="FF0000"/>
                          </a:solidFill>
                          <a:effectLst/>
                          <a:latin typeface="Bodoni MT" panose="02070603080606020203" pitchFamily="18" charset="0"/>
                          <a:ea typeface="+mn-ea"/>
                          <a:cs typeface="+mn-cs"/>
                        </a:rPr>
                        <a:t>th</a:t>
                      </a:r>
                      <a:r>
                        <a:rPr lang="en-US" sz="1600" b="1" kern="1200" baseline="0" dirty="0" smtClean="0">
                          <a:solidFill>
                            <a:srgbClr val="FF0000"/>
                          </a:solidFill>
                          <a:effectLst/>
                          <a:latin typeface="Bodoni MT" panose="02070603080606020203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smtClean="0">
                          <a:solidFill>
                            <a:srgbClr val="FF0000"/>
                          </a:solidFill>
                          <a:effectLst/>
                          <a:latin typeface="Bodoni MT" panose="02070603080606020203" pitchFamily="18" charset="0"/>
                          <a:ea typeface="+mn-ea"/>
                          <a:cs typeface="+mn-cs"/>
                        </a:rPr>
                        <a:t>edition, 2010</a:t>
                      </a:r>
                      <a:endParaRPr lang="en-US" sz="1600" b="1" dirty="0">
                        <a:latin typeface="Bodoni MT" panose="02070603080606020203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0506574"/>
                  </a:ext>
                </a:extLst>
              </a:tr>
              <a:tr h="51145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+mn-lt"/>
                        </a:rPr>
                        <a:t>Topics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Text book pages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Number of Lectures</a:t>
                      </a:r>
                      <a:endParaRPr lang="en-US" sz="1400" b="1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4809511"/>
                  </a:ext>
                </a:extLst>
              </a:tr>
              <a:tr h="361024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Chapter 6: Thermochemistry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4816983"/>
                  </a:ext>
                </a:extLst>
              </a:tr>
              <a:tr h="1353839">
                <a:tc>
                  <a:txBody>
                    <a:bodyPr/>
                    <a:lstStyle/>
                    <a:p>
                      <a:pPr marL="282575" indent="-282575" algn="just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6.1. The Nature of Energy and Types of Energy</a:t>
                      </a:r>
                    </a:p>
                    <a:p>
                      <a:pPr marL="282575" indent="-282575" algn="just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6.2. Energy Changes in Chemical Reactions</a:t>
                      </a:r>
                    </a:p>
                    <a:p>
                      <a:pPr marL="282575" indent="-282575" algn="just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6.3. Introduction to Thermodynamics: the first law of thermodynamics, work and heat</a:t>
                      </a:r>
                    </a:p>
                    <a:p>
                      <a:pPr marL="282575" indent="-282575" algn="just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6.4. Enthalpy of Chemical Reactions: enthalpy, enthalpy of reactions, thermochemical equations, a comparison of ∆H and ∆E</a:t>
                      </a:r>
                    </a:p>
                    <a:p>
                      <a:pPr marL="282575" indent="-282575" algn="just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6.5. Calorimetry: </a:t>
                      </a:r>
                      <a:r>
                        <a:rPr lang="en-US" sz="1400" b="1" u="sng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Only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specific heat and heat capacity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230 - 246</a:t>
                      </a:r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4176209"/>
                  </a:ext>
                </a:extLst>
              </a:tr>
              <a:tr h="511450">
                <a:tc>
                  <a:txBody>
                    <a:bodyPr/>
                    <a:lstStyle/>
                    <a:p>
                      <a:pPr marL="282575" indent="-282575" algn="just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6.6. Standard Enthalpy of Formation and Reaction: the direct method, the indirect method (Hess's law)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252 - 258</a:t>
                      </a:r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8955433"/>
                  </a:ext>
                </a:extLst>
              </a:tr>
              <a:tr h="234042">
                <a:tc gridSpan="2">
                  <a:txBody>
                    <a:bodyPr/>
                    <a:lstStyle/>
                    <a:p>
                      <a:pPr marL="0" lvl="1" indent="0" algn="ctr" rtl="0"/>
                      <a:r>
                        <a:rPr lang="en-US" sz="1600" b="1" i="1" kern="12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Review and Exercises</a:t>
                      </a:r>
                      <a:endParaRPr lang="en-US" sz="1600" b="1" i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0434409"/>
                  </a:ext>
                </a:extLst>
              </a:tr>
              <a:tr h="2543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Chapter 12: Physical Properties of Solutions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0165282"/>
                  </a:ext>
                </a:extLst>
              </a:tr>
              <a:tr h="1753688">
                <a:tc>
                  <a:txBody>
                    <a:bodyPr/>
                    <a:lstStyle/>
                    <a:p>
                      <a:pPr marL="282575" lvl="1" indent="-282575" algn="just" rtl="0"/>
                      <a:r>
                        <a:rPr lang="en-US" sz="1400" b="0" i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12.1. Types of Solutions</a:t>
                      </a:r>
                    </a:p>
                    <a:p>
                      <a:pPr marL="282575" lvl="1" indent="-282575" algn="just" rtl="0"/>
                      <a:r>
                        <a:rPr lang="en-US" sz="1400" b="0" i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12.2. A Molecular View of the Solution Process</a:t>
                      </a:r>
                    </a:p>
                    <a:p>
                      <a:pPr marL="282575" lvl="1" indent="-282575" algn="just" rtl="0"/>
                      <a:r>
                        <a:rPr lang="en-US" sz="1400" b="0" i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12.3. Concentration Units: types of concentration units, comparison of concentration units</a:t>
                      </a:r>
                    </a:p>
                    <a:p>
                      <a:pPr marL="282575" lvl="1" indent="-282575" algn="just" rtl="0"/>
                      <a:r>
                        <a:rPr lang="en-US" sz="1400" b="0" i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12.4. The Effect of Temperature od Solubility: solid solubility and temperature, gas solubility and temperature</a:t>
                      </a:r>
                    </a:p>
                    <a:p>
                      <a:pPr marL="282575" lvl="1" indent="-282575" algn="just" rtl="0"/>
                      <a:r>
                        <a:rPr lang="en-US" sz="1400" b="0" i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12.5. The Effect of Pressure on the Solubility of Gases</a:t>
                      </a:r>
                    </a:p>
                    <a:p>
                      <a:pPr marL="282575" lvl="1" indent="-282575" algn="just" rtl="0"/>
                      <a:r>
                        <a:rPr lang="en-US" sz="1400" b="0" i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12.6. Colligative Properties of Nonelectrolyte Solutions: vapor-pressure lowering (</a:t>
                      </a:r>
                      <a:r>
                        <a:rPr lang="en-US" sz="1400" b="0" i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Raoult's</a:t>
                      </a:r>
                      <a:r>
                        <a:rPr lang="en-US" sz="1400" b="0" i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Law), boiling-point elevation, freezing-point depression, osmotic pressure, using colligative properties to determine molar mass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514 - 539</a:t>
                      </a:r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9712521"/>
                  </a:ext>
                </a:extLst>
              </a:tr>
              <a:tr h="199208">
                <a:tc gridSpan="2"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Review and Exercises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4283261"/>
                  </a:ext>
                </a:extLst>
              </a:tr>
              <a:tr h="330938">
                <a:tc gridSpan="2">
                  <a:txBody>
                    <a:bodyPr/>
                    <a:lstStyle/>
                    <a:p>
                      <a:pPr marL="0" lvl="1" indent="0" algn="ctr" rtl="0"/>
                      <a:r>
                        <a:rPr lang="en-US" sz="16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TOTAL HOURS</a:t>
                      </a:r>
                      <a:endParaRPr lang="en-US" sz="1600" b="1" i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en-U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75846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463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1190172" y="1415142"/>
          <a:ext cx="6901542" cy="38404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02953">
                  <a:extLst>
                    <a:ext uri="{9D8B030D-6E8A-4147-A177-3AD203B41FA5}">
                      <a16:colId xmlns:a16="http://schemas.microsoft.com/office/drawing/2014/main" val="313823432"/>
                    </a:ext>
                  </a:extLst>
                </a:gridCol>
                <a:gridCol w="1934626">
                  <a:extLst>
                    <a:ext uri="{9D8B030D-6E8A-4147-A177-3AD203B41FA5}">
                      <a16:colId xmlns:a16="http://schemas.microsoft.com/office/drawing/2014/main" val="2212089975"/>
                    </a:ext>
                  </a:extLst>
                </a:gridCol>
                <a:gridCol w="1863963">
                  <a:extLst>
                    <a:ext uri="{9D8B030D-6E8A-4147-A177-3AD203B41FA5}">
                      <a16:colId xmlns:a16="http://schemas.microsoft.com/office/drawing/2014/main" val="380774479"/>
                    </a:ext>
                  </a:extLst>
                </a:gridCol>
              </a:tblGrid>
              <a:tr h="379526"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Grades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8388264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0" marR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Practical</a:t>
                      </a:r>
                      <a:endParaRPr lang="en-US" sz="2000" dirty="0">
                        <a:solidFill>
                          <a:srgbClr val="FFFF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30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918052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US" sz="2800" baseline="30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st </a:t>
                      </a:r>
                      <a:r>
                        <a:rPr lang="en-US" sz="2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midterm 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15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30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675898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2800" baseline="30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nd </a:t>
                      </a:r>
                      <a:r>
                        <a:rPr lang="en-US" sz="2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midterm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15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1792350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0" marR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Final exam</a:t>
                      </a:r>
                      <a:endParaRPr lang="en-US" sz="2000" dirty="0">
                        <a:solidFill>
                          <a:srgbClr val="FFFF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40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67465324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0" marR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Total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33785856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884451" y="5262992"/>
            <a:ext cx="583230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altLang="en-US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FINAL EXAM WILL BE IN ALL TOPICS</a:t>
            </a:r>
            <a:endParaRPr lang="en-US" altLang="en-US" sz="700" dirty="0" smtClean="0">
              <a:solidFill>
                <a:prstClr val="black"/>
              </a:solidFill>
              <a:latin typeface="Calibri"/>
            </a:endParaRPr>
          </a:p>
          <a:p>
            <a:pPr eaLnBrk="0" hangingPunct="0"/>
            <a:r>
              <a:rPr lang="ar-SA" altLang="en-US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الإختبار النهائي سيكون في جميع مواضيع المقرر</a:t>
            </a:r>
            <a:endParaRPr lang="en-US" altLang="en-US" sz="2800" dirty="0" smtClean="0">
              <a:solidFill>
                <a:prstClr val="black"/>
              </a:solidFill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42197" y="777934"/>
            <a:ext cx="839749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DISTRIBUTION OF THE </a:t>
            </a:r>
            <a:r>
              <a:rPr lang="en-US" altLang="en-US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100 GRADES </a:t>
            </a:r>
            <a:r>
              <a:rPr lang="en-US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OVER SEMESTER:</a:t>
            </a:r>
            <a:endParaRPr lang="en-US" altLang="en-US" sz="800" dirty="0" smtClean="0">
              <a:solidFill>
                <a:srgbClr val="FF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9149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Important Dates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525963"/>
          </a:xfrm>
        </p:spPr>
        <p:txBody>
          <a:bodyPr/>
          <a:lstStyle/>
          <a:p>
            <a:r>
              <a:rPr lang="en-US" dirty="0" smtClean="0"/>
              <a:t>First Midterm Exam </a:t>
            </a:r>
            <a:r>
              <a:rPr lang="en-US" dirty="0" smtClean="0">
                <a:solidFill>
                  <a:srgbClr val="0070C0"/>
                </a:solidFill>
              </a:rPr>
              <a:t>Thursday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13 / 2 / 1439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	</a:t>
            </a:r>
            <a:r>
              <a:rPr lang="en-US" dirty="0" smtClean="0">
                <a:solidFill>
                  <a:srgbClr val="00B050"/>
                </a:solidFill>
              </a:rPr>
              <a:t>Time 7 to 8:30 PM</a:t>
            </a:r>
          </a:p>
          <a:p>
            <a:r>
              <a:rPr lang="en-US" dirty="0" smtClean="0"/>
              <a:t>Second Midterm Exam </a:t>
            </a:r>
            <a:r>
              <a:rPr lang="en-US" dirty="0" smtClean="0">
                <a:solidFill>
                  <a:srgbClr val="0070C0"/>
                </a:solidFill>
              </a:rPr>
              <a:t>Thursday </a:t>
            </a:r>
            <a:r>
              <a:rPr lang="en-US" dirty="0" smtClean="0">
                <a:solidFill>
                  <a:srgbClr val="FF0000"/>
                </a:solidFill>
              </a:rPr>
              <a:t>26 / 3 / 1439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	</a:t>
            </a:r>
            <a:r>
              <a:rPr lang="en-US" dirty="0" smtClean="0">
                <a:solidFill>
                  <a:srgbClr val="00B050"/>
                </a:solidFill>
              </a:rPr>
              <a:t>Time 7 to 8:30 PM</a:t>
            </a:r>
          </a:p>
          <a:p>
            <a:pPr marL="0" indent="0"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Final Exam </a:t>
            </a:r>
            <a:r>
              <a:rPr lang="en-US" dirty="0" smtClean="0">
                <a:solidFill>
                  <a:srgbClr val="0070C0"/>
                </a:solidFill>
              </a:rPr>
              <a:t>Sunday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6 / 4 / 1439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462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371600"/>
          </a:xfrm>
        </p:spPr>
        <p:txBody>
          <a:bodyPr anchor="ctr"/>
          <a:lstStyle/>
          <a:p>
            <a:r>
              <a:rPr lang="en-US" altLang="en-US" sz="4400" dirty="0">
                <a:solidFill>
                  <a:srgbClr val="FF0000"/>
                </a:solidFill>
              </a:rPr>
              <a:t>Chemistry: </a:t>
            </a:r>
            <a:br>
              <a:rPr lang="en-US" altLang="en-US" sz="4400" dirty="0">
                <a:solidFill>
                  <a:srgbClr val="FF0000"/>
                </a:solidFill>
              </a:rPr>
            </a:br>
            <a:r>
              <a:rPr lang="en-US" altLang="en-US" sz="4400" dirty="0">
                <a:solidFill>
                  <a:srgbClr val="FF0000"/>
                </a:solidFill>
              </a:rPr>
              <a:t>The Study of Change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038600"/>
            <a:ext cx="6400800" cy="609600"/>
          </a:xfrm>
        </p:spPr>
        <p:txBody>
          <a:bodyPr/>
          <a:lstStyle/>
          <a:p>
            <a:r>
              <a:rPr lang="en-US" altLang="en-US" sz="3200" i="1"/>
              <a:t>Chapter 1</a:t>
            </a: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31702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GB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3444875"/>
            <a:ext cx="9144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en-US" sz="1000">
                <a:solidFill>
                  <a:srgbClr val="FF00FF"/>
                </a:solidFill>
                <a:cs typeface="Arial" panose="020B0604020202020204" pitchFamily="34" charset="0"/>
              </a:rPr>
              <a:t> </a:t>
            </a:r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1651</TotalTime>
  <Words>2195</Words>
  <Application>Microsoft Office PowerPoint</Application>
  <PresentationFormat>On-screen Show (4:3)</PresentationFormat>
  <Paragraphs>449</Paragraphs>
  <Slides>53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53</vt:i4>
      </vt:variant>
    </vt:vector>
  </HeadingPairs>
  <TitlesOfParts>
    <vt:vector size="66" baseType="lpstr">
      <vt:lpstr>Arial</vt:lpstr>
      <vt:lpstr>Bodoni MT</vt:lpstr>
      <vt:lpstr>Calibri</vt:lpstr>
      <vt:lpstr>Calibri Light</vt:lpstr>
      <vt:lpstr>Footlight MT Light</vt:lpstr>
      <vt:lpstr>Lucida Calligraphy</vt:lpstr>
      <vt:lpstr>Times New Roman</vt:lpstr>
      <vt:lpstr>Default Design</vt:lpstr>
      <vt:lpstr>Office Theme</vt:lpstr>
      <vt:lpstr>2_Office Theme</vt:lpstr>
      <vt:lpstr>1_Office Theme</vt:lpstr>
      <vt:lpstr>3_Office Theme</vt:lpstr>
      <vt:lpstr>4_Office Theme</vt:lpstr>
      <vt:lpstr>CHEM 101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Important Dates</vt:lpstr>
      <vt:lpstr>Chemistry:  The Study of Change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Missouri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Chemistry:  The Study of Change</dc:title>
  <dc:creator>J. David Robertson</dc:creator>
  <cp:lastModifiedBy>Abdulaziz Alghamdi</cp:lastModifiedBy>
  <cp:revision>79</cp:revision>
  <dcterms:created xsi:type="dcterms:W3CDTF">2000-12-26T15:29:02Z</dcterms:created>
  <dcterms:modified xsi:type="dcterms:W3CDTF">2017-09-26T09:17:11Z</dcterms:modified>
</cp:coreProperties>
</file>