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3" r:id="rId4"/>
    <p:sldId id="265" r:id="rId5"/>
    <p:sldId id="266" r:id="rId6"/>
    <p:sldId id="267" r:id="rId7"/>
    <p:sldId id="268" r:id="rId8"/>
    <p:sldId id="269" r:id="rId9"/>
    <p:sldId id="271" r:id="rId10"/>
    <p:sldId id="272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65412" autoAdjust="0"/>
    <p:restoredTop sz="86364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21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514FE80-58B1-45F5-A0AA-B6E3BE3DD3D2}" type="datetimeFigureOut">
              <a:rPr lang="ar-SA" smtClean="0"/>
              <a:pPr/>
              <a:t>29/12/1437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EB1E5DA-0770-4CBC-B1F5-D5DEF0352B9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69574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C3DC8-FF33-4987-B266-202ECFF2A78B}" type="datetime1">
              <a:rPr lang="ar-SA" smtClean="0"/>
              <a:pPr/>
              <a:t>29/12/1437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3535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EB296-47FB-463C-8A8C-F9B160C7DC88}" type="datetime1">
              <a:rPr lang="ar-SA" smtClean="0"/>
              <a:pPr/>
              <a:t>29/12/1437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51123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4D9A-981A-4226-92EC-97AD3A3D7E5C}" type="datetime1">
              <a:rPr lang="ar-SA" smtClean="0"/>
              <a:pPr/>
              <a:t>29/12/1437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7421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9EC6-98A2-4D31-8F12-6DAECD91A594}" type="datetime1">
              <a:rPr lang="ar-SA" smtClean="0"/>
              <a:pPr/>
              <a:t>29/12/1437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88075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7FF13-51C0-4C8A-9392-8F80BB36EB9E}" type="datetime1">
              <a:rPr lang="ar-SA" smtClean="0"/>
              <a:pPr/>
              <a:t>29/12/1437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50816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5186-34E8-4C93-803F-C628E93916D9}" type="datetime1">
              <a:rPr lang="ar-SA" smtClean="0"/>
              <a:pPr/>
              <a:t>29/12/1437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03739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8A21-639A-473F-B285-5B9509CCFFE5}" type="datetime1">
              <a:rPr lang="ar-SA" smtClean="0"/>
              <a:pPr/>
              <a:t>29/12/1437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51535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66D8-5A4A-4843-A56F-2782E75B2314}" type="datetime1">
              <a:rPr lang="ar-SA" smtClean="0"/>
              <a:pPr/>
              <a:t>29/12/1437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44345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2B85-C9D1-4F33-AC1D-9166E9D7DEDB}" type="datetime1">
              <a:rPr lang="ar-SA" smtClean="0"/>
              <a:pPr/>
              <a:t>29/12/1437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55187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341D-0D16-4CBE-BB95-BDE20B6BB55A}" type="datetime1">
              <a:rPr lang="ar-SA" smtClean="0"/>
              <a:pPr/>
              <a:t>29/12/1437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09238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2338-F261-4CE0-9E3C-13C41AE727ED}" type="datetime1">
              <a:rPr lang="ar-SA" smtClean="0"/>
              <a:pPr/>
              <a:t>29/12/1437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91812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C25B0-C38F-48A6-9E99-E116E99D2006}" type="datetime1">
              <a:rPr lang="ar-SA" smtClean="0"/>
              <a:pPr/>
              <a:t>29/12/1437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7118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560839" cy="462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النقود والبنوك والاسواق المالية (211 قصد)</a:t>
            </a:r>
            <a:endParaRPr lang="ar-SA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82440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</p:transition>
    </mc:Choice>
    <mc:Fallback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300" y="1556792"/>
            <a:ext cx="8229600" cy="820688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ar-SA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لماذا ندرس النقود </a:t>
            </a:r>
            <a:r>
              <a:rPr lang="ar-S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والبنوك </a:t>
            </a:r>
            <a:r>
              <a:rPr lang="ar-SA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والأسواق المالية </a:t>
            </a:r>
            <a:r>
              <a:rPr lang="ar-S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endParaRPr lang="ar-SA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2884" y="227687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ثالثاً: أهمية دراسة الأسواق المالية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3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2986009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التعرف على الأنواع المختلفة للأسواق المالية وأهم أدواتها:</a:t>
            </a:r>
            <a:endParaRPr lang="ar-SA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5376" y="3933056"/>
            <a:ext cx="8229600" cy="66313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30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1.	أسواق النقد</a:t>
            </a:r>
            <a:endParaRPr lang="ar-SA" sz="30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67544" y="4797152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ar-SA" sz="30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2.	أسواق راس المال.</a:t>
            </a:r>
            <a:endParaRPr lang="en-US" sz="30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6828" y="5589240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ar-SA" sz="30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3.	أسواق الصرف الأجنبي</a:t>
            </a:r>
            <a:endParaRPr lang="en-US" sz="3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06135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2000" y="1371600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المرجع المقرر: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09600" y="2133600"/>
            <a:ext cx="8229600" cy="3581400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" النقود و البنوك و الأسواق المالية"، </a:t>
            </a:r>
            <a:endParaRPr lang="ar-SA" b="1" dirty="0" smtClean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 algn="ctr">
              <a:buNone/>
            </a:pP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د</a:t>
            </a: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عبد الرحمن عبد </a:t>
            </a: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الله الحميدي و </a:t>
            </a: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د. عبد </a:t>
            </a: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الرحمن عبد </a:t>
            </a: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المحسن الخلف،   </a:t>
            </a:r>
          </a:p>
          <a:p>
            <a:pPr marL="0" indent="0" algn="ctr">
              <a:buNone/>
            </a:pP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الطبعة </a:t>
            </a: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الثالثة</a:t>
            </a: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، مطابع الفرزدق، </a:t>
            </a: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الرياض، السعودية، </a:t>
            </a: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1430هـ</a:t>
            </a:r>
            <a:r>
              <a:rPr lang="ar-SA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ar-SA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المقرر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330155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300" y="1556792"/>
            <a:ext cx="8229600" cy="820688"/>
          </a:xfrm>
        </p:spPr>
        <p:txBody>
          <a:bodyPr>
            <a:normAutofit/>
          </a:bodyPr>
          <a:lstStyle/>
          <a:p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أهداف المقرر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2884" y="227687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 fontScale="8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sz="33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1.</a:t>
            </a:r>
            <a: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ar-SA" sz="33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استكمال دراسة الاقتصاد الكلي من خلال تعميق الفهم الخاص بالدور الاقتصادي للنقود.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1520" y="3097560"/>
            <a:ext cx="8445624" cy="820688"/>
          </a:xfrm>
          <a:prstGeom prst="rect">
            <a:avLst/>
          </a:prstGeom>
        </p:spPr>
        <p:txBody>
          <a:bodyPr vert="horz" lIns="91440" tIns="45720" rIns="91440" bIns="45720" rtlCol="1">
            <a:normAutofit fontScale="85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33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2.</a:t>
            </a:r>
            <a: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ar-SA" sz="33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فهم الدور الخاص بمؤسسات وأسواق المال في النمو </a:t>
            </a:r>
            <a:r>
              <a:rPr lang="ar-SA" sz="33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الاقتصادي</a:t>
            </a:r>
            <a: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0147" y="3861048"/>
            <a:ext cx="8229600" cy="66313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3.	التعرف على اساسيات النظام  النقدي والسياسة النقدية.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92494" y="4446240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4.	التعرف على دور النقود والبنوك والأسواق المالية في ظل 	العولمة المالية.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5376" y="5445224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5.	يتطلب نمو سوق راس المال السعودي (سوق الأسهم) فهم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أعمق لأساسيات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الاستثمار المالي ومكونات المحافظ .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31383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300" y="1556792"/>
            <a:ext cx="8229600" cy="820688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ar-SA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لماذا ندرس النقود </a:t>
            </a:r>
            <a:r>
              <a:rPr lang="ar-S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والبنوك </a:t>
            </a:r>
            <a:r>
              <a:rPr lang="ar-SA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والأسواق المالية </a:t>
            </a:r>
            <a:r>
              <a:rPr lang="ar-S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؟</a:t>
            </a:r>
            <a:endParaRPr lang="ar-SA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2884" y="227687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أولاً: أهمية دراسة النقود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5376" y="3773982"/>
            <a:ext cx="8229600" cy="66313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	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التعرف على دور النقود في نقل السلع والخدمات من المنتجين 	إلي المستهلكين. </a:t>
            </a:r>
          </a:p>
          <a:p>
            <a:pPr marL="0" indent="0">
              <a:buNone/>
            </a:pPr>
            <a:endParaRPr lang="ar-SA" sz="27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0739" y="4869160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ar-SA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	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فهم أثر النقود في زيادة معدلات التشغيل والتوظف.</a:t>
            </a:r>
            <a:endParaRPr lang="en-US" sz="27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6828" y="5589240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ar-SA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	</a:t>
            </a:r>
            <a:r>
              <a:rPr lang="ar-SA" sz="2800" dirty="0"/>
              <a:t> 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التعرف على دور النقود في الإسراع بالنمو الاقتصادي</a:t>
            </a:r>
            <a:r>
              <a:rPr lang="ar-SA" sz="2800" dirty="0"/>
              <a:t>.</a:t>
            </a:r>
            <a:endParaRPr lang="en-US" sz="28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95536" y="2996952"/>
            <a:ext cx="8284803" cy="66313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	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فهم دور النقود في الوصول بالتخصص وتقسيم العمل إلي أقصاه.</a:t>
            </a:r>
            <a:endParaRPr lang="ar-SA" sz="27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sz="27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42771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300" y="1556792"/>
            <a:ext cx="8229600" cy="82068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أولاً: أهمية دراسة النقود</a:t>
            </a:r>
            <a:r>
              <a:rPr lang="ar-S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endParaRPr lang="ar-SA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2884" y="227687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9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5.	فهم دور النقود في تفسير ظواهر ومشكلات عديدة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2986009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أولاً:	التضخم: </a:t>
            </a:r>
            <a:endParaRPr lang="ar-SA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5376" y="3773982"/>
            <a:ext cx="8229600" cy="2751362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كما سنرى لاحقا، عندما </a:t>
            </a:r>
            <a:r>
              <a:rPr lang="ar-SA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يجد الأفراد أن لديهم زيادة في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الأرصدة </a:t>
            </a:r>
            <a:r>
              <a:rPr lang="ar-SA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النقدية عما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يحتاجون؛ </a:t>
            </a:r>
            <a:r>
              <a:rPr lang="ar-SA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فإنهم يزيدون الطلب علي السلع والخدمات، وفي ظل ضعف مرونة العرض فإن زيادة الطلب تنعكس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على </a:t>
            </a:r>
            <a:r>
              <a:rPr lang="ar-SA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الأسعار.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42377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300" y="1556792"/>
            <a:ext cx="8229600" cy="82068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أولاً: أهمية دراسة النقود</a:t>
            </a:r>
            <a:r>
              <a:rPr lang="ar-S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endParaRPr lang="ar-SA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2884" y="227687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9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5.	فهم دور النقود في تفسير ظواهر ومشكلات عديدة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2986009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ثانياً:</a:t>
            </a:r>
            <a:r>
              <a:rPr lang="ar-SA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سعر الفائدة: </a:t>
            </a:r>
            <a:endParaRPr lang="ar-SA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5376" y="3773982"/>
            <a:ext cx="8229600" cy="2751362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سنتعرض لاحقا لنظريات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سعر الفائدة المختلفة، نظراً لكون سعر الفائدة هو احد أهم ثلاث أسعار كلية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GB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Macroeconomic </a:t>
            </a:r>
            <a:r>
              <a:rPr lang="en-GB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Prices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بالإضافة لسعر الصرف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والمستوى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العام للأسعار. </a:t>
            </a:r>
            <a:endParaRPr lang="ar-SA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4885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300" y="1556792"/>
            <a:ext cx="8229600" cy="82068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أولاً: أهمية دراسة النقود</a:t>
            </a:r>
            <a:r>
              <a:rPr lang="ar-S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endParaRPr lang="ar-SA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2884" y="227687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9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5.	فهم دور النقود في تفسير ظواهر ومشكلات عديدة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2986009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ثالثاً:</a:t>
            </a:r>
            <a:r>
              <a:rPr lang="ar-SA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الدورات الاقتصادية: </a:t>
            </a:r>
            <a:endParaRPr lang="ar-SA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5376" y="3773982"/>
            <a:ext cx="8229600" cy="2751362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سنتناول لاحقا دور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النقود في التقليل – أو زيادة – التقلبات في مستوي النشاط الاقتصادي، فمن خلال نموذج </a:t>
            </a:r>
            <a:r>
              <a:rPr lang="en-GB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AS-AD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نتعرض باختصار لما يعرف في الأدب الاقتصادي بنموذج دورة الأعمال الاسمية </a:t>
            </a:r>
            <a:r>
              <a:rPr lang="en-GB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Nominal Business Cycle.</a:t>
            </a:r>
            <a:endParaRPr lang="ar-SA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4703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300" y="1556792"/>
            <a:ext cx="8229600" cy="82068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أولاً: أهمية دراسة النقود</a:t>
            </a:r>
            <a:r>
              <a:rPr lang="ar-S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endParaRPr lang="ar-SA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2884" y="227687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9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5.	فهم دور النقود في تفسير ظواهر ومشكلات عديدة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2986009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رابعاً: عجز الموازنة العامة: </a:t>
            </a:r>
            <a:endParaRPr lang="ar-SA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5376" y="3773982"/>
            <a:ext cx="8229600" cy="2751362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وهي احد نقاط الربط القوية بين السياسة المالية والنقدية، فسياسة عجز الموازنة تخضع في تشكيلها إلي كلفة التمويل والتي في النهاية احد أهم نتائج السياسة النقدية.</a:t>
            </a:r>
            <a:endParaRPr lang="ar-SA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21930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300" y="609600"/>
            <a:ext cx="8229600" cy="820688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ar-SA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لماذا ندرس النقود </a:t>
            </a:r>
            <a:r>
              <a:rPr lang="ar-S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والبنوك </a:t>
            </a:r>
            <a:r>
              <a:rPr lang="ar-SA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والأسواق المالية </a:t>
            </a:r>
            <a:r>
              <a:rPr lang="ar-S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endParaRPr lang="ar-SA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2884" y="1905000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ثانياً: أهمية دراسة البنوك والمؤسسات المالية</a:t>
            </a:r>
          </a:p>
          <a:p>
            <a:pPr marL="0" indent="0" algn="ctr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3000" b="1" dirty="0">
              <a:ln w="1905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5376" y="3933056"/>
            <a:ext cx="8229600" cy="66313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2.</a:t>
            </a:r>
            <a:r>
              <a:rPr lang="ar-SA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خلق النقود </a:t>
            </a:r>
            <a:r>
              <a:rPr lang="ar-SA" sz="30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وزيادة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معدلات النمو الاقتصادي.</a:t>
            </a:r>
            <a:endParaRPr lang="ar-SA" sz="27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sz="27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67544" y="4797152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3.</a:t>
            </a:r>
            <a:r>
              <a:rPr lang="ar-SA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ar-SA" sz="3000" dirty="0"/>
              <a:t> </a:t>
            </a:r>
            <a:r>
              <a:rPr lang="ar-SA" sz="30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تنفيذ السياسات النقدية.</a:t>
            </a:r>
            <a:endParaRPr lang="en-US" sz="30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6828" y="5589240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4.</a:t>
            </a:r>
            <a:r>
              <a:rPr lang="ar-SA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ar-SA" sz="3000" dirty="0"/>
              <a:t> </a:t>
            </a:r>
            <a:r>
              <a:rPr lang="ar-SA" sz="30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مساندة السياسة المالية (سداد عجز الموازنة)</a:t>
            </a:r>
            <a:endParaRPr lang="en-US" sz="30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3887" y="3097560"/>
            <a:ext cx="8229600" cy="66313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1.</a:t>
            </a:r>
            <a:r>
              <a:rPr lang="ar-SA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الوساطة 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المالية وتقدير فرص الاستثمار</a:t>
            </a:r>
          </a:p>
          <a:p>
            <a:pPr marL="0" indent="0">
              <a:buNone/>
            </a:pPr>
            <a:endParaRPr lang="ar-SA" sz="27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191494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11" grpId="0"/>
      <p:bldP spid="12" grpId="0"/>
      <p:bldP spid="13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300</Words>
  <Application>Microsoft Office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النقود والبنوك والاسواق المالية (211 قصد)</vt:lpstr>
      <vt:lpstr>المقرر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النقود والبنوك والاسواق المالية (211 قصد)</dc:title>
  <dc:creator>AYMAN HENDY</dc:creator>
  <cp:lastModifiedBy>Ahmad</cp:lastModifiedBy>
  <cp:revision>35</cp:revision>
  <dcterms:created xsi:type="dcterms:W3CDTF">2013-03-24T14:02:01Z</dcterms:created>
  <dcterms:modified xsi:type="dcterms:W3CDTF">2016-10-01T19:12:00Z</dcterms:modified>
</cp:coreProperties>
</file>