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60" r:id="rId5"/>
    <p:sldId id="263" r:id="rId6"/>
    <p:sldId id="264" r:id="rId7"/>
    <p:sldId id="265" r:id="rId8"/>
    <p:sldId id="266" r:id="rId9"/>
    <p:sldId id="268" r:id="rId10"/>
    <p:sldId id="269" r:id="rId11"/>
    <p:sldId id="262" r:id="rId12"/>
    <p:sldId id="270" r:id="rId13"/>
    <p:sldId id="271" r:id="rId14"/>
    <p:sldId id="272" r:id="rId15"/>
    <p:sldId id="273" r:id="rId16"/>
    <p:sldId id="275" r:id="rId17"/>
    <p:sldId id="276" r:id="rId18"/>
    <p:sldId id="277" r:id="rId19"/>
    <p:sldId id="278" r:id="rId20"/>
    <p:sldId id="279" r:id="rId21"/>
    <p:sldId id="280" r:id="rId22"/>
    <p:sldId id="281" r:id="rId23"/>
    <p:sldId id="282" r:id="rId24"/>
    <p:sldId id="28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3BF156-FA0B-4B74-9195-3FD916F98CC6}" type="doc">
      <dgm:prSet loTypeId="urn:microsoft.com/office/officeart/2005/8/layout/target1" loCatId="relationship" qsTypeId="urn:microsoft.com/office/officeart/2005/8/quickstyle/simple1" qsCatId="simple" csTypeId="urn:microsoft.com/office/officeart/2005/8/colors/accent1_2" csCatId="accent1" phldr="1"/>
      <dgm:spPr/>
    </dgm:pt>
    <dgm:pt modelId="{055B6DC4-F8D7-45EB-955B-20D4522050E6}">
      <dgm:prSet phldrT="[Text]"/>
      <dgm:spPr/>
      <dgm:t>
        <a:bodyPr/>
        <a:lstStyle/>
        <a:p>
          <a:pPr rtl="1"/>
          <a:r>
            <a:rPr lang="ar-SA" dirty="0" smtClean="0">
              <a:solidFill>
                <a:schemeClr val="tx2">
                  <a:lumMod val="60000"/>
                  <a:lumOff val="40000"/>
                </a:schemeClr>
              </a:solidFill>
            </a:rPr>
            <a:t>القياس</a:t>
          </a:r>
          <a:endParaRPr lang="ar-SA" dirty="0">
            <a:solidFill>
              <a:schemeClr val="tx2">
                <a:lumMod val="60000"/>
                <a:lumOff val="40000"/>
              </a:schemeClr>
            </a:solidFill>
          </a:endParaRPr>
        </a:p>
      </dgm:t>
    </dgm:pt>
    <dgm:pt modelId="{CF8068D7-ABBB-4339-A6A1-D33876277496}" type="parTrans" cxnId="{CCF7E886-34F0-45EB-BA6D-9565541AE80C}">
      <dgm:prSet/>
      <dgm:spPr/>
      <dgm:t>
        <a:bodyPr/>
        <a:lstStyle/>
        <a:p>
          <a:pPr rtl="1"/>
          <a:endParaRPr lang="ar-SA"/>
        </a:p>
      </dgm:t>
    </dgm:pt>
    <dgm:pt modelId="{94279CBA-6D6D-4DDB-874C-F32A46DC6E48}" type="sibTrans" cxnId="{CCF7E886-34F0-45EB-BA6D-9565541AE80C}">
      <dgm:prSet/>
      <dgm:spPr/>
      <dgm:t>
        <a:bodyPr/>
        <a:lstStyle/>
        <a:p>
          <a:pPr rtl="1"/>
          <a:endParaRPr lang="ar-SA"/>
        </a:p>
      </dgm:t>
    </dgm:pt>
    <dgm:pt modelId="{DCD10BAE-6B26-46A7-8E18-BDA2335B4E34}">
      <dgm:prSet phldrT="[Text]"/>
      <dgm:spPr/>
      <dgm:t>
        <a:bodyPr/>
        <a:lstStyle/>
        <a:p>
          <a:pPr rtl="1"/>
          <a:r>
            <a:rPr lang="ar-SA" dirty="0" smtClean="0">
              <a:solidFill>
                <a:schemeClr val="tx2">
                  <a:lumMod val="60000"/>
                  <a:lumOff val="40000"/>
                </a:schemeClr>
              </a:solidFill>
            </a:rPr>
            <a:t>التقييم</a:t>
          </a:r>
          <a:endParaRPr lang="ar-SA" dirty="0">
            <a:solidFill>
              <a:schemeClr val="tx2">
                <a:lumMod val="60000"/>
                <a:lumOff val="40000"/>
              </a:schemeClr>
            </a:solidFill>
          </a:endParaRPr>
        </a:p>
      </dgm:t>
    </dgm:pt>
    <dgm:pt modelId="{819BEF39-2255-43AB-A204-92F27D0823F3}" type="parTrans" cxnId="{0945E986-DF8C-4B11-B602-F8D0B75CE7D2}">
      <dgm:prSet/>
      <dgm:spPr/>
      <dgm:t>
        <a:bodyPr/>
        <a:lstStyle/>
        <a:p>
          <a:pPr rtl="1"/>
          <a:endParaRPr lang="ar-SA"/>
        </a:p>
      </dgm:t>
    </dgm:pt>
    <dgm:pt modelId="{B498AE07-25ED-4FE9-93EB-0A27D3AE7215}" type="sibTrans" cxnId="{0945E986-DF8C-4B11-B602-F8D0B75CE7D2}">
      <dgm:prSet/>
      <dgm:spPr/>
      <dgm:t>
        <a:bodyPr/>
        <a:lstStyle/>
        <a:p>
          <a:pPr rtl="1"/>
          <a:endParaRPr lang="ar-SA"/>
        </a:p>
      </dgm:t>
    </dgm:pt>
    <dgm:pt modelId="{8A02AF24-00A9-4FC7-9B85-39E3D35675D1}">
      <dgm:prSet phldrT="[Text]"/>
      <dgm:spPr/>
      <dgm:t>
        <a:bodyPr/>
        <a:lstStyle/>
        <a:p>
          <a:pPr rtl="1"/>
          <a:r>
            <a:rPr lang="ar-SA" dirty="0" smtClean="0">
              <a:solidFill>
                <a:schemeClr val="tx2">
                  <a:lumMod val="60000"/>
                  <a:lumOff val="40000"/>
                </a:schemeClr>
              </a:solidFill>
            </a:rPr>
            <a:t>التقويم</a:t>
          </a:r>
          <a:endParaRPr lang="ar-SA" dirty="0">
            <a:solidFill>
              <a:schemeClr val="tx2">
                <a:lumMod val="60000"/>
                <a:lumOff val="40000"/>
              </a:schemeClr>
            </a:solidFill>
          </a:endParaRPr>
        </a:p>
      </dgm:t>
    </dgm:pt>
    <dgm:pt modelId="{44196141-1AEA-4D17-B7E9-259445B6F734}" type="parTrans" cxnId="{52166589-2600-47DE-B5BA-78D8078A24F6}">
      <dgm:prSet/>
      <dgm:spPr/>
      <dgm:t>
        <a:bodyPr/>
        <a:lstStyle/>
        <a:p>
          <a:pPr rtl="1"/>
          <a:endParaRPr lang="ar-SA"/>
        </a:p>
      </dgm:t>
    </dgm:pt>
    <dgm:pt modelId="{BE18BE05-8BD0-4D0C-9CB1-37B2477747EA}" type="sibTrans" cxnId="{52166589-2600-47DE-B5BA-78D8078A24F6}">
      <dgm:prSet/>
      <dgm:spPr/>
      <dgm:t>
        <a:bodyPr/>
        <a:lstStyle/>
        <a:p>
          <a:pPr rtl="1"/>
          <a:endParaRPr lang="ar-SA"/>
        </a:p>
      </dgm:t>
    </dgm:pt>
    <dgm:pt modelId="{F656FF96-2067-48C8-9A49-204DBF1A99F2}" type="pres">
      <dgm:prSet presAssocID="{823BF156-FA0B-4B74-9195-3FD916F98CC6}" presName="composite" presStyleCnt="0">
        <dgm:presLayoutVars>
          <dgm:chMax val="5"/>
          <dgm:dir/>
          <dgm:resizeHandles val="exact"/>
        </dgm:presLayoutVars>
      </dgm:prSet>
      <dgm:spPr/>
    </dgm:pt>
    <dgm:pt modelId="{217DCC3F-3D68-4875-8F88-220A47341874}" type="pres">
      <dgm:prSet presAssocID="{055B6DC4-F8D7-45EB-955B-20D4522050E6}" presName="circle1" presStyleLbl="lnNode1" presStyleIdx="0" presStyleCnt="3"/>
      <dgm:spPr/>
    </dgm:pt>
    <dgm:pt modelId="{98EC0C06-EC30-421F-B1CD-84DE672CD961}" type="pres">
      <dgm:prSet presAssocID="{055B6DC4-F8D7-45EB-955B-20D4522050E6}" presName="text1" presStyleLbl="revTx" presStyleIdx="0" presStyleCnt="3">
        <dgm:presLayoutVars>
          <dgm:bulletEnabled val="1"/>
        </dgm:presLayoutVars>
      </dgm:prSet>
      <dgm:spPr/>
      <dgm:t>
        <a:bodyPr/>
        <a:lstStyle/>
        <a:p>
          <a:pPr rtl="1"/>
          <a:endParaRPr lang="ar-SA"/>
        </a:p>
      </dgm:t>
    </dgm:pt>
    <dgm:pt modelId="{89C89C2B-4BF1-4F5D-BF96-ACF3D87AC874}" type="pres">
      <dgm:prSet presAssocID="{055B6DC4-F8D7-45EB-955B-20D4522050E6}" presName="line1" presStyleLbl="callout" presStyleIdx="0" presStyleCnt="6"/>
      <dgm:spPr/>
    </dgm:pt>
    <dgm:pt modelId="{3C15A239-FB25-40DC-A900-31877CE92865}" type="pres">
      <dgm:prSet presAssocID="{055B6DC4-F8D7-45EB-955B-20D4522050E6}" presName="d1" presStyleLbl="callout" presStyleIdx="1" presStyleCnt="6"/>
      <dgm:spPr/>
    </dgm:pt>
    <dgm:pt modelId="{0E15B3F3-FB6C-4A3D-B871-E23E565FF976}" type="pres">
      <dgm:prSet presAssocID="{DCD10BAE-6B26-46A7-8E18-BDA2335B4E34}" presName="circle2" presStyleLbl="lnNode1" presStyleIdx="1" presStyleCnt="3"/>
      <dgm:spPr/>
      <dgm:t>
        <a:bodyPr/>
        <a:lstStyle/>
        <a:p>
          <a:endParaRPr lang="en-US"/>
        </a:p>
      </dgm:t>
    </dgm:pt>
    <dgm:pt modelId="{557F0944-47C5-455F-8389-19627532892F}" type="pres">
      <dgm:prSet presAssocID="{DCD10BAE-6B26-46A7-8E18-BDA2335B4E34}" presName="text2" presStyleLbl="revTx" presStyleIdx="1" presStyleCnt="3">
        <dgm:presLayoutVars>
          <dgm:bulletEnabled val="1"/>
        </dgm:presLayoutVars>
      </dgm:prSet>
      <dgm:spPr/>
      <dgm:t>
        <a:bodyPr/>
        <a:lstStyle/>
        <a:p>
          <a:pPr rtl="1"/>
          <a:endParaRPr lang="ar-SA"/>
        </a:p>
      </dgm:t>
    </dgm:pt>
    <dgm:pt modelId="{90309453-7798-410A-9C6B-71ABE1BE99BA}" type="pres">
      <dgm:prSet presAssocID="{DCD10BAE-6B26-46A7-8E18-BDA2335B4E34}" presName="line2" presStyleLbl="callout" presStyleIdx="2" presStyleCnt="6"/>
      <dgm:spPr/>
    </dgm:pt>
    <dgm:pt modelId="{0C101C96-9F36-4352-BDC5-FEE74F229A12}" type="pres">
      <dgm:prSet presAssocID="{DCD10BAE-6B26-46A7-8E18-BDA2335B4E34}" presName="d2" presStyleLbl="callout" presStyleIdx="3" presStyleCnt="6"/>
      <dgm:spPr/>
    </dgm:pt>
    <dgm:pt modelId="{DB374C91-832A-4C02-A6B7-DD6927421532}" type="pres">
      <dgm:prSet presAssocID="{8A02AF24-00A9-4FC7-9B85-39E3D35675D1}" presName="circle3" presStyleLbl="lnNode1" presStyleIdx="2" presStyleCnt="3"/>
      <dgm:spPr/>
      <dgm:t>
        <a:bodyPr/>
        <a:lstStyle/>
        <a:p>
          <a:endParaRPr lang="en-US"/>
        </a:p>
      </dgm:t>
    </dgm:pt>
    <dgm:pt modelId="{037CEAA4-CE25-48C5-9E25-6BF3C4DE00D2}" type="pres">
      <dgm:prSet presAssocID="{8A02AF24-00A9-4FC7-9B85-39E3D35675D1}" presName="text3" presStyleLbl="revTx" presStyleIdx="2" presStyleCnt="3">
        <dgm:presLayoutVars>
          <dgm:bulletEnabled val="1"/>
        </dgm:presLayoutVars>
      </dgm:prSet>
      <dgm:spPr/>
      <dgm:t>
        <a:bodyPr/>
        <a:lstStyle/>
        <a:p>
          <a:pPr rtl="1"/>
          <a:endParaRPr lang="ar-SA"/>
        </a:p>
      </dgm:t>
    </dgm:pt>
    <dgm:pt modelId="{9F0C4314-12CF-48D0-B1A8-E069E0044F96}" type="pres">
      <dgm:prSet presAssocID="{8A02AF24-00A9-4FC7-9B85-39E3D35675D1}" presName="line3" presStyleLbl="callout" presStyleIdx="4" presStyleCnt="6"/>
      <dgm:spPr/>
    </dgm:pt>
    <dgm:pt modelId="{3C840E32-86E8-4FAA-A225-F9053DBC2A30}" type="pres">
      <dgm:prSet presAssocID="{8A02AF24-00A9-4FC7-9B85-39E3D35675D1}" presName="d3" presStyleLbl="callout" presStyleIdx="5" presStyleCnt="6"/>
      <dgm:spPr/>
    </dgm:pt>
  </dgm:ptLst>
  <dgm:cxnLst>
    <dgm:cxn modelId="{0945E986-DF8C-4B11-B602-F8D0B75CE7D2}" srcId="{823BF156-FA0B-4B74-9195-3FD916F98CC6}" destId="{DCD10BAE-6B26-46A7-8E18-BDA2335B4E34}" srcOrd="1" destOrd="0" parTransId="{819BEF39-2255-43AB-A204-92F27D0823F3}" sibTransId="{B498AE07-25ED-4FE9-93EB-0A27D3AE7215}"/>
    <dgm:cxn modelId="{23116A14-952E-4258-B69B-798ECD09EEC3}" type="presOf" srcId="{823BF156-FA0B-4B74-9195-3FD916F98CC6}" destId="{F656FF96-2067-48C8-9A49-204DBF1A99F2}" srcOrd="0" destOrd="0" presId="urn:microsoft.com/office/officeart/2005/8/layout/target1"/>
    <dgm:cxn modelId="{CCF7E886-34F0-45EB-BA6D-9565541AE80C}" srcId="{823BF156-FA0B-4B74-9195-3FD916F98CC6}" destId="{055B6DC4-F8D7-45EB-955B-20D4522050E6}" srcOrd="0" destOrd="0" parTransId="{CF8068D7-ABBB-4339-A6A1-D33876277496}" sibTransId="{94279CBA-6D6D-4DDB-874C-F32A46DC6E48}"/>
    <dgm:cxn modelId="{C742CE33-8298-4D9A-A767-3911D25F51D3}" type="presOf" srcId="{8A02AF24-00A9-4FC7-9B85-39E3D35675D1}" destId="{037CEAA4-CE25-48C5-9E25-6BF3C4DE00D2}" srcOrd="0" destOrd="0" presId="urn:microsoft.com/office/officeart/2005/8/layout/target1"/>
    <dgm:cxn modelId="{52166589-2600-47DE-B5BA-78D8078A24F6}" srcId="{823BF156-FA0B-4B74-9195-3FD916F98CC6}" destId="{8A02AF24-00A9-4FC7-9B85-39E3D35675D1}" srcOrd="2" destOrd="0" parTransId="{44196141-1AEA-4D17-B7E9-259445B6F734}" sibTransId="{BE18BE05-8BD0-4D0C-9CB1-37B2477747EA}"/>
    <dgm:cxn modelId="{9EF0C004-5E5A-40F2-ADDC-5004FD3848FD}" type="presOf" srcId="{DCD10BAE-6B26-46A7-8E18-BDA2335B4E34}" destId="{557F0944-47C5-455F-8389-19627532892F}" srcOrd="0" destOrd="0" presId="urn:microsoft.com/office/officeart/2005/8/layout/target1"/>
    <dgm:cxn modelId="{CAC379BA-DEA9-459B-9F63-BF4BD713624F}" type="presOf" srcId="{055B6DC4-F8D7-45EB-955B-20D4522050E6}" destId="{98EC0C06-EC30-421F-B1CD-84DE672CD961}" srcOrd="0" destOrd="0" presId="urn:microsoft.com/office/officeart/2005/8/layout/target1"/>
    <dgm:cxn modelId="{C446300E-A255-4474-8AB6-C9B358F2993F}" type="presParOf" srcId="{F656FF96-2067-48C8-9A49-204DBF1A99F2}" destId="{217DCC3F-3D68-4875-8F88-220A47341874}" srcOrd="0" destOrd="0" presId="urn:microsoft.com/office/officeart/2005/8/layout/target1"/>
    <dgm:cxn modelId="{D816D671-982E-4C84-9682-7B84D9D34D2E}" type="presParOf" srcId="{F656FF96-2067-48C8-9A49-204DBF1A99F2}" destId="{98EC0C06-EC30-421F-B1CD-84DE672CD961}" srcOrd="1" destOrd="0" presId="urn:microsoft.com/office/officeart/2005/8/layout/target1"/>
    <dgm:cxn modelId="{D013BCFB-767F-43E8-BEA7-735AC2E3732B}" type="presParOf" srcId="{F656FF96-2067-48C8-9A49-204DBF1A99F2}" destId="{89C89C2B-4BF1-4F5D-BF96-ACF3D87AC874}" srcOrd="2" destOrd="0" presId="urn:microsoft.com/office/officeart/2005/8/layout/target1"/>
    <dgm:cxn modelId="{654F03AD-8F95-4912-8403-A590F01AACB7}" type="presParOf" srcId="{F656FF96-2067-48C8-9A49-204DBF1A99F2}" destId="{3C15A239-FB25-40DC-A900-31877CE92865}" srcOrd="3" destOrd="0" presId="urn:microsoft.com/office/officeart/2005/8/layout/target1"/>
    <dgm:cxn modelId="{137D78F1-9DEC-47F0-9E6A-D71BAC856EB8}" type="presParOf" srcId="{F656FF96-2067-48C8-9A49-204DBF1A99F2}" destId="{0E15B3F3-FB6C-4A3D-B871-E23E565FF976}" srcOrd="4" destOrd="0" presId="urn:microsoft.com/office/officeart/2005/8/layout/target1"/>
    <dgm:cxn modelId="{6D7C4E32-2C14-42DC-A4A0-49E6976B0109}" type="presParOf" srcId="{F656FF96-2067-48C8-9A49-204DBF1A99F2}" destId="{557F0944-47C5-455F-8389-19627532892F}" srcOrd="5" destOrd="0" presId="urn:microsoft.com/office/officeart/2005/8/layout/target1"/>
    <dgm:cxn modelId="{66702C4F-1D53-4CD9-BEE8-2D5D2CDBD2F8}" type="presParOf" srcId="{F656FF96-2067-48C8-9A49-204DBF1A99F2}" destId="{90309453-7798-410A-9C6B-71ABE1BE99BA}" srcOrd="6" destOrd="0" presId="urn:microsoft.com/office/officeart/2005/8/layout/target1"/>
    <dgm:cxn modelId="{D9CDBDC5-1F28-4C4E-B733-9237828E48BB}" type="presParOf" srcId="{F656FF96-2067-48C8-9A49-204DBF1A99F2}" destId="{0C101C96-9F36-4352-BDC5-FEE74F229A12}" srcOrd="7" destOrd="0" presId="urn:microsoft.com/office/officeart/2005/8/layout/target1"/>
    <dgm:cxn modelId="{0A757074-8E97-4158-B97D-228CDE350308}" type="presParOf" srcId="{F656FF96-2067-48C8-9A49-204DBF1A99F2}" destId="{DB374C91-832A-4C02-A6B7-DD6927421532}" srcOrd="8" destOrd="0" presId="urn:microsoft.com/office/officeart/2005/8/layout/target1"/>
    <dgm:cxn modelId="{F47C60F9-46ED-450E-8A51-E624CFCC564F}" type="presParOf" srcId="{F656FF96-2067-48C8-9A49-204DBF1A99F2}" destId="{037CEAA4-CE25-48C5-9E25-6BF3C4DE00D2}" srcOrd="9" destOrd="0" presId="urn:microsoft.com/office/officeart/2005/8/layout/target1"/>
    <dgm:cxn modelId="{B1396777-E729-46DB-92B0-838816A6CDF4}" type="presParOf" srcId="{F656FF96-2067-48C8-9A49-204DBF1A99F2}" destId="{9F0C4314-12CF-48D0-B1A8-E069E0044F96}" srcOrd="10" destOrd="0" presId="urn:microsoft.com/office/officeart/2005/8/layout/target1"/>
    <dgm:cxn modelId="{3BE8970E-593D-4EA4-A3E9-70A29EBDCC57}" type="presParOf" srcId="{F656FF96-2067-48C8-9A49-204DBF1A99F2}" destId="{3C840E32-86E8-4FAA-A225-F9053DBC2A30}"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74C91-832A-4C02-A6B7-DD6927421532}">
      <dsp:nvSpPr>
        <dsp:cNvPr id="0" name=""/>
        <dsp:cNvSpPr/>
      </dsp:nvSpPr>
      <dsp:spPr>
        <a:xfrm>
          <a:off x="1286073" y="1131490"/>
          <a:ext cx="3394472" cy="339447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15B3F3-FB6C-4A3D-B871-E23E565FF976}">
      <dsp:nvSpPr>
        <dsp:cNvPr id="0" name=""/>
        <dsp:cNvSpPr/>
      </dsp:nvSpPr>
      <dsp:spPr>
        <a:xfrm>
          <a:off x="1964967" y="1810385"/>
          <a:ext cx="2036683" cy="20366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7DCC3F-3D68-4875-8F88-220A47341874}">
      <dsp:nvSpPr>
        <dsp:cNvPr id="0" name=""/>
        <dsp:cNvSpPr/>
      </dsp:nvSpPr>
      <dsp:spPr>
        <a:xfrm>
          <a:off x="2643862" y="2489279"/>
          <a:ext cx="678894" cy="67889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EC0C06-EC30-421F-B1CD-84DE672CD961}">
      <dsp:nvSpPr>
        <dsp:cNvPr id="0" name=""/>
        <dsp:cNvSpPr/>
      </dsp:nvSpPr>
      <dsp:spPr>
        <a:xfrm>
          <a:off x="5246290" y="0"/>
          <a:ext cx="1697236" cy="990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0" tIns="63500" rIns="63500" bIns="63500" numCol="1" spcCol="1270" anchor="ctr" anchorCtr="0">
          <a:noAutofit/>
        </a:bodyPr>
        <a:lstStyle/>
        <a:p>
          <a:pPr lvl="0" algn="l" defTabSz="2222500" rtl="1">
            <a:lnSpc>
              <a:spcPct val="90000"/>
            </a:lnSpc>
            <a:spcBef>
              <a:spcPct val="0"/>
            </a:spcBef>
            <a:spcAft>
              <a:spcPct val="35000"/>
            </a:spcAft>
          </a:pPr>
          <a:r>
            <a:rPr lang="ar-SA" sz="5000" kern="1200" dirty="0" smtClean="0">
              <a:solidFill>
                <a:schemeClr val="tx2">
                  <a:lumMod val="60000"/>
                  <a:lumOff val="40000"/>
                </a:schemeClr>
              </a:solidFill>
            </a:rPr>
            <a:t>القياس</a:t>
          </a:r>
          <a:endParaRPr lang="ar-SA" sz="5000" kern="1200" dirty="0">
            <a:solidFill>
              <a:schemeClr val="tx2">
                <a:lumMod val="60000"/>
                <a:lumOff val="40000"/>
              </a:schemeClr>
            </a:solidFill>
          </a:endParaRPr>
        </a:p>
      </dsp:txBody>
      <dsp:txXfrm>
        <a:off x="5246290" y="0"/>
        <a:ext cx="1697236" cy="990054"/>
      </dsp:txXfrm>
    </dsp:sp>
    <dsp:sp modelId="{89C89C2B-4BF1-4F5D-BF96-ACF3D87AC874}">
      <dsp:nvSpPr>
        <dsp:cNvPr id="0" name=""/>
        <dsp:cNvSpPr/>
      </dsp:nvSpPr>
      <dsp:spPr>
        <a:xfrm>
          <a:off x="4821981" y="495027"/>
          <a:ext cx="42430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15A239-FB25-40DC-A900-31877CE92865}">
      <dsp:nvSpPr>
        <dsp:cNvPr id="0" name=""/>
        <dsp:cNvSpPr/>
      </dsp:nvSpPr>
      <dsp:spPr>
        <a:xfrm rot="5400000">
          <a:off x="2735229" y="743672"/>
          <a:ext cx="2333133" cy="1836975"/>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7F0944-47C5-455F-8389-19627532892F}">
      <dsp:nvSpPr>
        <dsp:cNvPr id="0" name=""/>
        <dsp:cNvSpPr/>
      </dsp:nvSpPr>
      <dsp:spPr>
        <a:xfrm>
          <a:off x="5246290" y="990054"/>
          <a:ext cx="1697236" cy="990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0" tIns="63500" rIns="63500" bIns="63500" numCol="1" spcCol="1270" anchor="ctr" anchorCtr="0">
          <a:noAutofit/>
        </a:bodyPr>
        <a:lstStyle/>
        <a:p>
          <a:pPr lvl="0" algn="l" defTabSz="2222500" rtl="1">
            <a:lnSpc>
              <a:spcPct val="90000"/>
            </a:lnSpc>
            <a:spcBef>
              <a:spcPct val="0"/>
            </a:spcBef>
            <a:spcAft>
              <a:spcPct val="35000"/>
            </a:spcAft>
          </a:pPr>
          <a:r>
            <a:rPr lang="ar-SA" sz="5000" kern="1200" dirty="0" smtClean="0">
              <a:solidFill>
                <a:schemeClr val="tx2">
                  <a:lumMod val="60000"/>
                  <a:lumOff val="40000"/>
                </a:schemeClr>
              </a:solidFill>
            </a:rPr>
            <a:t>التقييم</a:t>
          </a:r>
          <a:endParaRPr lang="ar-SA" sz="5000" kern="1200" dirty="0">
            <a:solidFill>
              <a:schemeClr val="tx2">
                <a:lumMod val="60000"/>
                <a:lumOff val="40000"/>
              </a:schemeClr>
            </a:solidFill>
          </a:endParaRPr>
        </a:p>
      </dsp:txBody>
      <dsp:txXfrm>
        <a:off x="5246290" y="990054"/>
        <a:ext cx="1697236" cy="990054"/>
      </dsp:txXfrm>
    </dsp:sp>
    <dsp:sp modelId="{90309453-7798-410A-9C6B-71ABE1BE99BA}">
      <dsp:nvSpPr>
        <dsp:cNvPr id="0" name=""/>
        <dsp:cNvSpPr/>
      </dsp:nvSpPr>
      <dsp:spPr>
        <a:xfrm>
          <a:off x="4821981" y="1485081"/>
          <a:ext cx="42430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101C96-9F36-4352-BDC5-FEE74F229A12}">
      <dsp:nvSpPr>
        <dsp:cNvPr id="0" name=""/>
        <dsp:cNvSpPr/>
      </dsp:nvSpPr>
      <dsp:spPr>
        <a:xfrm rot="5400000">
          <a:off x="3236027" y="1718281"/>
          <a:ext cx="1818079" cy="1350434"/>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7CEAA4-CE25-48C5-9E25-6BF3C4DE00D2}">
      <dsp:nvSpPr>
        <dsp:cNvPr id="0" name=""/>
        <dsp:cNvSpPr/>
      </dsp:nvSpPr>
      <dsp:spPr>
        <a:xfrm>
          <a:off x="5246290" y="1980108"/>
          <a:ext cx="1697236" cy="990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0" tIns="63500" rIns="63500" bIns="63500" numCol="1" spcCol="1270" anchor="ctr" anchorCtr="0">
          <a:noAutofit/>
        </a:bodyPr>
        <a:lstStyle/>
        <a:p>
          <a:pPr lvl="0" algn="l" defTabSz="2222500" rtl="1">
            <a:lnSpc>
              <a:spcPct val="90000"/>
            </a:lnSpc>
            <a:spcBef>
              <a:spcPct val="0"/>
            </a:spcBef>
            <a:spcAft>
              <a:spcPct val="35000"/>
            </a:spcAft>
          </a:pPr>
          <a:r>
            <a:rPr lang="ar-SA" sz="5000" kern="1200" dirty="0" smtClean="0">
              <a:solidFill>
                <a:schemeClr val="tx2">
                  <a:lumMod val="60000"/>
                  <a:lumOff val="40000"/>
                </a:schemeClr>
              </a:solidFill>
            </a:rPr>
            <a:t>التقويم</a:t>
          </a:r>
          <a:endParaRPr lang="ar-SA" sz="5000" kern="1200" dirty="0">
            <a:solidFill>
              <a:schemeClr val="tx2">
                <a:lumMod val="60000"/>
                <a:lumOff val="40000"/>
              </a:schemeClr>
            </a:solidFill>
          </a:endParaRPr>
        </a:p>
      </dsp:txBody>
      <dsp:txXfrm>
        <a:off x="5246290" y="1980108"/>
        <a:ext cx="1697236" cy="990054"/>
      </dsp:txXfrm>
    </dsp:sp>
    <dsp:sp modelId="{9F0C4314-12CF-48D0-B1A8-E069E0044F96}">
      <dsp:nvSpPr>
        <dsp:cNvPr id="0" name=""/>
        <dsp:cNvSpPr/>
      </dsp:nvSpPr>
      <dsp:spPr>
        <a:xfrm>
          <a:off x="4821981" y="2475136"/>
          <a:ext cx="42430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840E32-86E8-4FAA-A225-F9053DBC2A30}">
      <dsp:nvSpPr>
        <dsp:cNvPr id="0" name=""/>
        <dsp:cNvSpPr/>
      </dsp:nvSpPr>
      <dsp:spPr>
        <a:xfrm rot="5400000">
          <a:off x="3737447" y="2692099"/>
          <a:ext cx="1298951" cy="863893"/>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401FE-B314-4E46-8F18-665A0E73BBB4}" type="datetimeFigureOut">
              <a:rPr lang="en-US" smtClean="0"/>
              <a:t>11/28/2015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6A62D-BC81-4855-839B-049D72FD4D00}" type="slidenum">
              <a:rPr lang="en-US" smtClean="0"/>
              <a:t>‹#›</a:t>
            </a:fld>
            <a:endParaRPr lang="en-US"/>
          </a:p>
        </p:txBody>
      </p:sp>
    </p:spTree>
    <p:extLst>
      <p:ext uri="{BB962C8B-B14F-4D97-AF65-F5344CB8AC3E}">
        <p14:creationId xmlns:p14="http://schemas.microsoft.com/office/powerpoint/2010/main" val="4103947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787578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796143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431174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099430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423998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012680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35814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983049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949971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1161588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518399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232114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972229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190CAE-82D7-4075-B02F-F635040725B8}" type="datetimeFigureOut">
              <a:rPr lang="en-US" smtClean="0"/>
              <a:t>11/28/2015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451304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190CAE-82D7-4075-B02F-F635040725B8}" type="datetimeFigureOut">
              <a:rPr lang="en-US" smtClean="0"/>
              <a:t>11/28/2015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472234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190CAE-82D7-4075-B02F-F635040725B8}" type="datetimeFigureOut">
              <a:rPr lang="en-US" smtClean="0"/>
              <a:t>11/28/2015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468113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190CAE-82D7-4075-B02F-F635040725B8}" type="datetimeFigureOut">
              <a:rPr lang="en-US" smtClean="0"/>
              <a:t>11/28/2015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960742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190CAE-82D7-4075-B02F-F635040725B8}" type="datetimeFigureOut">
              <a:rPr lang="en-US" smtClean="0"/>
              <a:t>11/28/2015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818054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90CAE-82D7-4075-B02F-F635040725B8}" type="datetimeFigureOut">
              <a:rPr lang="en-US" smtClean="0"/>
              <a:t>11/28/2015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1917525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90CAE-82D7-4075-B02F-F635040725B8}" type="datetimeFigureOut">
              <a:rPr lang="en-US" smtClean="0"/>
              <a:t>11/28/2015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343343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190CAE-82D7-4075-B02F-F635040725B8}" type="datetimeFigureOut">
              <a:rPr lang="en-US" smtClean="0"/>
              <a:t>11/28/2015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361BBC-6FB1-417A-9C6B-51F98C8009AB}" type="slidenum">
              <a:rPr lang="en-US" smtClean="0"/>
              <a:t>‹#›</a:t>
            </a:fld>
            <a:endParaRPr lang="en-US"/>
          </a:p>
        </p:txBody>
      </p:sp>
    </p:spTree>
    <p:extLst>
      <p:ext uri="{BB962C8B-B14F-4D97-AF65-F5344CB8AC3E}">
        <p14:creationId xmlns:p14="http://schemas.microsoft.com/office/powerpoint/2010/main" val="3951058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مفاهيم ومبادئ أساسية في القياس والتقويم</a:t>
            </a:r>
            <a:endParaRPr lang="ar-SA" dirty="0"/>
          </a:p>
        </p:txBody>
      </p:sp>
      <p:sp>
        <p:nvSpPr>
          <p:cNvPr id="3" name="Subtitle 2"/>
          <p:cNvSpPr>
            <a:spLocks noGrp="1"/>
          </p:cNvSpPr>
          <p:nvPr>
            <p:ph type="subTitle" idx="1"/>
          </p:nvPr>
        </p:nvSpPr>
        <p:spPr/>
        <p:txBody>
          <a:bodyPr/>
          <a:lstStyle/>
          <a:p>
            <a:r>
              <a:rPr lang="ar-SA" dirty="0" smtClean="0"/>
              <a:t>التقويم التربوي</a:t>
            </a:r>
            <a:endParaRPr lang="ar-SA" dirty="0"/>
          </a:p>
        </p:txBody>
      </p:sp>
    </p:spTree>
    <p:extLst>
      <p:ext uri="{BB962C8B-B14F-4D97-AF65-F5344CB8AC3E}">
        <p14:creationId xmlns:p14="http://schemas.microsoft.com/office/powerpoint/2010/main" val="41264183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خصائص التقويم التربوي:</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lgn="r" rtl="1">
              <a:buFont typeface="+mj-lt"/>
              <a:buAutoNum type="arabicParenR"/>
            </a:pPr>
            <a:r>
              <a:rPr lang="ar-SA" dirty="0" smtClean="0"/>
              <a:t>الاتساق مع الأهداف.</a:t>
            </a:r>
          </a:p>
          <a:p>
            <a:pPr marL="514350" indent="-514350" algn="r" rtl="1">
              <a:buFont typeface="+mj-lt"/>
              <a:buAutoNum type="arabicParenR"/>
            </a:pPr>
            <a:r>
              <a:rPr lang="ar-SA" dirty="0" smtClean="0"/>
              <a:t>الشمولية.</a:t>
            </a:r>
          </a:p>
          <a:p>
            <a:pPr marL="514350" indent="-514350" algn="r" rtl="1">
              <a:buFont typeface="+mj-lt"/>
              <a:buAutoNum type="arabicParenR"/>
            </a:pPr>
            <a:r>
              <a:rPr lang="ar-SA" dirty="0" smtClean="0"/>
              <a:t>القيمة التشخيصية.</a:t>
            </a:r>
          </a:p>
          <a:p>
            <a:pPr marL="514350" indent="-514350" algn="r" rtl="1">
              <a:buFont typeface="+mj-lt"/>
              <a:buAutoNum type="arabicParenR"/>
            </a:pPr>
            <a:r>
              <a:rPr lang="ar-SA" dirty="0" smtClean="0"/>
              <a:t>الاستمرارية.</a:t>
            </a:r>
          </a:p>
          <a:p>
            <a:pPr marL="514350" indent="-514350" algn="r" rtl="1">
              <a:buFont typeface="+mj-lt"/>
              <a:buAutoNum type="arabicParenR"/>
            </a:pPr>
            <a:r>
              <a:rPr lang="ar-SA" dirty="0" smtClean="0"/>
              <a:t>التكامل.</a:t>
            </a:r>
          </a:p>
          <a:p>
            <a:pPr marL="514350" indent="-514350" algn="r" rtl="1">
              <a:buFont typeface="+mj-lt"/>
              <a:buAutoNum type="arabicParenR"/>
            </a:pPr>
            <a:r>
              <a:rPr lang="ar-SA" dirty="0" smtClean="0"/>
              <a:t>الصدق.</a:t>
            </a:r>
          </a:p>
          <a:p>
            <a:pPr marL="514350" indent="-514350" algn="r" rtl="1">
              <a:buFont typeface="+mj-lt"/>
              <a:buAutoNum type="arabicParenR"/>
            </a:pPr>
            <a:r>
              <a:rPr lang="ar-SA" dirty="0" smtClean="0"/>
              <a:t>الثبات.</a:t>
            </a:r>
          </a:p>
          <a:p>
            <a:pPr marL="514350" indent="-514350" algn="r" rtl="1">
              <a:buFont typeface="+mj-lt"/>
              <a:buAutoNum type="arabicParenR"/>
            </a:pPr>
            <a:r>
              <a:rPr lang="ar-SA" dirty="0" smtClean="0"/>
              <a:t>الموضوعية.</a:t>
            </a:r>
          </a:p>
          <a:p>
            <a:pPr marL="514350" indent="-514350" algn="r" rtl="1">
              <a:buFont typeface="+mj-lt"/>
              <a:buAutoNum type="arabicParenR"/>
            </a:pPr>
            <a:r>
              <a:rPr lang="ar-SA" dirty="0" smtClean="0"/>
              <a:t>الحساسية.</a:t>
            </a:r>
          </a:p>
          <a:p>
            <a:pPr marL="514350" indent="-514350" algn="r" rtl="1">
              <a:buFont typeface="+mj-lt"/>
              <a:buAutoNum type="arabicParenR"/>
            </a:pPr>
            <a:r>
              <a:rPr lang="ar-SA" dirty="0" smtClean="0"/>
              <a:t>قابلية الاستعمال.</a:t>
            </a:r>
          </a:p>
          <a:p>
            <a:pPr marL="514350" indent="-514350" algn="r" rtl="1">
              <a:buFont typeface="+mj-lt"/>
              <a:buAutoNum type="arabicParenR"/>
            </a:pPr>
            <a:r>
              <a:rPr lang="ar-SA" dirty="0" smtClean="0"/>
              <a:t>العدالة.</a:t>
            </a:r>
            <a:endParaRPr lang="en-US" dirty="0"/>
          </a:p>
        </p:txBody>
      </p:sp>
    </p:spTree>
    <p:extLst>
      <p:ext uri="{BB962C8B-B14F-4D97-AF65-F5344CB8AC3E}">
        <p14:creationId xmlns:p14="http://schemas.microsoft.com/office/powerpoint/2010/main" val="3685308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12098617"/>
              </p:ext>
            </p:extLst>
          </p:nvPr>
        </p:nvGraphicFramePr>
        <p:xfrm>
          <a:off x="2185115" y="20219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p:cNvSpPr>
            <a:spLocks noGrp="1"/>
          </p:cNvSpPr>
          <p:nvPr>
            <p:ph type="title"/>
          </p:nvPr>
        </p:nvSpPr>
        <p:spPr>
          <a:xfrm>
            <a:off x="-539839" y="251619"/>
            <a:ext cx="10515600" cy="1325563"/>
          </a:xfrm>
        </p:spPr>
        <p:txBody>
          <a:bodyPr/>
          <a:lstStyle/>
          <a:p>
            <a:pPr algn="r" rtl="1"/>
            <a:r>
              <a:rPr lang="ar-SA" dirty="0" smtClean="0"/>
              <a:t>العلاقة بين القياس والتقييم والتقويم:</a:t>
            </a:r>
            <a:endParaRPr lang="en-US" dirty="0"/>
          </a:p>
        </p:txBody>
      </p:sp>
    </p:spTree>
    <p:extLst>
      <p:ext uri="{BB962C8B-B14F-4D97-AF65-F5344CB8AC3E}">
        <p14:creationId xmlns:p14="http://schemas.microsoft.com/office/powerpoint/2010/main" val="803707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التقويم التربوي (الأسلوب التقليدي):</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lgn="r" rtl="1">
              <a:buFont typeface="+mj-lt"/>
              <a:buAutoNum type="arabicParenR"/>
            </a:pPr>
            <a:r>
              <a:rPr lang="ar-SA" dirty="0" smtClean="0"/>
              <a:t>التقويم التمهيدي أو المبدئي (القبلي): يركز التقويم القبلي على تحديد مستوى المتعلم في مجال محدد لتصنيفه أو توزيعه أو تقديم البرنامج المناسب لقدراته في ذلك المجال.</a:t>
            </a:r>
          </a:p>
          <a:p>
            <a:pPr marL="514350" indent="-514350" algn="r" rtl="1">
              <a:buFont typeface="+mj-lt"/>
              <a:buAutoNum type="arabicParenR"/>
            </a:pPr>
            <a:r>
              <a:rPr lang="ar-SA" dirty="0" smtClean="0"/>
              <a:t>التقويم البنائي او التكويني: هو العملية التقويمية التي يقوم بها المعلم أثناء عملية التعليم بهدف الحصول على تغذية راجعة عن مستوى المتعلم بهدف تحسين عملية التعلم.</a:t>
            </a:r>
          </a:p>
          <a:p>
            <a:pPr marL="514350" indent="-514350" algn="r" rtl="1">
              <a:buFont typeface="+mj-lt"/>
              <a:buAutoNum type="arabicParenR"/>
            </a:pPr>
            <a:r>
              <a:rPr lang="ar-SA" dirty="0" smtClean="0"/>
              <a:t>التقويم التشخيصي: يهدف التقويم التشخيصي إلى اكتشاف نواحي القوة والضعف في تحصيل المتعلم.</a:t>
            </a:r>
          </a:p>
          <a:p>
            <a:pPr marL="514350" indent="-514350" algn="r" rtl="1">
              <a:buFont typeface="+mj-lt"/>
              <a:buAutoNum type="arabicParenR"/>
            </a:pPr>
            <a:r>
              <a:rPr lang="ar-SA" dirty="0" smtClean="0"/>
              <a:t>التقويم الختامي أو النهائي: يهدف التقويم الختامي إلى معرفة ما تعلمه المتعلم او يستطيع عمله في نهاية مقرر دراسي أو فصل دراسي او سنة دراسية بهدف اصدار احكاماً مرتبطة بالعملية التعليمية.</a:t>
            </a:r>
          </a:p>
          <a:p>
            <a:pPr marL="514350" indent="-514350" algn="r" rtl="1">
              <a:buFont typeface="+mj-lt"/>
              <a:buAutoNum type="arabicParenR"/>
            </a:pPr>
            <a:r>
              <a:rPr lang="ar-SA" dirty="0" smtClean="0"/>
              <a:t>التقويم التتبعي: يعرف بأنه «تقويم التقويم» ويهدف الى مراجعة اليات واساليب التقويم المستخدمة وتحسينها.</a:t>
            </a:r>
            <a:endParaRPr lang="en-US" dirty="0"/>
          </a:p>
        </p:txBody>
      </p:sp>
    </p:spTree>
    <p:extLst>
      <p:ext uri="{BB962C8B-B14F-4D97-AF65-F5344CB8AC3E}">
        <p14:creationId xmlns:p14="http://schemas.microsoft.com/office/powerpoint/2010/main" val="1527381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2827471" y="-1624145"/>
            <a:ext cx="6537060" cy="10515602"/>
          </a:xfrm>
        </p:spPr>
      </p:pic>
    </p:spTree>
    <p:extLst>
      <p:ext uri="{BB962C8B-B14F-4D97-AF65-F5344CB8AC3E}">
        <p14:creationId xmlns:p14="http://schemas.microsoft.com/office/powerpoint/2010/main" val="1872112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التقويم التربوي (التقويم البديل):</a:t>
            </a:r>
            <a:endParaRPr lang="en-US" dirty="0"/>
          </a:p>
        </p:txBody>
      </p:sp>
      <p:sp>
        <p:nvSpPr>
          <p:cNvPr id="3" name="Content Placeholder 2"/>
          <p:cNvSpPr>
            <a:spLocks noGrp="1"/>
          </p:cNvSpPr>
          <p:nvPr>
            <p:ph idx="1"/>
          </p:nvPr>
        </p:nvSpPr>
        <p:spPr/>
        <p:txBody>
          <a:bodyPr>
            <a:normAutofit fontScale="70000" lnSpcReduction="20000"/>
          </a:bodyPr>
          <a:lstStyle/>
          <a:p>
            <a:pPr algn="r" rtl="1">
              <a:buFont typeface="Wingdings" panose="05000000000000000000" pitchFamily="2" charset="2"/>
              <a:buChar char="q"/>
            </a:pPr>
            <a:r>
              <a:rPr lang="ar-SA" dirty="0"/>
              <a:t> </a:t>
            </a:r>
            <a:r>
              <a:rPr lang="ar-SA" dirty="0" smtClean="0"/>
              <a:t>يقصد بالتقويم البديل أنه الأسلوب الذي يعطي من خلاله المتعلمون نشاطات ومواقف تعليمية ويكلفون بأداء مهام وتكليفات تتشابه الى حد كبير مع مواقف الحياة الحقيقية.</a:t>
            </a:r>
          </a:p>
          <a:p>
            <a:pPr algn="r" rtl="1">
              <a:buFont typeface="Wingdings" panose="05000000000000000000" pitchFamily="2" charset="2"/>
              <a:buChar char="q"/>
            </a:pPr>
            <a:r>
              <a:rPr lang="ar-SA" dirty="0"/>
              <a:t> </a:t>
            </a:r>
            <a:r>
              <a:rPr lang="ar-SA" dirty="0" smtClean="0"/>
              <a:t>من أبرز أساليب التقويم البديلة التي لقيت اهتماما وصدى في مجال تقويم المتعلم ذلك التقويم الذي يسمى «البورتفوليو» أو ما يعرف بملفات الأداء او الحقيبة التقويمية.</a:t>
            </a:r>
          </a:p>
          <a:p>
            <a:pPr algn="r" rtl="1">
              <a:buFont typeface="Wingdings" panose="05000000000000000000" pitchFamily="2" charset="2"/>
              <a:buChar char="q"/>
            </a:pPr>
            <a:r>
              <a:rPr lang="ar-SA" dirty="0"/>
              <a:t> </a:t>
            </a:r>
            <a:r>
              <a:rPr lang="ar-SA" dirty="0" smtClean="0"/>
              <a:t>يحتوي البورتفوليو على كثير من الأنشطة والجهود والأعمال التي قام بها المتعلم طوال فترة التعلم ومنها ما يلي:</a:t>
            </a:r>
          </a:p>
          <a:p>
            <a:pPr lvl="1" algn="r" rtl="1">
              <a:buFont typeface="Wingdings" panose="05000000000000000000" pitchFamily="2" charset="2"/>
              <a:buChar char="§"/>
            </a:pPr>
            <a:r>
              <a:rPr lang="ar-SA" dirty="0" smtClean="0"/>
              <a:t>درجات الاختبارات التحصيلية.</a:t>
            </a:r>
          </a:p>
          <a:p>
            <a:pPr lvl="1" algn="r" rtl="1">
              <a:buFont typeface="Wingdings" panose="05000000000000000000" pitchFamily="2" charset="2"/>
              <a:buChar char="§"/>
            </a:pPr>
            <a:r>
              <a:rPr lang="ar-SA" dirty="0" smtClean="0"/>
              <a:t>مشروعات.</a:t>
            </a:r>
          </a:p>
          <a:p>
            <a:pPr lvl="1" algn="r" rtl="1">
              <a:buFont typeface="Wingdings" panose="05000000000000000000" pitchFamily="2" charset="2"/>
              <a:buChar char="§"/>
            </a:pPr>
            <a:r>
              <a:rPr lang="ar-SA" dirty="0" smtClean="0"/>
              <a:t>تقارير المتعلمين.</a:t>
            </a:r>
          </a:p>
          <a:p>
            <a:pPr lvl="1" algn="r" rtl="1">
              <a:buFont typeface="Wingdings" panose="05000000000000000000" pitchFamily="2" charset="2"/>
              <a:buChar char="§"/>
            </a:pPr>
            <a:r>
              <a:rPr lang="ar-SA" dirty="0" smtClean="0"/>
              <a:t>حلول لبعض التمارين والأسئلة.</a:t>
            </a:r>
          </a:p>
          <a:p>
            <a:pPr lvl="1" algn="r" rtl="1">
              <a:buFont typeface="Wingdings" panose="05000000000000000000" pitchFamily="2" charset="2"/>
              <a:buChar char="§"/>
            </a:pPr>
            <a:r>
              <a:rPr lang="ar-SA" dirty="0" smtClean="0"/>
              <a:t>أنشطة جماعية.</a:t>
            </a:r>
          </a:p>
          <a:p>
            <a:pPr algn="r" rtl="1">
              <a:buFont typeface="Wingdings" panose="05000000000000000000" pitchFamily="2" charset="2"/>
              <a:buChar char="q"/>
            </a:pPr>
            <a:r>
              <a:rPr lang="ar-SA" dirty="0"/>
              <a:t> </a:t>
            </a:r>
            <a:r>
              <a:rPr lang="ar-SA" dirty="0" smtClean="0"/>
              <a:t>يتطلب التقويم بالبورتفوليو مايلي:</a:t>
            </a:r>
          </a:p>
          <a:p>
            <a:pPr lvl="1" algn="r" rtl="1">
              <a:buFont typeface="Wingdings" panose="05000000000000000000" pitchFamily="2" charset="2"/>
              <a:buChar char="§"/>
            </a:pPr>
            <a:r>
              <a:rPr lang="ar-SA" dirty="0" smtClean="0"/>
              <a:t>تحديد محكات للحكم على أعمال المتعلم وكيفية تقويمها كمياً ونوعياً.</a:t>
            </a:r>
          </a:p>
          <a:p>
            <a:pPr lvl="1" algn="r" rtl="1">
              <a:buFont typeface="Wingdings" panose="05000000000000000000" pitchFamily="2" charset="2"/>
              <a:buChar char="§"/>
            </a:pPr>
            <a:r>
              <a:rPr lang="ar-SA" dirty="0" smtClean="0"/>
              <a:t>وضع أسس ومعايير أكثر عدالة لتقويم الأداء.</a:t>
            </a:r>
          </a:p>
          <a:p>
            <a:pPr lvl="1" algn="r" rtl="1">
              <a:buFont typeface="Wingdings" panose="05000000000000000000" pitchFamily="2" charset="2"/>
              <a:buChar char="§"/>
            </a:pPr>
            <a:r>
              <a:rPr lang="ar-SA" dirty="0" smtClean="0"/>
              <a:t>وضع إجراءات وقواعد محكمة للتصحيح.</a:t>
            </a:r>
          </a:p>
          <a:p>
            <a:pPr lvl="1" algn="r" rtl="1">
              <a:buFont typeface="Wingdings" panose="05000000000000000000" pitchFamily="2" charset="2"/>
              <a:buChar char="§"/>
            </a:pPr>
            <a:r>
              <a:rPr lang="ar-SA" dirty="0" smtClean="0"/>
              <a:t>إعادة نظر في اسلوب التدريس.</a:t>
            </a:r>
          </a:p>
          <a:p>
            <a:pPr lvl="1" algn="r" rtl="1">
              <a:buFont typeface="Wingdings" panose="05000000000000000000" pitchFamily="2" charset="2"/>
              <a:buChar char="§"/>
            </a:pPr>
            <a:r>
              <a:rPr lang="ar-SA" dirty="0" smtClean="0"/>
              <a:t>يستلزم إتباع هذا الاسلوب تدريب المعلمين وتوفير المزيد من المصادر التعليمية</a:t>
            </a:r>
          </a:p>
        </p:txBody>
      </p:sp>
    </p:spTree>
    <p:extLst>
      <p:ext uri="{BB962C8B-B14F-4D97-AF65-F5344CB8AC3E}">
        <p14:creationId xmlns:p14="http://schemas.microsoft.com/office/powerpoint/2010/main" val="2578025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أهداف تقويم الطلاب:</a:t>
            </a:r>
            <a:endParaRPr lang="en-US" dirty="0"/>
          </a:p>
        </p:txBody>
      </p:sp>
      <p:sp>
        <p:nvSpPr>
          <p:cNvPr id="3" name="Content Placeholder 2"/>
          <p:cNvSpPr>
            <a:spLocks noGrp="1"/>
          </p:cNvSpPr>
          <p:nvPr>
            <p:ph idx="1"/>
          </p:nvPr>
        </p:nvSpPr>
        <p:spPr/>
        <p:txBody>
          <a:bodyPr/>
          <a:lstStyle/>
          <a:p>
            <a:pPr marL="514350" indent="-514350" algn="r" rtl="1">
              <a:buFont typeface="+mj-lt"/>
              <a:buAutoNum type="arabicParenR"/>
            </a:pPr>
            <a:r>
              <a:rPr lang="ar-SA" dirty="0" smtClean="0"/>
              <a:t>الكشف عن مستويات الطلاب واتخاذه نقطة بدء لتعلم جديد.</a:t>
            </a:r>
          </a:p>
          <a:p>
            <a:pPr marL="514350" indent="-514350" algn="r" rtl="1">
              <a:buFont typeface="+mj-lt"/>
              <a:buAutoNum type="arabicParenR"/>
            </a:pPr>
            <a:r>
              <a:rPr lang="ar-SA" dirty="0" smtClean="0"/>
              <a:t>التعرف على مدى تحقيق أهداف التعلم.</a:t>
            </a:r>
          </a:p>
          <a:p>
            <a:pPr marL="514350" indent="-514350" algn="r" rtl="1">
              <a:buFont typeface="+mj-lt"/>
              <a:buAutoNum type="arabicParenR"/>
            </a:pPr>
            <a:r>
              <a:rPr lang="ar-SA" dirty="0" smtClean="0"/>
              <a:t>تشخيص نواحي القوة والضعف في عملية التعلم.</a:t>
            </a:r>
          </a:p>
          <a:p>
            <a:pPr marL="514350" indent="-514350" algn="r" rtl="1">
              <a:buFont typeface="+mj-lt"/>
              <a:buAutoNum type="arabicParenR"/>
            </a:pPr>
            <a:r>
              <a:rPr lang="ar-SA" dirty="0" smtClean="0"/>
              <a:t>توجيه النمو الفردي لكل الطلاب.</a:t>
            </a:r>
            <a:endParaRPr lang="en-US" dirty="0"/>
          </a:p>
        </p:txBody>
      </p:sp>
    </p:spTree>
    <p:extLst>
      <p:ext uri="{BB962C8B-B14F-4D97-AF65-F5344CB8AC3E}">
        <p14:creationId xmlns:p14="http://schemas.microsoft.com/office/powerpoint/2010/main" val="849300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356584" y="601475"/>
            <a:ext cx="7339816" cy="584775"/>
          </a:xfrm>
          <a:prstGeom prst="rect">
            <a:avLst/>
          </a:prstGeom>
        </p:spPr>
        <p:txBody>
          <a:bodyPr wrap="square">
            <a:spAutoFit/>
          </a:bodyPr>
          <a:lstStyle/>
          <a:p>
            <a:pPr algn="ctr"/>
            <a:r>
              <a:rPr lang="ar-SA" sz="3200" b="1" dirty="0">
                <a:solidFill>
                  <a:srgbClr val="008000"/>
                </a:solidFill>
                <a:latin typeface="Sakkal Majalla" pitchFamily="2" charset="-78"/>
                <a:cs typeface="Sakkal Majalla" pitchFamily="2" charset="-78"/>
              </a:rPr>
              <a:t>تصنيف بلوم المعرفي</a:t>
            </a:r>
            <a:r>
              <a:rPr lang="ar-SA" sz="3200" b="1" dirty="0">
                <a:solidFill>
                  <a:srgbClr val="FF0000"/>
                </a:solidFill>
                <a:latin typeface="Sakkal Majalla" pitchFamily="2" charset="-78"/>
                <a:cs typeface="Sakkal Majalla" pitchFamily="2" charset="-78"/>
              </a:rPr>
              <a:t>*</a:t>
            </a:r>
          </a:p>
        </p:txBody>
      </p:sp>
      <p:sp>
        <p:nvSpPr>
          <p:cNvPr id="16" name="قوس كبير أيمن 15"/>
          <p:cNvSpPr/>
          <p:nvPr/>
        </p:nvSpPr>
        <p:spPr>
          <a:xfrm>
            <a:off x="9271248" y="5027274"/>
            <a:ext cx="281136" cy="727089"/>
          </a:xfrm>
          <a:prstGeom prst="righ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
        <p:nvSpPr>
          <p:cNvPr id="18" name="مربع نص 17"/>
          <p:cNvSpPr txBox="1"/>
          <p:nvPr/>
        </p:nvSpPr>
        <p:spPr>
          <a:xfrm>
            <a:off x="9491870" y="5174377"/>
            <a:ext cx="818694" cy="400110"/>
          </a:xfrm>
          <a:prstGeom prst="rect">
            <a:avLst/>
          </a:prstGeom>
          <a:noFill/>
        </p:spPr>
        <p:txBody>
          <a:bodyPr wrap="square" rtlCol="1">
            <a:spAutoFit/>
          </a:bodyPr>
          <a:lstStyle/>
          <a:p>
            <a:r>
              <a:rPr lang="ar-SA" sz="2000" dirty="0">
                <a:latin typeface="Sakkal Majalla" panose="02000000000000000000" pitchFamily="2" charset="-78"/>
                <a:cs typeface="Sakkal Majalla" panose="02000000000000000000" pitchFamily="2" charset="-78"/>
              </a:rPr>
              <a:t>منخفض</a:t>
            </a:r>
          </a:p>
        </p:txBody>
      </p:sp>
      <p:sp>
        <p:nvSpPr>
          <p:cNvPr id="37" name="قوس كبير أيمن 36"/>
          <p:cNvSpPr/>
          <p:nvPr/>
        </p:nvSpPr>
        <p:spPr>
          <a:xfrm>
            <a:off x="9261723" y="3580676"/>
            <a:ext cx="281136" cy="1446599"/>
          </a:xfrm>
          <a:prstGeom prst="righ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
        <p:nvSpPr>
          <p:cNvPr id="39" name="مربع نص 38"/>
          <p:cNvSpPr txBox="1"/>
          <p:nvPr/>
        </p:nvSpPr>
        <p:spPr>
          <a:xfrm>
            <a:off x="9453770" y="4088095"/>
            <a:ext cx="818694" cy="400110"/>
          </a:xfrm>
          <a:prstGeom prst="rect">
            <a:avLst/>
          </a:prstGeom>
          <a:noFill/>
        </p:spPr>
        <p:txBody>
          <a:bodyPr wrap="square" rtlCol="1">
            <a:spAutoFit/>
          </a:bodyPr>
          <a:lstStyle/>
          <a:p>
            <a:r>
              <a:rPr lang="ar-SA" sz="2000" dirty="0">
                <a:latin typeface="Sakkal Majalla" panose="02000000000000000000" pitchFamily="2" charset="-78"/>
                <a:cs typeface="Sakkal Majalla" panose="02000000000000000000" pitchFamily="2" charset="-78"/>
              </a:rPr>
              <a:t>متوسط</a:t>
            </a:r>
          </a:p>
        </p:txBody>
      </p:sp>
      <p:sp>
        <p:nvSpPr>
          <p:cNvPr id="40" name="قوس كبير أيمن 39"/>
          <p:cNvSpPr/>
          <p:nvPr/>
        </p:nvSpPr>
        <p:spPr>
          <a:xfrm>
            <a:off x="9271248" y="1391837"/>
            <a:ext cx="281136" cy="2181263"/>
          </a:xfrm>
          <a:prstGeom prst="righ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
        <p:nvSpPr>
          <p:cNvPr id="41" name="مربع نص 40"/>
          <p:cNvSpPr txBox="1"/>
          <p:nvPr/>
        </p:nvSpPr>
        <p:spPr>
          <a:xfrm>
            <a:off x="9271654" y="2250624"/>
            <a:ext cx="818694" cy="400110"/>
          </a:xfrm>
          <a:prstGeom prst="rect">
            <a:avLst/>
          </a:prstGeom>
          <a:noFill/>
        </p:spPr>
        <p:txBody>
          <a:bodyPr wrap="square" rtlCol="1">
            <a:spAutoFit/>
          </a:bodyPr>
          <a:lstStyle/>
          <a:p>
            <a:r>
              <a:rPr lang="ar-SA" sz="2000" dirty="0">
                <a:latin typeface="Sakkal Majalla" panose="02000000000000000000" pitchFamily="2" charset="-78"/>
                <a:cs typeface="Sakkal Majalla" panose="02000000000000000000" pitchFamily="2" charset="-78"/>
              </a:rPr>
              <a:t>عالي</a:t>
            </a:r>
          </a:p>
        </p:txBody>
      </p:sp>
      <p:sp>
        <p:nvSpPr>
          <p:cNvPr id="19" name="مستطيل 18"/>
          <p:cNvSpPr/>
          <p:nvPr/>
        </p:nvSpPr>
        <p:spPr>
          <a:xfrm>
            <a:off x="2698177" y="1391836"/>
            <a:ext cx="6573072" cy="2181262"/>
          </a:xfrm>
          <a:prstGeom prst="rect">
            <a:avLst/>
          </a:prstGeom>
          <a:solidFill>
            <a:schemeClr val="bg1"/>
          </a:solidFill>
          <a:ln>
            <a:prstDash val="dash"/>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grpSp>
        <p:nvGrpSpPr>
          <p:cNvPr id="2" name="مجموعة 1"/>
          <p:cNvGrpSpPr/>
          <p:nvPr/>
        </p:nvGrpSpPr>
        <p:grpSpPr>
          <a:xfrm>
            <a:off x="2698176" y="1391836"/>
            <a:ext cx="6566176" cy="4362526"/>
            <a:chOff x="670121" y="1600200"/>
            <a:chExt cx="6566176" cy="4362526"/>
          </a:xfrm>
        </p:grpSpPr>
        <p:sp>
          <p:nvSpPr>
            <p:cNvPr id="3" name="شكل حر 2"/>
            <p:cNvSpPr/>
            <p:nvPr/>
          </p:nvSpPr>
          <p:spPr>
            <a:xfrm>
              <a:off x="3419872" y="1600200"/>
              <a:ext cx="1109287" cy="727087"/>
            </a:xfrm>
            <a:custGeom>
              <a:avLst/>
              <a:gdLst>
                <a:gd name="connsiteX0" fmla="*/ 0 w 1336113"/>
                <a:gd name="connsiteY0" fmla="*/ 727087 h 727087"/>
                <a:gd name="connsiteX1" fmla="*/ 668055 w 1336113"/>
                <a:gd name="connsiteY1" fmla="*/ 0 h 727087"/>
                <a:gd name="connsiteX2" fmla="*/ 668058 w 1336113"/>
                <a:gd name="connsiteY2" fmla="*/ 0 h 727087"/>
                <a:gd name="connsiteX3" fmla="*/ 1336113 w 1336113"/>
                <a:gd name="connsiteY3" fmla="*/ 727087 h 727087"/>
                <a:gd name="connsiteX4" fmla="*/ 0 w 1336113"/>
                <a:gd name="connsiteY4" fmla="*/ 727087 h 72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113" h="727087">
                  <a:moveTo>
                    <a:pt x="0" y="727087"/>
                  </a:moveTo>
                  <a:lnTo>
                    <a:pt x="668055" y="0"/>
                  </a:lnTo>
                  <a:lnTo>
                    <a:pt x="668058" y="0"/>
                  </a:lnTo>
                  <a:lnTo>
                    <a:pt x="1336113" y="727087"/>
                  </a:lnTo>
                  <a:lnTo>
                    <a:pt x="0" y="727087"/>
                  </a:lnTo>
                  <a:close/>
                </a:path>
              </a:pathLst>
            </a:custGeom>
          </p:spPr>
          <p:style>
            <a:lnRef idx="2">
              <a:schemeClr val="lt1">
                <a:hueOff val="0"/>
                <a:satOff val="0"/>
                <a:lumOff val="0"/>
                <a:alphaOff val="0"/>
              </a:schemeClr>
            </a:lnRef>
            <a:fillRef idx="1">
              <a:schemeClr val="accent3">
                <a:shade val="80000"/>
                <a:hueOff val="0"/>
                <a:satOff val="0"/>
                <a:lumOff val="0"/>
                <a:alphaOff val="0"/>
              </a:schemeClr>
            </a:fillRef>
            <a:effectRef idx="0">
              <a:schemeClr val="accent3">
                <a:shade val="80000"/>
                <a:hueOff val="0"/>
                <a:satOff val="0"/>
                <a:lumOff val="0"/>
                <a:alphaOff val="0"/>
              </a:schemeClr>
            </a:effectRef>
            <a:fontRef idx="minor">
              <a:schemeClr val="lt1"/>
            </a:fontRef>
          </p:style>
          <p:txBody>
            <a:bodyPr spcFirstLastPara="0" vert="horz" wrap="square" lIns="30480" tIns="324000" rIns="0" bIns="0" numCol="1" spcCol="1270" anchor="ctr" anchorCtr="0">
              <a:noAutofit/>
            </a:bodyPr>
            <a:lstStyle/>
            <a:p>
              <a:pPr algn="ctr" defTabSz="1066800">
                <a:lnSpc>
                  <a:spcPct val="90000"/>
                </a:lnSpc>
                <a:spcBef>
                  <a:spcPct val="0"/>
                </a:spcBef>
                <a:spcAft>
                  <a:spcPct val="35000"/>
                </a:spcAft>
              </a:pPr>
              <a:r>
                <a:rPr lang="ar-SA" sz="2400" b="1" dirty="0">
                  <a:solidFill>
                    <a:schemeClr val="tx1"/>
                  </a:solidFill>
                  <a:latin typeface="Sakkal Majalla" panose="02000000000000000000" pitchFamily="2" charset="-78"/>
                  <a:cs typeface="Sakkal Majalla" panose="02000000000000000000" pitchFamily="2" charset="-78"/>
                </a:rPr>
                <a:t>التقويم</a:t>
              </a:r>
              <a:endParaRPr lang="en-US" sz="2400" b="1" dirty="0">
                <a:solidFill>
                  <a:schemeClr val="tx1"/>
                </a:solidFill>
                <a:latin typeface="Sakkal Majalla" panose="02000000000000000000" pitchFamily="2" charset="-78"/>
                <a:cs typeface="Sakkal Majalla" panose="02000000000000000000" pitchFamily="2" charset="-78"/>
              </a:endParaRPr>
            </a:p>
          </p:txBody>
        </p:sp>
        <p:sp>
          <p:nvSpPr>
            <p:cNvPr id="5" name="شكل حر 4"/>
            <p:cNvSpPr/>
            <p:nvPr/>
          </p:nvSpPr>
          <p:spPr>
            <a:xfrm>
              <a:off x="2868191" y="2327287"/>
              <a:ext cx="2232248" cy="727087"/>
            </a:xfrm>
            <a:custGeom>
              <a:avLst/>
              <a:gdLst>
                <a:gd name="connsiteX0" fmla="*/ 0 w 2672226"/>
                <a:gd name="connsiteY0" fmla="*/ 727087 h 727087"/>
                <a:gd name="connsiteX1" fmla="*/ 668055 w 2672226"/>
                <a:gd name="connsiteY1" fmla="*/ 0 h 727087"/>
                <a:gd name="connsiteX2" fmla="*/ 2004171 w 2672226"/>
                <a:gd name="connsiteY2" fmla="*/ 0 h 727087"/>
                <a:gd name="connsiteX3" fmla="*/ 2672226 w 2672226"/>
                <a:gd name="connsiteY3" fmla="*/ 727087 h 727087"/>
                <a:gd name="connsiteX4" fmla="*/ 0 w 2672226"/>
                <a:gd name="connsiteY4" fmla="*/ 727087 h 72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2226" h="727087">
                  <a:moveTo>
                    <a:pt x="0" y="727087"/>
                  </a:moveTo>
                  <a:lnTo>
                    <a:pt x="668055" y="0"/>
                  </a:lnTo>
                  <a:lnTo>
                    <a:pt x="2004171" y="0"/>
                  </a:lnTo>
                  <a:lnTo>
                    <a:pt x="2672226" y="727087"/>
                  </a:lnTo>
                  <a:lnTo>
                    <a:pt x="0" y="727087"/>
                  </a:lnTo>
                  <a:close/>
                </a:path>
              </a:pathLst>
            </a:custGeom>
          </p:spPr>
          <p:style>
            <a:lnRef idx="2">
              <a:schemeClr val="lt1">
                <a:hueOff val="0"/>
                <a:satOff val="0"/>
                <a:lumOff val="0"/>
                <a:alphaOff val="0"/>
              </a:schemeClr>
            </a:lnRef>
            <a:fillRef idx="1">
              <a:schemeClr val="accent3">
                <a:shade val="80000"/>
                <a:hueOff val="43782"/>
                <a:satOff val="-286"/>
                <a:lumOff val="4911"/>
                <a:alphaOff val="0"/>
              </a:schemeClr>
            </a:fillRef>
            <a:effectRef idx="0">
              <a:schemeClr val="accent3">
                <a:shade val="80000"/>
                <a:hueOff val="43782"/>
                <a:satOff val="-286"/>
                <a:lumOff val="4911"/>
                <a:alphaOff val="0"/>
              </a:schemeClr>
            </a:effectRef>
            <a:fontRef idx="minor">
              <a:schemeClr val="lt1"/>
            </a:fontRef>
          </p:style>
          <p:txBody>
            <a:bodyPr spcFirstLastPara="0" vert="horz" wrap="square" lIns="498119" tIns="30480" rIns="498120" bIns="30480" numCol="1" spcCol="1270" anchor="ctr" anchorCtr="0">
              <a:noAutofit/>
            </a:bodyPr>
            <a:lstStyle/>
            <a:p>
              <a:pPr algn="ctr" defTabSz="1066800">
                <a:lnSpc>
                  <a:spcPct val="90000"/>
                </a:lnSpc>
                <a:spcBef>
                  <a:spcPct val="0"/>
                </a:spcBef>
                <a:spcAft>
                  <a:spcPct val="35000"/>
                </a:spcAft>
              </a:pPr>
              <a:r>
                <a:rPr lang="ar-SA" sz="2400" b="1" dirty="0">
                  <a:solidFill>
                    <a:schemeClr val="tx1"/>
                  </a:solidFill>
                  <a:latin typeface="Sakkal Majalla" panose="02000000000000000000" pitchFamily="2" charset="-78"/>
                  <a:cs typeface="Sakkal Majalla" panose="02000000000000000000" pitchFamily="2" charset="-78"/>
                </a:rPr>
                <a:t>التركيب</a:t>
              </a:r>
              <a:endParaRPr lang="en-US" sz="2400" b="1" dirty="0">
                <a:solidFill>
                  <a:schemeClr val="tx1"/>
                </a:solidFill>
                <a:latin typeface="Sakkal Majalla" panose="02000000000000000000" pitchFamily="2" charset="-78"/>
                <a:cs typeface="Sakkal Majalla" panose="02000000000000000000" pitchFamily="2" charset="-78"/>
              </a:endParaRPr>
            </a:p>
          </p:txBody>
        </p:sp>
        <p:sp>
          <p:nvSpPr>
            <p:cNvPr id="6" name="شكل حر 5"/>
            <p:cNvSpPr/>
            <p:nvPr/>
          </p:nvSpPr>
          <p:spPr>
            <a:xfrm>
              <a:off x="2320703" y="3054375"/>
              <a:ext cx="3312368" cy="727087"/>
            </a:xfrm>
            <a:custGeom>
              <a:avLst/>
              <a:gdLst>
                <a:gd name="connsiteX0" fmla="*/ 0 w 4008339"/>
                <a:gd name="connsiteY0" fmla="*/ 727087 h 727087"/>
                <a:gd name="connsiteX1" fmla="*/ 668055 w 4008339"/>
                <a:gd name="connsiteY1" fmla="*/ 0 h 727087"/>
                <a:gd name="connsiteX2" fmla="*/ 3340284 w 4008339"/>
                <a:gd name="connsiteY2" fmla="*/ 0 h 727087"/>
                <a:gd name="connsiteX3" fmla="*/ 4008339 w 4008339"/>
                <a:gd name="connsiteY3" fmla="*/ 727087 h 727087"/>
                <a:gd name="connsiteX4" fmla="*/ 0 w 4008339"/>
                <a:gd name="connsiteY4" fmla="*/ 727087 h 72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8339" h="727087">
                  <a:moveTo>
                    <a:pt x="0" y="727087"/>
                  </a:moveTo>
                  <a:lnTo>
                    <a:pt x="668055" y="0"/>
                  </a:lnTo>
                  <a:lnTo>
                    <a:pt x="3340284" y="0"/>
                  </a:lnTo>
                  <a:lnTo>
                    <a:pt x="4008339" y="727087"/>
                  </a:lnTo>
                  <a:lnTo>
                    <a:pt x="0" y="727087"/>
                  </a:lnTo>
                  <a:close/>
                </a:path>
              </a:pathLst>
            </a:custGeom>
          </p:spPr>
          <p:style>
            <a:lnRef idx="2">
              <a:schemeClr val="lt1">
                <a:hueOff val="0"/>
                <a:satOff val="0"/>
                <a:lumOff val="0"/>
                <a:alphaOff val="0"/>
              </a:schemeClr>
            </a:lnRef>
            <a:fillRef idx="1">
              <a:schemeClr val="accent3">
                <a:shade val="80000"/>
                <a:hueOff val="87564"/>
                <a:satOff val="-572"/>
                <a:lumOff val="9822"/>
                <a:alphaOff val="0"/>
              </a:schemeClr>
            </a:fillRef>
            <a:effectRef idx="0">
              <a:schemeClr val="accent3">
                <a:shade val="80000"/>
                <a:hueOff val="87564"/>
                <a:satOff val="-572"/>
                <a:lumOff val="9822"/>
                <a:alphaOff val="0"/>
              </a:schemeClr>
            </a:effectRef>
            <a:fontRef idx="minor">
              <a:schemeClr val="lt1"/>
            </a:fontRef>
          </p:style>
          <p:txBody>
            <a:bodyPr spcFirstLastPara="0" vert="horz" wrap="square" lIns="731940" tIns="30480" rIns="731939" bIns="30480" numCol="1" spcCol="1270" anchor="ctr" anchorCtr="0">
              <a:noAutofit/>
            </a:bodyPr>
            <a:lstStyle/>
            <a:p>
              <a:pPr algn="ctr" defTabSz="1066800">
                <a:lnSpc>
                  <a:spcPct val="90000"/>
                </a:lnSpc>
                <a:spcBef>
                  <a:spcPct val="0"/>
                </a:spcBef>
                <a:spcAft>
                  <a:spcPct val="35000"/>
                </a:spcAft>
              </a:pPr>
              <a:r>
                <a:rPr lang="ar-SA" sz="2400" b="1" dirty="0">
                  <a:solidFill>
                    <a:schemeClr val="tx1"/>
                  </a:solidFill>
                  <a:latin typeface="Sakkal Majalla" panose="02000000000000000000" pitchFamily="2" charset="-78"/>
                  <a:cs typeface="Sakkal Majalla" panose="02000000000000000000" pitchFamily="2" charset="-78"/>
                </a:rPr>
                <a:t>التحليل</a:t>
              </a:r>
              <a:endParaRPr lang="en-US" sz="2400" b="1" dirty="0">
                <a:solidFill>
                  <a:schemeClr val="tx1"/>
                </a:solidFill>
                <a:latin typeface="Sakkal Majalla" panose="02000000000000000000" pitchFamily="2" charset="-78"/>
                <a:cs typeface="Sakkal Majalla" panose="02000000000000000000" pitchFamily="2" charset="-78"/>
              </a:endParaRPr>
            </a:p>
          </p:txBody>
        </p:sp>
        <p:sp>
          <p:nvSpPr>
            <p:cNvPr id="7" name="شكل حر 6"/>
            <p:cNvSpPr/>
            <p:nvPr/>
          </p:nvSpPr>
          <p:spPr>
            <a:xfrm>
              <a:off x="1763689" y="3781463"/>
              <a:ext cx="4392488" cy="727087"/>
            </a:xfrm>
            <a:custGeom>
              <a:avLst/>
              <a:gdLst>
                <a:gd name="connsiteX0" fmla="*/ 0 w 5344452"/>
                <a:gd name="connsiteY0" fmla="*/ 727087 h 727087"/>
                <a:gd name="connsiteX1" fmla="*/ 668055 w 5344452"/>
                <a:gd name="connsiteY1" fmla="*/ 0 h 727087"/>
                <a:gd name="connsiteX2" fmla="*/ 4676397 w 5344452"/>
                <a:gd name="connsiteY2" fmla="*/ 0 h 727087"/>
                <a:gd name="connsiteX3" fmla="*/ 5344452 w 5344452"/>
                <a:gd name="connsiteY3" fmla="*/ 727087 h 727087"/>
                <a:gd name="connsiteX4" fmla="*/ 0 w 5344452"/>
                <a:gd name="connsiteY4" fmla="*/ 727087 h 72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4452" h="727087">
                  <a:moveTo>
                    <a:pt x="0" y="727087"/>
                  </a:moveTo>
                  <a:lnTo>
                    <a:pt x="668055" y="0"/>
                  </a:lnTo>
                  <a:lnTo>
                    <a:pt x="4676397" y="0"/>
                  </a:lnTo>
                  <a:lnTo>
                    <a:pt x="5344452" y="727087"/>
                  </a:lnTo>
                  <a:lnTo>
                    <a:pt x="0" y="727087"/>
                  </a:lnTo>
                  <a:close/>
                </a:path>
              </a:pathLst>
            </a:custGeom>
          </p:spPr>
          <p:style>
            <a:lnRef idx="2">
              <a:schemeClr val="lt1">
                <a:hueOff val="0"/>
                <a:satOff val="0"/>
                <a:lumOff val="0"/>
                <a:alphaOff val="0"/>
              </a:schemeClr>
            </a:lnRef>
            <a:fillRef idx="1">
              <a:schemeClr val="accent3">
                <a:shade val="80000"/>
                <a:hueOff val="131345"/>
                <a:satOff val="-859"/>
                <a:lumOff val="14732"/>
                <a:alphaOff val="0"/>
              </a:schemeClr>
            </a:fillRef>
            <a:effectRef idx="0">
              <a:schemeClr val="accent3">
                <a:shade val="80000"/>
                <a:hueOff val="131345"/>
                <a:satOff val="-859"/>
                <a:lumOff val="14732"/>
                <a:alphaOff val="0"/>
              </a:schemeClr>
            </a:effectRef>
            <a:fontRef idx="minor">
              <a:schemeClr val="lt1"/>
            </a:fontRef>
          </p:style>
          <p:txBody>
            <a:bodyPr spcFirstLastPara="0" vert="horz" wrap="square" lIns="965759" tIns="30480" rIns="965759" bIns="30480" numCol="1" spcCol="1270" anchor="ctr" anchorCtr="0">
              <a:noAutofit/>
            </a:bodyPr>
            <a:lstStyle/>
            <a:p>
              <a:pPr algn="ctr" defTabSz="1066800">
                <a:lnSpc>
                  <a:spcPct val="90000"/>
                </a:lnSpc>
                <a:spcBef>
                  <a:spcPct val="0"/>
                </a:spcBef>
                <a:spcAft>
                  <a:spcPct val="35000"/>
                </a:spcAft>
              </a:pPr>
              <a:r>
                <a:rPr lang="ar-SA" sz="2400" b="1" dirty="0">
                  <a:solidFill>
                    <a:schemeClr val="tx1"/>
                  </a:solidFill>
                  <a:latin typeface="Sakkal Majalla" panose="02000000000000000000" pitchFamily="2" charset="-78"/>
                  <a:cs typeface="Sakkal Majalla" panose="02000000000000000000" pitchFamily="2" charset="-78"/>
                </a:rPr>
                <a:t>التطبيق</a:t>
              </a:r>
              <a:endParaRPr lang="en-US" sz="2400" b="1" dirty="0">
                <a:solidFill>
                  <a:schemeClr val="tx1"/>
                </a:solidFill>
                <a:latin typeface="Sakkal Majalla" panose="02000000000000000000" pitchFamily="2" charset="-78"/>
                <a:cs typeface="Sakkal Majalla" panose="02000000000000000000" pitchFamily="2" charset="-78"/>
              </a:endParaRPr>
            </a:p>
          </p:txBody>
        </p:sp>
        <p:sp>
          <p:nvSpPr>
            <p:cNvPr id="14" name="شكل حر 13"/>
            <p:cNvSpPr/>
            <p:nvPr/>
          </p:nvSpPr>
          <p:spPr>
            <a:xfrm>
              <a:off x="1187624" y="4508551"/>
              <a:ext cx="5495005" cy="727087"/>
            </a:xfrm>
            <a:custGeom>
              <a:avLst/>
              <a:gdLst>
                <a:gd name="connsiteX0" fmla="*/ 0 w 6680565"/>
                <a:gd name="connsiteY0" fmla="*/ 727087 h 727087"/>
                <a:gd name="connsiteX1" fmla="*/ 668055 w 6680565"/>
                <a:gd name="connsiteY1" fmla="*/ 0 h 727087"/>
                <a:gd name="connsiteX2" fmla="*/ 6012510 w 6680565"/>
                <a:gd name="connsiteY2" fmla="*/ 0 h 727087"/>
                <a:gd name="connsiteX3" fmla="*/ 6680565 w 6680565"/>
                <a:gd name="connsiteY3" fmla="*/ 727087 h 727087"/>
                <a:gd name="connsiteX4" fmla="*/ 0 w 6680565"/>
                <a:gd name="connsiteY4" fmla="*/ 727087 h 72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0565" h="727087">
                  <a:moveTo>
                    <a:pt x="0" y="727087"/>
                  </a:moveTo>
                  <a:lnTo>
                    <a:pt x="668055" y="0"/>
                  </a:lnTo>
                  <a:lnTo>
                    <a:pt x="6012510" y="0"/>
                  </a:lnTo>
                  <a:lnTo>
                    <a:pt x="6680565" y="727087"/>
                  </a:lnTo>
                  <a:lnTo>
                    <a:pt x="0" y="727087"/>
                  </a:lnTo>
                  <a:close/>
                </a:path>
              </a:pathLst>
            </a:custGeom>
          </p:spPr>
          <p:style>
            <a:lnRef idx="2">
              <a:schemeClr val="lt1">
                <a:hueOff val="0"/>
                <a:satOff val="0"/>
                <a:lumOff val="0"/>
                <a:alphaOff val="0"/>
              </a:schemeClr>
            </a:lnRef>
            <a:fillRef idx="1">
              <a:schemeClr val="accent3">
                <a:shade val="80000"/>
                <a:hueOff val="175127"/>
                <a:satOff val="-1145"/>
                <a:lumOff val="19643"/>
                <a:alphaOff val="0"/>
              </a:schemeClr>
            </a:fillRef>
            <a:effectRef idx="0">
              <a:schemeClr val="accent3">
                <a:shade val="80000"/>
                <a:hueOff val="175127"/>
                <a:satOff val="-1145"/>
                <a:lumOff val="19643"/>
                <a:alphaOff val="0"/>
              </a:schemeClr>
            </a:effectRef>
            <a:fontRef idx="minor">
              <a:schemeClr val="lt1"/>
            </a:fontRef>
          </p:style>
          <p:txBody>
            <a:bodyPr spcFirstLastPara="0" vert="horz" wrap="square" lIns="1199579" tIns="30480" rIns="1199579" bIns="30480" numCol="1" spcCol="1270" anchor="ctr" anchorCtr="0">
              <a:noAutofit/>
            </a:bodyPr>
            <a:lstStyle/>
            <a:p>
              <a:pPr algn="ctr" defTabSz="1066800">
                <a:lnSpc>
                  <a:spcPct val="90000"/>
                </a:lnSpc>
                <a:spcBef>
                  <a:spcPct val="0"/>
                </a:spcBef>
                <a:spcAft>
                  <a:spcPct val="35000"/>
                </a:spcAft>
              </a:pPr>
              <a:r>
                <a:rPr lang="ar-SA" sz="2400" b="1" dirty="0">
                  <a:solidFill>
                    <a:schemeClr val="tx1"/>
                  </a:solidFill>
                  <a:latin typeface="Sakkal Majalla" panose="02000000000000000000" pitchFamily="2" charset="-78"/>
                  <a:cs typeface="Sakkal Majalla" panose="02000000000000000000" pitchFamily="2" charset="-78"/>
                </a:rPr>
                <a:t>الفهم</a:t>
              </a:r>
              <a:endParaRPr lang="en-US" sz="2400" b="1" dirty="0">
                <a:solidFill>
                  <a:schemeClr val="tx1"/>
                </a:solidFill>
                <a:latin typeface="Sakkal Majalla" panose="02000000000000000000" pitchFamily="2" charset="-78"/>
                <a:cs typeface="Sakkal Majalla" panose="02000000000000000000" pitchFamily="2" charset="-78"/>
              </a:endParaRPr>
            </a:p>
          </p:txBody>
        </p:sp>
        <p:sp>
          <p:nvSpPr>
            <p:cNvPr id="15" name="شكل حر 14"/>
            <p:cNvSpPr/>
            <p:nvPr/>
          </p:nvSpPr>
          <p:spPr>
            <a:xfrm>
              <a:off x="670121" y="5235639"/>
              <a:ext cx="6566176" cy="727087"/>
            </a:xfrm>
            <a:custGeom>
              <a:avLst/>
              <a:gdLst>
                <a:gd name="connsiteX0" fmla="*/ 0 w 8016679"/>
                <a:gd name="connsiteY0" fmla="*/ 727087 h 727087"/>
                <a:gd name="connsiteX1" fmla="*/ 668055 w 8016679"/>
                <a:gd name="connsiteY1" fmla="*/ 0 h 727087"/>
                <a:gd name="connsiteX2" fmla="*/ 7348624 w 8016679"/>
                <a:gd name="connsiteY2" fmla="*/ 0 h 727087"/>
                <a:gd name="connsiteX3" fmla="*/ 8016679 w 8016679"/>
                <a:gd name="connsiteY3" fmla="*/ 727087 h 727087"/>
                <a:gd name="connsiteX4" fmla="*/ 0 w 8016679"/>
                <a:gd name="connsiteY4" fmla="*/ 727087 h 72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6679" h="727087">
                  <a:moveTo>
                    <a:pt x="0" y="727087"/>
                  </a:moveTo>
                  <a:lnTo>
                    <a:pt x="668055" y="0"/>
                  </a:lnTo>
                  <a:lnTo>
                    <a:pt x="7348624" y="0"/>
                  </a:lnTo>
                  <a:lnTo>
                    <a:pt x="8016679" y="727087"/>
                  </a:lnTo>
                  <a:lnTo>
                    <a:pt x="0" y="727087"/>
                  </a:lnTo>
                  <a:close/>
                </a:path>
              </a:pathLst>
            </a:custGeom>
          </p:spPr>
          <p:style>
            <a:lnRef idx="2">
              <a:schemeClr val="lt1">
                <a:hueOff val="0"/>
                <a:satOff val="0"/>
                <a:lumOff val="0"/>
                <a:alphaOff val="0"/>
              </a:schemeClr>
            </a:lnRef>
            <a:fillRef idx="1">
              <a:schemeClr val="accent3">
                <a:shade val="80000"/>
                <a:hueOff val="218909"/>
                <a:satOff val="-1431"/>
                <a:lumOff val="24554"/>
                <a:alphaOff val="0"/>
              </a:schemeClr>
            </a:fillRef>
            <a:effectRef idx="0">
              <a:schemeClr val="accent3">
                <a:shade val="80000"/>
                <a:hueOff val="218909"/>
                <a:satOff val="-1431"/>
                <a:lumOff val="24554"/>
                <a:alphaOff val="0"/>
              </a:schemeClr>
            </a:effectRef>
            <a:fontRef idx="minor">
              <a:schemeClr val="lt1"/>
            </a:fontRef>
          </p:style>
          <p:txBody>
            <a:bodyPr spcFirstLastPara="0" vert="horz" wrap="square" lIns="1433398" tIns="30480" rIns="1433400" bIns="30480" numCol="1" spcCol="1270" anchor="ctr" anchorCtr="0">
              <a:noAutofit/>
            </a:bodyPr>
            <a:lstStyle/>
            <a:p>
              <a:pPr algn="ctr" defTabSz="1066800">
                <a:lnSpc>
                  <a:spcPct val="90000"/>
                </a:lnSpc>
                <a:spcBef>
                  <a:spcPct val="0"/>
                </a:spcBef>
                <a:spcAft>
                  <a:spcPct val="35000"/>
                </a:spcAft>
              </a:pPr>
              <a:r>
                <a:rPr lang="ar-SA" sz="2400" b="1" dirty="0">
                  <a:solidFill>
                    <a:schemeClr val="tx1"/>
                  </a:solidFill>
                  <a:latin typeface="Sakkal Majalla" panose="02000000000000000000" pitchFamily="2" charset="-78"/>
                  <a:cs typeface="Sakkal Majalla" panose="02000000000000000000" pitchFamily="2" charset="-78"/>
                </a:rPr>
                <a:t>التذكر</a:t>
              </a:r>
              <a:endParaRPr lang="en-US" sz="2400" b="1" dirty="0">
                <a:solidFill>
                  <a:schemeClr val="tx1"/>
                </a:solidFill>
                <a:latin typeface="Sakkal Majalla" panose="02000000000000000000" pitchFamily="2" charset="-78"/>
                <a:cs typeface="Sakkal Majalla" panose="02000000000000000000" pitchFamily="2" charset="-78"/>
              </a:endParaRPr>
            </a:p>
          </p:txBody>
        </p:sp>
      </p:grpSp>
      <p:sp>
        <p:nvSpPr>
          <p:cNvPr id="43" name="مستطيل 42"/>
          <p:cNvSpPr/>
          <p:nvPr/>
        </p:nvSpPr>
        <p:spPr>
          <a:xfrm>
            <a:off x="2695695" y="3586009"/>
            <a:ext cx="6573072" cy="1441266"/>
          </a:xfrm>
          <a:prstGeom prst="rect">
            <a:avLst/>
          </a:prstGeom>
          <a:noFill/>
          <a:ln>
            <a:prstDash val="dash"/>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
        <p:nvSpPr>
          <p:cNvPr id="44" name="مستطيل 43"/>
          <p:cNvSpPr/>
          <p:nvPr/>
        </p:nvSpPr>
        <p:spPr>
          <a:xfrm>
            <a:off x="2697259" y="5027275"/>
            <a:ext cx="6573072" cy="727088"/>
          </a:xfrm>
          <a:prstGeom prst="rect">
            <a:avLst/>
          </a:prstGeom>
          <a:noFill/>
          <a:ln>
            <a:prstDash val="dash"/>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
        <p:nvSpPr>
          <p:cNvPr id="22" name="مربع نص 21"/>
          <p:cNvSpPr txBox="1"/>
          <p:nvPr/>
        </p:nvSpPr>
        <p:spPr>
          <a:xfrm>
            <a:off x="8616280" y="908720"/>
            <a:ext cx="1474068" cy="400110"/>
          </a:xfrm>
          <a:prstGeom prst="rect">
            <a:avLst/>
          </a:prstGeom>
          <a:noFill/>
        </p:spPr>
        <p:txBody>
          <a:bodyPr wrap="square" rtlCol="1">
            <a:spAutoFit/>
          </a:bodyPr>
          <a:lstStyle>
            <a:defPPr>
              <a:defRPr lang="ar-SA"/>
            </a:defPPr>
            <a:lvl1pPr>
              <a:defRPr>
                <a:latin typeface="Sakkal Majalla" panose="02000000000000000000" pitchFamily="2" charset="-78"/>
                <a:cs typeface="Sakkal Majalla" panose="02000000000000000000" pitchFamily="2" charset="-78"/>
              </a:defRPr>
            </a:lvl1pPr>
          </a:lstStyle>
          <a:p>
            <a:r>
              <a:rPr lang="ar-SA" sz="2000" dirty="0"/>
              <a:t>المستوى المعرفي</a:t>
            </a:r>
          </a:p>
        </p:txBody>
      </p:sp>
      <p:sp>
        <p:nvSpPr>
          <p:cNvPr id="17" name="مستطيل 16"/>
          <p:cNvSpPr/>
          <p:nvPr/>
        </p:nvSpPr>
        <p:spPr>
          <a:xfrm>
            <a:off x="4897364" y="5877273"/>
            <a:ext cx="5519117" cy="268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1600" dirty="0">
                <a:solidFill>
                  <a:srgbClr val="FF0000"/>
                </a:solidFill>
                <a:latin typeface="Sakkal Majalla" panose="02000000000000000000" pitchFamily="2" charset="-78"/>
                <a:cs typeface="Sakkal Majalla" panose="02000000000000000000" pitchFamily="2" charset="-78"/>
              </a:rPr>
              <a:t>* يتوفر عدد من النسخ المعدلة للتصنيف التي جاءت بعد وفاة العالم بلوم</a:t>
            </a:r>
          </a:p>
        </p:txBody>
      </p:sp>
    </p:spTree>
    <p:extLst>
      <p:ext uri="{BB962C8B-B14F-4D97-AF65-F5344CB8AC3E}">
        <p14:creationId xmlns:p14="http://schemas.microsoft.com/office/powerpoint/2010/main" val="37198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500"/>
                                        <p:tgtEl>
                                          <p:spTgt spid="1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down)">
                                      <p:cBhvr>
                                        <p:cTn id="23" dur="500"/>
                                        <p:tgtEl>
                                          <p:spTgt spid="4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down)">
                                      <p:cBhvr>
                                        <p:cTn id="28" dur="500"/>
                                        <p:tgtEl>
                                          <p:spTgt spid="3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down)">
                                      <p:cBhvr>
                                        <p:cTn id="34" dur="500"/>
                                        <p:tgtEl>
                                          <p:spTgt spid="4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00"/>
                                        <p:tgtEl>
                                          <p:spTgt spid="40"/>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down)">
                                      <p:cBhvr>
                                        <p:cTn id="42" dur="500"/>
                                        <p:tgtEl>
                                          <p:spTgt spid="4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37" grpId="0" animBg="1"/>
      <p:bldP spid="39" grpId="0"/>
      <p:bldP spid="40" grpId="0" animBg="1"/>
      <p:bldP spid="41" grpId="0"/>
      <p:bldP spid="19" grpId="0" animBg="1"/>
      <p:bldP spid="43" grpId="0" animBg="1"/>
      <p:bldP spid="44" grpId="0" animBg="1"/>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 تصنيف بلوم المعرفي</a:t>
            </a:r>
          </a:p>
        </p:txBody>
      </p:sp>
      <p:sp>
        <p:nvSpPr>
          <p:cNvPr id="35" name="مربع نص 34"/>
          <p:cNvSpPr txBox="1"/>
          <p:nvPr/>
        </p:nvSpPr>
        <p:spPr>
          <a:xfrm>
            <a:off x="2302134" y="1412776"/>
            <a:ext cx="7682299" cy="4278094"/>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1- التذكر:</a:t>
            </a:r>
          </a:p>
          <a:p>
            <a:pPr lvl="1" algn="r" rtl="1"/>
            <a:r>
              <a:rPr lang="ar-SA" sz="2400" dirty="0" smtClean="0">
                <a:latin typeface="Sakkal Majalla" panose="02000000000000000000" pitchFamily="2" charset="-78"/>
                <a:cs typeface="Sakkal Majalla" panose="02000000000000000000" pitchFamily="2" charset="-78"/>
              </a:rPr>
              <a:t>قدرة المفحوص على استرجاع وتذكر المعلومات أو الحقائق التي تم تعلمها في السابق. التذكر هو أدنى مستويات التفكير.</a:t>
            </a:r>
          </a:p>
          <a:p>
            <a:pPr lvl="1" algn="r" rtl="1"/>
            <a:r>
              <a:rPr lang="ar-SA" sz="2400" dirty="0" smtClean="0">
                <a:latin typeface="Sakkal Majalla" panose="02000000000000000000" pitchFamily="2" charset="-78"/>
                <a:cs typeface="Sakkal Majalla" panose="02000000000000000000" pitchFamily="2" charset="-78"/>
              </a:rPr>
              <a:t>الأفعال: عرف، اكتب، عدد، ردد، سمّ، حدد، </a:t>
            </a:r>
            <a:r>
              <a:rPr lang="ar-SA" sz="2400" dirty="0">
                <a:latin typeface="Sakkal Majalla" panose="02000000000000000000" pitchFamily="2" charset="-78"/>
                <a:cs typeface="Sakkal Majalla" panose="02000000000000000000" pitchFamily="2" charset="-78"/>
              </a:rPr>
              <a:t>سمع</a:t>
            </a:r>
            <a:r>
              <a:rPr lang="ar-SA" sz="2400" dirty="0" smtClean="0">
                <a:latin typeface="Sakkal Majalla" panose="02000000000000000000" pitchFamily="2" charset="-78"/>
                <a:cs typeface="Sakkal Majalla" panose="02000000000000000000" pitchFamily="2" charset="-78"/>
              </a:rPr>
              <a:t>، تعرف على</a:t>
            </a:r>
          </a:p>
          <a:p>
            <a:pPr lvl="1" algn="r" rtl="1"/>
            <a:endParaRPr lang="ar-SA" sz="2400" dirty="0">
              <a:latin typeface="Sakkal Majalla" panose="02000000000000000000" pitchFamily="2" charset="-78"/>
              <a:cs typeface="Sakkal Majalla" panose="02000000000000000000" pitchFamily="2" charset="-78"/>
            </a:endParaRPr>
          </a:p>
          <a:p>
            <a:pPr lvl="1" algn="r" rtl="1"/>
            <a:r>
              <a:rPr lang="ar-SA" sz="2400" b="1" dirty="0">
                <a:solidFill>
                  <a:srgbClr val="FF0000"/>
                </a:solidFill>
                <a:latin typeface="Sakkal Majalla" panose="02000000000000000000" pitchFamily="2" charset="-78"/>
                <a:cs typeface="Sakkal Majalla" panose="02000000000000000000" pitchFamily="2" charset="-78"/>
              </a:rPr>
              <a:t>مثال :  </a:t>
            </a:r>
            <a:r>
              <a:rPr lang="ar-SA" sz="2400" b="1" dirty="0">
                <a:solidFill>
                  <a:srgbClr val="008000"/>
                </a:solidFill>
                <a:latin typeface="Sakkal Majalla" panose="02000000000000000000" pitchFamily="2" charset="-78"/>
                <a:cs typeface="Sakkal Majalla" panose="02000000000000000000" pitchFamily="2" charset="-78"/>
              </a:rPr>
              <a:t>الهدف:</a:t>
            </a:r>
            <a:r>
              <a:rPr lang="ar-SA" sz="2400" dirty="0">
                <a:latin typeface="Sakkal Majalla" panose="02000000000000000000" pitchFamily="2" charset="-78"/>
                <a:cs typeface="Sakkal Majalla" panose="02000000000000000000" pitchFamily="2" charset="-78"/>
              </a:rPr>
              <a:t> يحدد تسلسل الأحداث </a:t>
            </a:r>
          </a:p>
          <a:p>
            <a:pPr lvl="2" algn="r" rtl="1"/>
            <a:r>
              <a:rPr lang="ar-SA" sz="2400" dirty="0">
                <a:latin typeface="Sakkal Majalla" panose="02000000000000000000" pitchFamily="2" charset="-78"/>
                <a:cs typeface="Sakkal Majalla" panose="02000000000000000000" pitchFamily="2" charset="-78"/>
              </a:rPr>
              <a:t>   </a:t>
            </a:r>
            <a:r>
              <a:rPr lang="ar-SA" sz="2400" b="1" dirty="0">
                <a:solidFill>
                  <a:srgbClr val="008000"/>
                </a:solidFill>
                <a:latin typeface="Sakkal Majalla" panose="02000000000000000000" pitchFamily="2" charset="-78"/>
                <a:cs typeface="Sakkal Majalla" panose="02000000000000000000" pitchFamily="2" charset="-78"/>
              </a:rPr>
              <a:t>السؤال:</a:t>
            </a:r>
            <a:r>
              <a:rPr lang="ar-SA" sz="2400" dirty="0">
                <a:latin typeface="Sakkal Majalla" panose="02000000000000000000" pitchFamily="2" charset="-78"/>
                <a:cs typeface="Sakkal Majalla" panose="02000000000000000000" pitchFamily="2" charset="-78"/>
              </a:rPr>
              <a:t> ما الخطوة الأولى في خطوات بناء الاختبار؟</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تحديد طول الاختبار.</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تحديد أغراض الاختبار. </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إعداد جدول المواصفات.</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اختيار نوع الفقرات.</a:t>
            </a:r>
          </a:p>
        </p:txBody>
      </p:sp>
      <p:sp>
        <p:nvSpPr>
          <p:cNvPr id="29" name="شكل بيضاوي 28"/>
          <p:cNvSpPr/>
          <p:nvPr/>
        </p:nvSpPr>
        <p:spPr>
          <a:xfrm>
            <a:off x="7763869" y="4523188"/>
            <a:ext cx="360000" cy="360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p>
        </p:txBody>
      </p:sp>
    </p:spTree>
    <p:extLst>
      <p:ext uri="{BB962C8B-B14F-4D97-AF65-F5344CB8AC3E}">
        <p14:creationId xmlns:p14="http://schemas.microsoft.com/office/powerpoint/2010/main" val="275478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500"/>
                                        <p:tgtEl>
                                          <p:spTgt spid="3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xEl>
                                              <p:pRg st="4" end="4"/>
                                            </p:txEl>
                                          </p:spTgt>
                                        </p:tgtEl>
                                        <p:attrNameLst>
                                          <p:attrName>style.visibility</p:attrName>
                                        </p:attrNameLst>
                                      </p:cBhvr>
                                      <p:to>
                                        <p:strVal val="visible"/>
                                      </p:to>
                                    </p:set>
                                    <p:animEffect transition="in" filter="fade">
                                      <p:cBhvr>
                                        <p:cTn id="20" dur="500"/>
                                        <p:tgtEl>
                                          <p:spTgt spid="3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xEl>
                                              <p:pRg st="5" end="5"/>
                                            </p:txEl>
                                          </p:spTgt>
                                        </p:tgtEl>
                                        <p:attrNameLst>
                                          <p:attrName>style.visibility</p:attrName>
                                        </p:attrNameLst>
                                      </p:cBhvr>
                                      <p:to>
                                        <p:strVal val="visible"/>
                                      </p:to>
                                    </p:set>
                                    <p:animEffect transition="in" filter="fade">
                                      <p:cBhvr>
                                        <p:cTn id="25" dur="500"/>
                                        <p:tgtEl>
                                          <p:spTgt spid="35">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5">
                                            <p:txEl>
                                              <p:pRg st="6" end="6"/>
                                            </p:txEl>
                                          </p:spTgt>
                                        </p:tgtEl>
                                        <p:attrNameLst>
                                          <p:attrName>style.visibility</p:attrName>
                                        </p:attrNameLst>
                                      </p:cBhvr>
                                      <p:to>
                                        <p:strVal val="visible"/>
                                      </p:to>
                                    </p:set>
                                    <p:animEffect transition="in" filter="fade">
                                      <p:cBhvr>
                                        <p:cTn id="28" dur="500"/>
                                        <p:tgtEl>
                                          <p:spTgt spid="35">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5">
                                            <p:txEl>
                                              <p:pRg st="7" end="7"/>
                                            </p:txEl>
                                          </p:spTgt>
                                        </p:tgtEl>
                                        <p:attrNameLst>
                                          <p:attrName>style.visibility</p:attrName>
                                        </p:attrNameLst>
                                      </p:cBhvr>
                                      <p:to>
                                        <p:strVal val="visible"/>
                                      </p:to>
                                    </p:set>
                                    <p:animEffect transition="in" filter="fade">
                                      <p:cBhvr>
                                        <p:cTn id="31" dur="500"/>
                                        <p:tgtEl>
                                          <p:spTgt spid="35">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5">
                                            <p:txEl>
                                              <p:pRg st="8" end="8"/>
                                            </p:txEl>
                                          </p:spTgt>
                                        </p:tgtEl>
                                        <p:attrNameLst>
                                          <p:attrName>style.visibility</p:attrName>
                                        </p:attrNameLst>
                                      </p:cBhvr>
                                      <p:to>
                                        <p:strVal val="visible"/>
                                      </p:to>
                                    </p:set>
                                    <p:animEffect transition="in" filter="fade">
                                      <p:cBhvr>
                                        <p:cTn id="34" dur="500"/>
                                        <p:tgtEl>
                                          <p:spTgt spid="35">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xEl>
                                              <p:pRg st="9" end="9"/>
                                            </p:txEl>
                                          </p:spTgt>
                                        </p:tgtEl>
                                        <p:attrNameLst>
                                          <p:attrName>style.visibility</p:attrName>
                                        </p:attrNameLst>
                                      </p:cBhvr>
                                      <p:to>
                                        <p:strVal val="visible"/>
                                      </p:to>
                                    </p:set>
                                    <p:animEffect transition="in" filter="fade">
                                      <p:cBhvr>
                                        <p:cTn id="37" dur="500"/>
                                        <p:tgtEl>
                                          <p:spTgt spid="35">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 تصنيف بلوم المعرفي</a:t>
            </a:r>
          </a:p>
        </p:txBody>
      </p:sp>
      <p:sp>
        <p:nvSpPr>
          <p:cNvPr id="35" name="مربع نص 34"/>
          <p:cNvSpPr txBox="1"/>
          <p:nvPr/>
        </p:nvSpPr>
        <p:spPr>
          <a:xfrm>
            <a:off x="2302134" y="1412776"/>
            <a:ext cx="7682299" cy="3908762"/>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2- الفهم:</a:t>
            </a:r>
          </a:p>
          <a:p>
            <a:pPr lvl="1" algn="r" rtl="1"/>
            <a:r>
              <a:rPr lang="ar-SA" sz="2400" dirty="0">
                <a:latin typeface="Sakkal Majalla" panose="02000000000000000000" pitchFamily="2" charset="-78"/>
                <a:cs typeface="Sakkal Majalla" panose="02000000000000000000" pitchFamily="2" charset="-78"/>
              </a:rPr>
              <a:t>قدرة المفحوص على إدراك معنى المادة وفهمها والتعبير عن ما تعنيه.</a:t>
            </a:r>
          </a:p>
          <a:p>
            <a:pPr lvl="1" algn="r" rtl="1"/>
            <a:r>
              <a:rPr lang="ar-SA" sz="2400" dirty="0">
                <a:latin typeface="Sakkal Majalla" panose="02000000000000000000" pitchFamily="2" charset="-78"/>
                <a:cs typeface="Sakkal Majalla" panose="02000000000000000000" pitchFamily="2" charset="-78"/>
              </a:rPr>
              <a:t>الأفعال: فسر، مثل، استنتج، لخص، عبر، علل، أعطِ مثالا، أعد صياغة.</a:t>
            </a:r>
          </a:p>
          <a:p>
            <a:pPr lvl="1" algn="r" rtl="1"/>
            <a:endParaRPr lang="ar-SA" sz="2400" b="1" dirty="0">
              <a:solidFill>
                <a:srgbClr val="FF0000"/>
              </a:solidFill>
              <a:latin typeface="Sakkal Majalla" panose="02000000000000000000" pitchFamily="2" charset="-78"/>
              <a:cs typeface="Sakkal Majalla" panose="02000000000000000000" pitchFamily="2" charset="-78"/>
            </a:endParaRPr>
          </a:p>
          <a:p>
            <a:pPr lvl="1" algn="r" rtl="1"/>
            <a:r>
              <a:rPr lang="ar-SA" sz="2400" b="1" dirty="0">
                <a:solidFill>
                  <a:srgbClr val="FF0000"/>
                </a:solidFill>
                <a:latin typeface="Sakkal Majalla" panose="02000000000000000000" pitchFamily="2" charset="-78"/>
                <a:cs typeface="Sakkal Majalla" panose="02000000000000000000" pitchFamily="2" charset="-78"/>
              </a:rPr>
              <a:t>مثال :  </a:t>
            </a:r>
            <a:r>
              <a:rPr lang="ar-SA" sz="2400" b="1" dirty="0">
                <a:solidFill>
                  <a:srgbClr val="008000"/>
                </a:solidFill>
                <a:latin typeface="Sakkal Majalla" panose="02000000000000000000" pitchFamily="2" charset="-78"/>
                <a:cs typeface="Sakkal Majalla" panose="02000000000000000000" pitchFamily="2" charset="-78"/>
              </a:rPr>
              <a:t>الهدف:</a:t>
            </a:r>
            <a:r>
              <a:rPr lang="ar-SA" sz="2400" dirty="0">
                <a:latin typeface="Sakkal Majalla" panose="02000000000000000000" pitchFamily="2" charset="-78"/>
                <a:cs typeface="Sakkal Majalla" panose="02000000000000000000" pitchFamily="2" charset="-78"/>
              </a:rPr>
              <a:t> يتعرف على مثال لمفهوم أو مبدأ.</a:t>
            </a:r>
          </a:p>
          <a:p>
            <a:pPr lvl="2" algn="r" rtl="1"/>
            <a:r>
              <a:rPr lang="ar-SA" sz="2400" dirty="0">
                <a:latin typeface="Sakkal Majalla" panose="02000000000000000000" pitchFamily="2" charset="-78"/>
                <a:cs typeface="Sakkal Majalla" panose="02000000000000000000" pitchFamily="2" charset="-78"/>
              </a:rPr>
              <a:t>   </a:t>
            </a:r>
            <a:r>
              <a:rPr lang="ar-SA" sz="2400" b="1" dirty="0">
                <a:solidFill>
                  <a:srgbClr val="008000"/>
                </a:solidFill>
                <a:latin typeface="Sakkal Majalla" panose="02000000000000000000" pitchFamily="2" charset="-78"/>
                <a:cs typeface="Sakkal Majalla" panose="02000000000000000000" pitchFamily="2" charset="-78"/>
              </a:rPr>
              <a:t>السؤال:</a:t>
            </a:r>
            <a:r>
              <a:rPr lang="ar-SA" sz="2400" dirty="0">
                <a:latin typeface="Sakkal Majalla" panose="02000000000000000000" pitchFamily="2" charset="-78"/>
                <a:cs typeface="Sakkal Majalla" panose="02000000000000000000" pitchFamily="2" charset="-78"/>
              </a:rPr>
              <a:t> أي من التالي يُعد مثالاً على التفسير محكي المرجع؟ </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حصل أحمد على المرتبة الاولى في اختبار العلوم.</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أنهى أحمد تجربته المخبرية في وقت أسرع من زملائه.</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درجة أحمد أعلى من درجات 50% من زملائه.</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أعد أحمد تجهيزات التجربة المخبرية في خمس دقائق.</a:t>
            </a:r>
          </a:p>
        </p:txBody>
      </p:sp>
      <p:sp>
        <p:nvSpPr>
          <p:cNvPr id="29" name="شكل بيضاوي 28"/>
          <p:cNvSpPr/>
          <p:nvPr/>
        </p:nvSpPr>
        <p:spPr>
          <a:xfrm>
            <a:off x="7772936" y="4883228"/>
            <a:ext cx="360000" cy="360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p>
        </p:txBody>
      </p:sp>
    </p:spTree>
    <p:extLst>
      <p:ext uri="{BB962C8B-B14F-4D97-AF65-F5344CB8AC3E}">
        <p14:creationId xmlns:p14="http://schemas.microsoft.com/office/powerpoint/2010/main" val="182667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500"/>
                                        <p:tgtEl>
                                          <p:spTgt spid="3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xEl>
                                              <p:pRg st="4" end="4"/>
                                            </p:txEl>
                                          </p:spTgt>
                                        </p:tgtEl>
                                        <p:attrNameLst>
                                          <p:attrName>style.visibility</p:attrName>
                                        </p:attrNameLst>
                                      </p:cBhvr>
                                      <p:to>
                                        <p:strVal val="visible"/>
                                      </p:to>
                                    </p:set>
                                    <p:animEffect transition="in" filter="fade">
                                      <p:cBhvr>
                                        <p:cTn id="20" dur="500"/>
                                        <p:tgtEl>
                                          <p:spTgt spid="3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xEl>
                                              <p:pRg st="5" end="5"/>
                                            </p:txEl>
                                          </p:spTgt>
                                        </p:tgtEl>
                                        <p:attrNameLst>
                                          <p:attrName>style.visibility</p:attrName>
                                        </p:attrNameLst>
                                      </p:cBhvr>
                                      <p:to>
                                        <p:strVal val="visible"/>
                                      </p:to>
                                    </p:set>
                                    <p:animEffect transition="in" filter="fade">
                                      <p:cBhvr>
                                        <p:cTn id="25" dur="500"/>
                                        <p:tgtEl>
                                          <p:spTgt spid="35">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5">
                                            <p:txEl>
                                              <p:pRg st="6" end="6"/>
                                            </p:txEl>
                                          </p:spTgt>
                                        </p:tgtEl>
                                        <p:attrNameLst>
                                          <p:attrName>style.visibility</p:attrName>
                                        </p:attrNameLst>
                                      </p:cBhvr>
                                      <p:to>
                                        <p:strVal val="visible"/>
                                      </p:to>
                                    </p:set>
                                    <p:animEffect transition="in" filter="fade">
                                      <p:cBhvr>
                                        <p:cTn id="28" dur="500"/>
                                        <p:tgtEl>
                                          <p:spTgt spid="35">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5">
                                            <p:txEl>
                                              <p:pRg st="7" end="7"/>
                                            </p:txEl>
                                          </p:spTgt>
                                        </p:tgtEl>
                                        <p:attrNameLst>
                                          <p:attrName>style.visibility</p:attrName>
                                        </p:attrNameLst>
                                      </p:cBhvr>
                                      <p:to>
                                        <p:strVal val="visible"/>
                                      </p:to>
                                    </p:set>
                                    <p:animEffect transition="in" filter="fade">
                                      <p:cBhvr>
                                        <p:cTn id="31" dur="500"/>
                                        <p:tgtEl>
                                          <p:spTgt spid="35">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5">
                                            <p:txEl>
                                              <p:pRg st="8" end="8"/>
                                            </p:txEl>
                                          </p:spTgt>
                                        </p:tgtEl>
                                        <p:attrNameLst>
                                          <p:attrName>style.visibility</p:attrName>
                                        </p:attrNameLst>
                                      </p:cBhvr>
                                      <p:to>
                                        <p:strVal val="visible"/>
                                      </p:to>
                                    </p:set>
                                    <p:animEffect transition="in" filter="fade">
                                      <p:cBhvr>
                                        <p:cTn id="34" dur="500"/>
                                        <p:tgtEl>
                                          <p:spTgt spid="35">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xEl>
                                              <p:pRg st="9" end="9"/>
                                            </p:txEl>
                                          </p:spTgt>
                                        </p:tgtEl>
                                        <p:attrNameLst>
                                          <p:attrName>style.visibility</p:attrName>
                                        </p:attrNameLst>
                                      </p:cBhvr>
                                      <p:to>
                                        <p:strVal val="visible"/>
                                      </p:to>
                                    </p:set>
                                    <p:animEffect transition="in" filter="fade">
                                      <p:cBhvr>
                                        <p:cTn id="37" dur="500"/>
                                        <p:tgtEl>
                                          <p:spTgt spid="35">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476673"/>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 تصنيف بلوم المعرفي</a:t>
            </a:r>
          </a:p>
        </p:txBody>
      </p:sp>
      <p:sp>
        <p:nvSpPr>
          <p:cNvPr id="35" name="مربع نص 34"/>
          <p:cNvSpPr txBox="1"/>
          <p:nvPr/>
        </p:nvSpPr>
        <p:spPr>
          <a:xfrm>
            <a:off x="2035738" y="918251"/>
            <a:ext cx="8425163" cy="5386090"/>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3- التطبيق:</a:t>
            </a:r>
          </a:p>
          <a:p>
            <a:pPr lvl="1" algn="r" rtl="1"/>
            <a:r>
              <a:rPr lang="ar-SA" sz="2400" dirty="0">
                <a:latin typeface="Sakkal Majalla" panose="02000000000000000000" pitchFamily="2" charset="-78"/>
                <a:cs typeface="Sakkal Majalla" panose="02000000000000000000" pitchFamily="2" charset="-78"/>
              </a:rPr>
              <a:t>قدرة المفحوص على تطبيق ما تم تعلمه في السابق من معلومات أو مفاهيم أو إجراءات أو قوانين أو نظريات في مواقف جديدة.</a:t>
            </a:r>
          </a:p>
          <a:p>
            <a:pPr lvl="1" algn="r" rtl="1"/>
            <a:r>
              <a:rPr lang="ar-SA" sz="2400" dirty="0">
                <a:latin typeface="Sakkal Majalla" panose="02000000000000000000" pitchFamily="2" charset="-78"/>
                <a:cs typeface="Sakkal Majalla" panose="02000000000000000000" pitchFamily="2" charset="-78"/>
              </a:rPr>
              <a:t>الأفعال: طبق، استخدم، وضح، اعرض، أحسب، استخرج، أربط.</a:t>
            </a:r>
            <a:endParaRPr lang="en-US" sz="2400" dirty="0">
              <a:latin typeface="Sakkal Majalla" panose="02000000000000000000" pitchFamily="2" charset="-78"/>
              <a:cs typeface="Sakkal Majalla" panose="02000000000000000000" pitchFamily="2" charset="-78"/>
            </a:endParaRPr>
          </a:p>
          <a:p>
            <a:pPr lvl="1" algn="r" rtl="1"/>
            <a:endParaRPr lang="ar-SA" sz="2400" b="1" dirty="0">
              <a:solidFill>
                <a:srgbClr val="FF0000"/>
              </a:solidFill>
              <a:latin typeface="Sakkal Majalla" panose="02000000000000000000" pitchFamily="2" charset="-78"/>
              <a:cs typeface="Sakkal Majalla" panose="02000000000000000000" pitchFamily="2" charset="-78"/>
            </a:endParaRPr>
          </a:p>
          <a:p>
            <a:pPr lvl="1" algn="r" rtl="1"/>
            <a:r>
              <a:rPr lang="ar-SA" sz="2400" b="1" dirty="0">
                <a:solidFill>
                  <a:srgbClr val="FF0000"/>
                </a:solidFill>
                <a:latin typeface="Sakkal Majalla" panose="02000000000000000000" pitchFamily="2" charset="-78"/>
                <a:cs typeface="Sakkal Majalla" panose="02000000000000000000" pitchFamily="2" charset="-78"/>
              </a:rPr>
              <a:t>مثال :  </a:t>
            </a:r>
            <a:r>
              <a:rPr lang="ar-SA" sz="2400" b="1" dirty="0">
                <a:solidFill>
                  <a:srgbClr val="008000"/>
                </a:solidFill>
                <a:latin typeface="Sakkal Majalla" panose="02000000000000000000" pitchFamily="2" charset="-78"/>
                <a:cs typeface="Sakkal Majalla" panose="02000000000000000000" pitchFamily="2" charset="-78"/>
              </a:rPr>
              <a:t>الهدف:</a:t>
            </a:r>
            <a:r>
              <a:rPr lang="ar-SA" sz="2400" dirty="0">
                <a:latin typeface="Sakkal Majalla" panose="02000000000000000000" pitchFamily="2" charset="-78"/>
                <a:cs typeface="Sakkal Majalla" panose="02000000000000000000" pitchFamily="2" charset="-78"/>
              </a:rPr>
              <a:t> يطبق نظرية فيثاغورس في حل المسائل.</a:t>
            </a:r>
          </a:p>
          <a:p>
            <a:pPr lvl="2" algn="just" rtl="1"/>
            <a:r>
              <a:rPr lang="ar-SA" sz="2400" dirty="0">
                <a:latin typeface="Sakkal Majalla" panose="02000000000000000000" pitchFamily="2" charset="-78"/>
                <a:cs typeface="Sakkal Majalla" panose="02000000000000000000" pitchFamily="2" charset="-78"/>
              </a:rPr>
              <a:t>    </a:t>
            </a:r>
            <a:r>
              <a:rPr lang="ar-SA" sz="2400" b="1" dirty="0">
                <a:solidFill>
                  <a:srgbClr val="008000"/>
                </a:solidFill>
                <a:latin typeface="Sakkal Majalla" panose="02000000000000000000" pitchFamily="2" charset="-78"/>
                <a:cs typeface="Sakkal Majalla" panose="02000000000000000000" pitchFamily="2" charset="-78"/>
              </a:rPr>
              <a:t>السؤال: </a:t>
            </a:r>
            <a:r>
              <a:rPr lang="ar-SA" sz="2400" dirty="0">
                <a:latin typeface="Sakkal Majalla" panose="02000000000000000000" pitchFamily="2" charset="-78"/>
                <a:cs typeface="Sakkal Majalla" panose="02000000000000000000" pitchFamily="2" charset="-78"/>
              </a:rPr>
              <a:t>تم بناء مسجد مربع طول ضلعه 6م وبارتفاع  4م وقد تم بناء مئذنة في أحد الأركان بدءاً من مستوى سطح الارض. إذا علمت أنّه لسبب تصميمي معين تقرر أن لا تزيد المسافة من أعلى نقطة في المئذنة والركن الأقرب في سطح المسجد على 20م. فكم يكون أقصى ارتفاع للمئذنة بدءاً من سطح الارض.</a:t>
            </a:r>
          </a:p>
          <a:p>
            <a:pPr marL="2286000" lvl="4" indent="-457200" algn="just" rtl="1">
              <a:buAutoNum type="arabic1Minus"/>
            </a:pPr>
            <a:r>
              <a:rPr lang="ar-SA" sz="2400" dirty="0">
                <a:latin typeface="Sakkal Majalla" panose="02000000000000000000" pitchFamily="2" charset="-78"/>
                <a:cs typeface="Sakkal Majalla" panose="02000000000000000000" pitchFamily="2" charset="-78"/>
              </a:rPr>
              <a:t>20م</a:t>
            </a:r>
          </a:p>
          <a:p>
            <a:pPr marL="2286000" lvl="4" indent="-457200" algn="just" rtl="1">
              <a:buAutoNum type="arabic1Minus"/>
            </a:pPr>
            <a:r>
              <a:rPr lang="ar-SA" sz="2400" dirty="0">
                <a:latin typeface="Sakkal Majalla" panose="02000000000000000000" pitchFamily="2" charset="-78"/>
                <a:cs typeface="Sakkal Majalla" panose="02000000000000000000" pitchFamily="2" charset="-78"/>
              </a:rPr>
              <a:t>22م</a:t>
            </a:r>
          </a:p>
          <a:p>
            <a:pPr marL="2286000" lvl="4" indent="-457200" algn="just" rtl="1">
              <a:buAutoNum type="arabic1Minus"/>
            </a:pPr>
            <a:r>
              <a:rPr lang="ar-SA" sz="2400" dirty="0">
                <a:latin typeface="Sakkal Majalla" panose="02000000000000000000" pitchFamily="2" charset="-78"/>
                <a:cs typeface="Sakkal Majalla" panose="02000000000000000000" pitchFamily="2" charset="-78"/>
              </a:rPr>
              <a:t>24م</a:t>
            </a:r>
          </a:p>
          <a:p>
            <a:pPr marL="2286000" lvl="4" indent="-457200" algn="just" rtl="1">
              <a:buAutoNum type="arabic1Minus"/>
            </a:pPr>
            <a:r>
              <a:rPr lang="ar-SA" sz="2400" dirty="0">
                <a:latin typeface="Sakkal Majalla" panose="02000000000000000000" pitchFamily="2" charset="-78"/>
                <a:cs typeface="Sakkal Majalla" panose="02000000000000000000" pitchFamily="2" charset="-78"/>
              </a:rPr>
              <a:t>26م</a:t>
            </a:r>
          </a:p>
        </p:txBody>
      </p:sp>
      <p:sp>
        <p:nvSpPr>
          <p:cNvPr id="3" name="شكل بيضاوي 2"/>
          <p:cNvSpPr/>
          <p:nvPr/>
        </p:nvSpPr>
        <p:spPr>
          <a:xfrm>
            <a:off x="8242172" y="5487428"/>
            <a:ext cx="360000" cy="360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p>
        </p:txBody>
      </p:sp>
    </p:spTree>
    <p:extLst>
      <p:ext uri="{BB962C8B-B14F-4D97-AF65-F5344CB8AC3E}">
        <p14:creationId xmlns:p14="http://schemas.microsoft.com/office/powerpoint/2010/main" val="144365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500"/>
                                        <p:tgtEl>
                                          <p:spTgt spid="3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xEl>
                                              <p:pRg st="4" end="4"/>
                                            </p:txEl>
                                          </p:spTgt>
                                        </p:tgtEl>
                                        <p:attrNameLst>
                                          <p:attrName>style.visibility</p:attrName>
                                        </p:attrNameLst>
                                      </p:cBhvr>
                                      <p:to>
                                        <p:strVal val="visible"/>
                                      </p:to>
                                    </p:set>
                                    <p:animEffect transition="in" filter="fade">
                                      <p:cBhvr>
                                        <p:cTn id="20" dur="500"/>
                                        <p:tgtEl>
                                          <p:spTgt spid="3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xEl>
                                              <p:pRg st="5" end="5"/>
                                            </p:txEl>
                                          </p:spTgt>
                                        </p:tgtEl>
                                        <p:attrNameLst>
                                          <p:attrName>style.visibility</p:attrName>
                                        </p:attrNameLst>
                                      </p:cBhvr>
                                      <p:to>
                                        <p:strVal val="visible"/>
                                      </p:to>
                                    </p:set>
                                    <p:animEffect transition="in" filter="fade">
                                      <p:cBhvr>
                                        <p:cTn id="25" dur="500"/>
                                        <p:tgtEl>
                                          <p:spTgt spid="3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5">
                                            <p:txEl>
                                              <p:pRg st="6" end="6"/>
                                            </p:txEl>
                                          </p:spTgt>
                                        </p:tgtEl>
                                        <p:attrNameLst>
                                          <p:attrName>style.visibility</p:attrName>
                                        </p:attrNameLst>
                                      </p:cBhvr>
                                      <p:to>
                                        <p:strVal val="visible"/>
                                      </p:to>
                                    </p:set>
                                    <p:animEffect transition="in" filter="fade">
                                      <p:cBhvr>
                                        <p:cTn id="30" dur="500"/>
                                        <p:tgtEl>
                                          <p:spTgt spid="35">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5">
                                            <p:txEl>
                                              <p:pRg st="7" end="7"/>
                                            </p:txEl>
                                          </p:spTgt>
                                        </p:tgtEl>
                                        <p:attrNameLst>
                                          <p:attrName>style.visibility</p:attrName>
                                        </p:attrNameLst>
                                      </p:cBhvr>
                                      <p:to>
                                        <p:strVal val="visible"/>
                                      </p:to>
                                    </p:set>
                                    <p:animEffect transition="in" filter="fade">
                                      <p:cBhvr>
                                        <p:cTn id="35" dur="500"/>
                                        <p:tgtEl>
                                          <p:spTgt spid="35">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5">
                                            <p:txEl>
                                              <p:pRg st="8" end="8"/>
                                            </p:txEl>
                                          </p:spTgt>
                                        </p:tgtEl>
                                        <p:attrNameLst>
                                          <p:attrName>style.visibility</p:attrName>
                                        </p:attrNameLst>
                                      </p:cBhvr>
                                      <p:to>
                                        <p:strVal val="visible"/>
                                      </p:to>
                                    </p:set>
                                    <p:animEffect transition="in" filter="fade">
                                      <p:cBhvr>
                                        <p:cTn id="40" dur="500"/>
                                        <p:tgtEl>
                                          <p:spTgt spid="35">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5">
                                            <p:txEl>
                                              <p:pRg st="9" end="9"/>
                                            </p:txEl>
                                          </p:spTgt>
                                        </p:tgtEl>
                                        <p:attrNameLst>
                                          <p:attrName>style.visibility</p:attrName>
                                        </p:attrNameLst>
                                      </p:cBhvr>
                                      <p:to>
                                        <p:strVal val="visible"/>
                                      </p:to>
                                    </p:set>
                                    <p:animEffect transition="in" filter="fade">
                                      <p:cBhvr>
                                        <p:cTn id="45" dur="500"/>
                                        <p:tgtEl>
                                          <p:spTgt spid="35">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fade">
                                      <p:cBhvr>
                                        <p:cTn id="5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المواضيع:</a:t>
            </a:r>
            <a:endParaRPr lang="en-US" dirty="0"/>
          </a:p>
        </p:txBody>
      </p:sp>
      <p:sp>
        <p:nvSpPr>
          <p:cNvPr id="3" name="Content Placeholder 2"/>
          <p:cNvSpPr>
            <a:spLocks noGrp="1"/>
          </p:cNvSpPr>
          <p:nvPr>
            <p:ph idx="1"/>
          </p:nvPr>
        </p:nvSpPr>
        <p:spPr/>
        <p:txBody>
          <a:bodyPr/>
          <a:lstStyle/>
          <a:p>
            <a:pPr algn="r" rtl="1"/>
            <a:r>
              <a:rPr lang="ar-SA" dirty="0" smtClean="0"/>
              <a:t>القياس النفسي التربوي.</a:t>
            </a:r>
          </a:p>
          <a:p>
            <a:pPr algn="r" rtl="1"/>
            <a:r>
              <a:rPr lang="ar-SA" dirty="0" smtClean="0"/>
              <a:t>التقييم التربوي.</a:t>
            </a:r>
          </a:p>
          <a:p>
            <a:pPr algn="r" rtl="1"/>
            <a:r>
              <a:rPr lang="ar-SA" dirty="0" smtClean="0"/>
              <a:t>التقويم التربوي.</a:t>
            </a:r>
          </a:p>
          <a:p>
            <a:pPr algn="r" rtl="1"/>
            <a:r>
              <a:rPr lang="ar-SA" dirty="0" smtClean="0"/>
              <a:t>العلاقة بين القياس والتقييم والتقويم.</a:t>
            </a:r>
          </a:p>
          <a:p>
            <a:pPr algn="r" rtl="1"/>
            <a:r>
              <a:rPr lang="ar-SA" dirty="0" smtClean="0"/>
              <a:t>أنواع التقويم التربوي (التقليدي والبديل).</a:t>
            </a:r>
          </a:p>
          <a:p>
            <a:pPr algn="r" rtl="1"/>
            <a:r>
              <a:rPr lang="ar-SA" dirty="0" smtClean="0"/>
              <a:t>أهداف تقويم الطلاب.</a:t>
            </a:r>
          </a:p>
          <a:p>
            <a:pPr algn="r" rtl="1"/>
            <a:r>
              <a:rPr lang="ar-SA" dirty="0" smtClean="0"/>
              <a:t>تصنيف بلوم المعرفي.</a:t>
            </a:r>
          </a:p>
        </p:txBody>
      </p:sp>
    </p:spTree>
    <p:extLst>
      <p:ext uri="{BB962C8B-B14F-4D97-AF65-F5344CB8AC3E}">
        <p14:creationId xmlns:p14="http://schemas.microsoft.com/office/powerpoint/2010/main" val="3039237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تصنيف بلوم المعرفي</a:t>
            </a:r>
          </a:p>
        </p:txBody>
      </p:sp>
      <p:sp>
        <p:nvSpPr>
          <p:cNvPr id="35" name="مربع نص 34"/>
          <p:cNvSpPr txBox="1"/>
          <p:nvPr/>
        </p:nvSpPr>
        <p:spPr>
          <a:xfrm>
            <a:off x="2063553" y="1211844"/>
            <a:ext cx="8136904" cy="3554819"/>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4- التحليل:</a:t>
            </a:r>
          </a:p>
          <a:p>
            <a:pPr lvl="1" algn="r" rtl="1"/>
            <a:r>
              <a:rPr lang="ar-SA" sz="2400" dirty="0">
                <a:latin typeface="Sakkal Majalla" panose="02000000000000000000" pitchFamily="2" charset="-78"/>
                <a:cs typeface="Sakkal Majalla" panose="02000000000000000000" pitchFamily="2" charset="-78"/>
              </a:rPr>
              <a:t>قدرة المفحوص على تحليل وتجزئة المادة المراد تعلمها إلى مكوناتها وعناصرها الرئيسة ومن ثم اكتشاف العلاقات والارتباط بين أجزاء المادة وذلك بهدف حل مشكلة معينة.</a:t>
            </a:r>
          </a:p>
          <a:p>
            <a:pPr lvl="1" algn="r" rtl="1"/>
            <a:r>
              <a:rPr lang="ar-SA" sz="2400" dirty="0">
                <a:latin typeface="Sakkal Majalla" panose="02000000000000000000" pitchFamily="2" charset="-78"/>
                <a:cs typeface="Sakkal Majalla" panose="02000000000000000000" pitchFamily="2" charset="-78"/>
              </a:rPr>
              <a:t>الأفعال: حلل، استنتج، قارن، احسب، فرق، ميز، اختبر، استنبط</a:t>
            </a:r>
          </a:p>
          <a:p>
            <a:pPr lvl="1" algn="r" rtl="1"/>
            <a:endParaRPr lang="ar-SA" sz="2400" dirty="0">
              <a:latin typeface="Sakkal Majalla" panose="02000000000000000000" pitchFamily="2" charset="-78"/>
              <a:cs typeface="Sakkal Majalla" panose="02000000000000000000" pitchFamily="2" charset="-78"/>
            </a:endParaRPr>
          </a:p>
          <a:p>
            <a:pPr lvl="1" algn="r" rtl="1"/>
            <a:endParaRPr lang="ar-SA" sz="100" b="1" dirty="0">
              <a:solidFill>
                <a:srgbClr val="FF0000"/>
              </a:solidFill>
              <a:latin typeface="Sakkal Majalla" panose="02000000000000000000" pitchFamily="2" charset="-78"/>
              <a:cs typeface="Sakkal Majalla" panose="02000000000000000000" pitchFamily="2" charset="-78"/>
            </a:endParaRPr>
          </a:p>
          <a:p>
            <a:pPr lvl="1" algn="r" rtl="1"/>
            <a:r>
              <a:rPr lang="ar-SA" sz="2400" b="1" dirty="0">
                <a:solidFill>
                  <a:srgbClr val="FF0000"/>
                </a:solidFill>
                <a:latin typeface="Sakkal Majalla" panose="02000000000000000000" pitchFamily="2" charset="-78"/>
                <a:cs typeface="Sakkal Majalla" panose="02000000000000000000" pitchFamily="2" charset="-78"/>
              </a:rPr>
              <a:t>مثال: </a:t>
            </a:r>
            <a:r>
              <a:rPr lang="ar-SA" sz="2400" b="1" dirty="0">
                <a:solidFill>
                  <a:srgbClr val="008000"/>
                </a:solidFill>
                <a:latin typeface="Sakkal Majalla" panose="02000000000000000000" pitchFamily="2" charset="-78"/>
                <a:cs typeface="Sakkal Majalla" panose="02000000000000000000" pitchFamily="2" charset="-78"/>
              </a:rPr>
              <a:t>الهدف:</a:t>
            </a:r>
            <a:r>
              <a:rPr lang="ar-SA" sz="2400" dirty="0">
                <a:latin typeface="Sakkal Majalla" panose="02000000000000000000" pitchFamily="2" charset="-78"/>
                <a:cs typeface="Sakkal Majalla" panose="02000000000000000000" pitchFamily="2" charset="-78"/>
              </a:rPr>
              <a:t> يتعرف إلى الافتراضات الضمنية</a:t>
            </a:r>
          </a:p>
          <a:p>
            <a:pPr lvl="2" algn="just" rtl="1"/>
            <a:r>
              <a:rPr lang="ar-SA" sz="2400" dirty="0">
                <a:latin typeface="Sakkal Majalla" panose="02000000000000000000" pitchFamily="2" charset="-78"/>
                <a:cs typeface="Sakkal Majalla" panose="02000000000000000000" pitchFamily="2" charset="-78"/>
              </a:rPr>
              <a:t> </a:t>
            </a:r>
            <a:r>
              <a:rPr lang="ar-SA" sz="2400" b="1" dirty="0">
                <a:solidFill>
                  <a:srgbClr val="008000"/>
                </a:solidFill>
                <a:latin typeface="Sakkal Majalla" panose="02000000000000000000" pitchFamily="2" charset="-78"/>
                <a:cs typeface="Sakkal Majalla" panose="02000000000000000000" pitchFamily="2" charset="-78"/>
              </a:rPr>
              <a:t>تعليمات: </a:t>
            </a:r>
            <a:r>
              <a:rPr lang="ar-SA" sz="2400" dirty="0">
                <a:latin typeface="Sakkal Majalla" panose="02000000000000000000" pitchFamily="2" charset="-78"/>
                <a:cs typeface="Sakkal Majalla" panose="02000000000000000000" pitchFamily="2" charset="-78"/>
              </a:rPr>
              <a:t>النص التالي يمثل تعليقات أحد المدرسين على استخدام الاختبارات في العملية التعلّمية التعليمية. اقرأ النص ثم أجب عن الأسئلة التي تليه وذلك باختيار البديل الأفضل من بين البدائل في كل سؤال.</a:t>
            </a:r>
          </a:p>
        </p:txBody>
      </p:sp>
    </p:spTree>
    <p:extLst>
      <p:ext uri="{BB962C8B-B14F-4D97-AF65-F5344CB8AC3E}">
        <p14:creationId xmlns:p14="http://schemas.microsoft.com/office/powerpoint/2010/main" val="218431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500"/>
                                        <p:tgtEl>
                                          <p:spTgt spid="3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xEl>
                                              <p:pRg st="5" end="5"/>
                                            </p:txEl>
                                          </p:spTgt>
                                        </p:tgtEl>
                                        <p:attrNameLst>
                                          <p:attrName>style.visibility</p:attrName>
                                        </p:attrNameLst>
                                      </p:cBhvr>
                                      <p:to>
                                        <p:strVal val="visible"/>
                                      </p:to>
                                    </p:set>
                                    <p:animEffect transition="in" filter="fade">
                                      <p:cBhvr>
                                        <p:cTn id="20" dur="500"/>
                                        <p:tgtEl>
                                          <p:spTgt spid="35">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xEl>
                                              <p:pRg st="6" end="6"/>
                                            </p:txEl>
                                          </p:spTgt>
                                        </p:tgtEl>
                                        <p:attrNameLst>
                                          <p:attrName>style.visibility</p:attrName>
                                        </p:attrNameLst>
                                      </p:cBhvr>
                                      <p:to>
                                        <p:strVal val="visible"/>
                                      </p:to>
                                    </p:set>
                                    <p:animEffect transition="in" filter="fade">
                                      <p:cBhvr>
                                        <p:cTn id="25" dur="500"/>
                                        <p:tgtEl>
                                          <p:spTgt spid="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تصنيف بلوم المعرفي</a:t>
            </a:r>
          </a:p>
        </p:txBody>
      </p:sp>
      <p:sp>
        <p:nvSpPr>
          <p:cNvPr id="35" name="مربع نص 34"/>
          <p:cNvSpPr txBox="1"/>
          <p:nvPr/>
        </p:nvSpPr>
        <p:spPr>
          <a:xfrm>
            <a:off x="2063553" y="1211843"/>
            <a:ext cx="8136904" cy="4647426"/>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4- تابع - التحليل:</a:t>
            </a:r>
          </a:p>
          <a:p>
            <a:pPr lvl="1" algn="just" rtl="1"/>
            <a:r>
              <a:rPr lang="ar-SA" sz="2400" b="1" dirty="0">
                <a:solidFill>
                  <a:srgbClr val="008000"/>
                </a:solidFill>
                <a:latin typeface="Sakkal Majalla" panose="02000000000000000000" pitchFamily="2" charset="-78"/>
                <a:cs typeface="Sakkal Majalla" panose="02000000000000000000" pitchFamily="2" charset="-78"/>
              </a:rPr>
              <a:t>النص: </a:t>
            </a:r>
            <a:r>
              <a:rPr lang="ar-SA" sz="2400" dirty="0">
                <a:latin typeface="Sakkal Majalla" panose="02000000000000000000" pitchFamily="2" charset="-78"/>
                <a:cs typeface="Sakkal Majalla" panose="02000000000000000000" pitchFamily="2" charset="-78"/>
              </a:rPr>
              <a:t>(يذهب الطلاب للمدارس من أجل التعلم وليس من أجل الجلوس للاختبارات, إضافة لذلك, فإن الاختبارات لا يمكن استخدامها لمعرفة المستوى المطلق لتعلم الطلاب. جلُّ ما تفعله الاختبارات أنها ترتب الطلاب بحسب مستوى تعلمهم نسبة إلى بقية زملائهم, وحتى هذا الترتيب النسبي يتأثر بعوامل متعددة كالتخمين والتحايل على الإجابة وعدم موضوعية التصحيح. وقد تكون الفائدة أكبر  إذا تركنا الاختبارات جانباً واعتمدنا على التقييم الذاتي لطلاب) </a:t>
            </a:r>
          </a:p>
          <a:p>
            <a:pPr lvl="1" algn="r" rtl="1"/>
            <a:r>
              <a:rPr lang="ar-SA" sz="2400" b="1" dirty="0">
                <a:solidFill>
                  <a:srgbClr val="008000"/>
                </a:solidFill>
                <a:latin typeface="Sakkal Majalla" panose="02000000000000000000" pitchFamily="2" charset="-78"/>
                <a:cs typeface="Sakkal Majalla" panose="02000000000000000000" pitchFamily="2" charset="-78"/>
              </a:rPr>
              <a:t>السؤال: </a:t>
            </a:r>
            <a:r>
              <a:rPr lang="ar-SA" sz="2400" dirty="0">
                <a:latin typeface="Sakkal Majalla" panose="02000000000000000000" pitchFamily="2" charset="-78"/>
                <a:cs typeface="Sakkal Majalla" panose="02000000000000000000" pitchFamily="2" charset="-78"/>
              </a:rPr>
              <a:t>أي من العبارات التالية تمثل الافتراض الضمني الذي يبني عليه المعلم مقولته؟</a:t>
            </a:r>
          </a:p>
          <a:p>
            <a:pPr marL="1828800" lvl="3" indent="-457200" algn="r" rtl="1">
              <a:buAutoNum type="arabic1Minus"/>
            </a:pPr>
            <a:r>
              <a:rPr lang="ar-SA" sz="2400" dirty="0">
                <a:latin typeface="Sakkal Majalla" panose="02000000000000000000" pitchFamily="2" charset="-78"/>
                <a:cs typeface="Sakkal Majalla" panose="02000000000000000000" pitchFamily="2" charset="-78"/>
              </a:rPr>
              <a:t>يذهب الطلاب للمدارس من أجل التعلم.</a:t>
            </a:r>
          </a:p>
          <a:p>
            <a:pPr marL="1828800" lvl="3" indent="-457200" algn="r" rtl="1">
              <a:buAutoNum type="arabic1Minus"/>
            </a:pPr>
            <a:r>
              <a:rPr lang="ar-SA" sz="2400" dirty="0">
                <a:latin typeface="Sakkal Majalla" panose="02000000000000000000" pitchFamily="2" charset="-78"/>
                <a:cs typeface="Sakkal Majalla" panose="02000000000000000000" pitchFamily="2" charset="-78"/>
              </a:rPr>
              <a:t>يستخدم المعلمون الاختبارات المقالية بشكل أساسي.</a:t>
            </a:r>
          </a:p>
          <a:p>
            <a:pPr marL="1828800" lvl="3" indent="-457200" algn="r" rtl="1">
              <a:buAutoNum type="arabic1Minus"/>
            </a:pPr>
            <a:r>
              <a:rPr lang="ar-SA" sz="2400" dirty="0">
                <a:latin typeface="Sakkal Majalla" panose="02000000000000000000" pitchFamily="2" charset="-78"/>
                <a:cs typeface="Sakkal Majalla" panose="02000000000000000000" pitchFamily="2" charset="-78"/>
              </a:rPr>
              <a:t>الاختبارات لا تسهم في تعلم الطلاب.</a:t>
            </a:r>
          </a:p>
          <a:p>
            <a:pPr marL="1828800" lvl="3" indent="-457200" algn="r" rtl="1">
              <a:buAutoNum type="arabic1Minus"/>
            </a:pPr>
            <a:r>
              <a:rPr lang="ar-SA" sz="2400" dirty="0">
                <a:latin typeface="Sakkal Majalla" panose="02000000000000000000" pitchFamily="2" charset="-78"/>
                <a:cs typeface="Sakkal Majalla" panose="02000000000000000000" pitchFamily="2" charset="-78"/>
              </a:rPr>
              <a:t>الاختبارات لا تعبر عن المستوى الفعلي للتعلم. </a:t>
            </a:r>
          </a:p>
        </p:txBody>
      </p:sp>
      <p:sp>
        <p:nvSpPr>
          <p:cNvPr id="28" name="شكل بيضاوي 27"/>
          <p:cNvSpPr/>
          <p:nvPr/>
        </p:nvSpPr>
        <p:spPr>
          <a:xfrm>
            <a:off x="8439124" y="5027244"/>
            <a:ext cx="360000" cy="360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p>
        </p:txBody>
      </p:sp>
    </p:spTree>
    <p:extLst>
      <p:ext uri="{BB962C8B-B14F-4D97-AF65-F5344CB8AC3E}">
        <p14:creationId xmlns:p14="http://schemas.microsoft.com/office/powerpoint/2010/main" val="1003016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xEl>
                                              <p:pRg st="2" end="2"/>
                                            </p:txEl>
                                          </p:spTgt>
                                        </p:tgtEl>
                                        <p:attrNameLst>
                                          <p:attrName>style.visibility</p:attrName>
                                        </p:attrNameLst>
                                      </p:cBhvr>
                                      <p:to>
                                        <p:strVal val="visible"/>
                                      </p:to>
                                    </p:set>
                                    <p:animEffect transition="in" filter="fade">
                                      <p:cBhvr>
                                        <p:cTn id="17" dur="500"/>
                                        <p:tgtEl>
                                          <p:spTgt spid="35">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5">
                                            <p:txEl>
                                              <p:pRg st="3" end="3"/>
                                            </p:txEl>
                                          </p:spTgt>
                                        </p:tgtEl>
                                        <p:attrNameLst>
                                          <p:attrName>style.visibility</p:attrName>
                                        </p:attrNameLst>
                                      </p:cBhvr>
                                      <p:to>
                                        <p:strVal val="visible"/>
                                      </p:to>
                                    </p:set>
                                    <p:animEffect transition="in" filter="fade">
                                      <p:cBhvr>
                                        <p:cTn id="20" dur="500"/>
                                        <p:tgtEl>
                                          <p:spTgt spid="35">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5">
                                            <p:txEl>
                                              <p:pRg st="4" end="4"/>
                                            </p:txEl>
                                          </p:spTgt>
                                        </p:tgtEl>
                                        <p:attrNameLst>
                                          <p:attrName>style.visibility</p:attrName>
                                        </p:attrNameLst>
                                      </p:cBhvr>
                                      <p:to>
                                        <p:strVal val="visible"/>
                                      </p:to>
                                    </p:set>
                                    <p:animEffect transition="in" filter="fade">
                                      <p:cBhvr>
                                        <p:cTn id="23" dur="500"/>
                                        <p:tgtEl>
                                          <p:spTgt spid="3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5">
                                            <p:txEl>
                                              <p:pRg st="5" end="5"/>
                                            </p:txEl>
                                          </p:spTgt>
                                        </p:tgtEl>
                                        <p:attrNameLst>
                                          <p:attrName>style.visibility</p:attrName>
                                        </p:attrNameLst>
                                      </p:cBhvr>
                                      <p:to>
                                        <p:strVal val="visible"/>
                                      </p:to>
                                    </p:set>
                                    <p:animEffect transition="in" filter="fade">
                                      <p:cBhvr>
                                        <p:cTn id="26" dur="500"/>
                                        <p:tgtEl>
                                          <p:spTgt spid="35">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5">
                                            <p:txEl>
                                              <p:pRg st="6" end="6"/>
                                            </p:txEl>
                                          </p:spTgt>
                                        </p:tgtEl>
                                        <p:attrNameLst>
                                          <p:attrName>style.visibility</p:attrName>
                                        </p:attrNameLst>
                                      </p:cBhvr>
                                      <p:to>
                                        <p:strVal val="visible"/>
                                      </p:to>
                                    </p:set>
                                    <p:animEffect transition="in" filter="fade">
                                      <p:cBhvr>
                                        <p:cTn id="29" dur="500"/>
                                        <p:tgtEl>
                                          <p:spTgt spid="35">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تصنيف بلوم المعرفي</a:t>
            </a:r>
          </a:p>
        </p:txBody>
      </p:sp>
      <p:sp>
        <p:nvSpPr>
          <p:cNvPr id="35" name="مربع نص 34"/>
          <p:cNvSpPr txBox="1"/>
          <p:nvPr/>
        </p:nvSpPr>
        <p:spPr>
          <a:xfrm>
            <a:off x="2326860" y="1559689"/>
            <a:ext cx="7873597" cy="3908762"/>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5- التركيب:</a:t>
            </a:r>
          </a:p>
          <a:p>
            <a:pPr lvl="1" algn="r" rtl="1"/>
            <a:r>
              <a:rPr lang="ar-SA" sz="2400" dirty="0">
                <a:latin typeface="Sakkal Majalla" panose="02000000000000000000" pitchFamily="2" charset="-78"/>
                <a:cs typeface="Sakkal Majalla" panose="02000000000000000000" pitchFamily="2" charset="-78"/>
              </a:rPr>
              <a:t>قدرة المفحوص على وضع الأجزاء الفرعية معاً بهدف تكوين شيء (كل) جديدٍ وأصيل.</a:t>
            </a:r>
          </a:p>
          <a:p>
            <a:pPr lvl="1" algn="r" rtl="1"/>
            <a:r>
              <a:rPr lang="ar-SA" sz="2400" dirty="0">
                <a:latin typeface="Sakkal Majalla" panose="02000000000000000000" pitchFamily="2" charset="-78"/>
                <a:cs typeface="Sakkal Majalla" panose="02000000000000000000" pitchFamily="2" charset="-78"/>
              </a:rPr>
              <a:t>الأفعال: انشئ، صمم، ابنِ، أكتب، ألف، ركب، ابتكر</a:t>
            </a:r>
          </a:p>
          <a:p>
            <a:pPr lvl="1" algn="r" rtl="1"/>
            <a:endParaRPr lang="ar-SA" sz="2400" dirty="0">
              <a:latin typeface="Sakkal Majalla" panose="02000000000000000000" pitchFamily="2" charset="-78"/>
              <a:cs typeface="Sakkal Majalla" panose="02000000000000000000" pitchFamily="2" charset="-78"/>
            </a:endParaRPr>
          </a:p>
          <a:p>
            <a:pPr lvl="1" algn="r" rtl="1"/>
            <a:r>
              <a:rPr lang="ar-SA" sz="2400" b="1" dirty="0">
                <a:solidFill>
                  <a:srgbClr val="FF0000"/>
                </a:solidFill>
                <a:latin typeface="Sakkal Majalla" panose="02000000000000000000" pitchFamily="2" charset="-78"/>
                <a:cs typeface="Sakkal Majalla" panose="02000000000000000000" pitchFamily="2" charset="-78"/>
              </a:rPr>
              <a:t>مثال: </a:t>
            </a:r>
            <a:r>
              <a:rPr lang="ar-SA" sz="2400" b="1" dirty="0">
                <a:solidFill>
                  <a:srgbClr val="008000"/>
                </a:solidFill>
                <a:latin typeface="Sakkal Majalla" panose="02000000000000000000" pitchFamily="2" charset="-78"/>
                <a:cs typeface="Sakkal Majalla" panose="02000000000000000000" pitchFamily="2" charset="-78"/>
              </a:rPr>
              <a:t>الهدف:</a:t>
            </a:r>
            <a:r>
              <a:rPr lang="ar-SA" sz="2400" dirty="0">
                <a:latin typeface="Sakkal Majalla" panose="02000000000000000000" pitchFamily="2" charset="-78"/>
                <a:cs typeface="Sakkal Majalla" panose="02000000000000000000" pitchFamily="2" charset="-78"/>
              </a:rPr>
              <a:t> يكشف علاقات جديدة</a:t>
            </a:r>
          </a:p>
          <a:p>
            <a:pPr lvl="2" algn="just" rtl="1"/>
            <a:r>
              <a:rPr lang="ar-SA" sz="2400" b="1" dirty="0">
                <a:solidFill>
                  <a:srgbClr val="008000"/>
                </a:solidFill>
                <a:latin typeface="Sakkal Majalla" panose="02000000000000000000" pitchFamily="2" charset="-78"/>
                <a:cs typeface="Sakkal Majalla" panose="02000000000000000000" pitchFamily="2" charset="-78"/>
              </a:rPr>
              <a:t> تعليمات: </a:t>
            </a:r>
            <a:r>
              <a:rPr lang="ar-SA" sz="2400" dirty="0">
                <a:latin typeface="Sakkal Majalla" panose="02000000000000000000" pitchFamily="2" charset="-78"/>
                <a:cs typeface="Sakkal Majalla" panose="02000000000000000000" pitchFamily="2" charset="-78"/>
              </a:rPr>
              <a:t>النص التالي يمثل تعليقات أحد المدرسين على استخدام الاختبارات في العملية التعلّمية التعليمية. اقرأ النص ثم أجب عن الأسئلة التي تليه وذلك باختيار البديل الأفضل من بين البدائل في كل سؤال.</a:t>
            </a:r>
          </a:p>
          <a:p>
            <a:pPr lvl="1" algn="r" rtl="1"/>
            <a:endParaRPr lang="ar-SA" sz="2400" dirty="0">
              <a:latin typeface="Sakkal Majalla" panose="02000000000000000000" pitchFamily="2" charset="-78"/>
              <a:cs typeface="Sakkal Majalla" panose="02000000000000000000" pitchFamily="2" charset="-78"/>
            </a:endParaRPr>
          </a:p>
          <a:p>
            <a:pPr lvl="2" algn="r" rtl="1"/>
            <a:r>
              <a:rPr lang="ar-SA" sz="2400" dirty="0">
                <a:latin typeface="Sakkal Majalla" panose="02000000000000000000" pitchFamily="2" charset="-78"/>
                <a:cs typeface="Sakkal Majalla" panose="02000000000000000000" pitchFamily="2" charset="-78"/>
              </a:rPr>
              <a:t>   </a:t>
            </a:r>
          </a:p>
        </p:txBody>
      </p:sp>
    </p:spTree>
    <p:extLst>
      <p:ext uri="{BB962C8B-B14F-4D97-AF65-F5344CB8AC3E}">
        <p14:creationId xmlns:p14="http://schemas.microsoft.com/office/powerpoint/2010/main" val="143986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500"/>
                                        <p:tgtEl>
                                          <p:spTgt spid="3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xEl>
                                              <p:pRg st="4" end="4"/>
                                            </p:txEl>
                                          </p:spTgt>
                                        </p:tgtEl>
                                        <p:attrNameLst>
                                          <p:attrName>style.visibility</p:attrName>
                                        </p:attrNameLst>
                                      </p:cBhvr>
                                      <p:to>
                                        <p:strVal val="visible"/>
                                      </p:to>
                                    </p:set>
                                    <p:animEffect transition="in" filter="fade">
                                      <p:cBhvr>
                                        <p:cTn id="20" dur="500"/>
                                        <p:tgtEl>
                                          <p:spTgt spid="3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xEl>
                                              <p:pRg st="5" end="5"/>
                                            </p:txEl>
                                          </p:spTgt>
                                        </p:tgtEl>
                                        <p:attrNameLst>
                                          <p:attrName>style.visibility</p:attrName>
                                        </p:attrNameLst>
                                      </p:cBhvr>
                                      <p:to>
                                        <p:strVal val="visible"/>
                                      </p:to>
                                    </p:set>
                                    <p:animEffect transition="in" filter="fade">
                                      <p:cBhvr>
                                        <p:cTn id="25" dur="500"/>
                                        <p:tgtEl>
                                          <p:spTgt spid="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تصنيف بلوم المعرفي</a:t>
            </a:r>
          </a:p>
        </p:txBody>
      </p:sp>
      <p:sp>
        <p:nvSpPr>
          <p:cNvPr id="35" name="مربع نص 34"/>
          <p:cNvSpPr txBox="1"/>
          <p:nvPr/>
        </p:nvSpPr>
        <p:spPr>
          <a:xfrm>
            <a:off x="2063553" y="1211843"/>
            <a:ext cx="8136904" cy="4647426"/>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5- تابع - التركيب:</a:t>
            </a:r>
          </a:p>
          <a:p>
            <a:pPr lvl="1" algn="just" rtl="1"/>
            <a:r>
              <a:rPr lang="ar-SA" sz="2400" b="1" dirty="0">
                <a:solidFill>
                  <a:srgbClr val="008000"/>
                </a:solidFill>
                <a:latin typeface="Sakkal Majalla" panose="02000000000000000000" pitchFamily="2" charset="-78"/>
                <a:cs typeface="Sakkal Majalla" panose="02000000000000000000" pitchFamily="2" charset="-78"/>
              </a:rPr>
              <a:t>النص: </a:t>
            </a:r>
            <a:r>
              <a:rPr lang="ar-SA" sz="2400" dirty="0">
                <a:latin typeface="Sakkal Majalla" panose="02000000000000000000" pitchFamily="2" charset="-78"/>
                <a:cs typeface="Sakkal Majalla" panose="02000000000000000000" pitchFamily="2" charset="-78"/>
              </a:rPr>
              <a:t>(يذهب الطلاب للمدارس من أجل التعلم وليس من أجل الجلوس للاختبارات, إضافة لذلك, فإن الاختبارات لا يمكن استخدامها لمعرفة المستوى المطلق لتعلم الطلاب. جلُّ ما تفعله الاختبارات أنها ترتب الطلبة بحسب مستوى تعلمهم نسبة إلى بقية زملائهم, وحتى هذا الترتيب النسبي يتأثر بعوامل متعددة كالتخمين والتحايل على الإجابة وعدم موضوعية التصحيح. وقد تكون الفائدة أكبر  إذا تركنا الاختبارات جانباً واعتمدنا على التقييم الذاتي لطلاب) </a:t>
            </a:r>
          </a:p>
          <a:p>
            <a:pPr lvl="1" algn="r" rtl="1"/>
            <a:r>
              <a:rPr lang="ar-SA" sz="2400" b="1" dirty="0">
                <a:solidFill>
                  <a:srgbClr val="008000"/>
                </a:solidFill>
                <a:latin typeface="Sakkal Majalla" panose="02000000000000000000" pitchFamily="2" charset="-78"/>
                <a:cs typeface="Sakkal Majalla" panose="02000000000000000000" pitchFamily="2" charset="-78"/>
              </a:rPr>
              <a:t>السؤال:</a:t>
            </a:r>
            <a:r>
              <a:rPr lang="ar-SA" sz="2400" dirty="0">
                <a:latin typeface="Sakkal Majalla" panose="02000000000000000000" pitchFamily="2" charset="-78"/>
                <a:cs typeface="Sakkal Majalla" panose="02000000000000000000" pitchFamily="2" charset="-78"/>
              </a:rPr>
              <a:t> استناداً للنص, أي من الاستنتاجات التالية يُعد صحيحاً.</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التقييم الذاتي الفعال لا يحتاج لاستخدام الاختبارات.</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التعلم الفعّال لا يحتاج إلى تقييم.</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الاختبارات شر لابد منه للتعليم الفعّال.</a:t>
            </a:r>
          </a:p>
          <a:p>
            <a:pPr marL="2286000" lvl="4" indent="-457200" algn="r" rtl="1">
              <a:buAutoNum type="arabic1Minus"/>
            </a:pPr>
            <a:r>
              <a:rPr lang="ar-SA" sz="2400" dirty="0">
                <a:latin typeface="Sakkal Majalla" panose="02000000000000000000" pitchFamily="2" charset="-78"/>
                <a:cs typeface="Sakkal Majalla" panose="02000000000000000000" pitchFamily="2" charset="-78"/>
              </a:rPr>
              <a:t>التقييم معياري المرجع أكثر فاعليه في قياس التعلّم. </a:t>
            </a:r>
          </a:p>
        </p:txBody>
      </p:sp>
      <p:sp>
        <p:nvSpPr>
          <p:cNvPr id="28" name="شكل بيضاوي 27"/>
          <p:cNvSpPr/>
          <p:nvPr/>
        </p:nvSpPr>
        <p:spPr>
          <a:xfrm>
            <a:off x="8057620" y="4265000"/>
            <a:ext cx="360000" cy="360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p>
        </p:txBody>
      </p:sp>
    </p:spTree>
    <p:extLst>
      <p:ext uri="{BB962C8B-B14F-4D97-AF65-F5344CB8AC3E}">
        <p14:creationId xmlns:p14="http://schemas.microsoft.com/office/powerpoint/2010/main" val="373062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xEl>
                                              <p:pRg st="2" end="2"/>
                                            </p:txEl>
                                          </p:spTgt>
                                        </p:tgtEl>
                                        <p:attrNameLst>
                                          <p:attrName>style.visibility</p:attrName>
                                        </p:attrNameLst>
                                      </p:cBhvr>
                                      <p:to>
                                        <p:strVal val="visible"/>
                                      </p:to>
                                    </p:set>
                                    <p:animEffect transition="in" filter="fade">
                                      <p:cBhvr>
                                        <p:cTn id="17" dur="500"/>
                                        <p:tgtEl>
                                          <p:spTgt spid="35">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5">
                                            <p:txEl>
                                              <p:pRg st="3" end="3"/>
                                            </p:txEl>
                                          </p:spTgt>
                                        </p:tgtEl>
                                        <p:attrNameLst>
                                          <p:attrName>style.visibility</p:attrName>
                                        </p:attrNameLst>
                                      </p:cBhvr>
                                      <p:to>
                                        <p:strVal val="visible"/>
                                      </p:to>
                                    </p:set>
                                    <p:animEffect transition="in" filter="fade">
                                      <p:cBhvr>
                                        <p:cTn id="20" dur="500"/>
                                        <p:tgtEl>
                                          <p:spTgt spid="35">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5">
                                            <p:txEl>
                                              <p:pRg st="4" end="4"/>
                                            </p:txEl>
                                          </p:spTgt>
                                        </p:tgtEl>
                                        <p:attrNameLst>
                                          <p:attrName>style.visibility</p:attrName>
                                        </p:attrNameLst>
                                      </p:cBhvr>
                                      <p:to>
                                        <p:strVal val="visible"/>
                                      </p:to>
                                    </p:set>
                                    <p:animEffect transition="in" filter="fade">
                                      <p:cBhvr>
                                        <p:cTn id="23" dur="500"/>
                                        <p:tgtEl>
                                          <p:spTgt spid="3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5">
                                            <p:txEl>
                                              <p:pRg st="5" end="5"/>
                                            </p:txEl>
                                          </p:spTgt>
                                        </p:tgtEl>
                                        <p:attrNameLst>
                                          <p:attrName>style.visibility</p:attrName>
                                        </p:attrNameLst>
                                      </p:cBhvr>
                                      <p:to>
                                        <p:strVal val="visible"/>
                                      </p:to>
                                    </p:set>
                                    <p:animEffect transition="in" filter="fade">
                                      <p:cBhvr>
                                        <p:cTn id="26" dur="500"/>
                                        <p:tgtEl>
                                          <p:spTgt spid="35">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5">
                                            <p:txEl>
                                              <p:pRg st="6" end="6"/>
                                            </p:txEl>
                                          </p:spTgt>
                                        </p:tgtEl>
                                        <p:attrNameLst>
                                          <p:attrName>style.visibility</p:attrName>
                                        </p:attrNameLst>
                                      </p:cBhvr>
                                      <p:to>
                                        <p:strVal val="visible"/>
                                      </p:to>
                                    </p:set>
                                    <p:animEffect transition="in" filter="fade">
                                      <p:cBhvr>
                                        <p:cTn id="29" dur="500"/>
                                        <p:tgtEl>
                                          <p:spTgt spid="35">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8ef7e7" hidden="1"/>
          <p:cNvPicPr>
            <a:picLocks noChangeAspect="1" noChangeArrowheads="1"/>
          </p:cNvPicPr>
          <p:nvPr/>
        </p:nvPicPr>
        <p:blipFill>
          <a:blip r:embed="rId3" cstate="print"/>
          <a:srcRect/>
          <a:stretch>
            <a:fillRect/>
          </a:stretch>
        </p:blipFill>
        <p:spPr bwMode="auto">
          <a:xfrm>
            <a:off x="6953256" y="357166"/>
            <a:ext cx="3565406"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 name="مستطيل 35"/>
          <p:cNvSpPr/>
          <p:nvPr/>
        </p:nvSpPr>
        <p:spPr>
          <a:xfrm>
            <a:off x="2527267" y="908721"/>
            <a:ext cx="7339816" cy="584775"/>
          </a:xfrm>
          <a:prstGeom prst="rect">
            <a:avLst/>
          </a:prstGeom>
        </p:spPr>
        <p:txBody>
          <a:bodyPr wrap="square">
            <a:spAutoFit/>
          </a:bodyPr>
          <a:lstStyle/>
          <a:p>
            <a:pPr algn="ctr" rtl="1"/>
            <a:r>
              <a:rPr lang="ar-SA" sz="3200" b="1" dirty="0">
                <a:solidFill>
                  <a:srgbClr val="008000"/>
                </a:solidFill>
                <a:latin typeface="Sakkal Majalla" pitchFamily="2" charset="-78"/>
                <a:cs typeface="Sakkal Majalla" pitchFamily="2" charset="-78"/>
              </a:rPr>
              <a:t>تابع- تصنيف بلوم المعرفي</a:t>
            </a:r>
          </a:p>
        </p:txBody>
      </p:sp>
      <p:sp>
        <p:nvSpPr>
          <p:cNvPr id="35" name="مربع نص 34"/>
          <p:cNvSpPr txBox="1"/>
          <p:nvPr/>
        </p:nvSpPr>
        <p:spPr>
          <a:xfrm>
            <a:off x="2194122" y="1559690"/>
            <a:ext cx="8006335" cy="1323439"/>
          </a:xfrm>
          <a:prstGeom prst="rect">
            <a:avLst/>
          </a:prstGeom>
          <a:noFill/>
        </p:spPr>
        <p:txBody>
          <a:bodyPr wrap="square" rtlCol="1">
            <a:spAutoFit/>
          </a:bodyPr>
          <a:lstStyle/>
          <a:p>
            <a:pPr algn="r" rtl="1"/>
            <a:r>
              <a:rPr lang="ar-SA" sz="3200" b="1" dirty="0">
                <a:solidFill>
                  <a:srgbClr val="008000"/>
                </a:solidFill>
                <a:latin typeface="Sakkal Majalla" pitchFamily="2" charset="-78"/>
                <a:cs typeface="Sakkal Majalla" pitchFamily="2" charset="-78"/>
              </a:rPr>
              <a:t>6- التقويم:</a:t>
            </a:r>
          </a:p>
          <a:p>
            <a:pPr lvl="1" algn="r" rtl="1"/>
            <a:r>
              <a:rPr lang="ar-SA" sz="2400" dirty="0">
                <a:latin typeface="Sakkal Majalla" panose="02000000000000000000" pitchFamily="2" charset="-78"/>
                <a:cs typeface="Sakkal Majalla" panose="02000000000000000000" pitchFamily="2" charset="-78"/>
              </a:rPr>
              <a:t>قدرة الطالب على إصدار أحكام كمية وكيفية على مشكلات معينة وفقاً لمعايير واضحة.</a:t>
            </a:r>
          </a:p>
          <a:p>
            <a:pPr lvl="1" algn="r" rtl="1"/>
            <a:r>
              <a:rPr lang="ar-SA" sz="2400" dirty="0">
                <a:latin typeface="Sakkal Majalla" panose="02000000000000000000" pitchFamily="2" charset="-78"/>
                <a:cs typeface="Sakkal Majalla" panose="02000000000000000000" pitchFamily="2" charset="-78"/>
              </a:rPr>
              <a:t>الأفعال: قوم، قرر، احكم، برر، تنبأ، ناقش.</a:t>
            </a:r>
            <a:endParaRPr lang="en-US" sz="2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142404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fade">
                                      <p:cBhvr>
                                        <p:cTn id="12" dur="500"/>
                                        <p:tgtEl>
                                          <p:spTgt spid="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مقدمة:</a:t>
            </a:r>
            <a:endParaRPr lang="en-US" dirty="0"/>
          </a:p>
        </p:txBody>
      </p:sp>
      <p:sp>
        <p:nvSpPr>
          <p:cNvPr id="3" name="Content Placeholder 2"/>
          <p:cNvSpPr>
            <a:spLocks noGrp="1"/>
          </p:cNvSpPr>
          <p:nvPr>
            <p:ph idx="1"/>
          </p:nvPr>
        </p:nvSpPr>
        <p:spPr/>
        <p:txBody>
          <a:bodyPr/>
          <a:lstStyle/>
          <a:p>
            <a:pPr algn="r" rtl="1"/>
            <a:r>
              <a:rPr lang="ar-SA" dirty="0" smtClean="0"/>
              <a:t>علاقة التقويم بالأهداف التربوية.</a:t>
            </a:r>
          </a:p>
          <a:p>
            <a:pPr algn="r" rtl="1"/>
            <a:r>
              <a:rPr lang="ar-SA" dirty="0" smtClean="0"/>
              <a:t>كيف يمكن أن يساعد التقويم في تطوير العملية التربوية؟</a:t>
            </a:r>
          </a:p>
          <a:p>
            <a:pPr algn="r" rtl="1"/>
            <a:r>
              <a:rPr lang="ar-SA" dirty="0" smtClean="0"/>
              <a:t>متى نحتاج الى التقويم؟</a:t>
            </a:r>
            <a:endParaRPr lang="en-US" dirty="0"/>
          </a:p>
        </p:txBody>
      </p:sp>
    </p:spTree>
    <p:extLst>
      <p:ext uri="{BB962C8B-B14F-4D97-AF65-F5344CB8AC3E}">
        <p14:creationId xmlns:p14="http://schemas.microsoft.com/office/powerpoint/2010/main" val="2759349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أولاً: القياس النفسي التربوي:</a:t>
            </a:r>
            <a:endParaRPr lang="en-US" dirty="0"/>
          </a:p>
        </p:txBody>
      </p:sp>
      <p:sp>
        <p:nvSpPr>
          <p:cNvPr id="3" name="Content Placeholder 2"/>
          <p:cNvSpPr>
            <a:spLocks noGrp="1"/>
          </p:cNvSpPr>
          <p:nvPr>
            <p:ph idx="1"/>
          </p:nvPr>
        </p:nvSpPr>
        <p:spPr/>
        <p:txBody>
          <a:bodyPr>
            <a:normAutofit lnSpcReduction="10000"/>
          </a:bodyPr>
          <a:lstStyle/>
          <a:p>
            <a:pPr algn="r" rtl="1">
              <a:buFont typeface="Wingdings" panose="05000000000000000000" pitchFamily="2" charset="2"/>
              <a:buChar char="q"/>
            </a:pPr>
            <a:r>
              <a:rPr lang="ar-SA" dirty="0" smtClean="0"/>
              <a:t>مفهوم القياس:</a:t>
            </a:r>
          </a:p>
          <a:p>
            <a:pPr lvl="1" algn="r" rtl="1">
              <a:buFont typeface="Wingdings" panose="05000000000000000000" pitchFamily="2" charset="2"/>
              <a:buChar char="§"/>
            </a:pPr>
            <a:r>
              <a:rPr lang="ar-SA" dirty="0" smtClean="0"/>
              <a:t>القياس </a:t>
            </a:r>
            <a:r>
              <a:rPr lang="ar-SA" dirty="0"/>
              <a:t>النفسي هو العملية التي يتم بواسطتها التعبير عن الخصائص والسمات بالأرقام </a:t>
            </a:r>
            <a:r>
              <a:rPr lang="en-US" dirty="0"/>
              <a:t> </a:t>
            </a:r>
            <a:r>
              <a:rPr lang="ar-SA" dirty="0"/>
              <a:t>حسب شروط أو قواعد محددة.</a:t>
            </a:r>
          </a:p>
          <a:p>
            <a:pPr lvl="1" algn="r" rtl="1">
              <a:buFont typeface="Wingdings" panose="05000000000000000000" pitchFamily="2" charset="2"/>
              <a:buChar char="§"/>
            </a:pPr>
            <a:r>
              <a:rPr lang="ar-SA" dirty="0" smtClean="0"/>
              <a:t>القياس النفسي هو إعطاء قيمة رقمية لصفة من الصفات طبقاً لبعض القواعد أو الأسس، وهذه القيمة هي التي تعطي القياس طبيعته الخاصة التي يختلف بها عن الوسائل الأخرى لوصف السلوك الإنساني.</a:t>
            </a:r>
          </a:p>
          <a:p>
            <a:pPr lvl="1" algn="r" rtl="1">
              <a:buFont typeface="Wingdings" panose="05000000000000000000" pitchFamily="2" charset="2"/>
              <a:buChar char="§"/>
            </a:pPr>
            <a:r>
              <a:rPr lang="ar-SA" dirty="0" smtClean="0"/>
              <a:t>تمكننا البيانات الرقمية التي نحصل عليها عن طريق القياس من:</a:t>
            </a:r>
          </a:p>
          <a:p>
            <a:pPr lvl="2" algn="r" rtl="1">
              <a:buFont typeface="Wingdings" panose="05000000000000000000" pitchFamily="2" charset="2"/>
              <a:buChar char="§"/>
            </a:pPr>
            <a:r>
              <a:rPr lang="ar-SA" dirty="0" smtClean="0"/>
              <a:t>تقدير السلوك.</a:t>
            </a:r>
          </a:p>
          <a:p>
            <a:pPr lvl="2" algn="r" rtl="1">
              <a:buFont typeface="Wingdings" panose="05000000000000000000" pitchFamily="2" charset="2"/>
              <a:buChar char="§"/>
            </a:pPr>
            <a:r>
              <a:rPr lang="ar-SA" dirty="0" smtClean="0"/>
              <a:t>الحكم على حالة الفرد أو الجماعة.</a:t>
            </a:r>
          </a:p>
          <a:p>
            <a:pPr lvl="2" algn="r" rtl="1">
              <a:buFont typeface="Wingdings" panose="05000000000000000000" pitchFamily="2" charset="2"/>
              <a:buChar char="§"/>
            </a:pPr>
            <a:r>
              <a:rPr lang="ar-SA" dirty="0" smtClean="0"/>
              <a:t>التنبؤ بحالة الشخص أو الجماعة في المستقبل.</a:t>
            </a:r>
          </a:p>
          <a:p>
            <a:pPr algn="r" rtl="1">
              <a:buFont typeface="Wingdings" panose="05000000000000000000" pitchFamily="2" charset="2"/>
              <a:buChar char="q"/>
            </a:pPr>
            <a:r>
              <a:rPr lang="ar-SA" dirty="0" smtClean="0"/>
              <a:t>القياس هو الطريقة التي يمكن من خلالها من تكميم الظواهر السلوكية من خلال جعل البيانات قابلة للمعالجة والتفسير والتحليل الإحصائي.</a:t>
            </a:r>
            <a:endParaRPr lang="en-US" dirty="0"/>
          </a:p>
        </p:txBody>
      </p:sp>
    </p:spTree>
    <p:extLst>
      <p:ext uri="{BB962C8B-B14F-4D97-AF65-F5344CB8AC3E}">
        <p14:creationId xmlns:p14="http://schemas.microsoft.com/office/powerpoint/2010/main" val="3850816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أولاً: القياس النفسي التربوي:</a:t>
            </a:r>
            <a:endParaRPr lang="en-US" dirty="0"/>
          </a:p>
        </p:txBody>
      </p:sp>
      <p:sp>
        <p:nvSpPr>
          <p:cNvPr id="3" name="Content Placeholder 2"/>
          <p:cNvSpPr>
            <a:spLocks noGrp="1"/>
          </p:cNvSpPr>
          <p:nvPr>
            <p:ph idx="1"/>
          </p:nvPr>
        </p:nvSpPr>
        <p:spPr/>
        <p:txBody>
          <a:bodyPr>
            <a:normAutofit lnSpcReduction="10000"/>
          </a:bodyPr>
          <a:lstStyle/>
          <a:p>
            <a:pPr algn="r" rtl="1">
              <a:buFont typeface="Wingdings" panose="05000000000000000000" pitchFamily="2" charset="2"/>
              <a:buChar char="q"/>
            </a:pPr>
            <a:r>
              <a:rPr lang="ar-SA" dirty="0"/>
              <a:t> </a:t>
            </a:r>
            <a:r>
              <a:rPr lang="ar-SA" dirty="0" smtClean="0"/>
              <a:t>مستويات القياس النفسي:</a:t>
            </a:r>
          </a:p>
          <a:p>
            <a:pPr lvl="1" algn="r" rtl="1">
              <a:buFont typeface="Wingdings" panose="05000000000000000000" pitchFamily="2" charset="2"/>
              <a:buChar char="§"/>
            </a:pPr>
            <a:r>
              <a:rPr lang="ar-SA" dirty="0" smtClean="0"/>
              <a:t>المستوى الاسمي: هو أقل مستويات القياس بالنسبة لإجراء العمليات الحسابية، ويسمى اسمياً لأن الأعداد التي تستخدم فيه تقوم مقام الأسماء او الفئات مثل أرقام الهوية الوطنية، الارقام الوظيفية، أرقام الهاتف.</a:t>
            </a:r>
            <a:endParaRPr lang="ar-SA" dirty="0"/>
          </a:p>
          <a:p>
            <a:pPr lvl="1" algn="r" rtl="1">
              <a:buFont typeface="Wingdings" panose="05000000000000000000" pitchFamily="2" charset="2"/>
              <a:buChar char="§"/>
            </a:pPr>
            <a:r>
              <a:rPr lang="ar-SA" dirty="0" smtClean="0"/>
              <a:t>مستوى الرتبة: يستخدم هذا المستوى عندما يمككن تنظيم البيانات في سلسلة تمتد من الأدنى إلى الأعلى (أو العكس) في الخاصية التي نقيسها، إلا أننا لا نستطيع أن نحدد الفرق بدقة بين أي رتبتين.</a:t>
            </a:r>
          </a:p>
          <a:p>
            <a:pPr lvl="1" algn="r" rtl="1">
              <a:buFont typeface="Wingdings" panose="05000000000000000000" pitchFamily="2" charset="2"/>
              <a:buChar char="§"/>
            </a:pPr>
            <a:r>
              <a:rPr lang="ar-SA" dirty="0" smtClean="0"/>
              <a:t>مستوى المسافة: يسمح هذا المستوى بتحديد بعد شيئين أو شخصين عن بعضهما في الخاصية موضوع القياس ويمكن الحصول على مسافات متساوية بين الأفراد في صفة من الصفات بالنسبة لدرجة معينة:</a:t>
            </a:r>
          </a:p>
          <a:p>
            <a:pPr lvl="2" algn="r" rtl="1">
              <a:buFont typeface="Wingdings" panose="05000000000000000000" pitchFamily="2" charset="2"/>
              <a:buChar char="§"/>
            </a:pPr>
            <a:r>
              <a:rPr lang="ar-SA" dirty="0" smtClean="0"/>
              <a:t>جميع المقاييس النفسية والتربوية تقع في هذا المستوى.</a:t>
            </a:r>
          </a:p>
          <a:p>
            <a:pPr lvl="2" algn="r" rtl="1">
              <a:buFont typeface="Wingdings" panose="05000000000000000000" pitchFamily="2" charset="2"/>
              <a:buChar char="§"/>
            </a:pPr>
            <a:r>
              <a:rPr lang="ar-SA" dirty="0" smtClean="0"/>
              <a:t>الصفر في هذا المستوى ليس حقيقياً.</a:t>
            </a:r>
          </a:p>
          <a:p>
            <a:pPr lvl="1" algn="r" rtl="1">
              <a:buFont typeface="Wingdings" panose="05000000000000000000" pitchFamily="2" charset="2"/>
              <a:buChar char="§"/>
            </a:pPr>
            <a:r>
              <a:rPr lang="ar-SA" dirty="0" smtClean="0"/>
              <a:t>مستوى النسبة: هو أعلى مستويات القياس حيث يمكن إجراء جميع العمليات الحسابية فيه وله صفر حقيقي يفيد انعدام الصفة التي نقيسها.</a:t>
            </a:r>
          </a:p>
        </p:txBody>
      </p:sp>
    </p:spTree>
    <p:extLst>
      <p:ext uri="{BB962C8B-B14F-4D97-AF65-F5344CB8AC3E}">
        <p14:creationId xmlns:p14="http://schemas.microsoft.com/office/powerpoint/2010/main" val="3298829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1800" y="365124"/>
            <a:ext cx="11137900" cy="6353175"/>
          </a:xfrm>
        </p:spPr>
      </p:pic>
    </p:spTree>
    <p:extLst>
      <p:ext uri="{BB962C8B-B14F-4D97-AF65-F5344CB8AC3E}">
        <p14:creationId xmlns:p14="http://schemas.microsoft.com/office/powerpoint/2010/main" val="3097219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ثانياً: التقييم التربوي:</a:t>
            </a:r>
            <a:endParaRPr lang="en-US" dirty="0"/>
          </a:p>
        </p:txBody>
      </p:sp>
      <p:sp>
        <p:nvSpPr>
          <p:cNvPr id="3" name="Content Placeholder 2"/>
          <p:cNvSpPr>
            <a:spLocks noGrp="1"/>
          </p:cNvSpPr>
          <p:nvPr>
            <p:ph idx="1"/>
          </p:nvPr>
        </p:nvSpPr>
        <p:spPr/>
        <p:txBody>
          <a:bodyPr>
            <a:normAutofit fontScale="77500" lnSpcReduction="20000"/>
          </a:bodyPr>
          <a:lstStyle/>
          <a:p>
            <a:pPr algn="r" rtl="1">
              <a:buFont typeface="Wingdings" panose="05000000000000000000" pitchFamily="2" charset="2"/>
              <a:buChar char="q"/>
            </a:pPr>
            <a:r>
              <a:rPr lang="ar-SA" dirty="0"/>
              <a:t> </a:t>
            </a:r>
            <a:r>
              <a:rPr lang="ar-SA" dirty="0" smtClean="0"/>
              <a:t>التقييم هو عملية تالية للقياس ومترتبة عليه ويتم من خلالها تفسير الرقم الذي تم التوصل اليه بواسطة عملية القياس:</a:t>
            </a:r>
          </a:p>
          <a:p>
            <a:pPr lvl="1" algn="r" rtl="1">
              <a:buFont typeface="Wingdings" panose="05000000000000000000" pitchFamily="2" charset="2"/>
              <a:buChar char="§"/>
            </a:pPr>
            <a:r>
              <a:rPr lang="ar-SA" dirty="0" smtClean="0"/>
              <a:t>يستند التقييم الى معيار او محك معين.</a:t>
            </a:r>
          </a:p>
          <a:p>
            <a:pPr lvl="1" algn="r" rtl="1">
              <a:buFont typeface="Wingdings" panose="05000000000000000000" pitchFamily="2" charset="2"/>
              <a:buChar char="§"/>
            </a:pPr>
            <a:r>
              <a:rPr lang="ar-SA" dirty="0" smtClean="0"/>
              <a:t>لا يمكن أن تتم عملية التقييم بدون قياس.</a:t>
            </a:r>
          </a:p>
          <a:p>
            <a:pPr algn="r" rtl="1">
              <a:buFont typeface="Wingdings" panose="05000000000000000000" pitchFamily="2" charset="2"/>
              <a:buChar char="q"/>
            </a:pPr>
            <a:r>
              <a:rPr lang="ar-SA" dirty="0"/>
              <a:t> </a:t>
            </a:r>
            <a:r>
              <a:rPr lang="ar-SA" dirty="0" smtClean="0"/>
              <a:t>أنواع التقييم:</a:t>
            </a:r>
          </a:p>
          <a:p>
            <a:pPr lvl="1" algn="r" rtl="1">
              <a:buFont typeface="Wingdings" panose="05000000000000000000" pitchFamily="2" charset="2"/>
              <a:buChar char="§"/>
            </a:pPr>
            <a:r>
              <a:rPr lang="ar-SA" dirty="0" smtClean="0"/>
              <a:t>التقييم محكي المرجع: هو تقييم أداء المتعلم في ضوء محك معين ثابت ومحدد مسبقاً. يتصف التقييم محكي المرجع بعدد من الخصائص من أهمها:</a:t>
            </a:r>
          </a:p>
          <a:p>
            <a:pPr lvl="2" algn="r" rtl="1">
              <a:buFont typeface="Wingdings" panose="05000000000000000000" pitchFamily="2" charset="2"/>
              <a:buChar char="§"/>
            </a:pPr>
            <a:r>
              <a:rPr lang="ar-SA" dirty="0" smtClean="0"/>
              <a:t>يحدد </a:t>
            </a:r>
            <a:r>
              <a:rPr lang="ar-SA" dirty="0" smtClean="0"/>
              <a:t>المحك </a:t>
            </a:r>
            <a:r>
              <a:rPr lang="ar-SA" dirty="0" smtClean="0"/>
              <a:t>بناء على خبرة المعلم ومعرفته بالمتعلمين.</a:t>
            </a:r>
          </a:p>
          <a:p>
            <a:pPr lvl="2" algn="r" rtl="1">
              <a:buFont typeface="Wingdings" panose="05000000000000000000" pitchFamily="2" charset="2"/>
              <a:buChar char="§"/>
            </a:pPr>
            <a:r>
              <a:rPr lang="ar-SA" dirty="0" smtClean="0"/>
              <a:t>في التقييم محكي المرجع يقارن أداء المتعلم بالمحك وليس بغيره.</a:t>
            </a:r>
          </a:p>
          <a:p>
            <a:pPr lvl="2" algn="r" rtl="1">
              <a:buFont typeface="Wingdings" panose="05000000000000000000" pitchFamily="2" charset="2"/>
              <a:buChar char="§"/>
            </a:pPr>
            <a:r>
              <a:rPr lang="ar-SA" dirty="0" smtClean="0"/>
              <a:t>يمكن للمعلم أن يحدد مستويات التقييم.</a:t>
            </a:r>
          </a:p>
          <a:p>
            <a:pPr lvl="2" algn="r" rtl="1">
              <a:buFont typeface="Wingdings" panose="05000000000000000000" pitchFamily="2" charset="2"/>
              <a:buChar char="§"/>
            </a:pPr>
            <a:r>
              <a:rPr lang="ar-SA" dirty="0" smtClean="0"/>
              <a:t>يمكن أن يكون جميع المتعلمين ناجحين أو جميعهم راسبين بحسب اجتيازهم للأهداف المراد تحقيقها.</a:t>
            </a:r>
            <a:endParaRPr lang="ar-SA" dirty="0"/>
          </a:p>
          <a:p>
            <a:pPr lvl="1" algn="r" rtl="1">
              <a:buFont typeface="Wingdings" panose="05000000000000000000" pitchFamily="2" charset="2"/>
              <a:buChar char="§"/>
            </a:pPr>
            <a:r>
              <a:rPr lang="ar-SA" dirty="0" smtClean="0"/>
              <a:t>التقييم معياري المرجع: يعرف بأنه مقارنة أداء المتعلم في ضوء معايير معينة بأداء غيره من الطلاب من المستوى نفسه. يتصف التقييم معياري المرجع بعدد من الخصاص من أهمها:</a:t>
            </a:r>
          </a:p>
          <a:p>
            <a:pPr lvl="2" algn="r" rtl="1">
              <a:buFont typeface="Wingdings" panose="05000000000000000000" pitchFamily="2" charset="2"/>
              <a:buChar char="§"/>
            </a:pPr>
            <a:r>
              <a:rPr lang="ar-SA" dirty="0" smtClean="0"/>
              <a:t>تكون عامة على مستوى الوطن حيث أن عدد المستهدفين بها كبير جدا.</a:t>
            </a:r>
          </a:p>
          <a:p>
            <a:pPr lvl="2" algn="r" rtl="1">
              <a:buFont typeface="Wingdings" panose="05000000000000000000" pitchFamily="2" charset="2"/>
              <a:buChar char="§"/>
            </a:pPr>
            <a:r>
              <a:rPr lang="ar-SA" dirty="0" smtClean="0"/>
              <a:t>تمكن من مقارنة أداء الطلاب بعضهم ببعض.</a:t>
            </a:r>
          </a:p>
          <a:p>
            <a:pPr lvl="2" algn="r" rtl="1">
              <a:buFont typeface="Wingdings" panose="05000000000000000000" pitchFamily="2" charset="2"/>
              <a:buChar char="§"/>
            </a:pPr>
            <a:r>
              <a:rPr lang="ar-SA" dirty="0" smtClean="0"/>
              <a:t>يعتبر من وسائل التقييم الختامي.</a:t>
            </a:r>
          </a:p>
          <a:p>
            <a:pPr lvl="2" algn="r" rtl="1">
              <a:buFont typeface="Wingdings" panose="05000000000000000000" pitchFamily="2" charset="2"/>
              <a:buChar char="§"/>
            </a:pPr>
            <a:r>
              <a:rPr lang="ar-SA" dirty="0" smtClean="0"/>
              <a:t>يجب أن يتبع توزيع الدرجات في هذا النوع من التقييم المنحنى الاعتدالي.</a:t>
            </a:r>
          </a:p>
        </p:txBody>
      </p:sp>
    </p:spTree>
    <p:extLst>
      <p:ext uri="{BB962C8B-B14F-4D97-AF65-F5344CB8AC3E}">
        <p14:creationId xmlns:p14="http://schemas.microsoft.com/office/powerpoint/2010/main" val="3642089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6200000">
            <a:off x="3056585" y="-1853259"/>
            <a:ext cx="6078832" cy="10515602"/>
          </a:xfrm>
        </p:spPr>
      </p:pic>
    </p:spTree>
    <p:extLst>
      <p:ext uri="{BB962C8B-B14F-4D97-AF65-F5344CB8AC3E}">
        <p14:creationId xmlns:p14="http://schemas.microsoft.com/office/powerpoint/2010/main" val="3760935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ثالثاً: التقويم التربوي:</a:t>
            </a:r>
            <a:endParaRPr lang="en-US" dirty="0"/>
          </a:p>
        </p:txBody>
      </p:sp>
      <p:sp>
        <p:nvSpPr>
          <p:cNvPr id="3" name="Content Placeholder 2"/>
          <p:cNvSpPr>
            <a:spLocks noGrp="1"/>
          </p:cNvSpPr>
          <p:nvPr>
            <p:ph idx="1"/>
          </p:nvPr>
        </p:nvSpPr>
        <p:spPr/>
        <p:txBody>
          <a:bodyPr>
            <a:normAutofit fontScale="77500" lnSpcReduction="20000"/>
          </a:bodyPr>
          <a:lstStyle/>
          <a:p>
            <a:pPr algn="r" rtl="1">
              <a:buFont typeface="Wingdings" panose="05000000000000000000" pitchFamily="2" charset="2"/>
              <a:buChar char="q"/>
            </a:pPr>
            <a:r>
              <a:rPr lang="ar-SA" dirty="0"/>
              <a:t> </a:t>
            </a:r>
            <a:r>
              <a:rPr lang="ar-SA" dirty="0" smtClean="0"/>
              <a:t>التقويم هو العملية التي تستخدم فيها نتائج عملية القياس الكمي والكيفي وأي معلومات يحصل عليها بوسائل أخرى مناسبة في إصدار حكم على جانب معين من جوانب شخصية المتعلم او على جانب معين من جوانب المنهج واتخاذ قرارات بشأن هذا الحكم بقصد تطوير أو تحسين هذا الجانب من شخصية المتعلم او عنصر المنهج.</a:t>
            </a:r>
          </a:p>
          <a:p>
            <a:pPr algn="r" rtl="1">
              <a:buFont typeface="Wingdings" panose="05000000000000000000" pitchFamily="2" charset="2"/>
              <a:buChar char="q"/>
            </a:pPr>
            <a:r>
              <a:rPr lang="ar-SA" dirty="0" smtClean="0"/>
              <a:t> يشمل التقويم عدد من العناصر من اهمها:</a:t>
            </a:r>
          </a:p>
          <a:p>
            <a:pPr lvl="1" algn="r" rtl="1">
              <a:buFont typeface="Wingdings" panose="05000000000000000000" pitchFamily="2" charset="2"/>
              <a:buChar char="§"/>
            </a:pPr>
            <a:r>
              <a:rPr lang="ar-SA" dirty="0" smtClean="0"/>
              <a:t>تقويم المنهج الدراسي.</a:t>
            </a:r>
          </a:p>
          <a:p>
            <a:pPr lvl="1" algn="r" rtl="1">
              <a:buFont typeface="Wingdings" panose="05000000000000000000" pitchFamily="2" charset="2"/>
              <a:buChar char="§"/>
            </a:pPr>
            <a:r>
              <a:rPr lang="ar-SA" dirty="0" smtClean="0"/>
              <a:t>تقويم المعلم.</a:t>
            </a:r>
          </a:p>
          <a:p>
            <a:pPr lvl="1" algn="r" rtl="1">
              <a:buFont typeface="Wingdings" panose="05000000000000000000" pitchFamily="2" charset="2"/>
              <a:buChar char="§"/>
            </a:pPr>
            <a:r>
              <a:rPr lang="ar-SA" u="sng" dirty="0" smtClean="0"/>
              <a:t>تقويم المتعلم.</a:t>
            </a:r>
          </a:p>
          <a:p>
            <a:pPr algn="r" rtl="1">
              <a:buFont typeface="Wingdings" panose="05000000000000000000" pitchFamily="2" charset="2"/>
              <a:buChar char="q"/>
            </a:pPr>
            <a:r>
              <a:rPr lang="ar-SA" dirty="0"/>
              <a:t> </a:t>
            </a:r>
            <a:r>
              <a:rPr lang="ar-SA" dirty="0" smtClean="0"/>
              <a:t>يستخدم عدد كبير من الأدوات في عملية التقويم التربوي مثل الاختبارات، الملاحظة، قوائم التقدير وغيرها.</a:t>
            </a:r>
          </a:p>
          <a:p>
            <a:pPr algn="r" rtl="1">
              <a:buFont typeface="Wingdings" panose="05000000000000000000" pitchFamily="2" charset="2"/>
              <a:buChar char="q"/>
            </a:pPr>
            <a:r>
              <a:rPr lang="ar-SA" dirty="0"/>
              <a:t> </a:t>
            </a:r>
            <a:r>
              <a:rPr lang="ar-SA" dirty="0" smtClean="0"/>
              <a:t>تعد الاختبارات التحصيلية من أهم أدوات التقويم التربوي. الا أن هناك نقاط ضعف عديدة في إعداد المعلمين لهذه الاختبارات من أهمها:</a:t>
            </a:r>
          </a:p>
          <a:p>
            <a:pPr lvl="1" algn="r" rtl="1">
              <a:buFont typeface="Wingdings" panose="05000000000000000000" pitchFamily="2" charset="2"/>
              <a:buChar char="§"/>
            </a:pPr>
            <a:r>
              <a:rPr lang="ar-SA" dirty="0" smtClean="0"/>
              <a:t>انخفاض قدراتهم على صياغة الفقرات الموضوعية واللجوء الى الاختبارات المقالية.</a:t>
            </a:r>
          </a:p>
          <a:p>
            <a:pPr lvl="1" algn="r" rtl="1">
              <a:buFont typeface="Wingdings" panose="05000000000000000000" pitchFamily="2" charset="2"/>
              <a:buChar char="§"/>
            </a:pPr>
            <a:r>
              <a:rPr lang="ar-SA" dirty="0" smtClean="0"/>
              <a:t>عدم تغطية فقرات الاختبار لجوانب المقرر.</a:t>
            </a:r>
          </a:p>
          <a:p>
            <a:pPr lvl="1" algn="r" rtl="1">
              <a:buFont typeface="Wingdings" panose="05000000000000000000" pitchFamily="2" charset="2"/>
              <a:buChar char="§"/>
            </a:pPr>
            <a:r>
              <a:rPr lang="ar-SA" dirty="0" smtClean="0"/>
              <a:t>عدم الاهتمام بجدول المواصفات للاختبار.</a:t>
            </a:r>
          </a:p>
          <a:p>
            <a:pPr lvl="1" algn="r" rtl="1">
              <a:buFont typeface="Wingdings" panose="05000000000000000000" pitchFamily="2" charset="2"/>
              <a:buChar char="§"/>
            </a:pPr>
            <a:r>
              <a:rPr lang="ar-SA" dirty="0" smtClean="0"/>
              <a:t>انخفاض المستويات المعرفية التي تستهدف فقرات الاختبار.</a:t>
            </a:r>
          </a:p>
          <a:p>
            <a:pPr lvl="1" algn="r" rtl="1">
              <a:buFont typeface="Wingdings" panose="05000000000000000000" pitchFamily="2" charset="2"/>
              <a:buChar char="§"/>
            </a:pPr>
            <a:r>
              <a:rPr lang="ar-SA" dirty="0" smtClean="0"/>
              <a:t>عدم التأكد من جودة الاختبارات احصائياً.</a:t>
            </a:r>
          </a:p>
        </p:txBody>
      </p:sp>
    </p:spTree>
    <p:extLst>
      <p:ext uri="{BB962C8B-B14F-4D97-AF65-F5344CB8AC3E}">
        <p14:creationId xmlns:p14="http://schemas.microsoft.com/office/powerpoint/2010/main" val="1404249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TotalTime>
  <Words>1820</Words>
  <Application>Microsoft Office PowerPoint</Application>
  <PresentationFormat>Widescreen</PresentationFormat>
  <Paragraphs>183</Paragraphs>
  <Slides>24</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Sakkal Majalla</vt:lpstr>
      <vt:lpstr>Times New Roman</vt:lpstr>
      <vt:lpstr>Wingdings</vt:lpstr>
      <vt:lpstr>Office Theme</vt:lpstr>
      <vt:lpstr>مفاهيم ومبادئ أساسية في القياس والتقويم</vt:lpstr>
      <vt:lpstr>المواضيع:</vt:lpstr>
      <vt:lpstr>مقدمة:</vt:lpstr>
      <vt:lpstr>أولاً: القياس النفسي التربوي:</vt:lpstr>
      <vt:lpstr>أولاً: القياس النفسي التربوي:</vt:lpstr>
      <vt:lpstr>PowerPoint Presentation</vt:lpstr>
      <vt:lpstr>ثانياً: التقييم التربوي:</vt:lpstr>
      <vt:lpstr>PowerPoint Presentation</vt:lpstr>
      <vt:lpstr>ثالثاً: التقويم التربوي:</vt:lpstr>
      <vt:lpstr>خصائص التقويم التربوي:</vt:lpstr>
      <vt:lpstr>العلاقة بين القياس والتقييم والتقويم:</vt:lpstr>
      <vt:lpstr>أنواع التقويم التربوي (الأسلوب التقليدي):</vt:lpstr>
      <vt:lpstr>PowerPoint Presentation</vt:lpstr>
      <vt:lpstr>أنواع التقويم التربوي (التقويم البديل):</vt:lpstr>
      <vt:lpstr>أهداف تقويم الطلاب:</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خصائص و أنواع الفروق الفردية</dc:title>
  <dc:creator>Toshiba-User</dc:creator>
  <cp:lastModifiedBy>Toshiba-User</cp:lastModifiedBy>
  <cp:revision>42</cp:revision>
  <dcterms:created xsi:type="dcterms:W3CDTF">2015-09-13T10:54:21Z</dcterms:created>
  <dcterms:modified xsi:type="dcterms:W3CDTF">2015-11-28T12:56:15Z</dcterms:modified>
</cp:coreProperties>
</file>