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71" r:id="rId27"/>
    <p:sldId id="273" r:id="rId28"/>
    <p:sldId id="274" r:id="rId29"/>
    <p:sldId id="275" r:id="rId30"/>
    <p:sldId id="276" r:id="rId31"/>
    <p:sldId id="277" r:id="rId32"/>
    <p:sldId id="278" r:id="rId33"/>
    <p:sldId id="280" r:id="rId34"/>
    <p:sldId id="279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106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3325E-58D5-45E1-B6E7-5DD217EFD4E0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244E892-962F-49D8-ACDD-27F8DB2558FB}">
      <dgm:prSet phldrT="[Text]" custT="1"/>
      <dgm:spPr/>
      <dgm:t>
        <a:bodyPr/>
        <a:lstStyle/>
        <a:p>
          <a:pPr rtl="1"/>
          <a:r>
            <a:rPr lang="ar-SA" sz="3600" dirty="0" smtClean="0"/>
            <a:t>طرف اعطى</a:t>
          </a:r>
          <a:endParaRPr lang="ar-SA" sz="3600" dirty="0"/>
        </a:p>
      </dgm:t>
    </dgm:pt>
    <dgm:pt modelId="{B68666C0-3D41-4081-94AE-A1ECFBC88B50}" type="parTrans" cxnId="{AC0E3C36-D4C8-412B-94BC-E018C71187F1}">
      <dgm:prSet/>
      <dgm:spPr/>
      <dgm:t>
        <a:bodyPr/>
        <a:lstStyle/>
        <a:p>
          <a:pPr rtl="1"/>
          <a:endParaRPr lang="ar-SA"/>
        </a:p>
      </dgm:t>
    </dgm:pt>
    <dgm:pt modelId="{B6B39EFE-CDB1-446A-B283-025F93793F34}" type="sibTrans" cxnId="{AC0E3C36-D4C8-412B-94BC-E018C71187F1}">
      <dgm:prSet/>
      <dgm:spPr/>
      <dgm:t>
        <a:bodyPr/>
        <a:lstStyle/>
        <a:p>
          <a:pPr rtl="1"/>
          <a:endParaRPr lang="ar-SA"/>
        </a:p>
      </dgm:t>
    </dgm:pt>
    <dgm:pt modelId="{6ACF9307-A3C0-40FB-906A-135AA090158E}">
      <dgm:prSet phldrT="[Text]" custT="1"/>
      <dgm:spPr/>
      <dgm:t>
        <a:bodyPr/>
        <a:lstStyle/>
        <a:p>
          <a:pPr rtl="1"/>
          <a:r>
            <a:rPr lang="ar-SA" sz="4000" b="1" dirty="0" smtClean="0"/>
            <a:t>طرف اخذ</a:t>
          </a:r>
          <a:endParaRPr lang="ar-SA" sz="4000" b="1" dirty="0"/>
        </a:p>
      </dgm:t>
    </dgm:pt>
    <dgm:pt modelId="{2464E55F-6A88-495B-B1FA-AB4334180FE5}" type="parTrans" cxnId="{CF80F789-CD82-49F4-A5B8-FA906432EE2B}">
      <dgm:prSet/>
      <dgm:spPr/>
      <dgm:t>
        <a:bodyPr/>
        <a:lstStyle/>
        <a:p>
          <a:pPr rtl="1"/>
          <a:endParaRPr lang="ar-SA"/>
        </a:p>
      </dgm:t>
    </dgm:pt>
    <dgm:pt modelId="{2D8BB8A2-CF24-4410-B240-9D12FFCA8750}" type="sibTrans" cxnId="{CF80F789-CD82-49F4-A5B8-FA906432EE2B}">
      <dgm:prSet/>
      <dgm:spPr/>
      <dgm:t>
        <a:bodyPr/>
        <a:lstStyle/>
        <a:p>
          <a:pPr rtl="1"/>
          <a:endParaRPr lang="ar-SA"/>
        </a:p>
      </dgm:t>
    </dgm:pt>
    <dgm:pt modelId="{DEF562FA-AB62-4705-981B-01495A835413}">
      <dgm:prSet phldrT="[Text]" custT="1"/>
      <dgm:spPr/>
      <dgm:t>
        <a:bodyPr/>
        <a:lstStyle/>
        <a:p>
          <a:pPr rtl="1"/>
          <a:r>
            <a:rPr lang="ar-SA" sz="3600" dirty="0" smtClean="0"/>
            <a:t>العمليات المالية</a:t>
          </a:r>
          <a:endParaRPr lang="ar-SA" sz="3600" dirty="0"/>
        </a:p>
      </dgm:t>
    </dgm:pt>
    <dgm:pt modelId="{5978D6FC-6779-4239-A7F1-EF9A1015F54F}" type="parTrans" cxnId="{7E5175DE-58FE-4E18-BE8C-04035319B751}">
      <dgm:prSet/>
      <dgm:spPr/>
      <dgm:t>
        <a:bodyPr/>
        <a:lstStyle/>
        <a:p>
          <a:pPr rtl="1"/>
          <a:endParaRPr lang="ar-SA"/>
        </a:p>
      </dgm:t>
    </dgm:pt>
    <dgm:pt modelId="{3AA64A4E-9E13-4506-B54A-9B03FB5DA86B}" type="sibTrans" cxnId="{7E5175DE-58FE-4E18-BE8C-04035319B751}">
      <dgm:prSet/>
      <dgm:spPr/>
      <dgm:t>
        <a:bodyPr/>
        <a:lstStyle/>
        <a:p>
          <a:pPr rtl="1"/>
          <a:endParaRPr lang="ar-SA"/>
        </a:p>
      </dgm:t>
    </dgm:pt>
    <dgm:pt modelId="{9B9FCD05-4605-409E-B274-575C1FAE3707}">
      <dgm:prSet phldrT="[Text]"/>
      <dgm:spPr/>
      <dgm:t>
        <a:bodyPr/>
        <a:lstStyle/>
        <a:p>
          <a:pPr rtl="1"/>
          <a:r>
            <a:rPr lang="ar-SA" dirty="0" smtClean="0"/>
            <a:t>دائن</a:t>
          </a:r>
          <a:endParaRPr lang="ar-SA" dirty="0"/>
        </a:p>
      </dgm:t>
    </dgm:pt>
    <dgm:pt modelId="{8F83813F-34E4-47F7-95EC-5A86C3E4A4A6}" type="parTrans" cxnId="{E3F79727-EC98-4B97-8C25-6DE4E8456A8A}">
      <dgm:prSet/>
      <dgm:spPr/>
      <dgm:t>
        <a:bodyPr/>
        <a:lstStyle/>
        <a:p>
          <a:pPr rtl="1"/>
          <a:endParaRPr lang="ar-SA"/>
        </a:p>
      </dgm:t>
    </dgm:pt>
    <dgm:pt modelId="{5538EF3D-6866-41A5-8360-E6D4FC3E2E1A}" type="sibTrans" cxnId="{E3F79727-EC98-4B97-8C25-6DE4E8456A8A}">
      <dgm:prSet/>
      <dgm:spPr/>
      <dgm:t>
        <a:bodyPr/>
        <a:lstStyle/>
        <a:p>
          <a:pPr rtl="1"/>
          <a:endParaRPr lang="ar-SA"/>
        </a:p>
      </dgm:t>
    </dgm:pt>
    <dgm:pt modelId="{9ACC062C-7B2B-4CA6-8D87-66887B21697E}">
      <dgm:prSet phldrT="[Text]"/>
      <dgm:spPr/>
      <dgm:t>
        <a:bodyPr/>
        <a:lstStyle/>
        <a:p>
          <a:pPr rtl="1"/>
          <a:r>
            <a:rPr lang="ar-SA" dirty="0" smtClean="0"/>
            <a:t>مدين</a:t>
          </a:r>
          <a:endParaRPr lang="ar-SA" dirty="0"/>
        </a:p>
      </dgm:t>
    </dgm:pt>
    <dgm:pt modelId="{E3425BEE-BF52-432D-895A-A71171B02057}" type="parTrans" cxnId="{2640426C-A95E-459F-8D34-0EC606425FC9}">
      <dgm:prSet/>
      <dgm:spPr/>
      <dgm:t>
        <a:bodyPr/>
        <a:lstStyle/>
        <a:p>
          <a:pPr rtl="1"/>
          <a:endParaRPr lang="ar-SA"/>
        </a:p>
      </dgm:t>
    </dgm:pt>
    <dgm:pt modelId="{D64B604D-38BF-40EB-A02A-EE293691AC29}" type="sibTrans" cxnId="{2640426C-A95E-459F-8D34-0EC606425FC9}">
      <dgm:prSet/>
      <dgm:spPr/>
      <dgm:t>
        <a:bodyPr/>
        <a:lstStyle/>
        <a:p>
          <a:pPr rtl="1"/>
          <a:endParaRPr lang="ar-SA"/>
        </a:p>
      </dgm:t>
    </dgm:pt>
    <dgm:pt modelId="{460E0569-F47E-46F6-88F3-31733DC1052B}" type="pres">
      <dgm:prSet presAssocID="{E783325E-58D5-45E1-B6E7-5DD217EFD4E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5A3FAC-4AEB-4227-B93C-14FBEAA6AC8B}" type="pres">
      <dgm:prSet presAssocID="{9244E892-962F-49D8-ACDD-27F8DB2558FB}" presName="node" presStyleLbl="node1" presStyleIdx="0" presStyleCnt="5" custScaleX="44085" custScaleY="33285" custLinFactNeighborX="-20613" custLinFactNeighborY="329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4A4F65-32BA-43EC-8E62-69500D917C51}" type="pres">
      <dgm:prSet presAssocID="{B6B39EFE-CDB1-446A-B283-025F93793F34}" presName="sibTrans" presStyleCnt="0"/>
      <dgm:spPr/>
    </dgm:pt>
    <dgm:pt modelId="{B3077A5D-A0D1-47DD-A72B-E905A744340B}" type="pres">
      <dgm:prSet presAssocID="{6ACF9307-A3C0-40FB-906A-135AA090158E}" presName="node" presStyleLbl="node1" presStyleIdx="1" presStyleCnt="5" custScaleX="44038" custScaleY="37465" custLinFactNeighborX="22900" custLinFactNeighborY="305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4747A4-5BC0-4805-8E82-012D040106B8}" type="pres">
      <dgm:prSet presAssocID="{2D8BB8A2-CF24-4410-B240-9D12FFCA8750}" presName="sibTrans" presStyleCnt="0"/>
      <dgm:spPr/>
    </dgm:pt>
    <dgm:pt modelId="{0423001E-525B-4EC1-832F-D0317E247775}" type="pres">
      <dgm:prSet presAssocID="{DEF562FA-AB62-4705-981B-01495A835413}" presName="node" presStyleLbl="node1" presStyleIdx="2" presStyleCnt="5" custScaleX="56256" custScaleY="44636" custLinFactNeighborX="43858" custLinFactNeighborY="-731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8A9639-F477-42D2-9599-9F78F4B651D3}" type="pres">
      <dgm:prSet presAssocID="{3AA64A4E-9E13-4506-B54A-9B03FB5DA86B}" presName="sibTrans" presStyleCnt="0"/>
      <dgm:spPr/>
    </dgm:pt>
    <dgm:pt modelId="{287A0D4A-5C5B-4945-BEF0-7CCF3281738C}" type="pres">
      <dgm:prSet presAssocID="{9B9FCD05-4605-409E-B274-575C1FAE3707}" presName="node" presStyleLbl="node1" presStyleIdx="3" presStyleCnt="5" custScaleX="36078" custScaleY="31940" custLinFactNeighborX="-53375" custLinFactNeighborY="259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5427DF-9271-4627-A39D-49EB06411DBA}" type="pres">
      <dgm:prSet presAssocID="{5538EF3D-6866-41A5-8360-E6D4FC3E2E1A}" presName="sibTrans" presStyleCnt="0"/>
      <dgm:spPr/>
    </dgm:pt>
    <dgm:pt modelId="{DA44F062-5096-432B-B507-5E3107A5FC02}" type="pres">
      <dgm:prSet presAssocID="{9ACC062C-7B2B-4CA6-8D87-66887B21697E}" presName="node" presStyleLbl="node1" presStyleIdx="4" presStyleCnt="5" custScaleX="42722" custScaleY="35566" custLinFactNeighborX="-10563" custLinFactNeighborY="255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80F789-CD82-49F4-A5B8-FA906432EE2B}" srcId="{E783325E-58D5-45E1-B6E7-5DD217EFD4E0}" destId="{6ACF9307-A3C0-40FB-906A-135AA090158E}" srcOrd="1" destOrd="0" parTransId="{2464E55F-6A88-495B-B1FA-AB4334180FE5}" sibTransId="{2D8BB8A2-CF24-4410-B240-9D12FFCA8750}"/>
    <dgm:cxn modelId="{3A1F3265-A461-41E7-A36E-1F32085FD654}" type="presOf" srcId="{E783325E-58D5-45E1-B6E7-5DD217EFD4E0}" destId="{460E0569-F47E-46F6-88F3-31733DC1052B}" srcOrd="0" destOrd="0" presId="urn:microsoft.com/office/officeart/2005/8/layout/default#1"/>
    <dgm:cxn modelId="{E66C1985-6E35-480D-B8EC-D04F506AFDFC}" type="presOf" srcId="{DEF562FA-AB62-4705-981B-01495A835413}" destId="{0423001E-525B-4EC1-832F-D0317E247775}" srcOrd="0" destOrd="0" presId="urn:microsoft.com/office/officeart/2005/8/layout/default#1"/>
    <dgm:cxn modelId="{64054D28-858F-48E9-BBDE-B26358A28BDB}" type="presOf" srcId="{9ACC062C-7B2B-4CA6-8D87-66887B21697E}" destId="{DA44F062-5096-432B-B507-5E3107A5FC02}" srcOrd="0" destOrd="0" presId="urn:microsoft.com/office/officeart/2005/8/layout/default#1"/>
    <dgm:cxn modelId="{2640426C-A95E-459F-8D34-0EC606425FC9}" srcId="{E783325E-58D5-45E1-B6E7-5DD217EFD4E0}" destId="{9ACC062C-7B2B-4CA6-8D87-66887B21697E}" srcOrd="4" destOrd="0" parTransId="{E3425BEE-BF52-432D-895A-A71171B02057}" sibTransId="{D64B604D-38BF-40EB-A02A-EE293691AC29}"/>
    <dgm:cxn modelId="{0319971F-2D2C-450B-88E9-1713B686A321}" type="presOf" srcId="{9244E892-962F-49D8-ACDD-27F8DB2558FB}" destId="{E15A3FAC-4AEB-4227-B93C-14FBEAA6AC8B}" srcOrd="0" destOrd="0" presId="urn:microsoft.com/office/officeart/2005/8/layout/default#1"/>
    <dgm:cxn modelId="{E3F79727-EC98-4B97-8C25-6DE4E8456A8A}" srcId="{E783325E-58D5-45E1-B6E7-5DD217EFD4E0}" destId="{9B9FCD05-4605-409E-B274-575C1FAE3707}" srcOrd="3" destOrd="0" parTransId="{8F83813F-34E4-47F7-95EC-5A86C3E4A4A6}" sibTransId="{5538EF3D-6866-41A5-8360-E6D4FC3E2E1A}"/>
    <dgm:cxn modelId="{DF2AAC60-4486-4465-B4EF-794368E2AC2E}" type="presOf" srcId="{6ACF9307-A3C0-40FB-906A-135AA090158E}" destId="{B3077A5D-A0D1-47DD-A72B-E905A744340B}" srcOrd="0" destOrd="0" presId="urn:microsoft.com/office/officeart/2005/8/layout/default#1"/>
    <dgm:cxn modelId="{AC0E3C36-D4C8-412B-94BC-E018C71187F1}" srcId="{E783325E-58D5-45E1-B6E7-5DD217EFD4E0}" destId="{9244E892-962F-49D8-ACDD-27F8DB2558FB}" srcOrd="0" destOrd="0" parTransId="{B68666C0-3D41-4081-94AE-A1ECFBC88B50}" sibTransId="{B6B39EFE-CDB1-446A-B283-025F93793F34}"/>
    <dgm:cxn modelId="{7E5175DE-58FE-4E18-BE8C-04035319B751}" srcId="{E783325E-58D5-45E1-B6E7-5DD217EFD4E0}" destId="{DEF562FA-AB62-4705-981B-01495A835413}" srcOrd="2" destOrd="0" parTransId="{5978D6FC-6779-4239-A7F1-EF9A1015F54F}" sibTransId="{3AA64A4E-9E13-4506-B54A-9B03FB5DA86B}"/>
    <dgm:cxn modelId="{407D158A-DFAE-4D0A-82A2-E19A73C4694A}" type="presOf" srcId="{9B9FCD05-4605-409E-B274-575C1FAE3707}" destId="{287A0D4A-5C5B-4945-BEF0-7CCF3281738C}" srcOrd="0" destOrd="0" presId="urn:microsoft.com/office/officeart/2005/8/layout/default#1"/>
    <dgm:cxn modelId="{7AF2BF72-A9BF-4536-A45D-EE2D4E126542}" type="presParOf" srcId="{460E0569-F47E-46F6-88F3-31733DC1052B}" destId="{E15A3FAC-4AEB-4227-B93C-14FBEAA6AC8B}" srcOrd="0" destOrd="0" presId="urn:microsoft.com/office/officeart/2005/8/layout/default#1"/>
    <dgm:cxn modelId="{85FE79D4-EEE8-4B83-8BCE-6AAAADA06AED}" type="presParOf" srcId="{460E0569-F47E-46F6-88F3-31733DC1052B}" destId="{D74A4F65-32BA-43EC-8E62-69500D917C51}" srcOrd="1" destOrd="0" presId="urn:microsoft.com/office/officeart/2005/8/layout/default#1"/>
    <dgm:cxn modelId="{43C02507-F56C-4990-935F-45EEF3C567FB}" type="presParOf" srcId="{460E0569-F47E-46F6-88F3-31733DC1052B}" destId="{B3077A5D-A0D1-47DD-A72B-E905A744340B}" srcOrd="2" destOrd="0" presId="urn:microsoft.com/office/officeart/2005/8/layout/default#1"/>
    <dgm:cxn modelId="{B4BE8F43-FE86-443F-B6D2-4AFBD734461B}" type="presParOf" srcId="{460E0569-F47E-46F6-88F3-31733DC1052B}" destId="{3E4747A4-5BC0-4805-8E82-012D040106B8}" srcOrd="3" destOrd="0" presId="urn:microsoft.com/office/officeart/2005/8/layout/default#1"/>
    <dgm:cxn modelId="{D8A8584D-FF4D-4E67-802A-EE15A7CF8B9C}" type="presParOf" srcId="{460E0569-F47E-46F6-88F3-31733DC1052B}" destId="{0423001E-525B-4EC1-832F-D0317E247775}" srcOrd="4" destOrd="0" presId="urn:microsoft.com/office/officeart/2005/8/layout/default#1"/>
    <dgm:cxn modelId="{ECB3958D-76F6-48DD-B0A1-61AD11E2F42F}" type="presParOf" srcId="{460E0569-F47E-46F6-88F3-31733DC1052B}" destId="{5F8A9639-F477-42D2-9599-9F78F4B651D3}" srcOrd="5" destOrd="0" presId="urn:microsoft.com/office/officeart/2005/8/layout/default#1"/>
    <dgm:cxn modelId="{E2679281-BB0D-45FD-83A6-1E3E55285883}" type="presParOf" srcId="{460E0569-F47E-46F6-88F3-31733DC1052B}" destId="{287A0D4A-5C5B-4945-BEF0-7CCF3281738C}" srcOrd="6" destOrd="0" presId="urn:microsoft.com/office/officeart/2005/8/layout/default#1"/>
    <dgm:cxn modelId="{272D9D0E-F36B-426E-B482-197A3514F996}" type="presParOf" srcId="{460E0569-F47E-46F6-88F3-31733DC1052B}" destId="{BD5427DF-9271-4627-A39D-49EB06411DBA}" srcOrd="7" destOrd="0" presId="urn:microsoft.com/office/officeart/2005/8/layout/default#1"/>
    <dgm:cxn modelId="{D2E236B4-C6E0-4AC4-B0FA-E41FDB189C51}" type="presParOf" srcId="{460E0569-F47E-46F6-88F3-31733DC1052B}" destId="{DA44F062-5096-432B-B507-5E3107A5FC02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36CE113-3269-482F-AAC0-5290CA46CD5C}" type="datetimeFigureOut">
              <a:rPr lang="ar-SA" smtClean="0"/>
              <a:pPr/>
              <a:t>20/05/1438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2DC220C-AF6E-4EF3-898E-0067B31BACC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5346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220C-AF6E-4EF3-898E-0067B31BACCD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2779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26A81F-36D5-4188-9D69-CEB5E29F9A6B}" type="datetimeFigureOut">
              <a:rPr lang="ar-SA" smtClean="0"/>
              <a:pPr/>
              <a:t>20/05/1438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1E2F6C-24FD-4DAE-A24B-6790EE928B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26A81F-36D5-4188-9D69-CEB5E29F9A6B}" type="datetimeFigureOut">
              <a:rPr lang="ar-SA" smtClean="0"/>
              <a:pPr/>
              <a:t>20/05/1438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E2F6C-24FD-4DAE-A24B-6790EE928B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26A81F-36D5-4188-9D69-CEB5E29F9A6B}" type="datetimeFigureOut">
              <a:rPr lang="ar-SA" smtClean="0"/>
              <a:pPr/>
              <a:t>20/05/1438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E2F6C-24FD-4DAE-A24B-6790EE928B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26A81F-36D5-4188-9D69-CEB5E29F9A6B}" type="datetimeFigureOut">
              <a:rPr lang="ar-SA" smtClean="0"/>
              <a:pPr/>
              <a:t>20/05/1438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E2F6C-24FD-4DAE-A24B-6790EE928B2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26A81F-36D5-4188-9D69-CEB5E29F9A6B}" type="datetimeFigureOut">
              <a:rPr lang="ar-SA" smtClean="0"/>
              <a:pPr/>
              <a:t>20/05/1438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E2F6C-24FD-4DAE-A24B-6790EE928B2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26A81F-36D5-4188-9D69-CEB5E29F9A6B}" type="datetimeFigureOut">
              <a:rPr lang="ar-SA" smtClean="0"/>
              <a:pPr/>
              <a:t>20/05/1438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E2F6C-24FD-4DAE-A24B-6790EE928B2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26A81F-36D5-4188-9D69-CEB5E29F9A6B}" type="datetimeFigureOut">
              <a:rPr lang="ar-SA" smtClean="0"/>
              <a:pPr/>
              <a:t>20/05/1438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E2F6C-24FD-4DAE-A24B-6790EE928B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26A81F-36D5-4188-9D69-CEB5E29F9A6B}" type="datetimeFigureOut">
              <a:rPr lang="ar-SA" smtClean="0"/>
              <a:pPr/>
              <a:t>20/05/1438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E2F6C-24FD-4DAE-A24B-6790EE928B2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26A81F-36D5-4188-9D69-CEB5E29F9A6B}" type="datetimeFigureOut">
              <a:rPr lang="ar-SA" smtClean="0"/>
              <a:pPr/>
              <a:t>20/05/1438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E2F6C-24FD-4DAE-A24B-6790EE928B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C26A81F-36D5-4188-9D69-CEB5E29F9A6B}" type="datetimeFigureOut">
              <a:rPr lang="ar-SA" smtClean="0"/>
              <a:pPr/>
              <a:t>20/05/1438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E2F6C-24FD-4DAE-A24B-6790EE928B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26A81F-36D5-4188-9D69-CEB5E29F9A6B}" type="datetimeFigureOut">
              <a:rPr lang="ar-SA" smtClean="0"/>
              <a:pPr/>
              <a:t>20/05/1438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1E2F6C-24FD-4DAE-A24B-6790EE928B2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7" y="5001994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0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7" y="5001994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0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C26A81F-36D5-4188-9D69-CEB5E29F9A6B}" type="datetimeFigureOut">
              <a:rPr lang="ar-SA" smtClean="0"/>
              <a:pPr/>
              <a:t>20/05/1438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3" y="6407945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5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D1E2F6C-24FD-4DAE-A24B-6790EE928B2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المحاسبة السياحية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اعداد جهاد </a:t>
            </a:r>
            <a:r>
              <a:rPr lang="ar-SA" dirty="0" err="1" smtClean="0"/>
              <a:t>الشبار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تجميع </a:t>
            </a:r>
            <a:r>
              <a:rPr lang="ar-SA" sz="3200" smtClean="0"/>
              <a:t>المستندات المؤيدة </a:t>
            </a:r>
            <a:r>
              <a:rPr lang="ar-SA" sz="3200" dirty="0" smtClean="0"/>
              <a:t>للنشاط</a:t>
            </a:r>
          </a:p>
          <a:p>
            <a:r>
              <a:rPr lang="ar-SA" sz="3200" dirty="0" smtClean="0"/>
              <a:t>تسجيل العمليات المالية في دفتراليومية </a:t>
            </a:r>
          </a:p>
          <a:p>
            <a:r>
              <a:rPr lang="ar-SA" sz="3200" dirty="0" smtClean="0"/>
              <a:t>ترحيل وتصنيف وتبويب العمليات المالية في دفتر الاستاذ</a:t>
            </a:r>
          </a:p>
          <a:p>
            <a:r>
              <a:rPr lang="ar-SA" sz="3200" dirty="0" smtClean="0"/>
              <a:t>التلخيص في ميزان المراجعة</a:t>
            </a:r>
          </a:p>
          <a:p>
            <a:r>
              <a:rPr lang="ar-SA" sz="3200" dirty="0" smtClean="0"/>
              <a:t>القيام بالتسويات الجردية في نهاية العام</a:t>
            </a:r>
          </a:p>
          <a:p>
            <a:r>
              <a:rPr lang="ar-SA" sz="3200" dirty="0" smtClean="0"/>
              <a:t>اعداد قوائم الايرادات والمصروفات</a:t>
            </a:r>
          </a:p>
          <a:p>
            <a:r>
              <a:rPr lang="ar-SA" sz="3200" dirty="0" smtClean="0"/>
              <a:t>اعداد الحسابات الختامية وتشمل قائمة الدخل وقائمة المركز المالي</a:t>
            </a:r>
            <a:endParaRPr lang="ar-SA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مراحل العمل المحسابي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نظام له مدخلات</a:t>
            </a:r>
          </a:p>
          <a:p>
            <a:r>
              <a:rPr lang="ar-SA" sz="3600" dirty="0" smtClean="0"/>
              <a:t>يتم معالجة المدخلات</a:t>
            </a:r>
          </a:p>
          <a:p>
            <a:r>
              <a:rPr lang="ar-SA" sz="3600" dirty="0" smtClean="0"/>
              <a:t>يريكز على مجموعة من المبادئ</a:t>
            </a:r>
          </a:p>
          <a:p>
            <a:r>
              <a:rPr lang="ar-SA" sz="3600" dirty="0" smtClean="0"/>
              <a:t>يتم قيد وتسجيل العمليات المالية في السجلات المحاسبية</a:t>
            </a:r>
          </a:p>
          <a:p>
            <a:r>
              <a:rPr lang="ar-SA" sz="3600" dirty="0" smtClean="0"/>
              <a:t>وجود مجموعة من الدفاتر والسجلات المحاسبية</a:t>
            </a:r>
          </a:p>
          <a:p>
            <a:r>
              <a:rPr lang="ar-SA" sz="3600" dirty="0" smtClean="0"/>
              <a:t>توصيل المخرجات الى اصحاب القرار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الركائز العلمية للعمل المحاسبي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ar-SA" sz="4000" dirty="0" smtClean="0">
              <a:solidFill>
                <a:srgbClr val="C00000"/>
              </a:solidFill>
            </a:endParaRPr>
          </a:p>
          <a:p>
            <a:r>
              <a:rPr lang="ar-SA" sz="4000" dirty="0" smtClean="0">
                <a:solidFill>
                  <a:srgbClr val="C00000"/>
                </a:solidFill>
              </a:rPr>
              <a:t>الاصول</a:t>
            </a:r>
          </a:p>
          <a:p>
            <a:pPr>
              <a:buNone/>
            </a:pPr>
            <a:r>
              <a:rPr lang="ar-SA" sz="4000" dirty="0" smtClean="0">
                <a:solidFill>
                  <a:srgbClr val="C00000"/>
                </a:solidFill>
              </a:rPr>
              <a:t>    </a:t>
            </a:r>
            <a:r>
              <a:rPr lang="ar-SA" sz="3200" dirty="0" smtClean="0"/>
              <a:t>1- الاصول الثابتة</a:t>
            </a:r>
          </a:p>
          <a:p>
            <a:pPr>
              <a:buNone/>
            </a:pPr>
            <a:r>
              <a:rPr lang="ar-SA" sz="3200" dirty="0" smtClean="0">
                <a:solidFill>
                  <a:srgbClr val="C00000"/>
                </a:solidFill>
              </a:rPr>
              <a:t>     </a:t>
            </a:r>
            <a:r>
              <a:rPr lang="ar-SA" sz="3200" dirty="0" smtClean="0"/>
              <a:t>2- الاصول المتداولة</a:t>
            </a:r>
          </a:p>
          <a:p>
            <a:pPr>
              <a:buNone/>
            </a:pPr>
            <a:r>
              <a:rPr lang="ar-SA" sz="3200" dirty="0" smtClean="0">
                <a:solidFill>
                  <a:srgbClr val="C00000"/>
                </a:solidFill>
              </a:rPr>
              <a:t>     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3- الاصول غير الملموسة</a:t>
            </a:r>
            <a:endParaRPr lang="ar-SA" sz="40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الاصطلاحات الاساسية في المحاسبة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ar-SA" sz="4000" dirty="0" smtClean="0"/>
              <a:t>الخصوم</a:t>
            </a:r>
          </a:p>
          <a:p>
            <a:r>
              <a:rPr lang="ar-SA" sz="3200" dirty="0" smtClean="0"/>
              <a:t>الخصوم قصيرة الاجل</a:t>
            </a:r>
          </a:p>
          <a:p>
            <a:r>
              <a:rPr lang="ar-SA" sz="3200" dirty="0" smtClean="0"/>
              <a:t>الخصوم طويلة الاجل</a:t>
            </a:r>
            <a:endParaRPr lang="ar-SA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الاصطلاحات المحاسبية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sz="4000" dirty="0" smtClean="0"/>
              <a:t>حقوق الملكية</a:t>
            </a:r>
          </a:p>
          <a:p>
            <a:r>
              <a:rPr lang="ar-SA" sz="3600" dirty="0" smtClean="0"/>
              <a:t>راس المال</a:t>
            </a:r>
          </a:p>
          <a:p>
            <a:r>
              <a:rPr lang="ar-SA" sz="3600" dirty="0" smtClean="0"/>
              <a:t>الارباح</a:t>
            </a:r>
          </a:p>
          <a:p>
            <a:r>
              <a:rPr lang="ar-SA" sz="3600" dirty="0" smtClean="0"/>
              <a:t>الاحتياطات</a:t>
            </a:r>
            <a:endParaRPr lang="ar-SA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الاصطلاحات المحاسبية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ar-SA" sz="4000" dirty="0" smtClean="0"/>
          </a:p>
          <a:p>
            <a:r>
              <a:rPr lang="ar-SA" sz="4000" dirty="0" smtClean="0"/>
              <a:t>القوائم المالية</a:t>
            </a:r>
          </a:p>
          <a:p>
            <a:r>
              <a:rPr lang="ar-SA" sz="3200" dirty="0" smtClean="0"/>
              <a:t>قائمة المركز المالي</a:t>
            </a:r>
          </a:p>
          <a:p>
            <a:r>
              <a:rPr lang="ar-SA" sz="3200" dirty="0" smtClean="0"/>
              <a:t>قائمة الدخل</a:t>
            </a:r>
          </a:p>
          <a:p>
            <a:r>
              <a:rPr lang="ar-SA" sz="3200" dirty="0" smtClean="0"/>
              <a:t>قائمة التدفقات النقدية</a:t>
            </a:r>
            <a:endParaRPr lang="ar-SA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الاصطلاحات المحاسبية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/>
              <a:t>الايرادات</a:t>
            </a:r>
          </a:p>
          <a:p>
            <a:r>
              <a:rPr lang="ar-SA" sz="4000" dirty="0" smtClean="0"/>
              <a:t>المصروفات</a:t>
            </a:r>
          </a:p>
          <a:p>
            <a:r>
              <a:rPr lang="ar-SA" sz="4000" dirty="0" smtClean="0"/>
              <a:t>ميزان المراجعة</a:t>
            </a:r>
          </a:p>
          <a:p>
            <a:r>
              <a:rPr lang="ar-SA" sz="4000" dirty="0" smtClean="0"/>
              <a:t>دليل الحسابات</a:t>
            </a:r>
            <a:endParaRPr lang="ar-SA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المصطلحات المحاسبية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8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b="1" dirty="0" smtClean="0"/>
              <a:t>الحسابات الاسمية</a:t>
            </a:r>
          </a:p>
          <a:p>
            <a:r>
              <a:rPr lang="ar-SA" dirty="0" smtClean="0"/>
              <a:t>وهي الحسابات التي تتضمنها قائمة الدخل وتشمل</a:t>
            </a:r>
          </a:p>
          <a:p>
            <a:r>
              <a:rPr lang="ar-SA" dirty="0" smtClean="0"/>
              <a:t>* </a:t>
            </a:r>
            <a:r>
              <a:rPr lang="ar-SA" dirty="0" smtClean="0">
                <a:solidFill>
                  <a:srgbClr val="FF0000"/>
                </a:solidFill>
              </a:rPr>
              <a:t>الإيرادات</a:t>
            </a:r>
          </a:p>
          <a:p>
            <a:r>
              <a:rPr lang="ar-SA" dirty="0" smtClean="0"/>
              <a:t>* </a:t>
            </a:r>
            <a:r>
              <a:rPr lang="ar-SA" dirty="0" smtClean="0">
                <a:solidFill>
                  <a:srgbClr val="FF0000"/>
                </a:solidFill>
              </a:rPr>
              <a:t>المصروفات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أنواع الحسابات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063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/>
              <a:t>الحسابات الحقيقية</a:t>
            </a:r>
          </a:p>
          <a:p>
            <a:r>
              <a:rPr lang="ar-SA" dirty="0" smtClean="0"/>
              <a:t>وهي الحسابات التي تتضمنها قائمة المركز المالي وتشمل: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*</a:t>
            </a:r>
            <a:r>
              <a:rPr lang="ar-SA" dirty="0" smtClean="0"/>
              <a:t> </a:t>
            </a:r>
            <a:r>
              <a:rPr lang="ar-SA" dirty="0" smtClean="0">
                <a:solidFill>
                  <a:srgbClr val="FF0000"/>
                </a:solidFill>
              </a:rPr>
              <a:t>الأصول</a:t>
            </a:r>
            <a:r>
              <a:rPr lang="ar-SA" dirty="0" smtClean="0"/>
              <a:t> </a:t>
            </a:r>
            <a:r>
              <a:rPr lang="ar-SA" dirty="0" err="1" smtClean="0"/>
              <a:t>بانواعها</a:t>
            </a:r>
            <a:r>
              <a:rPr lang="ar-SA" dirty="0" smtClean="0"/>
              <a:t> الثلاث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*الخصوم</a:t>
            </a:r>
            <a:r>
              <a:rPr lang="ar-SA" dirty="0" smtClean="0"/>
              <a:t> </a:t>
            </a:r>
            <a:r>
              <a:rPr lang="ar-SA" dirty="0" err="1" smtClean="0"/>
              <a:t>بانواعها</a:t>
            </a:r>
            <a:endParaRPr lang="ar-SA" dirty="0" smtClean="0"/>
          </a:p>
          <a:p>
            <a:r>
              <a:rPr lang="ar-SA" dirty="0" smtClean="0">
                <a:solidFill>
                  <a:srgbClr val="FF0000"/>
                </a:solidFill>
              </a:rPr>
              <a:t>*حقوق الملكية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أنواع الحسابات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905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6"/>
            <a:endParaRPr lang="ar-SA" sz="5400" dirty="0" smtClean="0"/>
          </a:p>
          <a:p>
            <a:pPr lvl="6">
              <a:buNone/>
            </a:pPr>
            <a:endParaRPr lang="ar-SA" sz="5400" dirty="0" smtClean="0"/>
          </a:p>
          <a:p>
            <a:pPr>
              <a:buNone/>
            </a:pPr>
            <a:endParaRPr lang="ar-SA" sz="4800" dirty="0" smtClean="0"/>
          </a:p>
          <a:p>
            <a:r>
              <a:rPr lang="ar-SA" sz="4800" dirty="0" smtClean="0"/>
              <a:t>الاطار النظري للمحاسبة السياحية</a:t>
            </a:r>
            <a:endParaRPr lang="ar-SA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1472" y="1571612"/>
            <a:ext cx="8229600" cy="1143000"/>
          </a:xfrm>
        </p:spPr>
        <p:txBody>
          <a:bodyPr/>
          <a:lstStyle/>
          <a:p>
            <a:pPr algn="ctr"/>
            <a:r>
              <a:rPr lang="ar-SA" sz="4400" dirty="0" smtClean="0"/>
              <a:t>الفصل الاول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عملية توازن الميزانية تنطلق من فكرة</a:t>
            </a:r>
          </a:p>
          <a:p>
            <a:r>
              <a:rPr lang="ar-SA" dirty="0"/>
              <a:t> </a:t>
            </a:r>
            <a:r>
              <a:rPr lang="ar-SA" dirty="0" smtClean="0"/>
              <a:t>      ان اصل المال يساوي الاستخدام </a:t>
            </a:r>
          </a:p>
          <a:p>
            <a:endParaRPr lang="ar-SA" dirty="0"/>
          </a:p>
          <a:p>
            <a:pPr algn="ctr"/>
            <a:r>
              <a:rPr lang="ar-SA" dirty="0" smtClean="0">
                <a:solidFill>
                  <a:srgbClr val="FF0000"/>
                </a:solidFill>
              </a:rPr>
              <a:t>اصل المال  =  الاستخدام</a:t>
            </a:r>
          </a:p>
          <a:p>
            <a:endParaRPr lang="ar-SA" dirty="0"/>
          </a:p>
          <a:p>
            <a:r>
              <a:rPr lang="ar-SA" dirty="0" smtClean="0"/>
              <a:t>اصل المال يكون اما من المالك او عن طريق الاقتراض او الاثنين </a:t>
            </a:r>
            <a:r>
              <a:rPr lang="ar-SA" dirty="0" smtClean="0"/>
              <a:t>معا</a:t>
            </a:r>
            <a:endParaRPr lang="ar-SA" dirty="0"/>
          </a:p>
          <a:p>
            <a:r>
              <a:rPr lang="ar-SA" dirty="0" smtClean="0"/>
              <a:t>واستخدام المال يكون في وضعة بالأصول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توازن الميزانية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7362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ar-SA" dirty="0" smtClean="0"/>
          </a:p>
          <a:p>
            <a:r>
              <a:rPr lang="ar-SA" dirty="0"/>
              <a:t> </a:t>
            </a:r>
            <a:r>
              <a:rPr lang="ar-SA" dirty="0" smtClean="0"/>
              <a:t> اذن قبل ان تبدا المؤسسة نشاطها فان الأصول تساوي </a:t>
            </a:r>
            <a:r>
              <a:rPr lang="ar-SA" dirty="0" smtClean="0"/>
              <a:t>الالتزامات </a:t>
            </a:r>
          </a:p>
          <a:p>
            <a:r>
              <a:rPr lang="ar-SA" dirty="0" smtClean="0"/>
              <a:t>والالتزامات تكون اما للملاك وللغير</a:t>
            </a:r>
            <a:endParaRPr lang="ar-SA" dirty="0" smtClean="0"/>
          </a:p>
          <a:p>
            <a:pPr marL="109728" indent="0">
              <a:buNone/>
            </a:pPr>
            <a:endParaRPr lang="ar-SA" dirty="0"/>
          </a:p>
          <a:p>
            <a:pPr algn="ctr"/>
            <a:r>
              <a:rPr lang="ar-SA" dirty="0" smtClean="0">
                <a:solidFill>
                  <a:srgbClr val="FF0000"/>
                </a:solidFill>
              </a:rPr>
              <a:t>الأصول  = راس </a:t>
            </a:r>
            <a:r>
              <a:rPr lang="ar-SA" dirty="0" smtClean="0">
                <a:solidFill>
                  <a:srgbClr val="FF0000"/>
                </a:solidFill>
              </a:rPr>
              <a:t>المال + الخصوم</a:t>
            </a:r>
            <a:endParaRPr lang="ar-SA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ومع بداية عمل المؤسسة في مزاولة نشاطها </a:t>
            </a:r>
            <a:r>
              <a:rPr lang="ar-SA" dirty="0" smtClean="0"/>
              <a:t>فأنها </a:t>
            </a:r>
            <a:r>
              <a:rPr lang="ar-SA" dirty="0" smtClean="0"/>
              <a:t>تبدا في الحصول على الإيرادات ودفع المصاريف وبذلك تكون المعادلة على الشكل التالي:</a:t>
            </a:r>
          </a:p>
          <a:p>
            <a:pPr algn="ctr"/>
            <a:r>
              <a:rPr lang="ar-SA" dirty="0" smtClean="0">
                <a:solidFill>
                  <a:srgbClr val="FF0000"/>
                </a:solidFill>
              </a:rPr>
              <a:t>الأصول + المصروفات = راس المال + </a:t>
            </a:r>
            <a:r>
              <a:rPr lang="ar-SA" dirty="0" smtClean="0">
                <a:solidFill>
                  <a:srgbClr val="FF0000"/>
                </a:solidFill>
              </a:rPr>
              <a:t>الخصوم + الايرادات</a:t>
            </a:r>
            <a:endParaRPr lang="ar-SA" dirty="0" smtClean="0">
              <a:solidFill>
                <a:srgbClr val="FF0000"/>
              </a:solidFill>
            </a:endParaRPr>
          </a:p>
          <a:p>
            <a:pPr algn="ctr"/>
            <a:r>
              <a:rPr lang="ar-SA" dirty="0" smtClean="0"/>
              <a:t>وبتغيير بسيط تكون المعادلة كالتالي</a:t>
            </a:r>
          </a:p>
          <a:p>
            <a:pPr algn="ctr"/>
            <a:r>
              <a:rPr lang="ar-SA" dirty="0" smtClean="0">
                <a:solidFill>
                  <a:srgbClr val="FF0000"/>
                </a:solidFill>
              </a:rPr>
              <a:t>الأصول = راس المال </a:t>
            </a:r>
            <a:r>
              <a:rPr lang="ar-SA" dirty="0" smtClean="0">
                <a:solidFill>
                  <a:srgbClr val="FF0000"/>
                </a:solidFill>
              </a:rPr>
              <a:t>+الخصوم + (الإيرادات </a:t>
            </a:r>
            <a:r>
              <a:rPr lang="ar-SA" dirty="0" smtClean="0">
                <a:solidFill>
                  <a:srgbClr val="FF0000"/>
                </a:solidFill>
              </a:rPr>
              <a:t>– المصروفات)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توازن الميزانية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4741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  الإيرادات – المصروفات = الربح/الخسارة</a:t>
            </a:r>
          </a:p>
          <a:p>
            <a:r>
              <a:rPr lang="ar-SA" dirty="0" smtClean="0"/>
              <a:t>عندها تصبح المعادلة على الشكل التالي:</a:t>
            </a:r>
          </a:p>
          <a:p>
            <a:pPr marL="109728" indent="0" algn="ctr">
              <a:buNone/>
            </a:pPr>
            <a:endParaRPr lang="ar-SA" sz="3200" b="1" dirty="0" smtClean="0">
              <a:solidFill>
                <a:srgbClr val="FF0000"/>
              </a:solidFill>
            </a:endParaRPr>
          </a:p>
          <a:p>
            <a:pPr marL="109728" indent="0" algn="ctr">
              <a:buNone/>
            </a:pPr>
            <a:r>
              <a:rPr lang="ar-SA" sz="3200" b="1" dirty="0" smtClean="0">
                <a:solidFill>
                  <a:srgbClr val="FF0000"/>
                </a:solidFill>
              </a:rPr>
              <a:t>الأصول = راس المال + الخصوم + الارباح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412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6423566"/>
              </p:ext>
            </p:extLst>
          </p:nvPr>
        </p:nvGraphicFramePr>
        <p:xfrm>
          <a:off x="1763688" y="1481139"/>
          <a:ext cx="6264696" cy="2515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5672"/>
                <a:gridCol w="986676"/>
                <a:gridCol w="2082982"/>
                <a:gridCol w="1049366"/>
              </a:tblGrid>
              <a:tr h="232913">
                <a:tc>
                  <a:txBody>
                    <a:bodyPr/>
                    <a:lstStyle/>
                    <a:p>
                      <a:r>
                        <a:rPr lang="ar-SA" dirty="0" smtClean="0"/>
                        <a:t>الخصوم وحقوق الملكية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المبلغ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الاصول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المبلغ</a:t>
                      </a:r>
                      <a:endParaRPr lang="en-US" dirty="0"/>
                    </a:p>
                  </a:txBody>
                  <a:tcPr/>
                </a:tc>
              </a:tr>
              <a:tr h="1654109">
                <a:tc>
                  <a:txBody>
                    <a:bodyPr/>
                    <a:lstStyle/>
                    <a:p>
                      <a:r>
                        <a:rPr lang="ar-SA" dirty="0" smtClean="0"/>
                        <a:t>راس المال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البنك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</a:tr>
              <a:tr h="49607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ctr"/>
            <a:r>
              <a:rPr lang="ar-SA" dirty="0" smtClean="0"/>
              <a:t>الميزانية (قائمة المركز المالي)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1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2965143"/>
              </p:ext>
            </p:extLst>
          </p:nvPr>
        </p:nvGraphicFramePr>
        <p:xfrm>
          <a:off x="1403648" y="1403410"/>
          <a:ext cx="6408712" cy="2673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137"/>
                <a:gridCol w="1184219"/>
                <a:gridCol w="2089797"/>
                <a:gridCol w="1114559"/>
              </a:tblGrid>
              <a:tr h="651718">
                <a:tc>
                  <a:txBody>
                    <a:bodyPr/>
                    <a:lstStyle/>
                    <a:p>
                      <a:r>
                        <a:rPr lang="ar-SA" dirty="0" smtClean="0"/>
                        <a:t>الخصوم وحقوق الملكية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المبلغ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الاصول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المبلغ</a:t>
                      </a:r>
                      <a:endParaRPr lang="en-US" dirty="0"/>
                    </a:p>
                  </a:txBody>
                  <a:tcPr/>
                </a:tc>
              </a:tr>
              <a:tr h="1656184">
                <a:tc>
                  <a:txBody>
                    <a:bodyPr/>
                    <a:lstStyle/>
                    <a:p>
                      <a:r>
                        <a:rPr lang="ar-SA" dirty="0" smtClean="0"/>
                        <a:t>راس المال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البنك</a:t>
                      </a:r>
                    </a:p>
                    <a:p>
                      <a:r>
                        <a:rPr lang="ar-SA" dirty="0" smtClean="0"/>
                        <a:t>اثاث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800</a:t>
                      </a:r>
                    </a:p>
                    <a:p>
                      <a:r>
                        <a:rPr lang="ar-SA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الميزانية (قائمة المركز المالي)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5841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5384629"/>
              </p:ext>
            </p:extLst>
          </p:nvPr>
        </p:nvGraphicFramePr>
        <p:xfrm>
          <a:off x="971600" y="1481138"/>
          <a:ext cx="6624736" cy="2606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1152128"/>
                <a:gridCol w="2016224"/>
                <a:gridCol w="1296144"/>
              </a:tblGrid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الخصوم وحقوق الملكية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المبلغ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الاصول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المبلغ</a:t>
                      </a:r>
                      <a:endParaRPr lang="en-US" dirty="0"/>
                    </a:p>
                  </a:txBody>
                  <a:tcPr/>
                </a:tc>
              </a:tr>
              <a:tr h="1865054">
                <a:tc>
                  <a:txBody>
                    <a:bodyPr/>
                    <a:lstStyle/>
                    <a:p>
                      <a:r>
                        <a:rPr lang="ar-SA" dirty="0" smtClean="0"/>
                        <a:t>راس المال</a:t>
                      </a:r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مؤسسة الرياض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</a:t>
                      </a:r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البنك</a:t>
                      </a:r>
                    </a:p>
                    <a:p>
                      <a:r>
                        <a:rPr lang="ar-SA" dirty="0" smtClean="0"/>
                        <a:t>الأثاث</a:t>
                      </a:r>
                    </a:p>
                    <a:p>
                      <a:r>
                        <a:rPr lang="ar-SA" dirty="0" smtClean="0"/>
                        <a:t>اجهزه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800</a:t>
                      </a:r>
                    </a:p>
                    <a:p>
                      <a:r>
                        <a:rPr lang="ar-SA" dirty="0" smtClean="0"/>
                        <a:t>200</a:t>
                      </a:r>
                    </a:p>
                    <a:p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1100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قائمة المركز المالي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342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pPr>
              <a:buNone/>
            </a:pPr>
            <a:r>
              <a:rPr lang="ar-SA" sz="4400" smtClean="0"/>
              <a:t>          تسجيل العمليات المالية</a:t>
            </a:r>
            <a:endParaRPr lang="ar-SA" sz="44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الفصل الثاني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</a:t>
            </a:r>
            <a:r>
              <a:rPr lang="ar-SA" sz="4000" dirty="0" smtClean="0">
                <a:solidFill>
                  <a:srgbClr val="C00000"/>
                </a:solidFill>
              </a:rPr>
              <a:t>نظرية القيد المزدوج</a:t>
            </a:r>
          </a:p>
          <a:p>
            <a:pPr>
              <a:buNone/>
            </a:pPr>
            <a:r>
              <a:rPr lang="ar-SA" sz="3200" dirty="0" smtClean="0"/>
              <a:t> تقوم المحاسبة على فكرة بسيطة وهي ان اي عملية مالية تتكون من طرفين , طرف ياخذ وطرف يعطي </a:t>
            </a:r>
          </a:p>
          <a:p>
            <a:pPr>
              <a:buNone/>
            </a:pPr>
            <a:r>
              <a:rPr lang="ar-SA" sz="3200" dirty="0" smtClean="0"/>
              <a:t>   الطرف الذي ياخذ يعتبر مدينا</a:t>
            </a:r>
          </a:p>
          <a:p>
            <a:pPr>
              <a:buNone/>
            </a:pPr>
            <a:r>
              <a:rPr lang="ar-SA" sz="3200" dirty="0" smtClean="0"/>
              <a:t>   الطرف الذي يعطي يعتبر طرفا دائنا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تسجيل العمليات المالية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مثال </a:t>
            </a:r>
          </a:p>
          <a:p>
            <a:r>
              <a:rPr lang="ar-SA" sz="3200" dirty="0" smtClean="0"/>
              <a:t>   قامت المنشاة بشراء اثاث بقيمة 50.000 ريال من شركة الفلاح بالاجل</a:t>
            </a:r>
          </a:p>
          <a:p>
            <a:endParaRPr lang="ar-SA" sz="3200" dirty="0" smtClean="0"/>
          </a:p>
          <a:p>
            <a:pPr>
              <a:buNone/>
            </a:pPr>
            <a:r>
              <a:rPr lang="ar-SA" sz="3200" dirty="0" smtClean="0"/>
              <a:t>الطرف الذي اخذ هو الاثاث</a:t>
            </a:r>
          </a:p>
          <a:p>
            <a:pPr>
              <a:buNone/>
            </a:pPr>
            <a:r>
              <a:rPr lang="ar-SA" sz="3200" dirty="0" smtClean="0"/>
              <a:t>الطرف الذي اعطى هو شركة الفلاح</a:t>
            </a:r>
            <a:endParaRPr lang="ar-SA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z="4000" dirty="0" smtClean="0"/>
          </a:p>
          <a:p>
            <a:pPr algn="just"/>
            <a:endParaRPr lang="ar-SA" sz="3600" dirty="0" smtClean="0">
              <a:solidFill>
                <a:srgbClr val="C00000"/>
              </a:solidFill>
            </a:endParaRPr>
          </a:p>
          <a:p>
            <a:pPr algn="just"/>
            <a:r>
              <a:rPr lang="ar-SA" sz="3600" dirty="0" smtClean="0">
                <a:solidFill>
                  <a:srgbClr val="C00000"/>
                </a:solidFill>
              </a:rPr>
              <a:t>هي نظام للمعلومات تقوم بتسجيل العمليات المالية في المؤسسات السياحية وتصنيفها وترتيبها وفرزها وتحليلها للوصول الى معلومات مفيدة تساعد الاطراف المختلفة في عملية اتخاذ القرارات الاقتصادية</a:t>
            </a:r>
            <a:endParaRPr lang="ar-SA" sz="36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1472" y="135729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SA" sz="4400" dirty="0" smtClean="0"/>
              <a:t>تعريف المحاسبة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القيد</a:t>
            </a:r>
          </a:p>
          <a:p>
            <a:pPr>
              <a:buNone/>
            </a:pPr>
            <a:r>
              <a:rPr lang="ar-SA" dirty="0" smtClean="0"/>
              <a:t> مطلوب من الطرف المدين ( الطرف الذي اخذ)</a:t>
            </a:r>
          </a:p>
          <a:p>
            <a:pPr>
              <a:buNone/>
            </a:pPr>
            <a:r>
              <a:rPr lang="ar-SA" dirty="0" smtClean="0"/>
              <a:t>      مطلوب الى الطرف الدائن ( الطرف الذي اعطى)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مطلوب من الحساب المدين</a:t>
            </a:r>
          </a:p>
          <a:p>
            <a:pPr>
              <a:buNone/>
            </a:pPr>
            <a:r>
              <a:rPr lang="ar-SA" dirty="0" smtClean="0"/>
              <a:t>        مطلوب الى الطرف الدائن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  مطلوب من حساب الاثاث</a:t>
            </a:r>
          </a:p>
          <a:p>
            <a:pPr>
              <a:buNone/>
            </a:pPr>
            <a:r>
              <a:rPr lang="ar-SA" dirty="0" smtClean="0"/>
              <a:t>             مطلوب الى حساب شركة الفلاح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من حساب الاثاث</a:t>
            </a:r>
          </a:p>
          <a:p>
            <a:r>
              <a:rPr lang="ar-SA" dirty="0" smtClean="0"/>
              <a:t>    الى حساب شركة الفلاح</a:t>
            </a:r>
          </a:p>
          <a:p>
            <a:endParaRPr lang="ar-SA" dirty="0" smtClean="0"/>
          </a:p>
          <a:p>
            <a:r>
              <a:rPr lang="ar-SA" dirty="0" smtClean="0"/>
              <a:t>   من حــ /  الاثاث</a:t>
            </a:r>
          </a:p>
          <a:p>
            <a:r>
              <a:rPr lang="ar-SA" dirty="0" smtClean="0"/>
              <a:t>        الى حــ /  شركة الفلاح</a:t>
            </a:r>
          </a:p>
          <a:p>
            <a:endParaRPr lang="ar-SA" dirty="0" smtClean="0"/>
          </a:p>
          <a:p>
            <a:r>
              <a:rPr lang="ar-SA" dirty="0" smtClean="0"/>
              <a:t>50.000  من حــ / الاثاث</a:t>
            </a:r>
          </a:p>
          <a:p>
            <a:r>
              <a:rPr lang="ar-SA" dirty="0" smtClean="0"/>
              <a:t>       50.000  الى حــ / شركة الفلاح 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قامت المنشاة بشراء سيارة بقيمة 40.000 ريال نقدا ( من الصندوق ) لاستخدامها في اعمال المنشاة</a:t>
            </a:r>
          </a:p>
          <a:p>
            <a:r>
              <a:rPr lang="ar-SA" sz="3200" dirty="0" smtClean="0"/>
              <a:t>قامت المنشاة بشراء اجهزة بقيمة 30.000 ريال ودفعت القيمة بشيك على البنك</a:t>
            </a:r>
          </a:p>
          <a:p>
            <a:r>
              <a:rPr lang="ar-SA" sz="3200" dirty="0" smtClean="0"/>
              <a:t>قامت المنشاة بدفع فاتورة الهاتف بقيمة 1000 ريال نقدا من الصندوق</a:t>
            </a:r>
          </a:p>
          <a:p>
            <a:r>
              <a:rPr lang="ar-SA" sz="3200" dirty="0" smtClean="0"/>
              <a:t>قامت المنشاة بتقديم خدمة الى شركة الامل وحصلت على ايراد بقيمة 60.000 ريال استلمت القيمة بشيك اودع البنك</a:t>
            </a:r>
            <a:endParaRPr lang="ar-SA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 40.000 من حـ/ السيارة</a:t>
            </a:r>
          </a:p>
          <a:p>
            <a:r>
              <a:rPr lang="ar-SA" dirty="0" smtClean="0"/>
              <a:t>     40.000 الى حـ / الصندوق</a:t>
            </a:r>
          </a:p>
          <a:p>
            <a:endParaRPr lang="ar-SA" dirty="0" smtClean="0"/>
          </a:p>
          <a:p>
            <a:r>
              <a:rPr lang="ar-SA" dirty="0" smtClean="0"/>
              <a:t>  30.000  من حـ / الاجهزة</a:t>
            </a:r>
          </a:p>
          <a:p>
            <a:r>
              <a:rPr lang="ar-SA" dirty="0" smtClean="0"/>
              <a:t>      30.000  الى حـ / البنك</a:t>
            </a:r>
          </a:p>
          <a:p>
            <a:endParaRPr lang="ar-SA" dirty="0" smtClean="0"/>
          </a:p>
          <a:p>
            <a:r>
              <a:rPr lang="ar-SA" dirty="0" smtClean="0"/>
              <a:t>1000 من حـ / مصاريف الهاتف</a:t>
            </a:r>
          </a:p>
          <a:p>
            <a:r>
              <a:rPr lang="ar-SA" dirty="0" smtClean="0"/>
              <a:t>      1000 الى حـ / الصندوق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60.000 من حـ / البنك</a:t>
            </a:r>
          </a:p>
          <a:p>
            <a:r>
              <a:rPr lang="ar-SA" smtClean="0"/>
              <a:t>        60.000 الى حـ / الايرادات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تحديد نتيجة اعمال المنشآة من ربح اوخسارة</a:t>
            </a:r>
          </a:p>
          <a:p>
            <a:r>
              <a:rPr lang="ar-SA" dirty="0" smtClean="0"/>
              <a:t>تحديد ممتلكات المنشآة والتزاماتها والتغيرات التي تطرأ عليها</a:t>
            </a:r>
          </a:p>
          <a:p>
            <a:r>
              <a:rPr lang="ar-SA" dirty="0" smtClean="0"/>
              <a:t>توفير المعلومات المالية الملائمة لادارة المنشأة لمساعدتها في عملية التخطيط والرقابة</a:t>
            </a:r>
          </a:p>
          <a:p>
            <a:r>
              <a:rPr lang="ar-SA" dirty="0" smtClean="0"/>
              <a:t>توفير المعلومات المالية الملائمة للمستفيدين خارج المنشاة لمساعدتهم في اتخاذ القرارات الاستثمارية , وقرارات منح القروض</a:t>
            </a:r>
          </a:p>
          <a:p>
            <a:r>
              <a:rPr lang="ar-SA" dirty="0" smtClean="0"/>
              <a:t>تقييم درجة السيولة النقدية والموارد الاقتصادية المتوفرة للمنشاة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اهداف المحاسبة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sz="2800" dirty="0" smtClean="0"/>
              <a:t>حساسية النشاط السياحي للإحداث السياسية</a:t>
            </a:r>
          </a:p>
          <a:p>
            <a:r>
              <a:rPr lang="ar-SA" sz="2800" dirty="0" smtClean="0"/>
              <a:t>حساسية النشاط السياحي للظروف الاقتصادية</a:t>
            </a:r>
          </a:p>
          <a:p>
            <a:r>
              <a:rPr lang="ar-SA" sz="2800" dirty="0" smtClean="0"/>
              <a:t>المنافسة الكبيرة في الخدمات السياحية</a:t>
            </a:r>
          </a:p>
          <a:p>
            <a:r>
              <a:rPr lang="ar-SA" sz="2800" dirty="0" smtClean="0"/>
              <a:t>اهمية العنصر البشري</a:t>
            </a:r>
          </a:p>
          <a:p>
            <a:r>
              <a:rPr lang="ar-SA" sz="2800" dirty="0" smtClean="0"/>
              <a:t>ضرورة التنسيق بين الاقسام</a:t>
            </a:r>
          </a:p>
          <a:p>
            <a:r>
              <a:rPr lang="ar-SA" sz="2800" dirty="0" smtClean="0"/>
              <a:t>كثافة راس المال المستخدم</a:t>
            </a:r>
          </a:p>
          <a:p>
            <a:r>
              <a:rPr lang="ar-SA" sz="2800" dirty="0" smtClean="0"/>
              <a:t>موسمية النشاط السياحي</a:t>
            </a:r>
          </a:p>
          <a:p>
            <a:r>
              <a:rPr lang="ar-SA" sz="2800" dirty="0" smtClean="0"/>
              <a:t>التعامل النقدي السريع</a:t>
            </a:r>
          </a:p>
          <a:p>
            <a:r>
              <a:rPr lang="ar-SA" sz="2800" dirty="0" smtClean="0"/>
              <a:t>تنوع النشاط السياحي</a:t>
            </a:r>
          </a:p>
          <a:p>
            <a:r>
              <a:rPr lang="ar-SA" sz="2800" dirty="0" smtClean="0"/>
              <a:t>عدم قابلية المنتج السياحي للتخزين</a:t>
            </a:r>
          </a:p>
          <a:p>
            <a:r>
              <a:rPr lang="ar-SA" sz="2800" dirty="0" smtClean="0"/>
              <a:t>عدم قابلية المنتج السياحي للنقل</a:t>
            </a:r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خصائص النشاط السياحي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4000" dirty="0" smtClean="0"/>
              <a:t>  </a:t>
            </a:r>
            <a:r>
              <a:rPr lang="ar-SA" sz="4000" dirty="0" smtClean="0">
                <a:solidFill>
                  <a:srgbClr val="C00000"/>
                </a:solidFill>
              </a:rPr>
              <a:t>ادارة المنشاة</a:t>
            </a:r>
          </a:p>
          <a:p>
            <a:r>
              <a:rPr lang="ar-SA" sz="4000" dirty="0" smtClean="0"/>
              <a:t>        </a:t>
            </a:r>
            <a:r>
              <a:rPr lang="ar-SA" sz="4000" dirty="0" smtClean="0">
                <a:solidFill>
                  <a:srgbClr val="00B0F0"/>
                </a:solidFill>
              </a:rPr>
              <a:t>الملاك</a:t>
            </a:r>
          </a:p>
          <a:p>
            <a:r>
              <a:rPr lang="ar-SA" sz="4000" dirty="0" smtClean="0"/>
              <a:t>            ا</a:t>
            </a:r>
            <a:r>
              <a:rPr lang="ar-SA" sz="4000" dirty="0" smtClean="0">
                <a:solidFill>
                  <a:srgbClr val="7030A0"/>
                </a:solidFill>
              </a:rPr>
              <a:t>لمستثمرون</a:t>
            </a:r>
          </a:p>
          <a:p>
            <a:r>
              <a:rPr lang="ar-SA" sz="4000" dirty="0" smtClean="0"/>
              <a:t>               </a:t>
            </a:r>
            <a:r>
              <a:rPr lang="ar-SA" sz="4000" dirty="0" smtClean="0">
                <a:solidFill>
                  <a:srgbClr val="FFC000"/>
                </a:solidFill>
              </a:rPr>
              <a:t>المقرضون</a:t>
            </a:r>
          </a:p>
          <a:p>
            <a:r>
              <a:rPr lang="ar-SA" sz="4000" dirty="0" smtClean="0"/>
              <a:t>                  </a:t>
            </a:r>
            <a:r>
              <a:rPr lang="ar-SA" sz="4000" dirty="0" smtClean="0">
                <a:solidFill>
                  <a:schemeClr val="accent4"/>
                </a:solidFill>
              </a:rPr>
              <a:t>الاجهزة الحكومية</a:t>
            </a:r>
          </a:p>
          <a:p>
            <a:r>
              <a:rPr lang="ar-SA" sz="4000" dirty="0" smtClean="0"/>
              <a:t>                            الموظفون</a:t>
            </a:r>
            <a:endParaRPr lang="ar-SA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المستفيدون من المعلومات المحاسبية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5400" dirty="0" smtClean="0"/>
              <a:t>الملائمة</a:t>
            </a:r>
          </a:p>
          <a:p>
            <a:r>
              <a:rPr lang="ar-SA" sz="5400" dirty="0" smtClean="0"/>
              <a:t>الوضوح</a:t>
            </a:r>
          </a:p>
          <a:p>
            <a:r>
              <a:rPr lang="ar-SA" sz="5400" dirty="0" smtClean="0"/>
              <a:t>الموضوعية</a:t>
            </a:r>
          </a:p>
          <a:p>
            <a:r>
              <a:rPr lang="ar-SA" sz="5400" dirty="0" smtClean="0"/>
              <a:t>الدقة</a:t>
            </a:r>
          </a:p>
          <a:p>
            <a:r>
              <a:rPr lang="ar-SA" sz="5400" dirty="0" smtClean="0"/>
              <a:t>الوقتية</a:t>
            </a:r>
            <a:endParaRPr lang="ar-SA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الخصائص الاساسية للمعلومات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sz="4400" dirty="0" smtClean="0"/>
              <a:t>الوحدة المحاسبية</a:t>
            </a:r>
          </a:p>
          <a:p>
            <a:r>
              <a:rPr lang="ar-SA" sz="4400" dirty="0" smtClean="0"/>
              <a:t>الاستمرارية</a:t>
            </a:r>
          </a:p>
          <a:p>
            <a:r>
              <a:rPr lang="ar-SA" sz="4400" dirty="0" smtClean="0"/>
              <a:t>الفترة المحاسبية</a:t>
            </a:r>
          </a:p>
          <a:p>
            <a:r>
              <a:rPr lang="ar-SA" sz="4400" dirty="0" smtClean="0"/>
              <a:t>الوحدة النقدية</a:t>
            </a:r>
            <a:endParaRPr lang="ar-SA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الافتراضات المحاسبية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sz="4800" dirty="0" smtClean="0"/>
              <a:t>التكلفة التاريخية</a:t>
            </a:r>
          </a:p>
          <a:p>
            <a:r>
              <a:rPr lang="ar-SA" sz="4800" dirty="0" smtClean="0"/>
              <a:t>المقابلة</a:t>
            </a:r>
          </a:p>
          <a:p>
            <a:r>
              <a:rPr lang="ar-SA" sz="4800" dirty="0" smtClean="0"/>
              <a:t>الثبات</a:t>
            </a:r>
          </a:p>
          <a:p>
            <a:r>
              <a:rPr lang="ar-SA" sz="4800" dirty="0" smtClean="0"/>
              <a:t>اساس الاستحقاق</a:t>
            </a:r>
          </a:p>
          <a:p>
            <a:r>
              <a:rPr lang="ar-SA" sz="4800" dirty="0" smtClean="0"/>
              <a:t>تحقق الايراد</a:t>
            </a:r>
          </a:p>
          <a:p>
            <a:r>
              <a:rPr lang="ar-SA" sz="4800" dirty="0" smtClean="0"/>
              <a:t>الحيطة والحذر</a:t>
            </a:r>
          </a:p>
          <a:p>
            <a:r>
              <a:rPr lang="ar-SA" sz="4800" dirty="0" smtClean="0"/>
              <a:t>الافصاح</a:t>
            </a:r>
            <a:endParaRPr lang="ar-SA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المبادئ المحاسبية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</TotalTime>
  <Words>807</Words>
  <Application>Microsoft Office PowerPoint</Application>
  <PresentationFormat>On-screen Show (4:3)</PresentationFormat>
  <Paragraphs>228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Lucida Sans Unicode</vt:lpstr>
      <vt:lpstr>Verdana</vt:lpstr>
      <vt:lpstr>Wingdings 2</vt:lpstr>
      <vt:lpstr>Wingdings 3</vt:lpstr>
      <vt:lpstr>Concourse</vt:lpstr>
      <vt:lpstr>المحاسبة السياحية</vt:lpstr>
      <vt:lpstr>الفصل الاول</vt:lpstr>
      <vt:lpstr>تعريف المحاسبة</vt:lpstr>
      <vt:lpstr>اهداف المحاسبة</vt:lpstr>
      <vt:lpstr>خصائص النشاط السياحي</vt:lpstr>
      <vt:lpstr>المستفيدون من المعلومات المحاسبية</vt:lpstr>
      <vt:lpstr>الخصائص الاساسية للمعلومات</vt:lpstr>
      <vt:lpstr>الافتراضات المحاسبية</vt:lpstr>
      <vt:lpstr>المبادئ المحاسبية</vt:lpstr>
      <vt:lpstr>مراحل العمل المحسابي</vt:lpstr>
      <vt:lpstr>الركائز العلمية للعمل المحاسبي</vt:lpstr>
      <vt:lpstr>الاصطلاحات الاساسية في المحاسبة</vt:lpstr>
      <vt:lpstr>الاصطلاحات المحاسبية</vt:lpstr>
      <vt:lpstr>الاصطلاحات المحاسبية</vt:lpstr>
      <vt:lpstr>الاصطلاحات المحاسبية</vt:lpstr>
      <vt:lpstr>المصطلحات المحاسبية</vt:lpstr>
      <vt:lpstr>PowerPoint Presentation</vt:lpstr>
      <vt:lpstr>أنواع الحسابات</vt:lpstr>
      <vt:lpstr>أنواع الحسابات</vt:lpstr>
      <vt:lpstr>توازن الميزانية</vt:lpstr>
      <vt:lpstr>توازن الميزانية</vt:lpstr>
      <vt:lpstr>PowerPoint Presentation</vt:lpstr>
      <vt:lpstr>الميزانية (قائمة المركز المالي)</vt:lpstr>
      <vt:lpstr>الميزانية (قائمة المركز المالي)</vt:lpstr>
      <vt:lpstr>قائمة المركز المالي</vt:lpstr>
      <vt:lpstr>الفصل الثاني</vt:lpstr>
      <vt:lpstr>تسجيل العمليات المالية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المحاسبة السياحية</dc:title>
  <dc:creator>usera</dc:creator>
  <cp:lastModifiedBy>Windows User</cp:lastModifiedBy>
  <cp:revision>28</cp:revision>
  <dcterms:created xsi:type="dcterms:W3CDTF">2011-02-27T17:05:17Z</dcterms:created>
  <dcterms:modified xsi:type="dcterms:W3CDTF">2017-02-16T11:50:42Z</dcterms:modified>
</cp:coreProperties>
</file>